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9" r:id="rId2"/>
    <p:sldId id="258" r:id="rId3"/>
    <p:sldId id="265" r:id="rId4"/>
    <p:sldId id="266" r:id="rId5"/>
    <p:sldId id="262" r:id="rId6"/>
    <p:sldId id="263" r:id="rId7"/>
    <p:sldId id="26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6D5E"/>
    <a:srgbClr val="A35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p:scale>
          <a:sx n="60" d="100"/>
          <a:sy n="60" d="100"/>
        </p:scale>
        <p:origin x="9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21593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19816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8/28/2017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slideshare.net/FadilaMaharani/sejarah-lahirnya-pancasila" TargetMode="External"/><Relationship Id="rId3" Type="http://schemas.openxmlformats.org/officeDocument/2006/relationships/image" Target="../media/image1.png"/><Relationship Id="rId7" Type="http://schemas.openxmlformats.org/officeDocument/2006/relationships/hyperlink" Target="https://anastasiairenepuspita.wordpress.com/2015/04/20/aktualisasi-pancasila-dalam-kehidupan-berbangsa-dan-bernegara-di-era-globalisas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academia.edu/28404022/STUDY_KASUS_PELANGGARAN_DAN_PELAKSANAAN_PANCASILA" TargetMode="External"/><Relationship Id="rId5" Type="http://schemas.openxmlformats.org/officeDocument/2006/relationships/hyperlink" Target="https://fajarsundari146.wordpress.com/2012/01/12/pancasila-sebagai-filsafat-bangsa-indonesia/" TargetMode="External"/><Relationship Id="rId4" Type="http://schemas.microsoft.com/office/2007/relationships/hdphoto" Target="../media/hdphoto1.wdp"/><Relationship Id="rId9" Type="http://schemas.openxmlformats.org/officeDocument/2006/relationships/hyperlink" Target="https://dedenz.deviantart.com/art/Bungkarno-Spirit-of-Pancasila-37710707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Picture 4" descr="A picture containing person, indoor, red, man&#10;&#10;Description generated with high confidence">
            <a:extLst>
              <a:ext uri="{FF2B5EF4-FFF2-40B4-BE49-F238E27FC236}">
                <a16:creationId xmlns:a16="http://schemas.microsoft.com/office/drawing/2014/main" id="{D94D5A4C-9975-4778-B7FA-016F7F9585FC}"/>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5106" r="9898" b="9091"/>
          <a:stretch/>
        </p:blipFill>
        <p:spPr>
          <a:xfrm>
            <a:off x="4818888" y="10"/>
            <a:ext cx="7373112" cy="6857989"/>
          </a:xfrm>
          <a:prstGeom prst="rect">
            <a:avLst/>
          </a:prstGeom>
        </p:spPr>
      </p:pic>
      <p:sp>
        <p:nvSpPr>
          <p:cNvPr id="22"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284EFE-9D98-46BA-AC85-56700CD1DE90}"/>
              </a:ext>
            </a:extLst>
          </p:cNvPr>
          <p:cNvSpPr txBox="1"/>
          <p:nvPr/>
        </p:nvSpPr>
        <p:spPr>
          <a:xfrm>
            <a:off x="494705" y="1267474"/>
            <a:ext cx="4948429" cy="74730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dirty="0" err="1">
                <a:latin typeface="Segoe UI Light" panose="020B0502040204020203" pitchFamily="34" charset="0"/>
                <a:ea typeface="+mj-ea"/>
                <a:cs typeface="Segoe UI Light" panose="020B0502040204020203" pitchFamily="34" charset="0"/>
              </a:rPr>
              <a:t>Filsafat</a:t>
            </a:r>
            <a:r>
              <a:rPr lang="en-US" sz="4400" dirty="0">
                <a:latin typeface="Segoe UI Light" panose="020B0502040204020203" pitchFamily="34" charset="0"/>
                <a:ea typeface="+mj-ea"/>
                <a:cs typeface="Segoe UI Light" panose="020B0502040204020203" pitchFamily="34" charset="0"/>
              </a:rPr>
              <a:t> Pancasila</a:t>
            </a:r>
          </a:p>
        </p:txBody>
      </p:sp>
      <p:cxnSp>
        <p:nvCxnSpPr>
          <p:cNvPr id="8" name="Straight Connector 7">
            <a:extLst>
              <a:ext uri="{FF2B5EF4-FFF2-40B4-BE49-F238E27FC236}">
                <a16:creationId xmlns:a16="http://schemas.microsoft.com/office/drawing/2014/main" id="{9DC6538A-FF38-4D8D-82C9-DBD3B2042582}"/>
              </a:ext>
            </a:extLst>
          </p:cNvPr>
          <p:cNvCxnSpPr>
            <a:cxnSpLocks/>
          </p:cNvCxnSpPr>
          <p:nvPr/>
        </p:nvCxnSpPr>
        <p:spPr>
          <a:xfrm>
            <a:off x="542442" y="2045777"/>
            <a:ext cx="39055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4D24A9B-42A4-4B50-B298-F36DDE1356E2}"/>
              </a:ext>
            </a:extLst>
          </p:cNvPr>
          <p:cNvSpPr txBox="1"/>
          <p:nvPr/>
        </p:nvSpPr>
        <p:spPr>
          <a:xfrm>
            <a:off x="592278" y="2701839"/>
            <a:ext cx="3930884" cy="3416320"/>
          </a:xfrm>
          <a:prstGeom prst="rect">
            <a:avLst/>
          </a:prstGeom>
          <a:noFill/>
        </p:spPr>
        <p:txBody>
          <a:bodyPr wrap="none" rtlCol="0">
            <a:spAutoFit/>
          </a:bodyPr>
          <a:lstStyle/>
          <a:p>
            <a:pPr>
              <a:lnSpc>
                <a:spcPct val="150000"/>
              </a:lnSpc>
            </a:pPr>
            <a:r>
              <a:rPr lang="id-ID" sz="1600" dirty="0">
                <a:latin typeface="Segoe UI Semilight" panose="020B0402040204020203" pitchFamily="34" charset="0"/>
                <a:cs typeface="Segoe UI Semilight" panose="020B0402040204020203" pitchFamily="34" charset="0"/>
              </a:rPr>
              <a:t>Kelompok	: 1</a:t>
            </a:r>
          </a:p>
          <a:p>
            <a:pPr>
              <a:lnSpc>
                <a:spcPct val="150000"/>
              </a:lnSpc>
            </a:pPr>
            <a:r>
              <a:rPr lang="id-ID" sz="1600" dirty="0">
                <a:latin typeface="Segoe UI Semilight" panose="020B0402040204020203" pitchFamily="34" charset="0"/>
                <a:cs typeface="Segoe UI Semilight" panose="020B0402040204020203" pitchFamily="34" charset="0"/>
              </a:rPr>
              <a:t>Ketua	: 670616 - Normalita Devi</a:t>
            </a:r>
          </a:p>
          <a:p>
            <a:pPr>
              <a:lnSpc>
                <a:spcPct val="150000"/>
              </a:lnSpc>
            </a:pPr>
            <a:r>
              <a:rPr lang="id-ID" sz="1600" dirty="0">
                <a:latin typeface="Segoe UI Semilight" panose="020B0402040204020203" pitchFamily="34" charset="0"/>
                <a:cs typeface="Segoe UI Semilight" panose="020B0402040204020203" pitchFamily="34" charset="0"/>
              </a:rPr>
              <a:t>Anggota	: 670616 - Adam Budi Satria</a:t>
            </a:r>
          </a:p>
          <a:p>
            <a:pPr>
              <a:lnSpc>
                <a:spcPct val="150000"/>
              </a:lnSpc>
            </a:pPr>
            <a:r>
              <a:rPr lang="id-ID" sz="1600" dirty="0">
                <a:latin typeface="Segoe UI Semilight" panose="020B0402040204020203" pitchFamily="34" charset="0"/>
                <a:cs typeface="Segoe UI Semilight" panose="020B0402040204020203" pitchFamily="34" charset="0"/>
              </a:rPr>
              <a:t>	  670616 - Aulia Ikvanda Yoren</a:t>
            </a:r>
          </a:p>
          <a:p>
            <a:pPr>
              <a:lnSpc>
                <a:spcPct val="150000"/>
              </a:lnSpc>
            </a:pPr>
            <a:r>
              <a:rPr lang="id-ID" sz="1600" dirty="0">
                <a:latin typeface="Segoe UI Semilight" panose="020B0402040204020203" pitchFamily="34" charset="0"/>
                <a:cs typeface="Segoe UI Semilight" panose="020B0402040204020203" pitchFamily="34" charset="0"/>
              </a:rPr>
              <a:t>	  670616 - Andy Sri Mulyah</a:t>
            </a:r>
          </a:p>
          <a:p>
            <a:pPr>
              <a:lnSpc>
                <a:spcPct val="150000"/>
              </a:lnSpc>
            </a:pPr>
            <a:r>
              <a:rPr lang="id-ID" sz="1600" dirty="0">
                <a:latin typeface="Segoe UI Semilight" panose="020B0402040204020203" pitchFamily="34" charset="0"/>
                <a:cs typeface="Segoe UI Semilight" panose="020B0402040204020203" pitchFamily="34" charset="0"/>
              </a:rPr>
              <a:t>	  670616 - M Faalih Rachman</a:t>
            </a:r>
            <a:endParaRPr lang="en-US" sz="1600" dirty="0">
              <a:latin typeface="Segoe UI Semilight" panose="020B0402040204020203" pitchFamily="34" charset="0"/>
              <a:cs typeface="Segoe UI Semilight" panose="020B0402040204020203" pitchFamily="34" charset="0"/>
            </a:endParaRPr>
          </a:p>
          <a:p>
            <a:pPr>
              <a:lnSpc>
                <a:spcPct val="150000"/>
              </a:lnSpc>
            </a:pPr>
            <a:r>
              <a:rPr lang="en-US" sz="1600" dirty="0">
                <a:latin typeface="Segoe UI Semilight" panose="020B0402040204020203" pitchFamily="34" charset="0"/>
                <a:cs typeface="Segoe UI Semilight" panose="020B0402040204020203" pitchFamily="34" charset="0"/>
              </a:rPr>
              <a:t>	  670616 - M </a:t>
            </a:r>
            <a:r>
              <a:rPr lang="en-US" sz="1600" dirty="0" err="1">
                <a:latin typeface="Segoe UI Semilight" panose="020B0402040204020203" pitchFamily="34" charset="0"/>
                <a:cs typeface="Segoe UI Semilight" panose="020B0402040204020203" pitchFamily="34" charset="0"/>
              </a:rPr>
              <a:t>Ridwan</a:t>
            </a:r>
            <a:r>
              <a:rPr lang="en-US" sz="1600" dirty="0">
                <a:latin typeface="Segoe UI Semilight" panose="020B0402040204020203" pitchFamily="34" charset="0"/>
                <a:cs typeface="Segoe UI Semilight" panose="020B0402040204020203" pitchFamily="34" charset="0"/>
              </a:rPr>
              <a:t> </a:t>
            </a:r>
            <a:r>
              <a:rPr lang="en-US" sz="1600" dirty="0" err="1">
                <a:latin typeface="Segoe UI Semilight" panose="020B0402040204020203" pitchFamily="34" charset="0"/>
                <a:cs typeface="Segoe UI Semilight" panose="020B0402040204020203" pitchFamily="34" charset="0"/>
              </a:rPr>
              <a:t>Adriansyah</a:t>
            </a:r>
            <a:endParaRPr lang="id-ID" sz="1600" dirty="0">
              <a:latin typeface="Segoe UI Semilight" panose="020B0402040204020203" pitchFamily="34" charset="0"/>
              <a:cs typeface="Segoe UI Semilight" panose="020B0402040204020203" pitchFamily="34" charset="0"/>
            </a:endParaRPr>
          </a:p>
          <a:p>
            <a:pPr>
              <a:lnSpc>
                <a:spcPct val="150000"/>
              </a:lnSpc>
            </a:pPr>
            <a:r>
              <a:rPr lang="id-ID" sz="1600" dirty="0">
                <a:latin typeface="Segoe UI Semilight" panose="020B0402040204020203" pitchFamily="34" charset="0"/>
                <a:cs typeface="Segoe UI Semilight" panose="020B0402040204020203" pitchFamily="34" charset="0"/>
              </a:rPr>
              <a:t>	  670616 - M Taufiq Ramadhan</a:t>
            </a:r>
          </a:p>
          <a:p>
            <a:pPr>
              <a:lnSpc>
                <a:spcPct val="150000"/>
              </a:lnSpc>
            </a:pPr>
            <a:r>
              <a:rPr lang="id-ID" sz="1600" dirty="0">
                <a:latin typeface="Segoe UI Semilight" panose="020B0402040204020203" pitchFamily="34" charset="0"/>
                <a:cs typeface="Segoe UI Semilight" panose="020B0402040204020203" pitchFamily="34" charset="0"/>
              </a:rPr>
              <a:t>Kelas	: D3IF-40-01 </a:t>
            </a:r>
          </a:p>
        </p:txBody>
      </p:sp>
    </p:spTree>
    <p:extLst>
      <p:ext uri="{BB962C8B-B14F-4D97-AF65-F5344CB8AC3E}">
        <p14:creationId xmlns:p14="http://schemas.microsoft.com/office/powerpoint/2010/main" val="31248113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5" name="Picture 24" descr="A picture containing person, indoor, red, man&#10;&#10;Description generated with high confidence">
            <a:extLst>
              <a:ext uri="{FF2B5EF4-FFF2-40B4-BE49-F238E27FC236}">
                <a16:creationId xmlns:a16="http://schemas.microsoft.com/office/drawing/2014/main" id="{D69E7A7C-BD93-434F-8C7C-5B56A0728BAC}"/>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32669" r="7669"/>
          <a:stretch/>
        </p:blipFill>
        <p:spPr>
          <a:xfrm>
            <a:off x="7555991" y="1690688"/>
            <a:ext cx="4636009" cy="5167312"/>
          </a:xfrm>
          <a:custGeom>
            <a:avLst/>
            <a:gdLst>
              <a:gd name="connsiteX0" fmla="*/ 0 w 4636009"/>
              <a:gd name="connsiteY0" fmla="*/ 0 h 5167312"/>
              <a:gd name="connsiteX1" fmla="*/ 4636009 w 4636009"/>
              <a:gd name="connsiteY1" fmla="*/ 0 h 5167312"/>
              <a:gd name="connsiteX2" fmla="*/ 4636009 w 4636009"/>
              <a:gd name="connsiteY2" fmla="*/ 5167312 h 5167312"/>
              <a:gd name="connsiteX3" fmla="*/ 276091 w 4636009"/>
              <a:gd name="connsiteY3" fmla="*/ 5167312 h 5167312"/>
              <a:gd name="connsiteX4" fmla="*/ 2669970 w 4636009"/>
              <a:gd name="connsiteY4" fmla="*/ 952 h 5167312"/>
              <a:gd name="connsiteX5" fmla="*/ 0 w 4636009"/>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009" h="5167312">
                <a:moveTo>
                  <a:pt x="0" y="0"/>
                </a:moveTo>
                <a:lnTo>
                  <a:pt x="4636009" y="0"/>
                </a:lnTo>
                <a:lnTo>
                  <a:pt x="4636009" y="5167312"/>
                </a:lnTo>
                <a:lnTo>
                  <a:pt x="276091" y="5167312"/>
                </a:lnTo>
                <a:lnTo>
                  <a:pt x="2669970" y="952"/>
                </a:lnTo>
                <a:lnTo>
                  <a:pt x="0" y="952"/>
                </a:lnTo>
                <a:close/>
              </a:path>
            </a:pathLst>
          </a:custGeom>
        </p:spPr>
      </p:pic>
      <p:sp>
        <p:nvSpPr>
          <p:cNvPr id="40" name="Freeform 7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0"/>
            <a:ext cx="10052100" cy="5166360"/>
          </a:xfrm>
          <a:custGeom>
            <a:avLst/>
            <a:gdLst>
              <a:gd name="connsiteX0" fmla="*/ 0 w 9786594"/>
              <a:gd name="connsiteY0" fmla="*/ 0 h 5032376"/>
              <a:gd name="connsiteX1" fmla="*/ 2130696 w 9786594"/>
              <a:gd name="connsiteY1" fmla="*/ 0 h 5032376"/>
              <a:gd name="connsiteX2" fmla="*/ 4685057 w 9786594"/>
              <a:gd name="connsiteY2" fmla="*/ 0 h 5032376"/>
              <a:gd name="connsiteX3" fmla="*/ 6291520 w 9786594"/>
              <a:gd name="connsiteY3" fmla="*/ 0 h 5032376"/>
              <a:gd name="connsiteX4" fmla="*/ 7449885 w 9786594"/>
              <a:gd name="connsiteY4" fmla="*/ 0 h 5032376"/>
              <a:gd name="connsiteX5" fmla="*/ 7455943 w 9786594"/>
              <a:gd name="connsiteY5" fmla="*/ 0 h 5032376"/>
              <a:gd name="connsiteX6" fmla="*/ 9786594 w 9786594"/>
              <a:gd name="connsiteY6" fmla="*/ 5032376 h 5032376"/>
              <a:gd name="connsiteX7" fmla="*/ 0 w 9786594"/>
              <a:gd name="connsiteY7" fmla="*/ 5032376 h 503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86594" h="5032376">
                <a:moveTo>
                  <a:pt x="0" y="0"/>
                </a:moveTo>
                <a:lnTo>
                  <a:pt x="2130696" y="0"/>
                </a:lnTo>
                <a:lnTo>
                  <a:pt x="4685057" y="0"/>
                </a:lnTo>
                <a:lnTo>
                  <a:pt x="6291520" y="0"/>
                </a:lnTo>
                <a:lnTo>
                  <a:pt x="7449885" y="0"/>
                </a:lnTo>
                <a:lnTo>
                  <a:pt x="7455943" y="0"/>
                </a:lnTo>
                <a:lnTo>
                  <a:pt x="9786594" y="5032376"/>
                </a:lnTo>
                <a:lnTo>
                  <a:pt x="0" y="503237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6113C2-F865-4F4E-A2F4-8443E6D17A4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solidFill>
                  <a:schemeClr val="tx1"/>
                </a:solidFill>
              </a:rPr>
              <a:t>Sejarah Pancasila</a:t>
            </a:r>
          </a:p>
        </p:txBody>
      </p:sp>
      <p:sp>
        <p:nvSpPr>
          <p:cNvPr id="8" name="TextBox 7">
            <a:extLst>
              <a:ext uri="{FF2B5EF4-FFF2-40B4-BE49-F238E27FC236}">
                <a16:creationId xmlns:a16="http://schemas.microsoft.com/office/drawing/2014/main" id="{5B038BA3-568A-429A-B2A7-53FA3F6C5B48}"/>
              </a:ext>
            </a:extLst>
          </p:cNvPr>
          <p:cNvSpPr txBox="1"/>
          <p:nvPr/>
        </p:nvSpPr>
        <p:spPr>
          <a:xfrm>
            <a:off x="820013" y="2241351"/>
            <a:ext cx="6588625" cy="4065986"/>
          </a:xfrm>
          <a:prstGeom prst="rect">
            <a:avLst/>
          </a:prstGeom>
        </p:spPr>
        <p:txBody>
          <a:bodyPr vert="horz" lIns="91440" tIns="45720" rIns="91440" bIns="45720" rtlCol="0" anchor="ctr">
            <a:normAutofit/>
          </a:bodyPr>
          <a:lstStyle/>
          <a:p>
            <a:pPr>
              <a:lnSpc>
                <a:spcPct val="150000"/>
              </a:lnSpc>
              <a:spcAft>
                <a:spcPts val="600"/>
              </a:spcAft>
            </a:pPr>
            <a:r>
              <a:rPr lang="id-ID" sz="1400" dirty="0">
                <a:solidFill>
                  <a:schemeClr val="bg1"/>
                </a:solidFill>
                <a:latin typeface="Segoe UI Semilight" panose="020B0402040204020203" pitchFamily="34" charset="0"/>
                <a:cs typeface="Segoe UI Semilight" panose="020B0402040204020203" pitchFamily="34" charset="0"/>
              </a:rPr>
              <a:t>P</a:t>
            </a:r>
            <a:r>
              <a:rPr lang="en-US" sz="1400" dirty="0" err="1">
                <a:solidFill>
                  <a:schemeClr val="bg1"/>
                </a:solidFill>
                <a:latin typeface="Segoe UI Semilight" panose="020B0402040204020203" pitchFamily="34" charset="0"/>
                <a:cs typeface="Segoe UI Semilight" panose="020B0402040204020203" pitchFamily="34" charset="0"/>
              </a:rPr>
              <a:t>ada</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tanggal</a:t>
            </a:r>
            <a:r>
              <a:rPr lang="en-US" sz="1400" dirty="0">
                <a:solidFill>
                  <a:schemeClr val="bg1"/>
                </a:solidFill>
                <a:latin typeface="Segoe UI Semilight" panose="020B0402040204020203" pitchFamily="34" charset="0"/>
                <a:cs typeface="Segoe UI Semilight" panose="020B0402040204020203" pitchFamily="34" charset="0"/>
              </a:rPr>
              <a:t> 29 April 1945 </a:t>
            </a:r>
            <a:r>
              <a:rPr lang="en-US" sz="1400" dirty="0" err="1">
                <a:solidFill>
                  <a:schemeClr val="bg1"/>
                </a:solidFill>
                <a:latin typeface="Segoe UI Semilight" panose="020B0402040204020203" pitchFamily="34" charset="0"/>
                <a:cs typeface="Segoe UI Semilight" panose="020B0402040204020203" pitchFamily="34" charset="0"/>
              </a:rPr>
              <a:t>Jepang</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memberikan</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janji</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kemerdekaan</a:t>
            </a:r>
            <a:r>
              <a:rPr lang="en-US" sz="1400" dirty="0">
                <a:solidFill>
                  <a:schemeClr val="bg1"/>
                </a:solidFill>
                <a:latin typeface="Segoe UI Semilight" panose="020B0402040204020203" pitchFamily="34" charset="0"/>
                <a:cs typeface="Segoe UI Semilight" panose="020B0402040204020203" pitchFamily="34" charset="0"/>
              </a:rPr>
              <a:t> yang </a:t>
            </a:r>
            <a:r>
              <a:rPr lang="en-US" sz="1400" dirty="0" err="1">
                <a:solidFill>
                  <a:schemeClr val="bg1"/>
                </a:solidFill>
                <a:latin typeface="Segoe UI Semilight" panose="020B0402040204020203" pitchFamily="34" charset="0"/>
                <a:cs typeface="Segoe UI Semilight" panose="020B0402040204020203" pitchFamily="34" charset="0"/>
              </a:rPr>
              <a:t>kedua</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kepada</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bangsa</a:t>
            </a:r>
            <a:r>
              <a:rPr lang="en-US" sz="1400" dirty="0">
                <a:solidFill>
                  <a:schemeClr val="bg1"/>
                </a:solidFill>
                <a:latin typeface="Segoe UI Semilight" panose="020B0402040204020203" pitchFamily="34" charset="0"/>
                <a:cs typeface="Segoe UI Semilight" panose="020B0402040204020203" pitchFamily="34" charset="0"/>
              </a:rPr>
              <a:t> Indonesia, </a:t>
            </a:r>
            <a:r>
              <a:rPr lang="en-US" sz="1400" dirty="0" err="1">
                <a:solidFill>
                  <a:schemeClr val="bg1"/>
                </a:solidFill>
                <a:latin typeface="Segoe UI Semilight" panose="020B0402040204020203" pitchFamily="34" charset="0"/>
                <a:cs typeface="Segoe UI Semilight" panose="020B0402040204020203" pitchFamily="34" charset="0"/>
              </a:rPr>
              <a:t>yaitu</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janji</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kemerdekaan</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tanpa</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syarat</a:t>
            </a:r>
            <a:r>
              <a:rPr lang="en-US" sz="1400" dirty="0">
                <a:solidFill>
                  <a:schemeClr val="bg1"/>
                </a:solidFill>
                <a:latin typeface="Segoe UI Semilight" panose="020B0402040204020203" pitchFamily="34" charset="0"/>
                <a:cs typeface="Segoe UI Semilight" panose="020B0402040204020203" pitchFamily="34" charset="0"/>
              </a:rPr>
              <a:t> yang </a:t>
            </a:r>
            <a:r>
              <a:rPr lang="en-US" sz="1400" dirty="0" err="1">
                <a:solidFill>
                  <a:schemeClr val="bg1"/>
                </a:solidFill>
                <a:latin typeface="Segoe UI Semilight" panose="020B0402040204020203" pitchFamily="34" charset="0"/>
                <a:cs typeface="Segoe UI Semilight" panose="020B0402040204020203" pitchFamily="34" charset="0"/>
              </a:rPr>
              <a:t>dituangkan</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dalam</a:t>
            </a:r>
            <a:r>
              <a:rPr lang="en-US" sz="1400" dirty="0">
                <a:solidFill>
                  <a:schemeClr val="bg1"/>
                </a:solidFill>
                <a:latin typeface="Segoe UI Semilight" panose="020B0402040204020203" pitchFamily="34" charset="0"/>
                <a:cs typeface="Segoe UI Semilight" panose="020B0402040204020203" pitchFamily="34" charset="0"/>
              </a:rPr>
              <a:t> Maklumat </a:t>
            </a:r>
            <a:r>
              <a:rPr lang="en-US" sz="1400" dirty="0" err="1">
                <a:solidFill>
                  <a:schemeClr val="bg1"/>
                </a:solidFill>
                <a:latin typeface="Segoe UI Semilight" panose="020B0402040204020203" pitchFamily="34" charset="0"/>
                <a:cs typeface="Segoe UI Semilight" panose="020B0402040204020203" pitchFamily="34" charset="0"/>
              </a:rPr>
              <a:t>Gunseikan</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Pembesar</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Tertinggi</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Sipil</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dari</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Pemerintah</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Militer</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Jepang</a:t>
            </a:r>
            <a:r>
              <a:rPr lang="en-US" sz="1400" dirty="0">
                <a:solidFill>
                  <a:schemeClr val="bg1"/>
                </a:solidFill>
                <a:latin typeface="Segoe UI Semilight" panose="020B0402040204020203" pitchFamily="34" charset="0"/>
                <a:cs typeface="Segoe UI Semilight" panose="020B0402040204020203" pitchFamily="34" charset="0"/>
              </a:rPr>
              <a:t> di </a:t>
            </a:r>
            <a:r>
              <a:rPr lang="en-US" sz="1400" dirty="0" err="1">
                <a:solidFill>
                  <a:schemeClr val="bg1"/>
                </a:solidFill>
                <a:latin typeface="Segoe UI Semilight" panose="020B0402040204020203" pitchFamily="34" charset="0"/>
                <a:cs typeface="Segoe UI Semilight" panose="020B0402040204020203" pitchFamily="34" charset="0"/>
              </a:rPr>
              <a:t>Jawa</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dan</a:t>
            </a:r>
            <a:r>
              <a:rPr lang="en-US" sz="1400" dirty="0">
                <a:solidFill>
                  <a:schemeClr val="bg1"/>
                </a:solidFill>
                <a:latin typeface="Segoe UI Semilight" panose="020B0402040204020203" pitchFamily="34" charset="0"/>
                <a:cs typeface="Segoe UI Semilight" panose="020B0402040204020203" pitchFamily="34" charset="0"/>
              </a:rPr>
              <a:t> Madura) </a:t>
            </a:r>
            <a:r>
              <a:rPr lang="en-US" sz="1400" dirty="0" err="1">
                <a:solidFill>
                  <a:schemeClr val="bg1"/>
                </a:solidFill>
                <a:latin typeface="Segoe UI Semilight" panose="020B0402040204020203" pitchFamily="34" charset="0"/>
                <a:cs typeface="Segoe UI Semilight" panose="020B0402040204020203" pitchFamily="34" charset="0"/>
              </a:rPr>
              <a:t>Dalam</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maklumat</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tersebut</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sekaligus</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dimuat</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dasar</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pembentukan</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Badan</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Penyaelidik</a:t>
            </a:r>
            <a:r>
              <a:rPr lang="en-US" sz="1400" dirty="0">
                <a:solidFill>
                  <a:schemeClr val="bg1"/>
                </a:solidFill>
                <a:latin typeface="Segoe UI Semilight" panose="020B0402040204020203" pitchFamily="34" charset="0"/>
                <a:cs typeface="Segoe UI Semilight" panose="020B0402040204020203" pitchFamily="34" charset="0"/>
              </a:rPr>
              <a:t> Usaha-Usaha </a:t>
            </a:r>
            <a:r>
              <a:rPr lang="en-US" sz="1400" dirty="0" err="1">
                <a:solidFill>
                  <a:schemeClr val="bg1"/>
                </a:solidFill>
                <a:latin typeface="Segoe UI Semilight" panose="020B0402040204020203" pitchFamily="34" charset="0"/>
                <a:cs typeface="Segoe UI Semilight" panose="020B0402040204020203" pitchFamily="34" charset="0"/>
              </a:rPr>
              <a:t>Persiapan</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Kemerdekaan</a:t>
            </a:r>
            <a:r>
              <a:rPr lang="en-US" sz="1400" dirty="0">
                <a:solidFill>
                  <a:schemeClr val="bg1"/>
                </a:solidFill>
                <a:latin typeface="Segoe UI Semilight" panose="020B0402040204020203" pitchFamily="34" charset="0"/>
                <a:cs typeface="Segoe UI Semilight" panose="020B0402040204020203" pitchFamily="34" charset="0"/>
              </a:rPr>
              <a:t> Indonesia (BPUPKI). </a:t>
            </a:r>
          </a:p>
          <a:p>
            <a:pPr indent="-228600">
              <a:lnSpc>
                <a:spcPct val="150000"/>
              </a:lnSpc>
              <a:spcAft>
                <a:spcPts val="600"/>
              </a:spcAft>
              <a:buFont typeface="Arial" panose="020B0604020202020204" pitchFamily="34" charset="0"/>
              <a:buChar char="•"/>
            </a:pPr>
            <a:endParaRPr lang="en-US" sz="1400" dirty="0">
              <a:solidFill>
                <a:schemeClr val="bg1"/>
              </a:solidFill>
              <a:latin typeface="Segoe UI Semilight" panose="020B0402040204020203" pitchFamily="34" charset="0"/>
              <a:cs typeface="Segoe UI Semilight" panose="020B0402040204020203" pitchFamily="34" charset="0"/>
            </a:endParaRPr>
          </a:p>
          <a:p>
            <a:pPr>
              <a:lnSpc>
                <a:spcPct val="150000"/>
              </a:lnSpc>
              <a:spcAft>
                <a:spcPts val="600"/>
              </a:spcAft>
            </a:pPr>
            <a:r>
              <a:rPr lang="en-US" sz="1400" dirty="0" err="1">
                <a:solidFill>
                  <a:schemeClr val="bg1"/>
                </a:solidFill>
                <a:latin typeface="Segoe UI Semilight" panose="020B0402040204020203" pitchFamily="34" charset="0"/>
                <a:cs typeface="Segoe UI Semilight" panose="020B0402040204020203" pitchFamily="34" charset="0"/>
              </a:rPr>
              <a:t>Tugas</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badan</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ini</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adalah</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menyelidiki</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dan</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mengumpulkan</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usul-usul</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untuk</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selanjutnya</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dikemukakan</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kepada</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pemerintah</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Jepang</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untuk</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dapat</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dipertimbangkan</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bagi</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kemerdekaan</a:t>
            </a:r>
            <a:r>
              <a:rPr lang="en-US" sz="1400" dirty="0">
                <a:solidFill>
                  <a:schemeClr val="bg1"/>
                </a:solidFill>
                <a:latin typeface="Segoe UI Semilight" panose="020B0402040204020203" pitchFamily="34" charset="0"/>
                <a:cs typeface="Segoe UI Semilight" panose="020B0402040204020203" pitchFamily="34" charset="0"/>
              </a:rPr>
              <a:t> Indonesia. Dan </a:t>
            </a:r>
            <a:r>
              <a:rPr lang="en-US" sz="1400" dirty="0" err="1">
                <a:solidFill>
                  <a:schemeClr val="bg1"/>
                </a:solidFill>
                <a:latin typeface="Segoe UI Semilight" panose="020B0402040204020203" pitchFamily="34" charset="0"/>
                <a:cs typeface="Segoe UI Semilight" panose="020B0402040204020203" pitchFamily="34" charset="0"/>
              </a:rPr>
              <a:t>setelah</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melalui</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beberapa</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usulan</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maka</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terbentuklah</a:t>
            </a:r>
            <a:r>
              <a:rPr lang="en-US" sz="1400" dirty="0">
                <a:solidFill>
                  <a:schemeClr val="bg1"/>
                </a:solidFill>
                <a:latin typeface="Segoe UI Semilight" panose="020B04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cs typeface="Segoe UI Semilight" panose="020B0402040204020203" pitchFamily="34" charset="0"/>
              </a:rPr>
              <a:t>pancasila</a:t>
            </a:r>
            <a:r>
              <a:rPr lang="en-US" sz="1400" dirty="0">
                <a:solidFill>
                  <a:schemeClr val="bg1"/>
                </a:solidFill>
                <a:latin typeface="Segoe UI Semilight" panose="020B0402040204020203" pitchFamily="34" charset="0"/>
                <a:cs typeface="Segoe UI Semilight" panose="020B0402040204020203" pitchFamily="34" charset="0"/>
              </a:rPr>
              <a:t>.</a:t>
            </a:r>
          </a:p>
        </p:txBody>
      </p:sp>
    </p:spTree>
    <p:extLst>
      <p:ext uri="{BB962C8B-B14F-4D97-AF65-F5344CB8AC3E}">
        <p14:creationId xmlns:p14="http://schemas.microsoft.com/office/powerpoint/2010/main" val="120120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5" name="Picture 24" descr="A picture containing person, indoor, red, man&#10;&#10;Description generated with high confidence">
            <a:extLst>
              <a:ext uri="{FF2B5EF4-FFF2-40B4-BE49-F238E27FC236}">
                <a16:creationId xmlns:a16="http://schemas.microsoft.com/office/drawing/2014/main" id="{D69E7A7C-BD93-434F-8C7C-5B56A0728BAC}"/>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32669" r="7669"/>
          <a:stretch/>
        </p:blipFill>
        <p:spPr>
          <a:xfrm>
            <a:off x="7555991" y="1690688"/>
            <a:ext cx="4636009" cy="5167312"/>
          </a:xfrm>
          <a:custGeom>
            <a:avLst/>
            <a:gdLst>
              <a:gd name="connsiteX0" fmla="*/ 0 w 4636009"/>
              <a:gd name="connsiteY0" fmla="*/ 0 h 5167312"/>
              <a:gd name="connsiteX1" fmla="*/ 4636009 w 4636009"/>
              <a:gd name="connsiteY1" fmla="*/ 0 h 5167312"/>
              <a:gd name="connsiteX2" fmla="*/ 4636009 w 4636009"/>
              <a:gd name="connsiteY2" fmla="*/ 5167312 h 5167312"/>
              <a:gd name="connsiteX3" fmla="*/ 276091 w 4636009"/>
              <a:gd name="connsiteY3" fmla="*/ 5167312 h 5167312"/>
              <a:gd name="connsiteX4" fmla="*/ 2669970 w 4636009"/>
              <a:gd name="connsiteY4" fmla="*/ 952 h 5167312"/>
              <a:gd name="connsiteX5" fmla="*/ 0 w 4636009"/>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009" h="5167312">
                <a:moveTo>
                  <a:pt x="0" y="0"/>
                </a:moveTo>
                <a:lnTo>
                  <a:pt x="4636009" y="0"/>
                </a:lnTo>
                <a:lnTo>
                  <a:pt x="4636009" y="5167312"/>
                </a:lnTo>
                <a:lnTo>
                  <a:pt x="276091" y="5167312"/>
                </a:lnTo>
                <a:lnTo>
                  <a:pt x="2669970" y="952"/>
                </a:lnTo>
                <a:lnTo>
                  <a:pt x="0" y="952"/>
                </a:lnTo>
                <a:close/>
              </a:path>
            </a:pathLst>
          </a:custGeom>
        </p:spPr>
      </p:pic>
      <p:sp>
        <p:nvSpPr>
          <p:cNvPr id="40" name="Freeform 7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0"/>
            <a:ext cx="10052100" cy="5166360"/>
          </a:xfrm>
          <a:custGeom>
            <a:avLst/>
            <a:gdLst>
              <a:gd name="connsiteX0" fmla="*/ 0 w 9786594"/>
              <a:gd name="connsiteY0" fmla="*/ 0 h 5032376"/>
              <a:gd name="connsiteX1" fmla="*/ 2130696 w 9786594"/>
              <a:gd name="connsiteY1" fmla="*/ 0 h 5032376"/>
              <a:gd name="connsiteX2" fmla="*/ 4685057 w 9786594"/>
              <a:gd name="connsiteY2" fmla="*/ 0 h 5032376"/>
              <a:gd name="connsiteX3" fmla="*/ 6291520 w 9786594"/>
              <a:gd name="connsiteY3" fmla="*/ 0 h 5032376"/>
              <a:gd name="connsiteX4" fmla="*/ 7449885 w 9786594"/>
              <a:gd name="connsiteY4" fmla="*/ 0 h 5032376"/>
              <a:gd name="connsiteX5" fmla="*/ 7455943 w 9786594"/>
              <a:gd name="connsiteY5" fmla="*/ 0 h 5032376"/>
              <a:gd name="connsiteX6" fmla="*/ 9786594 w 9786594"/>
              <a:gd name="connsiteY6" fmla="*/ 5032376 h 5032376"/>
              <a:gd name="connsiteX7" fmla="*/ 0 w 9786594"/>
              <a:gd name="connsiteY7" fmla="*/ 5032376 h 503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86594" h="5032376">
                <a:moveTo>
                  <a:pt x="0" y="0"/>
                </a:moveTo>
                <a:lnTo>
                  <a:pt x="2130696" y="0"/>
                </a:lnTo>
                <a:lnTo>
                  <a:pt x="4685057" y="0"/>
                </a:lnTo>
                <a:lnTo>
                  <a:pt x="6291520" y="0"/>
                </a:lnTo>
                <a:lnTo>
                  <a:pt x="7449885" y="0"/>
                </a:lnTo>
                <a:lnTo>
                  <a:pt x="7455943" y="0"/>
                </a:lnTo>
                <a:lnTo>
                  <a:pt x="9786594" y="5032376"/>
                </a:lnTo>
                <a:lnTo>
                  <a:pt x="0" y="503237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6113C2-F865-4F4E-A2F4-8443E6D17A4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id-ID" dirty="0">
                <a:solidFill>
                  <a:schemeClr val="tx1"/>
                </a:solidFill>
              </a:rPr>
              <a:t>Filsafat</a:t>
            </a:r>
            <a:r>
              <a:rPr lang="en-US" dirty="0">
                <a:solidFill>
                  <a:schemeClr val="tx1"/>
                </a:solidFill>
              </a:rPr>
              <a:t> Pancasila</a:t>
            </a:r>
          </a:p>
        </p:txBody>
      </p:sp>
      <p:sp>
        <p:nvSpPr>
          <p:cNvPr id="8" name="TextBox 7">
            <a:extLst>
              <a:ext uri="{FF2B5EF4-FFF2-40B4-BE49-F238E27FC236}">
                <a16:creationId xmlns:a16="http://schemas.microsoft.com/office/drawing/2014/main" id="{5B038BA3-568A-429A-B2A7-53FA3F6C5B48}"/>
              </a:ext>
            </a:extLst>
          </p:cNvPr>
          <p:cNvSpPr txBox="1"/>
          <p:nvPr/>
        </p:nvSpPr>
        <p:spPr>
          <a:xfrm>
            <a:off x="820013" y="2241351"/>
            <a:ext cx="6588625" cy="4065986"/>
          </a:xfrm>
          <a:prstGeom prst="rect">
            <a:avLst/>
          </a:prstGeom>
        </p:spPr>
        <p:txBody>
          <a:bodyPr vert="horz" lIns="91440" tIns="45720" rIns="91440" bIns="45720" rtlCol="0" anchor="ctr">
            <a:noAutofit/>
          </a:bodyPr>
          <a:lstStyle/>
          <a:p>
            <a:pPr marL="342900" indent="-342900">
              <a:lnSpc>
                <a:spcPct val="170000"/>
              </a:lnSpc>
              <a:spcAft>
                <a:spcPts val="600"/>
              </a:spcAft>
              <a:buAutoNum type="alphaUcPeriod"/>
            </a:pPr>
            <a:r>
              <a:rPr lang="en-US" sz="1300" dirty="0" err="1">
                <a:solidFill>
                  <a:schemeClr val="bg1"/>
                </a:solidFill>
                <a:latin typeface="Segoe UI Semilight" panose="020B0402040204020203" pitchFamily="34" charset="0"/>
                <a:cs typeface="Segoe UI Semilight" panose="020B0402040204020203" pitchFamily="34" charset="0"/>
              </a:rPr>
              <a:t>Pengertian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Filsafat</a:t>
            </a:r>
            <a:r>
              <a:rPr lang="en-US" sz="1300" dirty="0">
                <a:solidFill>
                  <a:schemeClr val="bg1"/>
                </a:solidFill>
                <a:latin typeface="Segoe UI Semilight" panose="020B0402040204020203" pitchFamily="34" charset="0"/>
                <a:cs typeface="Segoe UI Semilight" panose="020B0402040204020203" pitchFamily="34" charset="0"/>
              </a:rPr>
              <a:t> Pancasila</a:t>
            </a:r>
          </a:p>
          <a:p>
            <a:pPr>
              <a:lnSpc>
                <a:spcPct val="170000"/>
              </a:lnSpc>
              <a:spcAft>
                <a:spcPts val="600"/>
              </a:spcAft>
            </a:pPr>
            <a:endParaRPr lang="en-US" sz="1300" dirty="0">
              <a:solidFill>
                <a:schemeClr val="bg1"/>
              </a:solidFill>
              <a:latin typeface="Segoe UI Semilight" panose="020B0402040204020203" pitchFamily="34" charset="0"/>
              <a:cs typeface="Segoe UI Semilight" panose="020B0402040204020203" pitchFamily="34" charset="0"/>
            </a:endParaRPr>
          </a:p>
          <a:p>
            <a:pPr marL="171450" indent="-171450">
              <a:lnSpc>
                <a:spcPct val="170000"/>
              </a:lnSpc>
              <a:spcAft>
                <a:spcPts val="600"/>
              </a:spcAft>
              <a:buFont typeface="Arial" panose="020B0604020202020204" pitchFamily="34" charset="0"/>
              <a:buChar char="•"/>
            </a:pPr>
            <a:r>
              <a:rPr lang="en-US" sz="1300" dirty="0">
                <a:solidFill>
                  <a:schemeClr val="bg1"/>
                </a:solidFill>
                <a:latin typeface="Segoe UI Semilight" panose="020B0402040204020203" pitchFamily="34" charset="0"/>
                <a:cs typeface="Segoe UI Semilight" panose="020B0402040204020203" pitchFamily="34" charset="0"/>
              </a:rPr>
              <a:t>Pancasila </a:t>
            </a:r>
            <a:r>
              <a:rPr lang="en-US" sz="1300" dirty="0" err="1">
                <a:solidFill>
                  <a:schemeClr val="bg1"/>
                </a:solidFill>
                <a:latin typeface="Segoe UI Semilight" panose="020B0402040204020203" pitchFamily="34" charset="0"/>
                <a:cs typeface="Segoe UI Semilight" panose="020B0402040204020203" pitchFamily="34" charset="0"/>
              </a:rPr>
              <a:t>dikatakan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sebagai</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filsafat</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karena</a:t>
            </a:r>
            <a:r>
              <a:rPr lang="en-US" sz="1300" dirty="0">
                <a:solidFill>
                  <a:schemeClr val="bg1"/>
                </a:solidFill>
                <a:latin typeface="Segoe UI Semilight" panose="020B0402040204020203" pitchFamily="34" charset="0"/>
                <a:cs typeface="Segoe UI Semilight" panose="020B0402040204020203" pitchFamily="34" charset="0"/>
              </a:rPr>
              <a:t> Pancasila </a:t>
            </a:r>
            <a:r>
              <a:rPr lang="en-US" sz="1300" dirty="0" err="1">
                <a:solidFill>
                  <a:schemeClr val="bg1"/>
                </a:solidFill>
                <a:latin typeface="Segoe UI Semilight" panose="020B0402040204020203" pitchFamily="34" charset="0"/>
                <a:cs typeface="Segoe UI Semilight" panose="020B0402040204020203" pitchFamily="34" charset="0"/>
              </a:rPr>
              <a:t>merupakan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hasil</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perenungan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jiwa</a:t>
            </a:r>
            <a:r>
              <a:rPr lang="en-US" sz="1300" dirty="0">
                <a:solidFill>
                  <a:schemeClr val="bg1"/>
                </a:solidFill>
                <a:latin typeface="Segoe UI Semilight" panose="020B0402040204020203" pitchFamily="34" charset="0"/>
                <a:cs typeface="Segoe UI Semilight" panose="020B0402040204020203" pitchFamily="34" charset="0"/>
              </a:rPr>
              <a:t> yang </a:t>
            </a:r>
            <a:r>
              <a:rPr lang="en-US" sz="1300" dirty="0" err="1">
                <a:solidFill>
                  <a:schemeClr val="bg1"/>
                </a:solidFill>
                <a:latin typeface="Segoe UI Semilight" panose="020B0402040204020203" pitchFamily="34" charset="0"/>
                <a:cs typeface="Segoe UI Semilight" panose="020B0402040204020203" pitchFamily="34" charset="0"/>
              </a:rPr>
              <a:t>mendalam</a:t>
            </a:r>
            <a:r>
              <a:rPr lang="en-US" sz="1300" dirty="0">
                <a:solidFill>
                  <a:schemeClr val="bg1"/>
                </a:solidFill>
                <a:latin typeface="Segoe UI Semilight" panose="020B0402040204020203" pitchFamily="34" charset="0"/>
                <a:cs typeface="Segoe UI Semilight" panose="020B0402040204020203" pitchFamily="34" charset="0"/>
              </a:rPr>
              <a:t> yang </a:t>
            </a:r>
            <a:r>
              <a:rPr lang="en-US" sz="1300" dirty="0" err="1">
                <a:solidFill>
                  <a:schemeClr val="bg1"/>
                </a:solidFill>
                <a:latin typeface="Segoe UI Semilight" panose="020B0402040204020203" pitchFamily="34" charset="0"/>
                <a:cs typeface="Segoe UI Semilight" panose="020B0402040204020203" pitchFamily="34" charset="0"/>
              </a:rPr>
              <a:t>dilakukan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oleh</a:t>
            </a:r>
            <a:r>
              <a:rPr lang="en-US" sz="1300" dirty="0">
                <a:solidFill>
                  <a:schemeClr val="bg1"/>
                </a:solidFill>
                <a:latin typeface="Segoe UI Semilight" panose="020B0402040204020203" pitchFamily="34" charset="0"/>
                <a:cs typeface="Segoe UI Semilight" panose="020B0402040204020203" pitchFamily="34" charset="0"/>
              </a:rPr>
              <a:t> the founding fathers </a:t>
            </a:r>
            <a:r>
              <a:rPr lang="en-US" sz="1300" dirty="0" err="1">
                <a:solidFill>
                  <a:schemeClr val="bg1"/>
                </a:solidFill>
                <a:latin typeface="Segoe UI Semilight" panose="020B0402040204020203" pitchFamily="34" charset="0"/>
                <a:cs typeface="Segoe UI Semilight" panose="020B0402040204020203" pitchFamily="34" charset="0"/>
              </a:rPr>
              <a:t>kita</a:t>
            </a:r>
            <a:r>
              <a:rPr lang="en-US" sz="1300" dirty="0">
                <a:solidFill>
                  <a:schemeClr val="bg1"/>
                </a:solidFill>
                <a:latin typeface="Segoe UI Semilight" panose="020B0402040204020203" pitchFamily="34" charset="0"/>
                <a:cs typeface="Segoe UI Semilight" panose="020B0402040204020203" pitchFamily="34" charset="0"/>
              </a:rPr>
              <a:t>, yang </a:t>
            </a:r>
            <a:r>
              <a:rPr lang="en-US" sz="1300" dirty="0" err="1">
                <a:solidFill>
                  <a:schemeClr val="bg1"/>
                </a:solidFill>
                <a:latin typeface="Segoe UI Semilight" panose="020B0402040204020203" pitchFamily="34" charset="0"/>
                <a:cs typeface="Segoe UI Semilight" panose="020B0402040204020203" pitchFamily="34" charset="0"/>
              </a:rPr>
              <a:t>dituangkan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dalam</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suatu</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sistem</a:t>
            </a:r>
            <a:r>
              <a:rPr lang="en-US" sz="1300" dirty="0">
                <a:solidFill>
                  <a:schemeClr val="bg1"/>
                </a:solidFill>
                <a:latin typeface="Segoe UI Semilight" panose="020B0402040204020203" pitchFamily="34" charset="0"/>
                <a:cs typeface="Segoe UI Semilight" panose="020B0402040204020203" pitchFamily="34" charset="0"/>
              </a:rPr>
              <a:t> (Ruslan Abdul </a:t>
            </a:r>
            <a:r>
              <a:rPr lang="en-US" sz="1300" dirty="0" err="1">
                <a:solidFill>
                  <a:schemeClr val="bg1"/>
                </a:solidFill>
                <a:latin typeface="Segoe UI Semilight" panose="020B0402040204020203" pitchFamily="34" charset="0"/>
                <a:cs typeface="Segoe UI Semilight" panose="020B0402040204020203" pitchFamily="34" charset="0"/>
              </a:rPr>
              <a:t>Gani</a:t>
            </a:r>
            <a:r>
              <a:rPr lang="en-US" sz="1300" dirty="0">
                <a:solidFill>
                  <a:schemeClr val="bg1"/>
                </a:solidFill>
                <a:latin typeface="Segoe UI Semilight" panose="020B0402040204020203" pitchFamily="34" charset="0"/>
                <a:cs typeface="Segoe UI Semilight" panose="020B0402040204020203" pitchFamily="34" charset="0"/>
              </a:rPr>
              <a:t>).</a:t>
            </a:r>
          </a:p>
          <a:p>
            <a:pPr marL="171450" indent="-171450">
              <a:lnSpc>
                <a:spcPct val="170000"/>
              </a:lnSpc>
              <a:spcAft>
                <a:spcPts val="600"/>
              </a:spcAft>
              <a:buFont typeface="Arial" panose="020B0604020202020204" pitchFamily="34" charset="0"/>
              <a:buChar char="•"/>
            </a:pPr>
            <a:r>
              <a:rPr lang="en-US" sz="1300" dirty="0">
                <a:solidFill>
                  <a:schemeClr val="bg1"/>
                </a:solidFill>
                <a:latin typeface="Segoe UI Semilight" panose="020B0402040204020203" pitchFamily="34" charset="0"/>
                <a:cs typeface="Segoe UI Semilight" panose="020B0402040204020203" pitchFamily="34" charset="0"/>
              </a:rPr>
              <a:t>Pancasila </a:t>
            </a:r>
            <a:r>
              <a:rPr lang="en-US" sz="1300" dirty="0" err="1">
                <a:solidFill>
                  <a:schemeClr val="bg1"/>
                </a:solidFill>
                <a:latin typeface="Segoe UI Semilight" panose="020B0402040204020203" pitchFamily="34" charset="0"/>
                <a:cs typeface="Segoe UI Semilight" panose="020B0402040204020203" pitchFamily="34" charset="0"/>
              </a:rPr>
              <a:t>sebagai</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filsafat</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mengandung</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pandangan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nilai</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dan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pemikiran</a:t>
            </a:r>
            <a:r>
              <a:rPr lang="en-US" sz="1300" dirty="0">
                <a:solidFill>
                  <a:schemeClr val="bg1"/>
                </a:solidFill>
                <a:latin typeface="Segoe UI Semilight" panose="020B0402040204020203" pitchFamily="34" charset="0"/>
                <a:cs typeface="Segoe UI Semilight" panose="020B0402040204020203" pitchFamily="34" charset="0"/>
              </a:rPr>
              <a:t> yang </a:t>
            </a:r>
            <a:r>
              <a:rPr lang="en-US" sz="1300" dirty="0" err="1">
                <a:solidFill>
                  <a:schemeClr val="bg1"/>
                </a:solidFill>
                <a:latin typeface="Segoe UI Semilight" panose="020B0402040204020203" pitchFamily="34" charset="0"/>
                <a:cs typeface="Segoe UI Semilight" panose="020B0402040204020203" pitchFamily="34" charset="0"/>
              </a:rPr>
              <a:t>dapat</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menjadi</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substansi</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dan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isi</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pembentukan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ideologi</a:t>
            </a:r>
            <a:r>
              <a:rPr lang="en-US" sz="1300" dirty="0">
                <a:solidFill>
                  <a:schemeClr val="bg1"/>
                </a:solidFill>
                <a:latin typeface="Segoe UI Semilight" panose="020B0402040204020203" pitchFamily="34" charset="0"/>
                <a:cs typeface="Segoe UI Semilight" panose="020B0402040204020203" pitchFamily="34" charset="0"/>
              </a:rPr>
              <a:t> Pancasila.</a:t>
            </a:r>
          </a:p>
          <a:p>
            <a:pPr marL="171450" indent="-171450">
              <a:lnSpc>
                <a:spcPct val="170000"/>
              </a:lnSpc>
              <a:spcAft>
                <a:spcPts val="600"/>
              </a:spcAft>
              <a:buFont typeface="Arial" panose="020B0604020202020204" pitchFamily="34" charset="0"/>
              <a:buChar char="•"/>
            </a:pPr>
            <a:r>
              <a:rPr lang="en-US" sz="1300" dirty="0" err="1">
                <a:solidFill>
                  <a:schemeClr val="bg1"/>
                </a:solidFill>
                <a:latin typeface="Segoe UI Semilight" panose="020B0402040204020203" pitchFamily="34" charset="0"/>
                <a:cs typeface="Segoe UI Semilight" panose="020B0402040204020203" pitchFamily="34" charset="0"/>
              </a:rPr>
              <a:t>Filsafat</a:t>
            </a:r>
            <a:r>
              <a:rPr lang="en-US" sz="1300" dirty="0">
                <a:solidFill>
                  <a:schemeClr val="bg1"/>
                </a:solidFill>
                <a:latin typeface="Segoe UI Semilight" panose="020B0402040204020203" pitchFamily="34" charset="0"/>
                <a:cs typeface="Segoe UI Semilight" panose="020B0402040204020203" pitchFamily="34" charset="0"/>
              </a:rPr>
              <a:t> Pancasila </a:t>
            </a:r>
            <a:r>
              <a:rPr lang="en-US" sz="1300" dirty="0" err="1">
                <a:solidFill>
                  <a:schemeClr val="bg1"/>
                </a:solidFill>
                <a:latin typeface="Segoe UI Semilight" panose="020B0402040204020203" pitchFamily="34" charset="0"/>
                <a:cs typeface="Segoe UI Semilight" panose="020B0402040204020203" pitchFamily="34" charset="0"/>
              </a:rPr>
              <a:t>memberi</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pengetahuan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dan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pengertian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ilmiah</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yaitu</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tentang</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hakikat</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dari</a:t>
            </a:r>
            <a:r>
              <a:rPr lang="en-US" sz="1300" dirty="0">
                <a:solidFill>
                  <a:schemeClr val="bg1"/>
                </a:solidFill>
                <a:latin typeface="Segoe UI Semilight" panose="020B0402040204020203" pitchFamily="34" charset="0"/>
                <a:cs typeface="Segoe UI Semilight" panose="020B0402040204020203" pitchFamily="34" charset="0"/>
              </a:rPr>
              <a:t> Pancasila (</a:t>
            </a:r>
            <a:r>
              <a:rPr lang="en-US" sz="1300" dirty="0" err="1">
                <a:solidFill>
                  <a:schemeClr val="bg1"/>
                </a:solidFill>
                <a:latin typeface="Segoe UI Semilight" panose="020B0402040204020203" pitchFamily="34" charset="0"/>
                <a:cs typeface="Segoe UI Semilight" panose="020B0402040204020203" pitchFamily="34" charset="0"/>
              </a:rPr>
              <a:t>Notonagoro</a:t>
            </a:r>
            <a:r>
              <a:rPr lang="en-US" sz="1300" dirty="0">
                <a:solidFill>
                  <a:schemeClr val="bg1"/>
                </a:solidFill>
                <a:latin typeface="Segoe UI Semilight" panose="020B0402040204020203" pitchFamily="34" charset="0"/>
                <a:cs typeface="Segoe UI Semilight" panose="020B0402040204020203" pitchFamily="34" charset="0"/>
              </a:rPr>
              <a:t>).</a:t>
            </a:r>
          </a:p>
          <a:p>
            <a:pPr marL="171450" indent="-171450">
              <a:lnSpc>
                <a:spcPct val="170000"/>
              </a:lnSpc>
              <a:spcAft>
                <a:spcPts val="600"/>
              </a:spcAft>
              <a:buFont typeface="Arial" panose="020B0604020202020204" pitchFamily="34" charset="0"/>
              <a:buChar char="•"/>
            </a:pPr>
            <a:r>
              <a:rPr lang="en-US" sz="1300" dirty="0" err="1">
                <a:solidFill>
                  <a:schemeClr val="bg1"/>
                </a:solidFill>
                <a:latin typeface="Segoe UI Semilight" panose="020B0402040204020203" pitchFamily="34" charset="0"/>
                <a:cs typeface="Segoe UI Semilight" panose="020B0402040204020203" pitchFamily="34" charset="0"/>
              </a:rPr>
              <a:t>Filsafat</a:t>
            </a:r>
            <a:r>
              <a:rPr lang="en-US" sz="1300" dirty="0">
                <a:solidFill>
                  <a:schemeClr val="bg1"/>
                </a:solidFill>
                <a:latin typeface="Segoe UI Semilight" panose="020B0402040204020203" pitchFamily="34" charset="0"/>
                <a:cs typeface="Segoe UI Semilight" panose="020B0402040204020203" pitchFamily="34" charset="0"/>
              </a:rPr>
              <a:t> Pancasila </a:t>
            </a:r>
            <a:r>
              <a:rPr lang="en-US" sz="1300" dirty="0" err="1">
                <a:solidFill>
                  <a:schemeClr val="bg1"/>
                </a:solidFill>
                <a:latin typeface="Segoe UI Semilight" panose="020B0402040204020203" pitchFamily="34" charset="0"/>
                <a:cs typeface="Segoe UI Semilight" panose="020B0402040204020203" pitchFamily="34" charset="0"/>
              </a:rPr>
              <a:t>dapat</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didefinisikan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secara</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ringkas</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sebagai</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refleksi</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kritis</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dan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rasional</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tentang</a:t>
            </a:r>
            <a:r>
              <a:rPr lang="en-US" sz="1300" dirty="0">
                <a:solidFill>
                  <a:schemeClr val="bg1"/>
                </a:solidFill>
                <a:latin typeface="Segoe UI Semilight" panose="020B0402040204020203" pitchFamily="34" charset="0"/>
                <a:cs typeface="Segoe UI Semilight" panose="020B0402040204020203" pitchFamily="34" charset="0"/>
              </a:rPr>
              <a:t> Pancasila </a:t>
            </a:r>
            <a:r>
              <a:rPr lang="en-US" sz="1300" dirty="0" err="1">
                <a:solidFill>
                  <a:schemeClr val="bg1"/>
                </a:solidFill>
                <a:latin typeface="Segoe UI Semilight" panose="020B0402040204020203" pitchFamily="34" charset="0"/>
                <a:cs typeface="Segoe UI Semilight" panose="020B0402040204020203" pitchFamily="34" charset="0"/>
              </a:rPr>
              <a:t>sebagai</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dasar</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negara</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dan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kenyataan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budaya</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bangsa</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dengan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tujuan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untuk</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mendapatkan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pokok-pokok</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pengertiannya</a:t>
            </a:r>
            <a:r>
              <a:rPr lang="en-US" sz="1300" dirty="0">
                <a:solidFill>
                  <a:schemeClr val="bg1"/>
                </a:solidFill>
                <a:latin typeface="Segoe UI Semilight" panose="020B0402040204020203" pitchFamily="34" charset="0"/>
                <a:cs typeface="Segoe UI Semilight" panose="020B0402040204020203" pitchFamily="34" charset="0"/>
              </a:rPr>
              <a:t> yang </a:t>
            </a:r>
            <a:r>
              <a:rPr lang="en-US" sz="1300" dirty="0" err="1">
                <a:solidFill>
                  <a:schemeClr val="bg1"/>
                </a:solidFill>
                <a:latin typeface="Segoe UI Semilight" panose="020B0402040204020203" pitchFamily="34" charset="0"/>
                <a:cs typeface="Segoe UI Semilight" panose="020B0402040204020203" pitchFamily="34" charset="0"/>
              </a:rPr>
              <a:t>mendasar</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dan</a:t>
            </a:r>
            <a:r>
              <a:rPr lang="en-US" sz="1300" dirty="0">
                <a:solidFill>
                  <a:schemeClr val="bg1"/>
                </a:solidFill>
                <a:latin typeface="Segoe UI Semilight" panose="020B0402040204020203" pitchFamily="34" charset="0"/>
                <a:cs typeface="Segoe UI Semilight" panose="020B0402040204020203" pitchFamily="34" charset="0"/>
              </a:rPr>
              <a:t> </a:t>
            </a:r>
            <a:r>
              <a:rPr lang="en-US" sz="1300" dirty="0" err="1">
                <a:solidFill>
                  <a:schemeClr val="bg1"/>
                </a:solidFill>
                <a:latin typeface="Segoe UI Semilight" panose="020B0402040204020203" pitchFamily="34" charset="0"/>
                <a:cs typeface="Segoe UI Semilight" panose="020B0402040204020203" pitchFamily="34" charset="0"/>
              </a:rPr>
              <a:t>menyeluruh</a:t>
            </a:r>
            <a:r>
              <a:rPr lang="en-US" sz="1300" dirty="0">
                <a:solidFill>
                  <a:schemeClr val="bg1"/>
                </a:solidFill>
                <a:latin typeface="Segoe UI Semilight" panose="020B0402040204020203" pitchFamily="34" charset="0"/>
                <a:cs typeface="Segoe UI Semilight" panose="020B0402040204020203" pitchFamily="34" charset="0"/>
              </a:rPr>
              <a:t>.</a:t>
            </a:r>
          </a:p>
        </p:txBody>
      </p:sp>
    </p:spTree>
    <p:extLst>
      <p:ext uri="{BB962C8B-B14F-4D97-AF65-F5344CB8AC3E}">
        <p14:creationId xmlns:p14="http://schemas.microsoft.com/office/powerpoint/2010/main" val="69536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5" name="Picture 24" descr="A picture containing person, indoor, red, man&#10;&#10;Description generated with high confidence">
            <a:extLst>
              <a:ext uri="{FF2B5EF4-FFF2-40B4-BE49-F238E27FC236}">
                <a16:creationId xmlns:a16="http://schemas.microsoft.com/office/drawing/2014/main" id="{D69E7A7C-BD93-434F-8C7C-5B56A0728BAC}"/>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32669" r="7669"/>
          <a:stretch/>
        </p:blipFill>
        <p:spPr>
          <a:xfrm>
            <a:off x="7555991" y="1690688"/>
            <a:ext cx="4636009" cy="5167312"/>
          </a:xfrm>
          <a:custGeom>
            <a:avLst/>
            <a:gdLst>
              <a:gd name="connsiteX0" fmla="*/ 0 w 4636009"/>
              <a:gd name="connsiteY0" fmla="*/ 0 h 5167312"/>
              <a:gd name="connsiteX1" fmla="*/ 4636009 w 4636009"/>
              <a:gd name="connsiteY1" fmla="*/ 0 h 5167312"/>
              <a:gd name="connsiteX2" fmla="*/ 4636009 w 4636009"/>
              <a:gd name="connsiteY2" fmla="*/ 5167312 h 5167312"/>
              <a:gd name="connsiteX3" fmla="*/ 276091 w 4636009"/>
              <a:gd name="connsiteY3" fmla="*/ 5167312 h 5167312"/>
              <a:gd name="connsiteX4" fmla="*/ 2669970 w 4636009"/>
              <a:gd name="connsiteY4" fmla="*/ 952 h 5167312"/>
              <a:gd name="connsiteX5" fmla="*/ 0 w 4636009"/>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009" h="5167312">
                <a:moveTo>
                  <a:pt x="0" y="0"/>
                </a:moveTo>
                <a:lnTo>
                  <a:pt x="4636009" y="0"/>
                </a:lnTo>
                <a:lnTo>
                  <a:pt x="4636009" y="5167312"/>
                </a:lnTo>
                <a:lnTo>
                  <a:pt x="276091" y="5167312"/>
                </a:lnTo>
                <a:lnTo>
                  <a:pt x="2669970" y="952"/>
                </a:lnTo>
                <a:lnTo>
                  <a:pt x="0" y="952"/>
                </a:lnTo>
                <a:close/>
              </a:path>
            </a:pathLst>
          </a:custGeom>
        </p:spPr>
      </p:pic>
      <p:sp>
        <p:nvSpPr>
          <p:cNvPr id="40" name="Freeform 7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0"/>
            <a:ext cx="10052100" cy="5166360"/>
          </a:xfrm>
          <a:custGeom>
            <a:avLst/>
            <a:gdLst>
              <a:gd name="connsiteX0" fmla="*/ 0 w 9786594"/>
              <a:gd name="connsiteY0" fmla="*/ 0 h 5032376"/>
              <a:gd name="connsiteX1" fmla="*/ 2130696 w 9786594"/>
              <a:gd name="connsiteY1" fmla="*/ 0 h 5032376"/>
              <a:gd name="connsiteX2" fmla="*/ 4685057 w 9786594"/>
              <a:gd name="connsiteY2" fmla="*/ 0 h 5032376"/>
              <a:gd name="connsiteX3" fmla="*/ 6291520 w 9786594"/>
              <a:gd name="connsiteY3" fmla="*/ 0 h 5032376"/>
              <a:gd name="connsiteX4" fmla="*/ 7449885 w 9786594"/>
              <a:gd name="connsiteY4" fmla="*/ 0 h 5032376"/>
              <a:gd name="connsiteX5" fmla="*/ 7455943 w 9786594"/>
              <a:gd name="connsiteY5" fmla="*/ 0 h 5032376"/>
              <a:gd name="connsiteX6" fmla="*/ 9786594 w 9786594"/>
              <a:gd name="connsiteY6" fmla="*/ 5032376 h 5032376"/>
              <a:gd name="connsiteX7" fmla="*/ 0 w 9786594"/>
              <a:gd name="connsiteY7" fmla="*/ 5032376 h 503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86594" h="5032376">
                <a:moveTo>
                  <a:pt x="0" y="0"/>
                </a:moveTo>
                <a:lnTo>
                  <a:pt x="2130696" y="0"/>
                </a:lnTo>
                <a:lnTo>
                  <a:pt x="4685057" y="0"/>
                </a:lnTo>
                <a:lnTo>
                  <a:pt x="6291520" y="0"/>
                </a:lnTo>
                <a:lnTo>
                  <a:pt x="7449885" y="0"/>
                </a:lnTo>
                <a:lnTo>
                  <a:pt x="7455943" y="0"/>
                </a:lnTo>
                <a:lnTo>
                  <a:pt x="9786594" y="5032376"/>
                </a:lnTo>
                <a:lnTo>
                  <a:pt x="0" y="503237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6113C2-F865-4F4E-A2F4-8443E6D17A4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id-ID" dirty="0">
                <a:solidFill>
                  <a:schemeClr val="tx1"/>
                </a:solidFill>
              </a:rPr>
              <a:t>Filsafat</a:t>
            </a:r>
            <a:r>
              <a:rPr lang="en-US" dirty="0">
                <a:solidFill>
                  <a:schemeClr val="tx1"/>
                </a:solidFill>
              </a:rPr>
              <a:t> Pancasila</a:t>
            </a:r>
          </a:p>
        </p:txBody>
      </p:sp>
      <p:sp>
        <p:nvSpPr>
          <p:cNvPr id="8" name="TextBox 7">
            <a:extLst>
              <a:ext uri="{FF2B5EF4-FFF2-40B4-BE49-F238E27FC236}">
                <a16:creationId xmlns:a16="http://schemas.microsoft.com/office/drawing/2014/main" id="{5B038BA3-568A-429A-B2A7-53FA3F6C5B48}"/>
              </a:ext>
            </a:extLst>
          </p:cNvPr>
          <p:cNvSpPr txBox="1"/>
          <p:nvPr/>
        </p:nvSpPr>
        <p:spPr>
          <a:xfrm>
            <a:off x="820013" y="2241351"/>
            <a:ext cx="6588625" cy="4065986"/>
          </a:xfrm>
          <a:prstGeom prst="rect">
            <a:avLst/>
          </a:prstGeom>
        </p:spPr>
        <p:txBody>
          <a:bodyPr vert="horz" lIns="91440" tIns="45720" rIns="91440" bIns="45720" rtlCol="0" anchor="ctr">
            <a:normAutofit/>
          </a:bodyPr>
          <a:lstStyle/>
          <a:p>
            <a:pPr>
              <a:lnSpc>
                <a:spcPct val="150000"/>
              </a:lnSpc>
              <a:spcAft>
                <a:spcPts val="600"/>
              </a:spcAft>
            </a:pPr>
            <a:r>
              <a:rPr lang="en-US" sz="1300" dirty="0">
                <a:solidFill>
                  <a:schemeClr val="bg1"/>
                </a:solidFill>
                <a:latin typeface="Segoe UI Semilight" panose="020B0402040204020203" pitchFamily="34" charset="0"/>
                <a:cs typeface="Segoe UI Semilight" panose="020B0402040204020203" pitchFamily="34" charset="0"/>
              </a:rPr>
              <a:t>B.    </a:t>
            </a:r>
            <a:r>
              <a:rPr lang="id-ID" sz="1300" dirty="0">
                <a:solidFill>
                  <a:schemeClr val="bg1"/>
                </a:solidFill>
                <a:latin typeface="Segoe UI Semilight" panose="020B0402040204020203" pitchFamily="34" charset="0"/>
                <a:cs typeface="Segoe UI Semilight" panose="020B0402040204020203" pitchFamily="34" charset="0"/>
              </a:rPr>
              <a:t>Pancasila Sebagai Sistem Filsafat</a:t>
            </a:r>
          </a:p>
          <a:p>
            <a:pPr>
              <a:lnSpc>
                <a:spcPct val="150000"/>
              </a:lnSpc>
              <a:spcAft>
                <a:spcPts val="600"/>
              </a:spcAft>
            </a:pPr>
            <a:endParaRPr lang="id-ID" sz="1300" dirty="0">
              <a:solidFill>
                <a:schemeClr val="bg1"/>
              </a:solidFill>
              <a:latin typeface="Segoe UI Semilight" panose="020B0402040204020203" pitchFamily="34" charset="0"/>
              <a:cs typeface="Segoe UI Semilight" panose="020B0402040204020203" pitchFamily="34" charset="0"/>
            </a:endParaRPr>
          </a:p>
          <a:p>
            <a:pPr>
              <a:lnSpc>
                <a:spcPct val="150000"/>
              </a:lnSpc>
              <a:spcAft>
                <a:spcPts val="600"/>
              </a:spcAft>
            </a:pPr>
            <a:r>
              <a:rPr lang="id-ID" sz="1300" dirty="0">
                <a:solidFill>
                  <a:schemeClr val="bg1"/>
                </a:solidFill>
                <a:latin typeface="Segoe UI Semilight" panose="020B0402040204020203" pitchFamily="34" charset="0"/>
                <a:cs typeface="Segoe UI Semilight" panose="020B0402040204020203" pitchFamily="34" charset="0"/>
              </a:rPr>
              <a:t>Pancasila merupakan suatu sistem filsafat. Dalam sistem itu masing-masing silanya saling kait mengkait merupakan satu kesatuan yang menyeluruh. Di dalam Pancasila tercakup filsafat hidup dan cita-cita luhur bangsa Indonesia tentang hubunagan manusia dengan Tuhan, hubungan manusia dengan sesame manusia, hubungan manusia dengan lingkungannya. Menurut Driyakarya, Pancasila memperoleh dasarnya pada eksistensi manusia sebagai manusia, lepas dari keadaan hidupnya yang tertentu. Pancasila merupakan filsafat tentang kodrat manusia. Dalam pancasila tersimpul hal-hal yang asasi tentang manusia. Oleh karena itu pokok-pokok Pancasila bersifat universal.</a:t>
            </a:r>
            <a:endParaRPr lang="en-US" sz="1300"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512582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5" name="Picture 24" descr="A picture containing person, indoor, red, man&#10;&#10;Description generated with high confidence">
            <a:extLst>
              <a:ext uri="{FF2B5EF4-FFF2-40B4-BE49-F238E27FC236}">
                <a16:creationId xmlns:a16="http://schemas.microsoft.com/office/drawing/2014/main" id="{D69E7A7C-BD93-434F-8C7C-5B56A0728BAC}"/>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32669" r="7669"/>
          <a:stretch/>
        </p:blipFill>
        <p:spPr>
          <a:xfrm>
            <a:off x="7555991" y="1690688"/>
            <a:ext cx="4636009" cy="5167312"/>
          </a:xfrm>
          <a:custGeom>
            <a:avLst/>
            <a:gdLst>
              <a:gd name="connsiteX0" fmla="*/ 0 w 4636009"/>
              <a:gd name="connsiteY0" fmla="*/ 0 h 5167312"/>
              <a:gd name="connsiteX1" fmla="*/ 4636009 w 4636009"/>
              <a:gd name="connsiteY1" fmla="*/ 0 h 5167312"/>
              <a:gd name="connsiteX2" fmla="*/ 4636009 w 4636009"/>
              <a:gd name="connsiteY2" fmla="*/ 5167312 h 5167312"/>
              <a:gd name="connsiteX3" fmla="*/ 276091 w 4636009"/>
              <a:gd name="connsiteY3" fmla="*/ 5167312 h 5167312"/>
              <a:gd name="connsiteX4" fmla="*/ 2669970 w 4636009"/>
              <a:gd name="connsiteY4" fmla="*/ 952 h 5167312"/>
              <a:gd name="connsiteX5" fmla="*/ 0 w 4636009"/>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009" h="5167312">
                <a:moveTo>
                  <a:pt x="0" y="0"/>
                </a:moveTo>
                <a:lnTo>
                  <a:pt x="4636009" y="0"/>
                </a:lnTo>
                <a:lnTo>
                  <a:pt x="4636009" y="5167312"/>
                </a:lnTo>
                <a:lnTo>
                  <a:pt x="276091" y="5167312"/>
                </a:lnTo>
                <a:lnTo>
                  <a:pt x="2669970" y="952"/>
                </a:lnTo>
                <a:lnTo>
                  <a:pt x="0" y="952"/>
                </a:lnTo>
                <a:close/>
              </a:path>
            </a:pathLst>
          </a:custGeom>
        </p:spPr>
      </p:pic>
      <p:sp>
        <p:nvSpPr>
          <p:cNvPr id="40" name="Freeform 7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0"/>
            <a:ext cx="10052100" cy="5166360"/>
          </a:xfrm>
          <a:custGeom>
            <a:avLst/>
            <a:gdLst>
              <a:gd name="connsiteX0" fmla="*/ 0 w 9786594"/>
              <a:gd name="connsiteY0" fmla="*/ 0 h 5032376"/>
              <a:gd name="connsiteX1" fmla="*/ 2130696 w 9786594"/>
              <a:gd name="connsiteY1" fmla="*/ 0 h 5032376"/>
              <a:gd name="connsiteX2" fmla="*/ 4685057 w 9786594"/>
              <a:gd name="connsiteY2" fmla="*/ 0 h 5032376"/>
              <a:gd name="connsiteX3" fmla="*/ 6291520 w 9786594"/>
              <a:gd name="connsiteY3" fmla="*/ 0 h 5032376"/>
              <a:gd name="connsiteX4" fmla="*/ 7449885 w 9786594"/>
              <a:gd name="connsiteY4" fmla="*/ 0 h 5032376"/>
              <a:gd name="connsiteX5" fmla="*/ 7455943 w 9786594"/>
              <a:gd name="connsiteY5" fmla="*/ 0 h 5032376"/>
              <a:gd name="connsiteX6" fmla="*/ 9786594 w 9786594"/>
              <a:gd name="connsiteY6" fmla="*/ 5032376 h 5032376"/>
              <a:gd name="connsiteX7" fmla="*/ 0 w 9786594"/>
              <a:gd name="connsiteY7" fmla="*/ 5032376 h 503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86594" h="5032376">
                <a:moveTo>
                  <a:pt x="0" y="0"/>
                </a:moveTo>
                <a:lnTo>
                  <a:pt x="2130696" y="0"/>
                </a:lnTo>
                <a:lnTo>
                  <a:pt x="4685057" y="0"/>
                </a:lnTo>
                <a:lnTo>
                  <a:pt x="6291520" y="0"/>
                </a:lnTo>
                <a:lnTo>
                  <a:pt x="7449885" y="0"/>
                </a:lnTo>
                <a:lnTo>
                  <a:pt x="7455943" y="0"/>
                </a:lnTo>
                <a:lnTo>
                  <a:pt x="9786594" y="5032376"/>
                </a:lnTo>
                <a:lnTo>
                  <a:pt x="0" y="503237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6113C2-F865-4F4E-A2F4-8443E6D17A4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id-ID" dirty="0">
                <a:solidFill>
                  <a:schemeClr val="tx1"/>
                </a:solidFill>
              </a:rPr>
              <a:t>Filsafat</a:t>
            </a:r>
            <a:r>
              <a:rPr lang="en-US" dirty="0">
                <a:solidFill>
                  <a:schemeClr val="tx1"/>
                </a:solidFill>
              </a:rPr>
              <a:t> Pancasila</a:t>
            </a:r>
          </a:p>
        </p:txBody>
      </p:sp>
      <p:sp>
        <p:nvSpPr>
          <p:cNvPr id="8" name="TextBox 7">
            <a:extLst>
              <a:ext uri="{FF2B5EF4-FFF2-40B4-BE49-F238E27FC236}">
                <a16:creationId xmlns:a16="http://schemas.microsoft.com/office/drawing/2014/main" id="{5B038BA3-568A-429A-B2A7-53FA3F6C5B48}"/>
              </a:ext>
            </a:extLst>
          </p:cNvPr>
          <p:cNvSpPr txBox="1"/>
          <p:nvPr/>
        </p:nvSpPr>
        <p:spPr>
          <a:xfrm>
            <a:off x="820013" y="2256849"/>
            <a:ext cx="6588625" cy="4065986"/>
          </a:xfrm>
          <a:prstGeom prst="rect">
            <a:avLst/>
          </a:prstGeom>
        </p:spPr>
        <p:txBody>
          <a:bodyPr vert="horz" lIns="91440" tIns="45720" rIns="91440" bIns="45720" rtlCol="0" anchor="ctr">
            <a:normAutofit fontScale="92500" lnSpcReduction="20000"/>
          </a:bodyPr>
          <a:lstStyle/>
          <a:p>
            <a:pPr>
              <a:lnSpc>
                <a:spcPct val="150000"/>
              </a:lnSpc>
              <a:spcAft>
                <a:spcPts val="600"/>
              </a:spcAft>
            </a:pPr>
            <a:r>
              <a:rPr lang="en-US" sz="1400" dirty="0">
                <a:solidFill>
                  <a:schemeClr val="bg1"/>
                </a:solidFill>
                <a:latin typeface="Segoe UI Semilight" panose="020B0402040204020203" pitchFamily="34" charset="0"/>
                <a:cs typeface="Segoe UI Semilight" panose="020B0402040204020203" pitchFamily="34" charset="0"/>
              </a:rPr>
              <a:t>C.</a:t>
            </a:r>
            <a:r>
              <a:rPr lang="id-ID" sz="1400" dirty="0">
                <a:solidFill>
                  <a:schemeClr val="bg1"/>
                </a:solidFill>
                <a:latin typeface="Segoe UI Semilight" panose="020B0402040204020203" pitchFamily="34" charset="0"/>
                <a:cs typeface="Segoe UI Semilight" panose="020B0402040204020203" pitchFamily="34" charset="0"/>
              </a:rPr>
              <a:t>    Fungsi Filsafat Pancasila</a:t>
            </a:r>
          </a:p>
          <a:p>
            <a:pPr>
              <a:lnSpc>
                <a:spcPct val="150000"/>
              </a:lnSpc>
              <a:spcAft>
                <a:spcPts val="600"/>
              </a:spcAft>
            </a:pPr>
            <a:endParaRPr lang="id-ID" sz="1400" dirty="0">
              <a:solidFill>
                <a:schemeClr val="bg1"/>
              </a:solidFill>
              <a:latin typeface="Segoe UI Semilight" panose="020B0402040204020203" pitchFamily="34" charset="0"/>
              <a:cs typeface="Segoe UI Semilight" panose="020B0402040204020203" pitchFamily="34" charset="0"/>
            </a:endParaRPr>
          </a:p>
          <a:p>
            <a:pPr>
              <a:lnSpc>
                <a:spcPct val="150000"/>
              </a:lnSpc>
              <a:spcAft>
                <a:spcPts val="600"/>
              </a:spcAft>
            </a:pPr>
            <a:r>
              <a:rPr lang="id-ID" sz="1400" dirty="0">
                <a:solidFill>
                  <a:schemeClr val="bg1"/>
                </a:solidFill>
                <a:latin typeface="Segoe UI Semilight" panose="020B0402040204020203" pitchFamily="34" charset="0"/>
                <a:cs typeface="Segoe UI Semilight" panose="020B0402040204020203" pitchFamily="34" charset="0"/>
              </a:rPr>
              <a:t>Untuk mengetahui lebih lanjut mengenai fungsi filsafat Pancasila perlu dikaji tantang ilmu-ilmu yang erat kaitannya dalam kehidupan berbangsa dan bernegara. Fungsi filsafat secara umum, sebagai berikut :</a:t>
            </a:r>
          </a:p>
          <a:p>
            <a:pPr marL="342900" indent="-342900">
              <a:lnSpc>
                <a:spcPct val="150000"/>
              </a:lnSpc>
              <a:spcAft>
                <a:spcPts val="600"/>
              </a:spcAft>
              <a:buFont typeface="+mj-lt"/>
              <a:buAutoNum type="arabicPeriod"/>
            </a:pPr>
            <a:r>
              <a:rPr lang="id-ID" sz="1400" dirty="0">
                <a:solidFill>
                  <a:schemeClr val="bg1"/>
                </a:solidFill>
                <a:latin typeface="Segoe UI Semilight" panose="020B0402040204020203" pitchFamily="34" charset="0"/>
                <a:cs typeface="Segoe UI Semilight" panose="020B0402040204020203" pitchFamily="34" charset="0"/>
              </a:rPr>
              <a:t>Memberi jawaban atas pernyataan yang bersifat fundamental atau mendasar dalam kehidupan bernegara. Segala aspek yang erat kaitannya dengan kehidupan masyarakat bangsa tersebut dan yang berkaitan dengan kelangsungan hidup dari negara bersangkutan. </a:t>
            </a:r>
          </a:p>
          <a:p>
            <a:pPr marL="342900" indent="-342900">
              <a:lnSpc>
                <a:spcPct val="150000"/>
              </a:lnSpc>
              <a:spcAft>
                <a:spcPts val="600"/>
              </a:spcAft>
              <a:buFont typeface="+mj-lt"/>
              <a:buAutoNum type="arabicPeriod"/>
            </a:pPr>
            <a:r>
              <a:rPr lang="id-ID" sz="1400" dirty="0">
                <a:solidFill>
                  <a:schemeClr val="bg1"/>
                </a:solidFill>
                <a:latin typeface="Segoe UI Semilight" panose="020B0402040204020203" pitchFamily="34" charset="0"/>
                <a:cs typeface="Segoe UI Semilight" panose="020B0402040204020203" pitchFamily="34" charset="0"/>
              </a:rPr>
              <a:t>Filsafat Pancasila mampu memberikan dan mencari kebenaran yang substansi tentang hakikat negara, ide negara, dan tujuan negara.</a:t>
            </a:r>
          </a:p>
          <a:p>
            <a:pPr marL="342900" indent="-342900">
              <a:lnSpc>
                <a:spcPct val="150000"/>
              </a:lnSpc>
              <a:spcAft>
                <a:spcPts val="600"/>
              </a:spcAft>
              <a:buFont typeface="+mj-lt"/>
              <a:buAutoNum type="arabicPeriod"/>
            </a:pPr>
            <a:r>
              <a:rPr lang="id-ID" sz="1400" dirty="0">
                <a:solidFill>
                  <a:schemeClr val="bg1"/>
                </a:solidFill>
                <a:latin typeface="Segoe UI Semilight" panose="020B0402040204020203" pitchFamily="34" charset="0"/>
                <a:cs typeface="Segoe UI Semilight" panose="020B0402040204020203" pitchFamily="34" charset="0"/>
              </a:rPr>
              <a:t>Pancasila sebagi filsafat bangsa harus mampu menjadi perangkat dan pemersatu dari berbagai ilmu yang dikembangkan di Indonesia.</a:t>
            </a:r>
            <a:endParaRPr lang="en-US" sz="1400"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11882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5" name="Picture 24" descr="A picture containing person, indoor, red, man&#10;&#10;Description generated with high confidence">
            <a:extLst>
              <a:ext uri="{FF2B5EF4-FFF2-40B4-BE49-F238E27FC236}">
                <a16:creationId xmlns:a16="http://schemas.microsoft.com/office/drawing/2014/main" id="{D69E7A7C-BD93-434F-8C7C-5B56A0728BAC}"/>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32669" r="7669"/>
          <a:stretch/>
        </p:blipFill>
        <p:spPr>
          <a:xfrm>
            <a:off x="7555991" y="1690688"/>
            <a:ext cx="4636009" cy="5167312"/>
          </a:xfrm>
          <a:custGeom>
            <a:avLst/>
            <a:gdLst>
              <a:gd name="connsiteX0" fmla="*/ 0 w 4636009"/>
              <a:gd name="connsiteY0" fmla="*/ 0 h 5167312"/>
              <a:gd name="connsiteX1" fmla="*/ 4636009 w 4636009"/>
              <a:gd name="connsiteY1" fmla="*/ 0 h 5167312"/>
              <a:gd name="connsiteX2" fmla="*/ 4636009 w 4636009"/>
              <a:gd name="connsiteY2" fmla="*/ 5167312 h 5167312"/>
              <a:gd name="connsiteX3" fmla="*/ 276091 w 4636009"/>
              <a:gd name="connsiteY3" fmla="*/ 5167312 h 5167312"/>
              <a:gd name="connsiteX4" fmla="*/ 2669970 w 4636009"/>
              <a:gd name="connsiteY4" fmla="*/ 952 h 5167312"/>
              <a:gd name="connsiteX5" fmla="*/ 0 w 4636009"/>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009" h="5167312">
                <a:moveTo>
                  <a:pt x="0" y="0"/>
                </a:moveTo>
                <a:lnTo>
                  <a:pt x="4636009" y="0"/>
                </a:lnTo>
                <a:lnTo>
                  <a:pt x="4636009" y="5167312"/>
                </a:lnTo>
                <a:lnTo>
                  <a:pt x="276091" y="5167312"/>
                </a:lnTo>
                <a:lnTo>
                  <a:pt x="2669970" y="952"/>
                </a:lnTo>
                <a:lnTo>
                  <a:pt x="0" y="952"/>
                </a:lnTo>
                <a:close/>
              </a:path>
            </a:pathLst>
          </a:custGeom>
        </p:spPr>
      </p:pic>
      <p:sp>
        <p:nvSpPr>
          <p:cNvPr id="40" name="Freeform 7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0"/>
            <a:ext cx="10052100" cy="5166360"/>
          </a:xfrm>
          <a:custGeom>
            <a:avLst/>
            <a:gdLst>
              <a:gd name="connsiteX0" fmla="*/ 0 w 9786594"/>
              <a:gd name="connsiteY0" fmla="*/ 0 h 5032376"/>
              <a:gd name="connsiteX1" fmla="*/ 2130696 w 9786594"/>
              <a:gd name="connsiteY1" fmla="*/ 0 h 5032376"/>
              <a:gd name="connsiteX2" fmla="*/ 4685057 w 9786594"/>
              <a:gd name="connsiteY2" fmla="*/ 0 h 5032376"/>
              <a:gd name="connsiteX3" fmla="*/ 6291520 w 9786594"/>
              <a:gd name="connsiteY3" fmla="*/ 0 h 5032376"/>
              <a:gd name="connsiteX4" fmla="*/ 7449885 w 9786594"/>
              <a:gd name="connsiteY4" fmla="*/ 0 h 5032376"/>
              <a:gd name="connsiteX5" fmla="*/ 7455943 w 9786594"/>
              <a:gd name="connsiteY5" fmla="*/ 0 h 5032376"/>
              <a:gd name="connsiteX6" fmla="*/ 9786594 w 9786594"/>
              <a:gd name="connsiteY6" fmla="*/ 5032376 h 5032376"/>
              <a:gd name="connsiteX7" fmla="*/ 0 w 9786594"/>
              <a:gd name="connsiteY7" fmla="*/ 5032376 h 503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86594" h="5032376">
                <a:moveTo>
                  <a:pt x="0" y="0"/>
                </a:moveTo>
                <a:lnTo>
                  <a:pt x="2130696" y="0"/>
                </a:lnTo>
                <a:lnTo>
                  <a:pt x="4685057" y="0"/>
                </a:lnTo>
                <a:lnTo>
                  <a:pt x="6291520" y="0"/>
                </a:lnTo>
                <a:lnTo>
                  <a:pt x="7449885" y="0"/>
                </a:lnTo>
                <a:lnTo>
                  <a:pt x="7455943" y="0"/>
                </a:lnTo>
                <a:lnTo>
                  <a:pt x="9786594" y="5032376"/>
                </a:lnTo>
                <a:lnTo>
                  <a:pt x="0" y="503237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6113C2-F865-4F4E-A2F4-8443E6D17A4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id-ID" dirty="0">
                <a:solidFill>
                  <a:schemeClr val="tx1"/>
                </a:solidFill>
              </a:rPr>
              <a:t>Aktualisasi Pancasila</a:t>
            </a:r>
            <a:endParaRPr lang="en-US" dirty="0">
              <a:solidFill>
                <a:schemeClr val="tx1"/>
              </a:solidFill>
            </a:endParaRPr>
          </a:p>
        </p:txBody>
      </p:sp>
      <p:sp>
        <p:nvSpPr>
          <p:cNvPr id="8" name="TextBox 7">
            <a:extLst>
              <a:ext uri="{FF2B5EF4-FFF2-40B4-BE49-F238E27FC236}">
                <a16:creationId xmlns:a16="http://schemas.microsoft.com/office/drawing/2014/main" id="{5B038BA3-568A-429A-B2A7-53FA3F6C5B48}"/>
              </a:ext>
            </a:extLst>
          </p:cNvPr>
          <p:cNvSpPr txBox="1"/>
          <p:nvPr/>
        </p:nvSpPr>
        <p:spPr>
          <a:xfrm>
            <a:off x="820013" y="2241351"/>
            <a:ext cx="6588625" cy="4065986"/>
          </a:xfrm>
          <a:prstGeom prst="rect">
            <a:avLst/>
          </a:prstGeom>
        </p:spPr>
        <p:txBody>
          <a:bodyPr vert="horz" lIns="91440" tIns="45720" rIns="91440" bIns="45720" rtlCol="0" anchor="ctr">
            <a:normAutofit/>
          </a:bodyPr>
          <a:lstStyle/>
          <a:p>
            <a:pPr marL="342900" indent="-342900">
              <a:lnSpc>
                <a:spcPct val="150000"/>
              </a:lnSpc>
              <a:spcAft>
                <a:spcPts val="600"/>
              </a:spcAft>
              <a:buAutoNum type="alphaUcPeriod"/>
            </a:pPr>
            <a:r>
              <a:rPr lang="id-ID" sz="1300" dirty="0">
                <a:solidFill>
                  <a:schemeClr val="bg1"/>
                </a:solidFill>
                <a:latin typeface="Segoe UI Semilight" panose="020B0402040204020203" pitchFamily="34" charset="0"/>
                <a:cs typeface="Segoe UI Semilight" panose="020B0402040204020203" pitchFamily="34" charset="0"/>
              </a:rPr>
              <a:t>Pengertian Aktualisasi Pancasila</a:t>
            </a:r>
          </a:p>
          <a:p>
            <a:pPr>
              <a:lnSpc>
                <a:spcPct val="150000"/>
              </a:lnSpc>
              <a:spcAft>
                <a:spcPts val="600"/>
              </a:spcAft>
            </a:pPr>
            <a:endParaRPr lang="id-ID" sz="1300" dirty="0">
              <a:solidFill>
                <a:schemeClr val="bg1"/>
              </a:solidFill>
              <a:latin typeface="Segoe UI Semilight" panose="020B0402040204020203" pitchFamily="34" charset="0"/>
              <a:cs typeface="Segoe UI Semilight" panose="020B0402040204020203" pitchFamily="34" charset="0"/>
            </a:endParaRPr>
          </a:p>
          <a:p>
            <a:pPr>
              <a:lnSpc>
                <a:spcPct val="150000"/>
              </a:lnSpc>
              <a:spcAft>
                <a:spcPts val="600"/>
              </a:spcAft>
            </a:pPr>
            <a:r>
              <a:rPr lang="id-ID" sz="1300" dirty="0">
                <a:solidFill>
                  <a:schemeClr val="bg1"/>
                </a:solidFill>
                <a:latin typeface="Segoe UI Semilight" panose="020B0402040204020203" pitchFamily="34" charset="0"/>
                <a:cs typeface="Segoe UI Semilight" panose="020B0402040204020203" pitchFamily="34" charset="0"/>
              </a:rPr>
              <a:t>Aktualisasi merupakan suatu bentuk kegiatan melakukan realisasi antara pemahaman akan nilai dan norma dengan tindakan dan perbuatan yang dilakukan dalam kehidupan sehari-hari. Sedangkan aktualisasi pancasila, berarti penjabaran nilai-nilai pancasila dalam bentuk norma-norma, serta merealisasikannya dalam kehidupan berBangsa dan berNegara. Dalam aktualisasi Pancasila ini, penjabaran nilai-nilai Pancasila dalam bentuk norma-norma, dijumpai dalam bentuk norma hukum, kenegaraan, dan norma-norma moral. Sedangkan realisasinya dikaitkan dengan tingkah laku semua warga negara dalam masyarakat, berBangsa dan berNegara, serta seluruh aspek penyelenggaraan negara.</a:t>
            </a:r>
            <a:endParaRPr lang="en-US" sz="1300"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84143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5" name="Picture 24" descr="A picture containing person, indoor, red, man&#10;&#10;Description generated with high confidence">
            <a:extLst>
              <a:ext uri="{FF2B5EF4-FFF2-40B4-BE49-F238E27FC236}">
                <a16:creationId xmlns:a16="http://schemas.microsoft.com/office/drawing/2014/main" id="{D69E7A7C-BD93-434F-8C7C-5B56A0728BAC}"/>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32669" r="7669"/>
          <a:stretch/>
        </p:blipFill>
        <p:spPr>
          <a:xfrm>
            <a:off x="7555991" y="1690688"/>
            <a:ext cx="4636009" cy="5167312"/>
          </a:xfrm>
          <a:custGeom>
            <a:avLst/>
            <a:gdLst>
              <a:gd name="connsiteX0" fmla="*/ 0 w 4636009"/>
              <a:gd name="connsiteY0" fmla="*/ 0 h 5167312"/>
              <a:gd name="connsiteX1" fmla="*/ 4636009 w 4636009"/>
              <a:gd name="connsiteY1" fmla="*/ 0 h 5167312"/>
              <a:gd name="connsiteX2" fmla="*/ 4636009 w 4636009"/>
              <a:gd name="connsiteY2" fmla="*/ 5167312 h 5167312"/>
              <a:gd name="connsiteX3" fmla="*/ 276091 w 4636009"/>
              <a:gd name="connsiteY3" fmla="*/ 5167312 h 5167312"/>
              <a:gd name="connsiteX4" fmla="*/ 2669970 w 4636009"/>
              <a:gd name="connsiteY4" fmla="*/ 952 h 5167312"/>
              <a:gd name="connsiteX5" fmla="*/ 0 w 4636009"/>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009" h="5167312">
                <a:moveTo>
                  <a:pt x="0" y="0"/>
                </a:moveTo>
                <a:lnTo>
                  <a:pt x="4636009" y="0"/>
                </a:lnTo>
                <a:lnTo>
                  <a:pt x="4636009" y="5167312"/>
                </a:lnTo>
                <a:lnTo>
                  <a:pt x="276091" y="5167312"/>
                </a:lnTo>
                <a:lnTo>
                  <a:pt x="2669970" y="952"/>
                </a:lnTo>
                <a:lnTo>
                  <a:pt x="0" y="952"/>
                </a:lnTo>
                <a:close/>
              </a:path>
            </a:pathLst>
          </a:custGeom>
        </p:spPr>
      </p:pic>
      <p:sp>
        <p:nvSpPr>
          <p:cNvPr id="40" name="Freeform 7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0"/>
            <a:ext cx="10052100" cy="5166360"/>
          </a:xfrm>
          <a:custGeom>
            <a:avLst/>
            <a:gdLst>
              <a:gd name="connsiteX0" fmla="*/ 0 w 9786594"/>
              <a:gd name="connsiteY0" fmla="*/ 0 h 5032376"/>
              <a:gd name="connsiteX1" fmla="*/ 2130696 w 9786594"/>
              <a:gd name="connsiteY1" fmla="*/ 0 h 5032376"/>
              <a:gd name="connsiteX2" fmla="*/ 4685057 w 9786594"/>
              <a:gd name="connsiteY2" fmla="*/ 0 h 5032376"/>
              <a:gd name="connsiteX3" fmla="*/ 6291520 w 9786594"/>
              <a:gd name="connsiteY3" fmla="*/ 0 h 5032376"/>
              <a:gd name="connsiteX4" fmla="*/ 7449885 w 9786594"/>
              <a:gd name="connsiteY4" fmla="*/ 0 h 5032376"/>
              <a:gd name="connsiteX5" fmla="*/ 7455943 w 9786594"/>
              <a:gd name="connsiteY5" fmla="*/ 0 h 5032376"/>
              <a:gd name="connsiteX6" fmla="*/ 9786594 w 9786594"/>
              <a:gd name="connsiteY6" fmla="*/ 5032376 h 5032376"/>
              <a:gd name="connsiteX7" fmla="*/ 0 w 9786594"/>
              <a:gd name="connsiteY7" fmla="*/ 5032376 h 503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86594" h="5032376">
                <a:moveTo>
                  <a:pt x="0" y="0"/>
                </a:moveTo>
                <a:lnTo>
                  <a:pt x="2130696" y="0"/>
                </a:lnTo>
                <a:lnTo>
                  <a:pt x="4685057" y="0"/>
                </a:lnTo>
                <a:lnTo>
                  <a:pt x="6291520" y="0"/>
                </a:lnTo>
                <a:lnTo>
                  <a:pt x="7449885" y="0"/>
                </a:lnTo>
                <a:lnTo>
                  <a:pt x="7455943" y="0"/>
                </a:lnTo>
                <a:lnTo>
                  <a:pt x="9786594" y="5032376"/>
                </a:lnTo>
                <a:lnTo>
                  <a:pt x="0" y="503237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6113C2-F865-4F4E-A2F4-8443E6D17A4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id-ID" dirty="0">
                <a:solidFill>
                  <a:schemeClr val="tx1"/>
                </a:solidFill>
              </a:rPr>
              <a:t>Aktualisasi Pancasila</a:t>
            </a:r>
            <a:endParaRPr lang="en-US" dirty="0">
              <a:solidFill>
                <a:schemeClr val="tx1"/>
              </a:solidFill>
            </a:endParaRPr>
          </a:p>
        </p:txBody>
      </p:sp>
      <p:sp>
        <p:nvSpPr>
          <p:cNvPr id="8" name="TextBox 7">
            <a:extLst>
              <a:ext uri="{FF2B5EF4-FFF2-40B4-BE49-F238E27FC236}">
                <a16:creationId xmlns:a16="http://schemas.microsoft.com/office/drawing/2014/main" id="{5B038BA3-568A-429A-B2A7-53FA3F6C5B48}"/>
              </a:ext>
            </a:extLst>
          </p:cNvPr>
          <p:cNvSpPr txBox="1"/>
          <p:nvPr/>
        </p:nvSpPr>
        <p:spPr>
          <a:xfrm>
            <a:off x="820013" y="2380833"/>
            <a:ext cx="6588625" cy="4065986"/>
          </a:xfrm>
          <a:prstGeom prst="rect">
            <a:avLst/>
          </a:prstGeom>
        </p:spPr>
        <p:txBody>
          <a:bodyPr vert="horz" lIns="91440" tIns="45720" rIns="91440" bIns="45720" rtlCol="0" anchor="ctr">
            <a:noAutofit/>
          </a:bodyPr>
          <a:lstStyle/>
          <a:p>
            <a:pPr>
              <a:lnSpc>
                <a:spcPct val="160000"/>
              </a:lnSpc>
              <a:spcAft>
                <a:spcPts val="600"/>
              </a:spcAft>
            </a:pPr>
            <a:r>
              <a:rPr lang="id-ID" sz="1300" dirty="0">
                <a:solidFill>
                  <a:schemeClr val="bg1"/>
                </a:solidFill>
                <a:latin typeface="Segoe UI Semilight" panose="020B0402040204020203" pitchFamily="34" charset="0"/>
                <a:cs typeface="Segoe UI Semilight" panose="020B0402040204020203" pitchFamily="34" charset="0"/>
              </a:rPr>
              <a:t>B. </a:t>
            </a:r>
            <a:r>
              <a:rPr lang="en-US" sz="1300" dirty="0">
                <a:solidFill>
                  <a:schemeClr val="bg1"/>
                </a:solidFill>
                <a:latin typeface="Segoe UI Semilight" panose="020B0402040204020203" pitchFamily="34" charset="0"/>
                <a:cs typeface="Segoe UI Semilight" panose="020B0402040204020203" pitchFamily="34" charset="0"/>
              </a:rPr>
              <a:t>   </a:t>
            </a:r>
            <a:r>
              <a:rPr lang="id-ID" sz="1300" dirty="0">
                <a:solidFill>
                  <a:schemeClr val="bg1"/>
                </a:solidFill>
                <a:latin typeface="Segoe UI Semilight" panose="020B0402040204020203" pitchFamily="34" charset="0"/>
                <a:cs typeface="Segoe UI Semilight" panose="020B0402040204020203" pitchFamily="34" charset="0"/>
              </a:rPr>
              <a:t>Macam – macam Aktualisasi Pancasila</a:t>
            </a:r>
          </a:p>
          <a:p>
            <a:pPr>
              <a:lnSpc>
                <a:spcPct val="160000"/>
              </a:lnSpc>
              <a:spcAft>
                <a:spcPts val="600"/>
              </a:spcAft>
            </a:pPr>
            <a:endParaRPr lang="id-ID" sz="1300" dirty="0">
              <a:solidFill>
                <a:schemeClr val="bg1"/>
              </a:solidFill>
              <a:latin typeface="Segoe UI Semilight" panose="020B0402040204020203" pitchFamily="34" charset="0"/>
              <a:cs typeface="Segoe UI Semilight" panose="020B0402040204020203" pitchFamily="34" charset="0"/>
            </a:endParaRPr>
          </a:p>
          <a:p>
            <a:pPr>
              <a:lnSpc>
                <a:spcPct val="160000"/>
              </a:lnSpc>
              <a:spcAft>
                <a:spcPts val="600"/>
              </a:spcAft>
            </a:pPr>
            <a:r>
              <a:rPr lang="id-ID" sz="1300" dirty="0">
                <a:solidFill>
                  <a:schemeClr val="bg1"/>
                </a:solidFill>
                <a:latin typeface="Segoe UI Semilight" panose="020B0402040204020203" pitchFamily="34" charset="0"/>
                <a:cs typeface="Segoe UI Semilight" panose="020B0402040204020203" pitchFamily="34" charset="0"/>
              </a:rPr>
              <a:t>Aktualisasi Pancasila dapat dibedakan atas dua macam yaitu aktualisasi Pancasila obyektif dan subyektif :</a:t>
            </a:r>
          </a:p>
          <a:p>
            <a:pPr marL="342900" indent="-342900">
              <a:lnSpc>
                <a:spcPct val="160000"/>
              </a:lnSpc>
              <a:buFont typeface="+mj-lt"/>
              <a:buAutoNum type="arabicPeriod"/>
            </a:pPr>
            <a:r>
              <a:rPr lang="id-ID" sz="1300" dirty="0">
                <a:solidFill>
                  <a:schemeClr val="bg1"/>
                </a:solidFill>
                <a:latin typeface="Segoe UI Semilight" panose="020B0402040204020203" pitchFamily="34" charset="0"/>
                <a:cs typeface="Segoe UI Semilight" panose="020B0402040204020203" pitchFamily="34" charset="0"/>
              </a:rPr>
              <a:t>Aktualisasi Pancasila obyektif yaitu aktualisasi Pancasila dalam berbagai bidang kehidupan kenegaraan yang meliputi kelembagaan negara antara lain legislatif, eksekutif maupun yudikatif. </a:t>
            </a:r>
            <a:endParaRPr lang="en-US" sz="1300" dirty="0">
              <a:solidFill>
                <a:schemeClr val="bg1"/>
              </a:solidFill>
              <a:latin typeface="Segoe UI Semilight" panose="020B0402040204020203" pitchFamily="34" charset="0"/>
              <a:cs typeface="Segoe UI Semilight" panose="020B0402040204020203" pitchFamily="34" charset="0"/>
            </a:endParaRPr>
          </a:p>
          <a:p>
            <a:pPr marL="342900" indent="-342900">
              <a:lnSpc>
                <a:spcPct val="160000"/>
              </a:lnSpc>
              <a:buFont typeface="+mj-lt"/>
              <a:buAutoNum type="arabicPeriod"/>
            </a:pPr>
            <a:r>
              <a:rPr lang="id-ID" sz="1300" dirty="0">
                <a:solidFill>
                  <a:schemeClr val="bg1"/>
                </a:solidFill>
                <a:latin typeface="Segoe UI Semilight" panose="020B0402040204020203" pitchFamily="34" charset="0"/>
                <a:cs typeface="Segoe UI Semilight" panose="020B0402040204020203" pitchFamily="34" charset="0"/>
              </a:rPr>
              <a:t>Aktualisasi Pancasila subyektif adalah pelaksanaan Pancasila dalam setiap pribadi, perorangan, setiap warga negara, setiap individu, setiap penduduk, setiap penguasa dan setiap orang Indonesia dalam aspek moral dalam kaitannya dengan hidup negara dan masyarakat. </a:t>
            </a:r>
          </a:p>
          <a:p>
            <a:pPr>
              <a:lnSpc>
                <a:spcPct val="160000"/>
              </a:lnSpc>
              <a:spcAft>
                <a:spcPts val="600"/>
              </a:spcAft>
            </a:pPr>
            <a:endParaRPr lang="id-ID" sz="1300"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750337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5" name="Picture 24" descr="A picture containing person, indoor, red, man&#10;&#10;Description generated with high confidence">
            <a:extLst>
              <a:ext uri="{FF2B5EF4-FFF2-40B4-BE49-F238E27FC236}">
                <a16:creationId xmlns:a16="http://schemas.microsoft.com/office/drawing/2014/main" id="{D69E7A7C-BD93-434F-8C7C-5B56A0728BAC}"/>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32669" r="7669"/>
          <a:stretch/>
        </p:blipFill>
        <p:spPr>
          <a:xfrm>
            <a:off x="7555991" y="1690688"/>
            <a:ext cx="4636009" cy="5167312"/>
          </a:xfrm>
          <a:custGeom>
            <a:avLst/>
            <a:gdLst>
              <a:gd name="connsiteX0" fmla="*/ 0 w 4636009"/>
              <a:gd name="connsiteY0" fmla="*/ 0 h 5167312"/>
              <a:gd name="connsiteX1" fmla="*/ 4636009 w 4636009"/>
              <a:gd name="connsiteY1" fmla="*/ 0 h 5167312"/>
              <a:gd name="connsiteX2" fmla="*/ 4636009 w 4636009"/>
              <a:gd name="connsiteY2" fmla="*/ 5167312 h 5167312"/>
              <a:gd name="connsiteX3" fmla="*/ 276091 w 4636009"/>
              <a:gd name="connsiteY3" fmla="*/ 5167312 h 5167312"/>
              <a:gd name="connsiteX4" fmla="*/ 2669970 w 4636009"/>
              <a:gd name="connsiteY4" fmla="*/ 952 h 5167312"/>
              <a:gd name="connsiteX5" fmla="*/ 0 w 4636009"/>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009" h="5167312">
                <a:moveTo>
                  <a:pt x="0" y="0"/>
                </a:moveTo>
                <a:lnTo>
                  <a:pt x="4636009" y="0"/>
                </a:lnTo>
                <a:lnTo>
                  <a:pt x="4636009" y="5167312"/>
                </a:lnTo>
                <a:lnTo>
                  <a:pt x="276091" y="5167312"/>
                </a:lnTo>
                <a:lnTo>
                  <a:pt x="2669970" y="952"/>
                </a:lnTo>
                <a:lnTo>
                  <a:pt x="0" y="952"/>
                </a:lnTo>
                <a:close/>
              </a:path>
            </a:pathLst>
          </a:custGeom>
        </p:spPr>
      </p:pic>
      <p:sp>
        <p:nvSpPr>
          <p:cNvPr id="40" name="Freeform 7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0"/>
            <a:ext cx="10052100" cy="5166360"/>
          </a:xfrm>
          <a:custGeom>
            <a:avLst/>
            <a:gdLst>
              <a:gd name="connsiteX0" fmla="*/ 0 w 9786594"/>
              <a:gd name="connsiteY0" fmla="*/ 0 h 5032376"/>
              <a:gd name="connsiteX1" fmla="*/ 2130696 w 9786594"/>
              <a:gd name="connsiteY1" fmla="*/ 0 h 5032376"/>
              <a:gd name="connsiteX2" fmla="*/ 4685057 w 9786594"/>
              <a:gd name="connsiteY2" fmla="*/ 0 h 5032376"/>
              <a:gd name="connsiteX3" fmla="*/ 6291520 w 9786594"/>
              <a:gd name="connsiteY3" fmla="*/ 0 h 5032376"/>
              <a:gd name="connsiteX4" fmla="*/ 7449885 w 9786594"/>
              <a:gd name="connsiteY4" fmla="*/ 0 h 5032376"/>
              <a:gd name="connsiteX5" fmla="*/ 7455943 w 9786594"/>
              <a:gd name="connsiteY5" fmla="*/ 0 h 5032376"/>
              <a:gd name="connsiteX6" fmla="*/ 9786594 w 9786594"/>
              <a:gd name="connsiteY6" fmla="*/ 5032376 h 5032376"/>
              <a:gd name="connsiteX7" fmla="*/ 0 w 9786594"/>
              <a:gd name="connsiteY7" fmla="*/ 5032376 h 503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86594" h="5032376">
                <a:moveTo>
                  <a:pt x="0" y="0"/>
                </a:moveTo>
                <a:lnTo>
                  <a:pt x="2130696" y="0"/>
                </a:lnTo>
                <a:lnTo>
                  <a:pt x="4685057" y="0"/>
                </a:lnTo>
                <a:lnTo>
                  <a:pt x="6291520" y="0"/>
                </a:lnTo>
                <a:lnTo>
                  <a:pt x="7449885" y="0"/>
                </a:lnTo>
                <a:lnTo>
                  <a:pt x="7455943" y="0"/>
                </a:lnTo>
                <a:lnTo>
                  <a:pt x="9786594" y="5032376"/>
                </a:lnTo>
                <a:lnTo>
                  <a:pt x="0" y="503237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6113C2-F865-4F4E-A2F4-8443E6D17A4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id-ID" dirty="0">
                <a:solidFill>
                  <a:schemeClr val="tx1"/>
                </a:solidFill>
              </a:rPr>
              <a:t>Referensi</a:t>
            </a:r>
            <a:endParaRPr lang="en-US" dirty="0">
              <a:solidFill>
                <a:schemeClr val="tx1"/>
              </a:solidFill>
            </a:endParaRPr>
          </a:p>
        </p:txBody>
      </p:sp>
      <p:sp>
        <p:nvSpPr>
          <p:cNvPr id="8" name="TextBox 7">
            <a:extLst>
              <a:ext uri="{FF2B5EF4-FFF2-40B4-BE49-F238E27FC236}">
                <a16:creationId xmlns:a16="http://schemas.microsoft.com/office/drawing/2014/main" id="{5B038BA3-568A-429A-B2A7-53FA3F6C5B48}"/>
              </a:ext>
            </a:extLst>
          </p:cNvPr>
          <p:cNvSpPr txBox="1"/>
          <p:nvPr/>
        </p:nvSpPr>
        <p:spPr>
          <a:xfrm>
            <a:off x="820013" y="2241351"/>
            <a:ext cx="6588625" cy="4065986"/>
          </a:xfrm>
          <a:prstGeom prst="rect">
            <a:avLst/>
          </a:prstGeom>
        </p:spPr>
        <p:txBody>
          <a:bodyPr vert="horz" lIns="91440" tIns="45720" rIns="91440" bIns="45720" rtlCol="0" anchor="ctr">
            <a:normAutofit/>
          </a:bodyPr>
          <a:lstStyle/>
          <a:p>
            <a:pPr marL="285750" indent="-285750">
              <a:lnSpc>
                <a:spcPct val="150000"/>
              </a:lnSpc>
              <a:spcAft>
                <a:spcPts val="600"/>
              </a:spcAft>
              <a:buFont typeface="Arial" panose="020B0604020202020204" pitchFamily="34" charset="0"/>
              <a:buChar char="•"/>
            </a:pPr>
            <a:r>
              <a:rPr lang="id-ID" sz="1400" dirty="0">
                <a:solidFill>
                  <a:schemeClr val="bg1"/>
                </a:solidFill>
                <a:latin typeface="Segoe UI Semilight" panose="020B0402040204020203" pitchFamily="34" charset="0"/>
                <a:cs typeface="Segoe UI Semilight" panose="020B0402040204020203" pitchFamily="34" charset="0"/>
                <a:hlinkClick r:id="rId5"/>
              </a:rPr>
              <a:t>https://fajarsundari146.wordpress.com/2012/01/12/pancasila-sebagai-filsafat-bangsa-indonesia/</a:t>
            </a:r>
            <a:endParaRPr lang="id-ID" sz="1400" dirty="0">
              <a:solidFill>
                <a:schemeClr val="bg1"/>
              </a:solidFill>
              <a:latin typeface="Segoe UI Semilight" panose="020B0402040204020203" pitchFamily="34" charset="0"/>
              <a:cs typeface="Segoe UI Semilight" panose="020B0402040204020203" pitchFamily="34" charset="0"/>
              <a:hlinkClick r:id="rId6"/>
            </a:endParaRPr>
          </a:p>
          <a:p>
            <a:pPr marL="285750" indent="-285750">
              <a:lnSpc>
                <a:spcPct val="150000"/>
              </a:lnSpc>
              <a:spcAft>
                <a:spcPts val="600"/>
              </a:spcAft>
              <a:buFont typeface="Arial" panose="020B0604020202020204" pitchFamily="34" charset="0"/>
              <a:buChar char="•"/>
            </a:pPr>
            <a:r>
              <a:rPr lang="id-ID" sz="1400" dirty="0">
                <a:solidFill>
                  <a:schemeClr val="bg1"/>
                </a:solidFill>
                <a:latin typeface="Segoe UI Semilight" panose="020B0402040204020203" pitchFamily="34" charset="0"/>
                <a:cs typeface="Segoe UI Semilight" panose="020B0402040204020203" pitchFamily="34" charset="0"/>
                <a:hlinkClick r:id="rId6"/>
              </a:rPr>
              <a:t>http://www.academia.edu/28404022/STUDY_KASUS_PELANGGARAN_DAN_PELAKSANAAN_PANCASILA</a:t>
            </a:r>
            <a:endParaRPr lang="id-ID" sz="1400" dirty="0">
              <a:solidFill>
                <a:schemeClr val="bg1"/>
              </a:solidFill>
              <a:latin typeface="Segoe UI Semilight" panose="020B0402040204020203" pitchFamily="34" charset="0"/>
              <a:cs typeface="Segoe UI Semilight" panose="020B0402040204020203" pitchFamily="34" charset="0"/>
            </a:endParaRPr>
          </a:p>
          <a:p>
            <a:pPr marL="285750" indent="-285750">
              <a:lnSpc>
                <a:spcPct val="150000"/>
              </a:lnSpc>
              <a:spcAft>
                <a:spcPts val="600"/>
              </a:spcAft>
              <a:buFont typeface="Arial" panose="020B0604020202020204" pitchFamily="34" charset="0"/>
              <a:buChar char="•"/>
            </a:pPr>
            <a:r>
              <a:rPr lang="id-ID" sz="1400" dirty="0">
                <a:solidFill>
                  <a:schemeClr val="bg1"/>
                </a:solidFill>
                <a:latin typeface="Segoe UI Semilight" panose="020B0402040204020203" pitchFamily="34" charset="0"/>
                <a:cs typeface="Segoe UI Semilight" panose="020B0402040204020203" pitchFamily="34" charset="0"/>
                <a:hlinkClick r:id="rId7"/>
              </a:rPr>
              <a:t>https://anastasiairenepuspita.wordpress.com/2015/04/20/aktualisasi-pancasila-dalam-kehidupan-berbangsa-dan-bernegara-di-era-globalisasi/</a:t>
            </a:r>
            <a:endParaRPr lang="id-ID" sz="1400" dirty="0">
              <a:solidFill>
                <a:schemeClr val="bg1"/>
              </a:solidFill>
              <a:latin typeface="Segoe UI Semilight" panose="020B0402040204020203" pitchFamily="34" charset="0"/>
              <a:cs typeface="Segoe UI Semilight" panose="020B0402040204020203" pitchFamily="34" charset="0"/>
            </a:endParaRPr>
          </a:p>
          <a:p>
            <a:pPr marL="285750" indent="-285750">
              <a:lnSpc>
                <a:spcPct val="150000"/>
              </a:lnSpc>
              <a:spcAft>
                <a:spcPts val="600"/>
              </a:spcAft>
              <a:buFont typeface="Arial" panose="020B0604020202020204" pitchFamily="34" charset="0"/>
              <a:buChar char="•"/>
            </a:pPr>
            <a:r>
              <a:rPr lang="id-ID" sz="1400" dirty="0">
                <a:solidFill>
                  <a:schemeClr val="bg1"/>
                </a:solidFill>
                <a:latin typeface="Segoe UI Semilight" panose="020B0402040204020203" pitchFamily="34" charset="0"/>
                <a:cs typeface="Segoe UI Semilight" panose="020B0402040204020203" pitchFamily="34" charset="0"/>
                <a:hlinkClick r:id="rId8"/>
              </a:rPr>
              <a:t>https://www.slideshare.net/FadilaMaharani/sejarah-lahirnya-pancasila</a:t>
            </a:r>
            <a:endParaRPr lang="id-ID" sz="1400" dirty="0">
              <a:solidFill>
                <a:schemeClr val="bg1"/>
              </a:solidFill>
              <a:latin typeface="Segoe UI Semilight" panose="020B0402040204020203" pitchFamily="34" charset="0"/>
              <a:cs typeface="Segoe UI Semilight" panose="020B0402040204020203" pitchFamily="34" charset="0"/>
            </a:endParaRPr>
          </a:p>
          <a:p>
            <a:pPr marL="285750" indent="-285750">
              <a:lnSpc>
                <a:spcPct val="150000"/>
              </a:lnSpc>
              <a:spcAft>
                <a:spcPts val="600"/>
              </a:spcAft>
              <a:buFont typeface="Arial" panose="020B0604020202020204" pitchFamily="34" charset="0"/>
              <a:buChar char="•"/>
            </a:pPr>
            <a:r>
              <a:rPr lang="id-ID" sz="1400" dirty="0">
                <a:solidFill>
                  <a:schemeClr val="bg1"/>
                </a:solidFill>
                <a:latin typeface="Segoe UI Semilight" panose="020B0402040204020203" pitchFamily="34" charset="0"/>
                <a:cs typeface="Segoe UI Semilight" panose="020B0402040204020203" pitchFamily="34" charset="0"/>
                <a:hlinkClick r:id="rId9"/>
              </a:rPr>
              <a:t>https://dedenz.deviantart.com/art/Bungkarno-Spirit-of-Pancasila-377107074</a:t>
            </a:r>
            <a:endParaRPr lang="id-ID" sz="1400"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859267475"/>
      </p:ext>
    </p:extLst>
  </p:cSld>
  <p:clrMapOvr>
    <a:masterClrMapping/>
  </p:clrMapOvr>
</p:sld>
</file>

<file path=ppt/theme/theme1.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Web21B2</Template>
  <TotalTime>281</TotalTime>
  <Words>647</Words>
  <Application>Microsoft Office PowerPoint</Application>
  <PresentationFormat>Widescreen</PresentationFormat>
  <Paragraphs>49</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Segoe UI</vt:lpstr>
      <vt:lpstr>Segoe UI Light</vt:lpstr>
      <vt:lpstr>Segoe UI Semilight</vt:lpstr>
      <vt:lpstr>QuickStarter Theme</vt:lpstr>
      <vt:lpstr>PowerPoint Presentation</vt:lpstr>
      <vt:lpstr>Sejarah Pancasila</vt:lpstr>
      <vt:lpstr>Filsafat Pancasila</vt:lpstr>
      <vt:lpstr>Filsafat Pancasila</vt:lpstr>
      <vt:lpstr>Filsafat Pancasila</vt:lpstr>
      <vt:lpstr>Aktualisasi Pancasila</vt:lpstr>
      <vt:lpstr>Aktualisasi Pancasila</vt:lpstr>
      <vt:lpstr>Referensi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Muhamad Taufiq Ramadhan</dc:creator>
  <cp:lastModifiedBy>Muhamad Taufiq Ramadhan</cp:lastModifiedBy>
  <cp:revision>22</cp:revision>
  <dcterms:created xsi:type="dcterms:W3CDTF">2017-08-27T15:17:08Z</dcterms:created>
  <dcterms:modified xsi:type="dcterms:W3CDTF">2017-08-28T05:55:44Z</dcterms:modified>
</cp:coreProperties>
</file>