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84" r:id="rId3"/>
    <p:sldId id="259" r:id="rId4"/>
    <p:sldId id="272" r:id="rId5"/>
    <p:sldId id="273" r:id="rId6"/>
    <p:sldId id="274" r:id="rId7"/>
    <p:sldId id="280" r:id="rId8"/>
    <p:sldId id="282" r:id="rId9"/>
    <p:sldId id="278" r:id="rId10"/>
    <p:sldId id="276" r:id="rId11"/>
    <p:sldId id="283" r:id="rId12"/>
  </p:sldIdLst>
  <p:sldSz cx="12192000" cy="6858000"/>
  <p:notesSz cx="6858000" cy="9144000"/>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BB24C-52AB-48F4-8774-3136E3EDF899}" type="datetimeFigureOut">
              <a:rPr lang="id-ID" smtClean="0"/>
              <a:t>06/09/2017</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D46E37-3968-4285-AAAC-0C76C8DDF55A}" type="slidenum">
              <a:rPr lang="id-ID" smtClean="0"/>
              <a:t>‹#›</a:t>
            </a:fld>
            <a:endParaRPr lang="id-ID"/>
          </a:p>
        </p:txBody>
      </p:sp>
    </p:spTree>
    <p:extLst>
      <p:ext uri="{BB962C8B-B14F-4D97-AF65-F5344CB8AC3E}">
        <p14:creationId xmlns:p14="http://schemas.microsoft.com/office/powerpoint/2010/main" val="731494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06D46E37-3968-4285-AAAC-0C76C8DDF55A}" type="slidenum">
              <a:rPr lang="id-ID" smtClean="0"/>
              <a:t>1</a:t>
            </a:fld>
            <a:endParaRPr lang="id-ID"/>
          </a:p>
        </p:txBody>
      </p:sp>
    </p:spTree>
    <p:extLst>
      <p:ext uri="{BB962C8B-B14F-4D97-AF65-F5344CB8AC3E}">
        <p14:creationId xmlns:p14="http://schemas.microsoft.com/office/powerpoint/2010/main" val="2236820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06D46E37-3968-4285-AAAC-0C76C8DDF55A}" type="slidenum">
              <a:rPr lang="id-ID" smtClean="0"/>
              <a:t>10</a:t>
            </a:fld>
            <a:endParaRPr lang="id-ID"/>
          </a:p>
        </p:txBody>
      </p:sp>
    </p:spTree>
    <p:extLst>
      <p:ext uri="{BB962C8B-B14F-4D97-AF65-F5344CB8AC3E}">
        <p14:creationId xmlns:p14="http://schemas.microsoft.com/office/powerpoint/2010/main" val="2963939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06D46E37-3968-4285-AAAC-0C76C8DDF55A}" type="slidenum">
              <a:rPr lang="id-ID" smtClean="0"/>
              <a:t>11</a:t>
            </a:fld>
            <a:endParaRPr lang="id-ID"/>
          </a:p>
        </p:txBody>
      </p:sp>
    </p:spTree>
    <p:extLst>
      <p:ext uri="{BB962C8B-B14F-4D97-AF65-F5344CB8AC3E}">
        <p14:creationId xmlns:p14="http://schemas.microsoft.com/office/powerpoint/2010/main" val="2659907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06D46E37-3968-4285-AAAC-0C76C8DDF55A}" type="slidenum">
              <a:rPr lang="id-ID" smtClean="0"/>
              <a:t>2</a:t>
            </a:fld>
            <a:endParaRPr lang="id-ID"/>
          </a:p>
        </p:txBody>
      </p:sp>
    </p:spTree>
    <p:extLst>
      <p:ext uri="{BB962C8B-B14F-4D97-AF65-F5344CB8AC3E}">
        <p14:creationId xmlns:p14="http://schemas.microsoft.com/office/powerpoint/2010/main" val="1861026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06D46E37-3968-4285-AAAC-0C76C8DDF55A}" type="slidenum">
              <a:rPr lang="id-ID" smtClean="0"/>
              <a:t>3</a:t>
            </a:fld>
            <a:endParaRPr lang="id-ID"/>
          </a:p>
        </p:txBody>
      </p:sp>
    </p:spTree>
    <p:extLst>
      <p:ext uri="{BB962C8B-B14F-4D97-AF65-F5344CB8AC3E}">
        <p14:creationId xmlns:p14="http://schemas.microsoft.com/office/powerpoint/2010/main" val="3109082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06D46E37-3968-4285-AAAC-0C76C8DDF55A}" type="slidenum">
              <a:rPr lang="id-ID" smtClean="0"/>
              <a:t>4</a:t>
            </a:fld>
            <a:endParaRPr lang="id-ID"/>
          </a:p>
        </p:txBody>
      </p:sp>
    </p:spTree>
    <p:extLst>
      <p:ext uri="{BB962C8B-B14F-4D97-AF65-F5344CB8AC3E}">
        <p14:creationId xmlns:p14="http://schemas.microsoft.com/office/powerpoint/2010/main" val="3652403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06D46E37-3968-4285-AAAC-0C76C8DDF55A}" type="slidenum">
              <a:rPr lang="id-ID" smtClean="0"/>
              <a:t>5</a:t>
            </a:fld>
            <a:endParaRPr lang="id-ID"/>
          </a:p>
        </p:txBody>
      </p:sp>
    </p:spTree>
    <p:extLst>
      <p:ext uri="{BB962C8B-B14F-4D97-AF65-F5344CB8AC3E}">
        <p14:creationId xmlns:p14="http://schemas.microsoft.com/office/powerpoint/2010/main" val="3826610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06D46E37-3968-4285-AAAC-0C76C8DDF55A}" type="slidenum">
              <a:rPr lang="id-ID" smtClean="0"/>
              <a:t>6</a:t>
            </a:fld>
            <a:endParaRPr lang="id-ID"/>
          </a:p>
        </p:txBody>
      </p:sp>
    </p:spTree>
    <p:extLst>
      <p:ext uri="{BB962C8B-B14F-4D97-AF65-F5344CB8AC3E}">
        <p14:creationId xmlns:p14="http://schemas.microsoft.com/office/powerpoint/2010/main" val="298325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06D46E37-3968-4285-AAAC-0C76C8DDF55A}" type="slidenum">
              <a:rPr lang="id-ID" smtClean="0"/>
              <a:t>7</a:t>
            </a:fld>
            <a:endParaRPr lang="id-ID"/>
          </a:p>
        </p:txBody>
      </p:sp>
    </p:spTree>
    <p:extLst>
      <p:ext uri="{BB962C8B-B14F-4D97-AF65-F5344CB8AC3E}">
        <p14:creationId xmlns:p14="http://schemas.microsoft.com/office/powerpoint/2010/main" val="3857998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06D46E37-3968-4285-AAAC-0C76C8DDF55A}" type="slidenum">
              <a:rPr lang="id-ID" smtClean="0"/>
              <a:t>8</a:t>
            </a:fld>
            <a:endParaRPr lang="id-ID"/>
          </a:p>
        </p:txBody>
      </p:sp>
    </p:spTree>
    <p:extLst>
      <p:ext uri="{BB962C8B-B14F-4D97-AF65-F5344CB8AC3E}">
        <p14:creationId xmlns:p14="http://schemas.microsoft.com/office/powerpoint/2010/main" val="1274459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06D46E37-3968-4285-AAAC-0C76C8DDF55A}" type="slidenum">
              <a:rPr lang="id-ID" smtClean="0"/>
              <a:t>9</a:t>
            </a:fld>
            <a:endParaRPr lang="id-ID"/>
          </a:p>
        </p:txBody>
      </p:sp>
    </p:spTree>
    <p:extLst>
      <p:ext uri="{BB962C8B-B14F-4D97-AF65-F5344CB8AC3E}">
        <p14:creationId xmlns:p14="http://schemas.microsoft.com/office/powerpoint/2010/main" val="742049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9/6/2017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5BCCF-B26D-47B7-88F4-D0B0C75985E8}"/>
              </a:ext>
            </a:extLst>
          </p:cNvPr>
          <p:cNvSpPr>
            <a:spLocks noGrp="1"/>
          </p:cNvSpPr>
          <p:nvPr>
            <p:ph type="ctrTitle"/>
          </p:nvPr>
        </p:nvSpPr>
        <p:spPr>
          <a:xfrm>
            <a:off x="1507067" y="2470794"/>
            <a:ext cx="7766936" cy="1646302"/>
          </a:xfrm>
        </p:spPr>
        <p:txBody>
          <a:bodyPr/>
          <a:lstStyle/>
          <a:p>
            <a:r>
              <a:rPr lang="id-ID" dirty="0"/>
              <a:t>PANCASILA</a:t>
            </a:r>
          </a:p>
        </p:txBody>
      </p:sp>
      <p:sp>
        <p:nvSpPr>
          <p:cNvPr id="3" name="Subtitle 2">
            <a:extLst>
              <a:ext uri="{FF2B5EF4-FFF2-40B4-BE49-F238E27FC236}">
                <a16:creationId xmlns:a16="http://schemas.microsoft.com/office/drawing/2014/main" id="{90D555F5-8B7D-42AA-A9B2-1E8C1BCB469D}"/>
              </a:ext>
            </a:extLst>
          </p:cNvPr>
          <p:cNvSpPr>
            <a:spLocks noGrp="1"/>
          </p:cNvSpPr>
          <p:nvPr>
            <p:ph type="subTitle" idx="1"/>
          </p:nvPr>
        </p:nvSpPr>
        <p:spPr>
          <a:xfrm>
            <a:off x="1507067" y="4117093"/>
            <a:ext cx="7766936" cy="1096899"/>
          </a:xfrm>
        </p:spPr>
        <p:txBody>
          <a:bodyPr/>
          <a:lstStyle/>
          <a:p>
            <a:r>
              <a:rPr lang="id-ID" dirty="0"/>
              <a:t>Sejarah Dan Filsafat Pancasila</a:t>
            </a:r>
          </a:p>
        </p:txBody>
      </p:sp>
      <p:pic>
        <p:nvPicPr>
          <p:cNvPr id="5" name="Picture 4">
            <a:extLst>
              <a:ext uri="{FF2B5EF4-FFF2-40B4-BE49-F238E27FC236}">
                <a16:creationId xmlns:a16="http://schemas.microsoft.com/office/drawing/2014/main" id="{42AC3007-06E3-4996-95A7-D3C187C6F13C}"/>
              </a:ext>
            </a:extLst>
          </p:cNvPr>
          <p:cNvPicPr>
            <a:picLocks noChangeAspect="1"/>
          </p:cNvPicPr>
          <p:nvPr/>
        </p:nvPicPr>
        <p:blipFill>
          <a:blip r:embed="rId3"/>
          <a:stretch>
            <a:fillRect/>
          </a:stretch>
        </p:blipFill>
        <p:spPr>
          <a:xfrm>
            <a:off x="1613085" y="1473627"/>
            <a:ext cx="3883468" cy="4250237"/>
          </a:xfrm>
          <a:prstGeom prst="rect">
            <a:avLst/>
          </a:prstGeom>
        </p:spPr>
      </p:pic>
    </p:spTree>
    <p:extLst>
      <p:ext uri="{BB962C8B-B14F-4D97-AF65-F5344CB8AC3E}">
        <p14:creationId xmlns:p14="http://schemas.microsoft.com/office/powerpoint/2010/main" val="3785011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9FFE-E02A-4B85-8B32-AD190746D53C}"/>
              </a:ext>
            </a:extLst>
          </p:cNvPr>
          <p:cNvSpPr>
            <a:spLocks noGrp="1"/>
          </p:cNvSpPr>
          <p:nvPr>
            <p:ph type="title"/>
          </p:nvPr>
        </p:nvSpPr>
        <p:spPr/>
        <p:txBody>
          <a:bodyPr/>
          <a:lstStyle/>
          <a:p>
            <a:r>
              <a:rPr lang="id-ID" dirty="0"/>
              <a:t> Aktualisasi Pancasila</a:t>
            </a:r>
          </a:p>
        </p:txBody>
      </p:sp>
      <p:sp>
        <p:nvSpPr>
          <p:cNvPr id="3" name="Content Placeholder 2">
            <a:extLst>
              <a:ext uri="{FF2B5EF4-FFF2-40B4-BE49-F238E27FC236}">
                <a16:creationId xmlns:a16="http://schemas.microsoft.com/office/drawing/2014/main" id="{EDDBB19C-A68A-458F-AE5F-4EBBC39D1147}"/>
              </a:ext>
            </a:extLst>
          </p:cNvPr>
          <p:cNvSpPr>
            <a:spLocks noGrp="1"/>
          </p:cNvSpPr>
          <p:nvPr>
            <p:ph idx="1"/>
          </p:nvPr>
        </p:nvSpPr>
        <p:spPr/>
        <p:txBody>
          <a:bodyPr>
            <a:normAutofit/>
          </a:bodyPr>
          <a:lstStyle/>
          <a:p>
            <a:pPr marL="0" indent="0">
              <a:lnSpc>
                <a:spcPct val="150000"/>
              </a:lnSpc>
              <a:buNone/>
            </a:pPr>
            <a:r>
              <a:rPr lang="id-ID" sz="1700" dirty="0">
                <a:cs typeface="Segoe UI Semilight" panose="020B0402040204020203" pitchFamily="34" charset="0"/>
              </a:rPr>
              <a:t>	Aktualisasi merupakan suatu bentuk kegiatan melakukan realisasi antara pemahaman akan nilai dan norma dengan tindakan dan perbuatan yang dilakukan dalam kehidupan sehari-hari. Sedangkan aktualisasi pancasila, berarti penjabaran nilai-nilai pancasila dalam bentuk norma-norma, serta merealisasikannya dalam kehidupan berBangsa dan berNegara. Dalam aktualisasi Pancasila ini, penjabaran nilai-nilai Pancasila dalam bentuk norma-norma, dijumpai dalam bentuk norma hukum, kenegaraan, dan norma-norma moral. Sedangkan realisasinya dikaitkan dengan tingkah laku semua warga negara dalam masyarakat, berBangsa dan berNegara, serta seluruh aspek penyelenggaraan negara.</a:t>
            </a:r>
            <a:endParaRPr lang="en-US" sz="1700" dirty="0">
              <a:cs typeface="Segoe UI Semilight" panose="020B0402040204020203" pitchFamily="34" charset="0"/>
            </a:endParaRPr>
          </a:p>
          <a:p>
            <a:pPr>
              <a:lnSpc>
                <a:spcPct val="150000"/>
              </a:lnSpc>
            </a:pPr>
            <a:endParaRPr lang="id-ID" sz="1700" dirty="0"/>
          </a:p>
          <a:p>
            <a:pPr>
              <a:lnSpc>
                <a:spcPct val="150000"/>
              </a:lnSpc>
            </a:pPr>
            <a:endParaRPr lang="id-ID" sz="1700" dirty="0"/>
          </a:p>
        </p:txBody>
      </p:sp>
      <p:pic>
        <p:nvPicPr>
          <p:cNvPr id="4" name="Picture 3">
            <a:extLst>
              <a:ext uri="{FF2B5EF4-FFF2-40B4-BE49-F238E27FC236}">
                <a16:creationId xmlns:a16="http://schemas.microsoft.com/office/drawing/2014/main" id="{A8C5E925-FB19-4D2E-82AF-5C1BF71C4379}"/>
              </a:ext>
            </a:extLst>
          </p:cNvPr>
          <p:cNvPicPr>
            <a:picLocks noChangeAspect="1"/>
          </p:cNvPicPr>
          <p:nvPr/>
        </p:nvPicPr>
        <p:blipFill>
          <a:blip r:embed="rId3"/>
          <a:stretch>
            <a:fillRect/>
          </a:stretch>
        </p:blipFill>
        <p:spPr>
          <a:xfrm>
            <a:off x="9037983" y="1979716"/>
            <a:ext cx="3274364" cy="3814763"/>
          </a:xfrm>
          <a:prstGeom prst="rect">
            <a:avLst/>
          </a:prstGeom>
        </p:spPr>
      </p:pic>
    </p:spTree>
    <p:extLst>
      <p:ext uri="{BB962C8B-B14F-4D97-AF65-F5344CB8AC3E}">
        <p14:creationId xmlns:p14="http://schemas.microsoft.com/office/powerpoint/2010/main" val="1321357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588F3-998E-421F-A603-62F898AAF0A5}"/>
              </a:ext>
            </a:extLst>
          </p:cNvPr>
          <p:cNvSpPr>
            <a:spLocks noGrp="1"/>
          </p:cNvSpPr>
          <p:nvPr>
            <p:ph type="title"/>
          </p:nvPr>
        </p:nvSpPr>
        <p:spPr/>
        <p:txBody>
          <a:bodyPr/>
          <a:lstStyle/>
          <a:p>
            <a:r>
              <a:rPr lang="id-ID" dirty="0"/>
              <a:t>Macam Macam Aktualisasi Pancasila</a:t>
            </a:r>
          </a:p>
        </p:txBody>
      </p:sp>
      <p:sp>
        <p:nvSpPr>
          <p:cNvPr id="3" name="Content Placeholder 2">
            <a:extLst>
              <a:ext uri="{FF2B5EF4-FFF2-40B4-BE49-F238E27FC236}">
                <a16:creationId xmlns:a16="http://schemas.microsoft.com/office/drawing/2014/main" id="{CCAB81AF-E6E8-423E-BCD8-413B885CE2B7}"/>
              </a:ext>
            </a:extLst>
          </p:cNvPr>
          <p:cNvSpPr>
            <a:spLocks noGrp="1"/>
          </p:cNvSpPr>
          <p:nvPr>
            <p:ph idx="1"/>
          </p:nvPr>
        </p:nvSpPr>
        <p:spPr/>
        <p:txBody>
          <a:bodyPr>
            <a:normAutofit fontScale="92500" lnSpcReduction="20000"/>
          </a:bodyPr>
          <a:lstStyle/>
          <a:p>
            <a:pPr marL="0" indent="0">
              <a:lnSpc>
                <a:spcPct val="160000"/>
              </a:lnSpc>
              <a:spcAft>
                <a:spcPts val="600"/>
              </a:spcAft>
              <a:buNone/>
            </a:pPr>
            <a:r>
              <a:rPr lang="id-ID" dirty="0">
                <a:cs typeface="Segoe UI Semilight" panose="020B0402040204020203" pitchFamily="34" charset="0"/>
              </a:rPr>
              <a:t>	Aktualisasi Pancasila dapat dibedakan atas dua macam yaitu aktualisasi Pancasila obyektif dan subyektif :</a:t>
            </a:r>
          </a:p>
          <a:p>
            <a:pPr>
              <a:lnSpc>
                <a:spcPct val="160000"/>
              </a:lnSpc>
              <a:buFont typeface="+mj-lt"/>
              <a:buAutoNum type="arabicPeriod"/>
            </a:pPr>
            <a:r>
              <a:rPr lang="id-ID" dirty="0">
                <a:cs typeface="Segoe UI Semilight" panose="020B0402040204020203" pitchFamily="34" charset="0"/>
              </a:rPr>
              <a:t>Aktualisasi Pancasila obyektif yaitu aktualisasi Pancasila dalam berbagai bidang kehidupan kenegaraan yang meliputi kelembagaan negara antara lain legislatif, eksekutif maupun yudikatif. </a:t>
            </a:r>
            <a:endParaRPr lang="en-US" dirty="0">
              <a:cs typeface="Segoe UI Semilight" panose="020B0402040204020203" pitchFamily="34" charset="0"/>
            </a:endParaRPr>
          </a:p>
          <a:p>
            <a:pPr>
              <a:lnSpc>
                <a:spcPct val="160000"/>
              </a:lnSpc>
              <a:buFont typeface="+mj-lt"/>
              <a:buAutoNum type="arabicPeriod"/>
            </a:pPr>
            <a:r>
              <a:rPr lang="id-ID" dirty="0">
                <a:cs typeface="Segoe UI Semilight" panose="020B0402040204020203" pitchFamily="34" charset="0"/>
              </a:rPr>
              <a:t>Aktualisasi Pancasila subyektif adalah pelaksanaan Pancasila dalam setiap pribadi, perorangan, setiap warga negara, setiap individu, setiap penduduk, setiap penguasa dan setiap orang Indonesia dalam aspek moral dalam kaitannya dengan hidup negara dan masyarakat. </a:t>
            </a:r>
          </a:p>
          <a:p>
            <a:endParaRPr lang="id-ID" dirty="0"/>
          </a:p>
          <a:p>
            <a:endParaRPr lang="id-ID" dirty="0"/>
          </a:p>
        </p:txBody>
      </p:sp>
      <p:pic>
        <p:nvPicPr>
          <p:cNvPr id="4" name="Picture 3">
            <a:extLst>
              <a:ext uri="{FF2B5EF4-FFF2-40B4-BE49-F238E27FC236}">
                <a16:creationId xmlns:a16="http://schemas.microsoft.com/office/drawing/2014/main" id="{35749AB4-1484-4E47-B0EF-86006509FF1D}"/>
              </a:ext>
            </a:extLst>
          </p:cNvPr>
          <p:cNvPicPr>
            <a:picLocks noChangeAspect="1"/>
          </p:cNvPicPr>
          <p:nvPr/>
        </p:nvPicPr>
        <p:blipFill>
          <a:blip r:embed="rId3"/>
          <a:stretch>
            <a:fillRect/>
          </a:stretch>
        </p:blipFill>
        <p:spPr>
          <a:xfrm>
            <a:off x="9037983" y="1979716"/>
            <a:ext cx="3274364" cy="3814763"/>
          </a:xfrm>
          <a:prstGeom prst="rect">
            <a:avLst/>
          </a:prstGeom>
        </p:spPr>
      </p:pic>
    </p:spTree>
    <p:extLst>
      <p:ext uri="{BB962C8B-B14F-4D97-AF65-F5344CB8AC3E}">
        <p14:creationId xmlns:p14="http://schemas.microsoft.com/office/powerpoint/2010/main" val="2034583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A153-C6D6-4617-A7A5-073B76BE3E27}"/>
              </a:ext>
            </a:extLst>
          </p:cNvPr>
          <p:cNvSpPr>
            <a:spLocks noGrp="1"/>
          </p:cNvSpPr>
          <p:nvPr>
            <p:ph type="title"/>
          </p:nvPr>
        </p:nvSpPr>
        <p:spPr/>
        <p:txBody>
          <a:bodyPr/>
          <a:lstStyle/>
          <a:p>
            <a:r>
              <a:rPr lang="id-ID" dirty="0"/>
              <a:t>D3IF-40-02</a:t>
            </a:r>
          </a:p>
        </p:txBody>
      </p:sp>
      <p:sp>
        <p:nvSpPr>
          <p:cNvPr id="3" name="Content Placeholder 2">
            <a:extLst>
              <a:ext uri="{FF2B5EF4-FFF2-40B4-BE49-F238E27FC236}">
                <a16:creationId xmlns:a16="http://schemas.microsoft.com/office/drawing/2014/main" id="{5048425E-B94C-4757-A0DD-951F41082B7E}"/>
              </a:ext>
            </a:extLst>
          </p:cNvPr>
          <p:cNvSpPr>
            <a:spLocks noGrp="1"/>
          </p:cNvSpPr>
          <p:nvPr>
            <p:ph idx="1"/>
          </p:nvPr>
        </p:nvSpPr>
        <p:spPr/>
        <p:txBody>
          <a:bodyPr/>
          <a:lstStyle/>
          <a:p>
            <a:r>
              <a:rPr lang="id-ID" dirty="0"/>
              <a:t>6706164101 (Abid Hanifussafly)</a:t>
            </a:r>
          </a:p>
          <a:p>
            <a:r>
              <a:rPr lang="id-ID" dirty="0"/>
              <a:t>6706160047 (Elisabeth Meisah S.)</a:t>
            </a:r>
          </a:p>
          <a:p>
            <a:r>
              <a:rPr lang="id-ID" dirty="0"/>
              <a:t>6706160014 (Muhammad Faisal Amir)</a:t>
            </a:r>
          </a:p>
          <a:p>
            <a:r>
              <a:rPr lang="id-ID" dirty="0"/>
              <a:t>6706160113 (Rivkal Sukma Sanjaya)</a:t>
            </a:r>
          </a:p>
          <a:p>
            <a:r>
              <a:rPr lang="id-ID" dirty="0"/>
              <a:t>6706164110 (Rizky Hilman)</a:t>
            </a:r>
          </a:p>
          <a:p>
            <a:r>
              <a:rPr lang="id-ID" dirty="0"/>
              <a:t>6706160029 (Saiful Apriyanto)</a:t>
            </a:r>
          </a:p>
          <a:p>
            <a:r>
              <a:rPr lang="id-ID" dirty="0"/>
              <a:t>6706164002 (Seto Jalu Priyono)</a:t>
            </a:r>
          </a:p>
          <a:p>
            <a:endParaRPr lang="id-ID" dirty="0"/>
          </a:p>
        </p:txBody>
      </p:sp>
      <p:pic>
        <p:nvPicPr>
          <p:cNvPr id="5" name="Picture 4">
            <a:extLst>
              <a:ext uri="{FF2B5EF4-FFF2-40B4-BE49-F238E27FC236}">
                <a16:creationId xmlns:a16="http://schemas.microsoft.com/office/drawing/2014/main" id="{174A746D-C044-46BB-86A0-4858C0DF837F}"/>
              </a:ext>
            </a:extLst>
          </p:cNvPr>
          <p:cNvPicPr>
            <a:picLocks noChangeAspect="1"/>
          </p:cNvPicPr>
          <p:nvPr/>
        </p:nvPicPr>
        <p:blipFill>
          <a:blip r:embed="rId3"/>
          <a:stretch>
            <a:fillRect/>
          </a:stretch>
        </p:blipFill>
        <p:spPr>
          <a:xfrm>
            <a:off x="5648325" y="2160589"/>
            <a:ext cx="3276140" cy="3213652"/>
          </a:xfrm>
          <a:prstGeom prst="rect">
            <a:avLst/>
          </a:prstGeom>
        </p:spPr>
      </p:pic>
    </p:spTree>
    <p:extLst>
      <p:ext uri="{BB962C8B-B14F-4D97-AF65-F5344CB8AC3E}">
        <p14:creationId xmlns:p14="http://schemas.microsoft.com/office/powerpoint/2010/main" val="3590944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0BE9-B845-407F-8F31-4C0C4EE67117}"/>
              </a:ext>
            </a:extLst>
          </p:cNvPr>
          <p:cNvSpPr>
            <a:spLocks noGrp="1"/>
          </p:cNvSpPr>
          <p:nvPr>
            <p:ph type="title"/>
          </p:nvPr>
        </p:nvSpPr>
        <p:spPr/>
        <p:txBody>
          <a:bodyPr/>
          <a:lstStyle/>
          <a:p>
            <a:endParaRPr lang="id-ID"/>
          </a:p>
        </p:txBody>
      </p:sp>
      <p:sp>
        <p:nvSpPr>
          <p:cNvPr id="19" name="ISPRING_INTERACTION_SHAPE0">
            <a:extLst>
              <a:ext uri="{FF2B5EF4-FFF2-40B4-BE49-F238E27FC236}">
                <a16:creationId xmlns:a16="http://schemas.microsoft.com/office/drawing/2014/main" id="{EBD492F0-D0C1-44E3-8EB2-385CB1E24664}"/>
              </a:ext>
            </a:extLst>
          </p:cNvPr>
          <p:cNvSpPr/>
          <p:nvPr/>
        </p:nvSpPr>
        <p:spPr>
          <a:xfrm>
            <a:off x="0" y="0"/>
            <a:ext cx="12192000" cy="6858000"/>
          </a:xfrm>
          <a:prstGeom prst="rect">
            <a:avLst/>
          </a:prstGeom>
          <a:solidFill>
            <a:srgbClr val="FFFFFF"/>
          </a:solidFill>
          <a:ln w="19050" cap="rnd" cmpd="sng" algn="ctr">
            <a:noFill/>
            <a:prstDash val="solid"/>
          </a:ln>
          <a:effectLst>
            <a:innerShdw>
              <a:scrgbClr r="0" g="0" b="0">
                <a:alpha val="0"/>
              </a:scrgbClr>
            </a:innerShdw>
          </a:effectLst>
          <a:extLst>
            <a:ext uri="{91240B29-F687-4F45-9708-019B960494DF}">
              <a14:hiddenLine xmlns:a14="http://schemas.microsoft.com/office/drawing/2010/main" w="19050" cap="rnd"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1" name="ISPRING_INTERACTION_SHAPE1">
            <a:extLst>
              <a:ext uri="{FF2B5EF4-FFF2-40B4-BE49-F238E27FC236}">
                <a16:creationId xmlns:a16="http://schemas.microsoft.com/office/drawing/2014/main" id="{98BF55FF-F35D-4C83-A498-F16ED6F6D58E}"/>
              </a:ext>
            </a:extLst>
          </p:cNvPr>
          <p:cNvPicPr>
            <a:picLocks noGrp="1"/>
          </p:cNvPicPr>
          <p:nvPr>
            <p:ph idx="1"/>
          </p:nvPr>
        </p:nvPicPr>
        <p:blipFill>
          <a:blip r:embed="rId4"/>
          <a:stretch>
            <a:fillRect/>
          </a:stretch>
        </p:blipFill>
        <p:spPr>
          <a:xfrm>
            <a:off x="3131819" y="1851659"/>
            <a:ext cx="5930900" cy="4445000"/>
          </a:xfrm>
          <a:effectLst>
            <a:innerShdw>
              <a:scrgbClr r="0" g="0" b="0">
                <a:alpha val="0"/>
              </a:scrgbClr>
            </a:innerShdw>
          </a:effectLst>
        </p:spPr>
      </p:pic>
      <p:sp>
        <p:nvSpPr>
          <p:cNvPr id="22" name="ISPRING_INTERACTION_SHAPE2">
            <a:extLst>
              <a:ext uri="{FF2B5EF4-FFF2-40B4-BE49-F238E27FC236}">
                <a16:creationId xmlns:a16="http://schemas.microsoft.com/office/drawing/2014/main" id="{936F5680-51ED-4F5C-A404-1EF04FC0B017}"/>
              </a:ext>
            </a:extLst>
          </p:cNvPr>
          <p:cNvSpPr txBox="1"/>
          <p:nvPr/>
        </p:nvSpPr>
        <p:spPr>
          <a:xfrm>
            <a:off x="731520" y="411480"/>
            <a:ext cx="10728960" cy="553998"/>
          </a:xfrm>
          <a:prstGeom prst="rect">
            <a:avLst/>
          </a:prstGeom>
          <a:noFill/>
          <a:effectLst>
            <a:innerShdw>
              <a:scrgbClr r="0" g="0" b="0">
                <a:alpha val="0"/>
              </a:scrgbClr>
            </a:innerShdw>
          </a:effectLst>
        </p:spPr>
        <p:txBody>
          <a:bodyPr vert="horz" rtlCol="0">
            <a:spAutoFit/>
          </a:bodyPr>
          <a:lstStyle/>
          <a:p>
            <a:pPr algn="ctr"/>
            <a:r>
              <a:rPr lang="id-ID" sz="3000">
                <a:solidFill>
                  <a:srgbClr val="343944"/>
                </a:solidFill>
                <a:effectLst/>
                <a:latin typeface="Segoe UI" panose="020B0502040204020203" pitchFamily="34" charset="0"/>
              </a:rPr>
              <a:t>   Interaction</a:t>
            </a:r>
          </a:p>
        </p:txBody>
      </p:sp>
      <p:pic>
        <p:nvPicPr>
          <p:cNvPr id="24" name="ISPRING_INTERACTION_SHAPE3">
            <a:extLst>
              <a:ext uri="{FF2B5EF4-FFF2-40B4-BE49-F238E27FC236}">
                <a16:creationId xmlns:a16="http://schemas.microsoft.com/office/drawing/2014/main" id="{C073D5A3-8710-4AE1-B78C-4D26B95E662D}"/>
              </a:ext>
            </a:extLst>
          </p:cNvPr>
          <p:cNvPicPr>
            <a:picLocks/>
          </p:cNvPicPr>
          <p:nvPr/>
        </p:nvPicPr>
        <p:blipFill>
          <a:blip r:embed="rId5"/>
          <a:stretch>
            <a:fillRect/>
          </a:stretch>
        </p:blipFill>
        <p:spPr>
          <a:xfrm>
            <a:off x="4839441" y="482600"/>
            <a:ext cx="406400" cy="406400"/>
          </a:xfrm>
          <a:prstGeom prst="rect">
            <a:avLst/>
          </a:prstGeom>
          <a:effectLst>
            <a:innerShdw>
              <a:scrgbClr r="0" g="0" b="0">
                <a:alpha val="0"/>
              </a:scrgbClr>
            </a:innerShdw>
          </a:effectLst>
        </p:spPr>
      </p:pic>
      <p:sp>
        <p:nvSpPr>
          <p:cNvPr id="25" name="ISPRING_INTERACTION_SHAPE4">
            <a:extLst>
              <a:ext uri="{FF2B5EF4-FFF2-40B4-BE49-F238E27FC236}">
                <a16:creationId xmlns:a16="http://schemas.microsoft.com/office/drawing/2014/main" id="{5259F08F-C5D9-4864-826A-3886D6EA2424}"/>
              </a:ext>
            </a:extLst>
          </p:cNvPr>
          <p:cNvSpPr txBox="1"/>
          <p:nvPr/>
        </p:nvSpPr>
        <p:spPr>
          <a:xfrm>
            <a:off x="731520" y="1097280"/>
            <a:ext cx="10728960" cy="430887"/>
          </a:xfrm>
          <a:prstGeom prst="rect">
            <a:avLst/>
          </a:prstGeom>
          <a:noFill/>
          <a:effectLst>
            <a:innerShdw>
              <a:scrgbClr r="0" g="0" b="0">
                <a:alpha val="0"/>
              </a:scrgbClr>
            </a:innerShdw>
          </a:effectLst>
        </p:spPr>
        <p:txBody>
          <a:bodyPr vert="horz" rtlCol="0">
            <a:spAutoFit/>
          </a:bodyPr>
          <a:lstStyle/>
          <a:p>
            <a:pPr algn="ctr"/>
            <a:r>
              <a:rPr lang="en-US" sz="2200" dirty="0">
                <a:solidFill>
                  <a:srgbClr val="343944"/>
                </a:solidFill>
                <a:effectLst/>
                <a:latin typeface="Segoe UI" panose="020B0502040204020203" pitchFamily="34" charset="0"/>
              </a:rPr>
              <a:t>Click the </a:t>
            </a:r>
            <a:r>
              <a:rPr lang="en-US" sz="2200" b="1" dirty="0">
                <a:solidFill>
                  <a:srgbClr val="343944"/>
                </a:solidFill>
                <a:effectLst/>
                <a:latin typeface="Segoe UI Semibold" panose="020B0702040204020203" pitchFamily="34" charset="0"/>
              </a:rPr>
              <a:t>Interaction</a:t>
            </a:r>
            <a:r>
              <a:rPr lang="en-US" sz="2200" dirty="0">
                <a:solidFill>
                  <a:srgbClr val="343944"/>
                </a:solidFill>
                <a:effectLst/>
                <a:latin typeface="Segoe UI" panose="020B0502040204020203" pitchFamily="34" charset="0"/>
              </a:rPr>
              <a:t> button to edit this object</a:t>
            </a:r>
            <a:endParaRPr lang="id-ID" sz="2200" dirty="0">
              <a:solidFill>
                <a:srgbClr val="343944"/>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2351200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AEE19-06BF-4A52-AF1D-CA7C63769486}"/>
              </a:ext>
            </a:extLst>
          </p:cNvPr>
          <p:cNvSpPr>
            <a:spLocks noGrp="1"/>
          </p:cNvSpPr>
          <p:nvPr>
            <p:ph type="title"/>
          </p:nvPr>
        </p:nvSpPr>
        <p:spPr>
          <a:xfrm>
            <a:off x="677334" y="609600"/>
            <a:ext cx="8596668" cy="1320800"/>
          </a:xfrm>
        </p:spPr>
        <p:txBody>
          <a:bodyPr/>
          <a:lstStyle/>
          <a:p>
            <a:r>
              <a:rPr lang="id-ID" dirty="0"/>
              <a:t>Sejarah Pancasila</a:t>
            </a:r>
          </a:p>
        </p:txBody>
      </p:sp>
      <p:sp>
        <p:nvSpPr>
          <p:cNvPr id="3" name="Content Placeholder 2">
            <a:extLst>
              <a:ext uri="{FF2B5EF4-FFF2-40B4-BE49-F238E27FC236}">
                <a16:creationId xmlns:a16="http://schemas.microsoft.com/office/drawing/2014/main" id="{E7913F64-A0AF-49B7-B353-26A0477E96DC}"/>
              </a:ext>
            </a:extLst>
          </p:cNvPr>
          <p:cNvSpPr>
            <a:spLocks noGrp="1"/>
          </p:cNvSpPr>
          <p:nvPr>
            <p:ph idx="1"/>
          </p:nvPr>
        </p:nvSpPr>
        <p:spPr/>
        <p:txBody>
          <a:bodyPr>
            <a:normAutofit/>
          </a:bodyPr>
          <a:lstStyle/>
          <a:p>
            <a:r>
              <a:rPr lang="id-ID" sz="1700" dirty="0"/>
              <a:t>Lahirnya Pancasila adalah judul pidato yang disampaikan oleh Soekarno dalam sidang Dokuritsu Junbi Cosakai (Badan Penyelidik Usaha Persiapan Kemerdekaan) pada tanggal 1 Juni 1945. Dalam pidato inilah konsep dan rumusan awal “Pancasila” pertama kali dikemukakan oleh Soekarno sebagai dasar negara Indonesia merdeka.</a:t>
            </a:r>
          </a:p>
          <a:p>
            <a:r>
              <a:rPr lang="id-ID" sz="1700" dirty="0"/>
              <a:t>Pidato ini pada awalnya disampaikan oleh Soekarno secara aklamasi tanpa judul dan baru mendapat sebutan “Lahirnya Pancasila” oleh mantan Ketua BPUPK Dr. Radjiman Wedyodiningrat dalam kata pengantar buku yang berisi pidato yang kemudian dibukukan oleh BPUPK tersebut.</a:t>
            </a:r>
          </a:p>
        </p:txBody>
      </p:sp>
      <p:pic>
        <p:nvPicPr>
          <p:cNvPr id="4" name="Picture 3">
            <a:extLst>
              <a:ext uri="{FF2B5EF4-FFF2-40B4-BE49-F238E27FC236}">
                <a16:creationId xmlns:a16="http://schemas.microsoft.com/office/drawing/2014/main" id="{5FBA83BA-450C-4589-951E-97325215DC34}"/>
              </a:ext>
            </a:extLst>
          </p:cNvPr>
          <p:cNvPicPr>
            <a:picLocks noChangeAspect="1"/>
          </p:cNvPicPr>
          <p:nvPr/>
        </p:nvPicPr>
        <p:blipFill>
          <a:blip r:embed="rId3"/>
          <a:stretch>
            <a:fillRect/>
          </a:stretch>
        </p:blipFill>
        <p:spPr>
          <a:xfrm>
            <a:off x="9037983" y="1979716"/>
            <a:ext cx="3274364" cy="3814763"/>
          </a:xfrm>
          <a:prstGeom prst="rect">
            <a:avLst/>
          </a:prstGeom>
        </p:spPr>
      </p:pic>
    </p:spTree>
    <p:extLst>
      <p:ext uri="{BB962C8B-B14F-4D97-AF65-F5344CB8AC3E}">
        <p14:creationId xmlns:p14="http://schemas.microsoft.com/office/powerpoint/2010/main" val="18874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F04F1-1744-46E5-90BD-F7531977F18F}"/>
              </a:ext>
            </a:extLst>
          </p:cNvPr>
          <p:cNvSpPr>
            <a:spLocks noGrp="1"/>
          </p:cNvSpPr>
          <p:nvPr>
            <p:ph type="title"/>
          </p:nvPr>
        </p:nvSpPr>
        <p:spPr/>
        <p:txBody>
          <a:bodyPr/>
          <a:lstStyle/>
          <a:p>
            <a:r>
              <a:rPr lang="id-ID" dirty="0"/>
              <a:t>Latar Belakang Sejarah Pancasila</a:t>
            </a:r>
            <a:br>
              <a:rPr lang="id-ID" dirty="0"/>
            </a:br>
            <a:endParaRPr lang="id-ID" dirty="0"/>
          </a:p>
        </p:txBody>
      </p:sp>
      <p:sp>
        <p:nvSpPr>
          <p:cNvPr id="3" name="Content Placeholder 2">
            <a:extLst>
              <a:ext uri="{FF2B5EF4-FFF2-40B4-BE49-F238E27FC236}">
                <a16:creationId xmlns:a16="http://schemas.microsoft.com/office/drawing/2014/main" id="{64DCC158-834B-4C84-82A1-7E17A4608801}"/>
              </a:ext>
            </a:extLst>
          </p:cNvPr>
          <p:cNvSpPr>
            <a:spLocks noGrp="1"/>
          </p:cNvSpPr>
          <p:nvPr>
            <p:ph idx="1"/>
          </p:nvPr>
        </p:nvSpPr>
        <p:spPr/>
        <p:txBody>
          <a:bodyPr>
            <a:normAutofit/>
          </a:bodyPr>
          <a:lstStyle/>
          <a:p>
            <a:r>
              <a:rPr lang="id-ID" sz="1700" dirty="0"/>
              <a:t>Menjelang kekalahan Tentara Kekaisaran Jepang di akhir Perang Pasifik, tentara pendudukan Jepang di Indonesia berusaha menarik dukungan rakyat Indonesia dengan membentuk </a:t>
            </a:r>
            <a:r>
              <a:rPr lang="id-ID" sz="1700" i="1" dirty="0"/>
              <a:t>Dokuritsu Junbi Cosakai</a:t>
            </a:r>
            <a:r>
              <a:rPr lang="id-ID" sz="1700" dirty="0"/>
              <a:t> ("Badan Penyelidik Usaha Persiapan Kemerdekaan" atau BPUPKI, yang kemudian menjadi BPUPKI, dengan tambahan "Indonesia").</a:t>
            </a:r>
          </a:p>
          <a:p>
            <a:r>
              <a:rPr lang="id-ID" sz="1700" dirty="0"/>
              <a:t>Badan ini mengadakan sidangnya yang pertama dari tanggal 29 Mei (yang nantinya selesai tanggal 1 Juni 1945).Rapat dibuka pada tanggal 28 Mei 1945 dan pembahasan dimulai keesokan harinya 29 Mei 1945 dengan tema dasar negara. Rapat pertama ini diadakan di gedung </a:t>
            </a:r>
            <a:r>
              <a:rPr lang="id-ID" sz="1700" i="1" dirty="0"/>
              <a:t>Chuo Sangi In</a:t>
            </a:r>
            <a:r>
              <a:rPr lang="id-ID" sz="1700" dirty="0"/>
              <a:t> di Jalan Pejambon 6 Jakarta yang kini dikenal dengan sebutan </a:t>
            </a:r>
            <a:r>
              <a:rPr lang="id-ID" sz="1700" b="1" dirty="0"/>
              <a:t>Gedung Pancasila</a:t>
            </a:r>
            <a:r>
              <a:rPr lang="id-ID" sz="1700" dirty="0"/>
              <a:t>. Pada zaman Belanda, gedung tersebut merupakan gedung </a:t>
            </a:r>
            <a:r>
              <a:rPr lang="id-ID" sz="1700" i="1" dirty="0"/>
              <a:t>Volksraad</a:t>
            </a:r>
            <a:r>
              <a:rPr lang="id-ID" sz="1700" dirty="0"/>
              <a:t> (Perwakilan Rakyat).</a:t>
            </a:r>
          </a:p>
          <a:p>
            <a:endParaRPr lang="id-ID" sz="1700" dirty="0"/>
          </a:p>
          <a:p>
            <a:endParaRPr lang="id-ID" sz="1700" dirty="0"/>
          </a:p>
          <a:p>
            <a:endParaRPr lang="id-ID" sz="1700" dirty="0"/>
          </a:p>
        </p:txBody>
      </p:sp>
      <p:pic>
        <p:nvPicPr>
          <p:cNvPr id="4" name="Picture 3">
            <a:extLst>
              <a:ext uri="{FF2B5EF4-FFF2-40B4-BE49-F238E27FC236}">
                <a16:creationId xmlns:a16="http://schemas.microsoft.com/office/drawing/2014/main" id="{F1AABF1A-2669-4983-918E-5D7B33EDC258}"/>
              </a:ext>
            </a:extLst>
          </p:cNvPr>
          <p:cNvPicPr>
            <a:picLocks noChangeAspect="1"/>
          </p:cNvPicPr>
          <p:nvPr/>
        </p:nvPicPr>
        <p:blipFill>
          <a:blip r:embed="rId3"/>
          <a:stretch>
            <a:fillRect/>
          </a:stretch>
        </p:blipFill>
        <p:spPr>
          <a:xfrm>
            <a:off x="9037983" y="1979716"/>
            <a:ext cx="3274364" cy="3814763"/>
          </a:xfrm>
          <a:prstGeom prst="rect">
            <a:avLst/>
          </a:prstGeom>
        </p:spPr>
      </p:pic>
    </p:spTree>
    <p:extLst>
      <p:ext uri="{BB962C8B-B14F-4D97-AF65-F5344CB8AC3E}">
        <p14:creationId xmlns:p14="http://schemas.microsoft.com/office/powerpoint/2010/main" val="548687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41CA22-4317-442A-9842-23EEDBC8D15A}"/>
              </a:ext>
            </a:extLst>
          </p:cNvPr>
          <p:cNvSpPr>
            <a:spLocks noGrp="1"/>
          </p:cNvSpPr>
          <p:nvPr>
            <p:ph idx="1"/>
          </p:nvPr>
        </p:nvSpPr>
        <p:spPr>
          <a:xfrm>
            <a:off x="677334" y="702365"/>
            <a:ext cx="8596668" cy="5338997"/>
          </a:xfrm>
        </p:spPr>
        <p:txBody>
          <a:bodyPr>
            <a:normAutofit/>
          </a:bodyPr>
          <a:lstStyle/>
          <a:p>
            <a:r>
              <a:rPr lang="id-ID" sz="1700" dirty="0"/>
              <a:t>Setelah beberapa hari tidak mendapat titik terang, pada tanggal 1 Juni 1945, Bung Karno mendapat giliran untuk menyampaikan gagasannya tentang dasar negara Indonesia merdeka, yang dinamakannya "Pancasila". Pidato yang tidak dipersiapkan secara tertulis terlebih dahulu itu diterima secara aklamasi oleh segenap anggota </a:t>
            </a:r>
            <a:r>
              <a:rPr lang="id-ID" sz="1700" i="1" dirty="0"/>
              <a:t>Dokuritsu Junbi Cosakai</a:t>
            </a:r>
            <a:r>
              <a:rPr lang="id-ID" sz="1700" dirty="0"/>
              <a:t>.</a:t>
            </a:r>
          </a:p>
          <a:p>
            <a:r>
              <a:rPr lang="id-ID" sz="1700" dirty="0"/>
              <a:t>Selanjutnya </a:t>
            </a:r>
            <a:r>
              <a:rPr lang="id-ID" sz="1700" i="1" dirty="0"/>
              <a:t>Dokuritsu Junbi Cosakai</a:t>
            </a:r>
            <a:r>
              <a:rPr lang="id-ID" sz="1700" dirty="0"/>
              <a:t> membentuk Panitia Kecil untuk merumuskan dan menyusun Undang-Undang Dasar dengan berpedoman pada pidato Bung Karno tersebut.</a:t>
            </a:r>
          </a:p>
          <a:p>
            <a:r>
              <a:rPr lang="id-ID" sz="1700" dirty="0"/>
              <a:t>Dibentuklah Panitia Sembilan (terdiri dari Ir. Soekarno, Mohammad Hatta, Mr. AA Maramis, Abikoesno Tjokrosoejoso, Abdul Kahar Muzakir, Agus Salim, Achmad Soebardjo, Wahid Hasjim, dan Mohammad Yamin) yang ditugaskan untuk merumuskan kembali Pancasila sebagai Dasar Negara berdasar pidato yang diucapkan Bung Karno pada tanggal 1 Juni 1945, dan menjadikan dokumen tersebut sebagai teks untuk memproklamasikan kemerdekaan Indonesia.</a:t>
            </a:r>
          </a:p>
          <a:p>
            <a:r>
              <a:rPr lang="id-ID" sz="1700" dirty="0"/>
              <a:t>Setelah melalui proses persidangan dan lobi-lobi akhirnya rumusan Pancasila hasil penggalian Bung Karno tersebut berhasil dirumuskan untuk dicantumkan dalam Mukadimah UUUD 1945, yang disahkan dan dinyatakan sah sebagai dasar negara Indonesia merdeka pada tanggal 18-08-1945 oleh BPUPKI.</a:t>
            </a:r>
          </a:p>
          <a:p>
            <a:endParaRPr lang="id-ID" sz="1700" dirty="0"/>
          </a:p>
          <a:p>
            <a:endParaRPr lang="id-ID" sz="1700" dirty="0"/>
          </a:p>
          <a:p>
            <a:endParaRPr lang="id-ID" sz="1700" dirty="0"/>
          </a:p>
          <a:p>
            <a:endParaRPr lang="id-ID" sz="1700" dirty="0"/>
          </a:p>
          <a:p>
            <a:endParaRPr lang="id-ID" sz="1700" dirty="0"/>
          </a:p>
          <a:p>
            <a:endParaRPr lang="id-ID" sz="1700" dirty="0"/>
          </a:p>
        </p:txBody>
      </p:sp>
      <p:pic>
        <p:nvPicPr>
          <p:cNvPr id="4" name="Picture 3">
            <a:extLst>
              <a:ext uri="{FF2B5EF4-FFF2-40B4-BE49-F238E27FC236}">
                <a16:creationId xmlns:a16="http://schemas.microsoft.com/office/drawing/2014/main" id="{102F7249-6DE1-40FC-A05D-632E0C96ADF0}"/>
              </a:ext>
            </a:extLst>
          </p:cNvPr>
          <p:cNvPicPr>
            <a:picLocks noChangeAspect="1"/>
          </p:cNvPicPr>
          <p:nvPr/>
        </p:nvPicPr>
        <p:blipFill>
          <a:blip r:embed="rId3"/>
          <a:stretch>
            <a:fillRect/>
          </a:stretch>
        </p:blipFill>
        <p:spPr>
          <a:xfrm>
            <a:off x="9037983" y="1979716"/>
            <a:ext cx="3274364" cy="3814763"/>
          </a:xfrm>
          <a:prstGeom prst="rect">
            <a:avLst/>
          </a:prstGeom>
        </p:spPr>
      </p:pic>
    </p:spTree>
    <p:extLst>
      <p:ext uri="{BB962C8B-B14F-4D97-AF65-F5344CB8AC3E}">
        <p14:creationId xmlns:p14="http://schemas.microsoft.com/office/powerpoint/2010/main" val="293773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A391-ED06-440A-BF82-E5399AD71F7F}"/>
              </a:ext>
            </a:extLst>
          </p:cNvPr>
          <p:cNvSpPr>
            <a:spLocks noGrp="1"/>
          </p:cNvSpPr>
          <p:nvPr>
            <p:ph type="title"/>
          </p:nvPr>
        </p:nvSpPr>
        <p:spPr/>
        <p:txBody>
          <a:bodyPr/>
          <a:lstStyle/>
          <a:p>
            <a:r>
              <a:rPr lang="id-ID" dirty="0"/>
              <a:t> Filsafat</a:t>
            </a:r>
            <a:r>
              <a:rPr lang="en-US" dirty="0"/>
              <a:t> Pancasila</a:t>
            </a:r>
            <a:endParaRPr lang="id-ID" dirty="0"/>
          </a:p>
        </p:txBody>
      </p:sp>
      <p:sp>
        <p:nvSpPr>
          <p:cNvPr id="3" name="Content Placeholder 2">
            <a:extLst>
              <a:ext uri="{FF2B5EF4-FFF2-40B4-BE49-F238E27FC236}">
                <a16:creationId xmlns:a16="http://schemas.microsoft.com/office/drawing/2014/main" id="{D89FE0F7-1519-4967-AF27-305051B9F562}"/>
              </a:ext>
            </a:extLst>
          </p:cNvPr>
          <p:cNvSpPr>
            <a:spLocks noGrp="1"/>
          </p:cNvSpPr>
          <p:nvPr>
            <p:ph idx="1"/>
          </p:nvPr>
        </p:nvSpPr>
        <p:spPr/>
        <p:txBody>
          <a:bodyPr>
            <a:normAutofit fontScale="92500" lnSpcReduction="10000"/>
          </a:bodyPr>
          <a:lstStyle/>
          <a:p>
            <a:pPr marL="171450" indent="-171450">
              <a:lnSpc>
                <a:spcPct val="110000"/>
              </a:lnSpc>
              <a:spcAft>
                <a:spcPts val="600"/>
              </a:spcAft>
              <a:buFont typeface="Arial" panose="020B0604020202020204" pitchFamily="34" charset="0"/>
              <a:buChar char="•"/>
            </a:pPr>
            <a:r>
              <a:rPr lang="en-US" dirty="0">
                <a:cs typeface="Segoe UI Semilight" panose="020B0402040204020203" pitchFamily="34" charset="0"/>
              </a:rPr>
              <a:t>Pancasila </a:t>
            </a:r>
            <a:r>
              <a:rPr lang="en-US" dirty="0" err="1">
                <a:cs typeface="Segoe UI Semilight" panose="020B0402040204020203" pitchFamily="34" charset="0"/>
              </a:rPr>
              <a:t>dikatakan</a:t>
            </a:r>
            <a:r>
              <a:rPr lang="en-US" dirty="0">
                <a:cs typeface="Segoe UI Semilight" panose="020B0402040204020203" pitchFamily="34" charset="0"/>
              </a:rPr>
              <a:t> </a:t>
            </a:r>
            <a:r>
              <a:rPr lang="en-US" dirty="0" err="1">
                <a:cs typeface="Segoe UI Semilight" panose="020B0402040204020203" pitchFamily="34" charset="0"/>
              </a:rPr>
              <a:t>sebagai</a:t>
            </a:r>
            <a:r>
              <a:rPr lang="en-US" dirty="0">
                <a:cs typeface="Segoe UI Semilight" panose="020B0402040204020203" pitchFamily="34" charset="0"/>
              </a:rPr>
              <a:t> </a:t>
            </a:r>
            <a:r>
              <a:rPr lang="en-US" dirty="0" err="1">
                <a:cs typeface="Segoe UI Semilight" panose="020B0402040204020203" pitchFamily="34" charset="0"/>
              </a:rPr>
              <a:t>filsafat</a:t>
            </a:r>
            <a:r>
              <a:rPr lang="en-US" dirty="0">
                <a:cs typeface="Segoe UI Semilight" panose="020B0402040204020203" pitchFamily="34" charset="0"/>
              </a:rPr>
              <a:t>, </a:t>
            </a:r>
            <a:r>
              <a:rPr lang="en-US" dirty="0" err="1">
                <a:cs typeface="Segoe UI Semilight" panose="020B0402040204020203" pitchFamily="34" charset="0"/>
              </a:rPr>
              <a:t>karena</a:t>
            </a:r>
            <a:r>
              <a:rPr lang="en-US" dirty="0">
                <a:cs typeface="Segoe UI Semilight" panose="020B0402040204020203" pitchFamily="34" charset="0"/>
              </a:rPr>
              <a:t> Pancasila </a:t>
            </a:r>
            <a:r>
              <a:rPr lang="en-US" dirty="0" err="1">
                <a:cs typeface="Segoe UI Semilight" panose="020B0402040204020203" pitchFamily="34" charset="0"/>
              </a:rPr>
              <a:t>merupakan</a:t>
            </a:r>
            <a:r>
              <a:rPr lang="en-US" dirty="0">
                <a:cs typeface="Segoe UI Semilight" panose="020B0402040204020203" pitchFamily="34" charset="0"/>
              </a:rPr>
              <a:t> </a:t>
            </a:r>
            <a:r>
              <a:rPr lang="en-US" dirty="0" err="1">
                <a:cs typeface="Segoe UI Semilight" panose="020B0402040204020203" pitchFamily="34" charset="0"/>
              </a:rPr>
              <a:t>hasil</a:t>
            </a:r>
            <a:r>
              <a:rPr lang="en-US" dirty="0">
                <a:cs typeface="Segoe UI Semilight" panose="020B0402040204020203" pitchFamily="34" charset="0"/>
              </a:rPr>
              <a:t> </a:t>
            </a:r>
            <a:r>
              <a:rPr lang="en-US" dirty="0" err="1">
                <a:cs typeface="Segoe UI Semilight" panose="020B0402040204020203" pitchFamily="34" charset="0"/>
              </a:rPr>
              <a:t>perenungan</a:t>
            </a:r>
            <a:r>
              <a:rPr lang="en-US" dirty="0">
                <a:cs typeface="Segoe UI Semilight" panose="020B0402040204020203" pitchFamily="34" charset="0"/>
              </a:rPr>
              <a:t> </a:t>
            </a:r>
            <a:r>
              <a:rPr lang="en-US" dirty="0" err="1">
                <a:cs typeface="Segoe UI Semilight" panose="020B0402040204020203" pitchFamily="34" charset="0"/>
              </a:rPr>
              <a:t>jiwa</a:t>
            </a:r>
            <a:r>
              <a:rPr lang="en-US" dirty="0">
                <a:cs typeface="Segoe UI Semilight" panose="020B0402040204020203" pitchFamily="34" charset="0"/>
              </a:rPr>
              <a:t> yang </a:t>
            </a:r>
            <a:r>
              <a:rPr lang="en-US" dirty="0" err="1">
                <a:cs typeface="Segoe UI Semilight" panose="020B0402040204020203" pitchFamily="34" charset="0"/>
              </a:rPr>
              <a:t>mendalam</a:t>
            </a:r>
            <a:r>
              <a:rPr lang="en-US" dirty="0">
                <a:cs typeface="Segoe UI Semilight" panose="020B0402040204020203" pitchFamily="34" charset="0"/>
              </a:rPr>
              <a:t> yang </a:t>
            </a:r>
            <a:r>
              <a:rPr lang="en-US" dirty="0" err="1">
                <a:cs typeface="Segoe UI Semilight" panose="020B0402040204020203" pitchFamily="34" charset="0"/>
              </a:rPr>
              <a:t>dilakukan</a:t>
            </a:r>
            <a:r>
              <a:rPr lang="en-US" dirty="0">
                <a:cs typeface="Segoe UI Semilight" panose="020B0402040204020203" pitchFamily="34" charset="0"/>
              </a:rPr>
              <a:t> </a:t>
            </a:r>
            <a:r>
              <a:rPr lang="en-US" dirty="0" err="1">
                <a:cs typeface="Segoe UI Semilight" panose="020B0402040204020203" pitchFamily="34" charset="0"/>
              </a:rPr>
              <a:t>oleh</a:t>
            </a:r>
            <a:r>
              <a:rPr lang="en-US" dirty="0">
                <a:cs typeface="Segoe UI Semilight" panose="020B0402040204020203" pitchFamily="34" charset="0"/>
              </a:rPr>
              <a:t> the founding fathers </a:t>
            </a:r>
            <a:r>
              <a:rPr lang="en-US" dirty="0" err="1">
                <a:cs typeface="Segoe UI Semilight" panose="020B0402040204020203" pitchFamily="34" charset="0"/>
              </a:rPr>
              <a:t>kita</a:t>
            </a:r>
            <a:r>
              <a:rPr lang="en-US" dirty="0">
                <a:cs typeface="Segoe UI Semilight" panose="020B0402040204020203" pitchFamily="34" charset="0"/>
              </a:rPr>
              <a:t>, yang </a:t>
            </a:r>
            <a:r>
              <a:rPr lang="en-US" dirty="0" err="1">
                <a:cs typeface="Segoe UI Semilight" panose="020B0402040204020203" pitchFamily="34" charset="0"/>
              </a:rPr>
              <a:t>dituangkan</a:t>
            </a:r>
            <a:r>
              <a:rPr lang="en-US" dirty="0">
                <a:cs typeface="Segoe UI Semilight" panose="020B0402040204020203" pitchFamily="34" charset="0"/>
              </a:rPr>
              <a:t> </a:t>
            </a:r>
            <a:r>
              <a:rPr lang="en-US" dirty="0" err="1">
                <a:cs typeface="Segoe UI Semilight" panose="020B0402040204020203" pitchFamily="34" charset="0"/>
              </a:rPr>
              <a:t>dalam</a:t>
            </a:r>
            <a:r>
              <a:rPr lang="en-US" dirty="0">
                <a:cs typeface="Segoe UI Semilight" panose="020B0402040204020203" pitchFamily="34" charset="0"/>
              </a:rPr>
              <a:t> </a:t>
            </a:r>
            <a:r>
              <a:rPr lang="en-US" dirty="0" err="1">
                <a:cs typeface="Segoe UI Semilight" panose="020B0402040204020203" pitchFamily="34" charset="0"/>
              </a:rPr>
              <a:t>suatu</a:t>
            </a:r>
            <a:r>
              <a:rPr lang="en-US" dirty="0">
                <a:cs typeface="Segoe UI Semilight" panose="020B0402040204020203" pitchFamily="34" charset="0"/>
              </a:rPr>
              <a:t> </a:t>
            </a:r>
            <a:r>
              <a:rPr lang="en-US" dirty="0" err="1">
                <a:cs typeface="Segoe UI Semilight" panose="020B0402040204020203" pitchFamily="34" charset="0"/>
              </a:rPr>
              <a:t>sistem</a:t>
            </a:r>
            <a:r>
              <a:rPr lang="en-US" dirty="0">
                <a:cs typeface="Segoe UI Semilight" panose="020B0402040204020203" pitchFamily="34" charset="0"/>
              </a:rPr>
              <a:t> (Ruslan Abdul </a:t>
            </a:r>
            <a:r>
              <a:rPr lang="en-US" dirty="0" err="1">
                <a:cs typeface="Segoe UI Semilight" panose="020B0402040204020203" pitchFamily="34" charset="0"/>
              </a:rPr>
              <a:t>Gani</a:t>
            </a:r>
            <a:r>
              <a:rPr lang="en-US" dirty="0">
                <a:cs typeface="Segoe UI Semilight" panose="020B0402040204020203" pitchFamily="34" charset="0"/>
              </a:rPr>
              <a:t>).</a:t>
            </a:r>
            <a:endParaRPr lang="id-ID" dirty="0">
              <a:cs typeface="Segoe UI Semilight" panose="020B0402040204020203" pitchFamily="34" charset="0"/>
            </a:endParaRPr>
          </a:p>
          <a:p>
            <a:pPr marL="171450" indent="-171450">
              <a:lnSpc>
                <a:spcPct val="110000"/>
              </a:lnSpc>
              <a:spcAft>
                <a:spcPts val="600"/>
              </a:spcAft>
              <a:buFont typeface="Arial" panose="020B0604020202020204" pitchFamily="34" charset="0"/>
              <a:buChar char="•"/>
            </a:pPr>
            <a:r>
              <a:rPr lang="en-US" dirty="0">
                <a:cs typeface="Segoe UI Semilight" panose="020B0402040204020203" pitchFamily="34" charset="0"/>
              </a:rPr>
              <a:t>Pancasila </a:t>
            </a:r>
            <a:r>
              <a:rPr lang="en-US" dirty="0" err="1">
                <a:cs typeface="Segoe UI Semilight" panose="020B0402040204020203" pitchFamily="34" charset="0"/>
              </a:rPr>
              <a:t>sebagai</a:t>
            </a:r>
            <a:r>
              <a:rPr lang="en-US" dirty="0">
                <a:cs typeface="Segoe UI Semilight" panose="020B0402040204020203" pitchFamily="34" charset="0"/>
              </a:rPr>
              <a:t> </a:t>
            </a:r>
            <a:r>
              <a:rPr lang="en-US" dirty="0" err="1">
                <a:cs typeface="Segoe UI Semilight" panose="020B0402040204020203" pitchFamily="34" charset="0"/>
              </a:rPr>
              <a:t>filsafat</a:t>
            </a:r>
            <a:r>
              <a:rPr lang="en-US" dirty="0">
                <a:cs typeface="Segoe UI Semilight" panose="020B0402040204020203" pitchFamily="34" charset="0"/>
              </a:rPr>
              <a:t> </a:t>
            </a:r>
            <a:r>
              <a:rPr lang="en-US" dirty="0" err="1">
                <a:cs typeface="Segoe UI Semilight" panose="020B0402040204020203" pitchFamily="34" charset="0"/>
              </a:rPr>
              <a:t>mengandung</a:t>
            </a:r>
            <a:r>
              <a:rPr lang="en-US" dirty="0">
                <a:cs typeface="Segoe UI Semilight" panose="020B0402040204020203" pitchFamily="34" charset="0"/>
              </a:rPr>
              <a:t> </a:t>
            </a:r>
            <a:r>
              <a:rPr lang="en-US" dirty="0" err="1">
                <a:cs typeface="Segoe UI Semilight" panose="020B0402040204020203" pitchFamily="34" charset="0"/>
              </a:rPr>
              <a:t>pandangan</a:t>
            </a:r>
            <a:r>
              <a:rPr lang="en-US" dirty="0">
                <a:cs typeface="Segoe UI Semilight" panose="020B0402040204020203" pitchFamily="34" charset="0"/>
              </a:rPr>
              <a:t>, </a:t>
            </a:r>
            <a:r>
              <a:rPr lang="en-US" dirty="0" err="1">
                <a:cs typeface="Segoe UI Semilight" panose="020B0402040204020203" pitchFamily="34" charset="0"/>
              </a:rPr>
              <a:t>nilai</a:t>
            </a:r>
            <a:r>
              <a:rPr lang="en-US" dirty="0">
                <a:cs typeface="Segoe UI Semilight" panose="020B0402040204020203" pitchFamily="34" charset="0"/>
              </a:rPr>
              <a:t>, </a:t>
            </a:r>
            <a:r>
              <a:rPr lang="en-US" dirty="0" err="1">
                <a:cs typeface="Segoe UI Semilight" panose="020B0402040204020203" pitchFamily="34" charset="0"/>
              </a:rPr>
              <a:t>dan</a:t>
            </a:r>
            <a:r>
              <a:rPr lang="en-US" dirty="0">
                <a:cs typeface="Segoe UI Semilight" panose="020B0402040204020203" pitchFamily="34" charset="0"/>
              </a:rPr>
              <a:t> </a:t>
            </a:r>
            <a:r>
              <a:rPr lang="en-US" dirty="0" err="1">
                <a:cs typeface="Segoe UI Semilight" panose="020B0402040204020203" pitchFamily="34" charset="0"/>
              </a:rPr>
              <a:t>pemikiran</a:t>
            </a:r>
            <a:r>
              <a:rPr lang="en-US" dirty="0">
                <a:cs typeface="Segoe UI Semilight" panose="020B0402040204020203" pitchFamily="34" charset="0"/>
              </a:rPr>
              <a:t> yang </a:t>
            </a:r>
            <a:r>
              <a:rPr lang="en-US" dirty="0" err="1">
                <a:cs typeface="Segoe UI Semilight" panose="020B0402040204020203" pitchFamily="34" charset="0"/>
              </a:rPr>
              <a:t>dapat</a:t>
            </a:r>
            <a:r>
              <a:rPr lang="en-US" dirty="0">
                <a:cs typeface="Segoe UI Semilight" panose="020B0402040204020203" pitchFamily="34" charset="0"/>
              </a:rPr>
              <a:t> </a:t>
            </a:r>
            <a:r>
              <a:rPr lang="en-US" dirty="0" err="1">
                <a:cs typeface="Segoe UI Semilight" panose="020B0402040204020203" pitchFamily="34" charset="0"/>
              </a:rPr>
              <a:t>menjadi</a:t>
            </a:r>
            <a:r>
              <a:rPr lang="en-US" dirty="0">
                <a:cs typeface="Segoe UI Semilight" panose="020B0402040204020203" pitchFamily="34" charset="0"/>
              </a:rPr>
              <a:t> </a:t>
            </a:r>
            <a:r>
              <a:rPr lang="en-US" dirty="0" err="1">
                <a:cs typeface="Segoe UI Semilight" panose="020B0402040204020203" pitchFamily="34" charset="0"/>
              </a:rPr>
              <a:t>substansi</a:t>
            </a:r>
            <a:r>
              <a:rPr lang="en-US" dirty="0">
                <a:cs typeface="Segoe UI Semilight" panose="020B0402040204020203" pitchFamily="34" charset="0"/>
              </a:rPr>
              <a:t> </a:t>
            </a:r>
            <a:r>
              <a:rPr lang="en-US" dirty="0" err="1">
                <a:cs typeface="Segoe UI Semilight" panose="020B0402040204020203" pitchFamily="34" charset="0"/>
              </a:rPr>
              <a:t>dan</a:t>
            </a:r>
            <a:r>
              <a:rPr lang="en-US" dirty="0">
                <a:cs typeface="Segoe UI Semilight" panose="020B0402040204020203" pitchFamily="34" charset="0"/>
              </a:rPr>
              <a:t> </a:t>
            </a:r>
            <a:r>
              <a:rPr lang="en-US" dirty="0" err="1">
                <a:cs typeface="Segoe UI Semilight" panose="020B0402040204020203" pitchFamily="34" charset="0"/>
              </a:rPr>
              <a:t>isi</a:t>
            </a:r>
            <a:r>
              <a:rPr lang="en-US" dirty="0">
                <a:cs typeface="Segoe UI Semilight" panose="020B0402040204020203" pitchFamily="34" charset="0"/>
              </a:rPr>
              <a:t> </a:t>
            </a:r>
            <a:r>
              <a:rPr lang="en-US" dirty="0" err="1">
                <a:cs typeface="Segoe UI Semilight" panose="020B0402040204020203" pitchFamily="34" charset="0"/>
              </a:rPr>
              <a:t>pembentukan</a:t>
            </a:r>
            <a:r>
              <a:rPr lang="en-US" dirty="0">
                <a:cs typeface="Segoe UI Semilight" panose="020B0402040204020203" pitchFamily="34" charset="0"/>
              </a:rPr>
              <a:t> </a:t>
            </a:r>
            <a:r>
              <a:rPr lang="en-US" dirty="0" err="1">
                <a:cs typeface="Segoe UI Semilight" panose="020B0402040204020203" pitchFamily="34" charset="0"/>
              </a:rPr>
              <a:t>ideologi</a:t>
            </a:r>
            <a:r>
              <a:rPr lang="en-US" dirty="0">
                <a:cs typeface="Segoe UI Semilight" panose="020B0402040204020203" pitchFamily="34" charset="0"/>
              </a:rPr>
              <a:t> Pancasila.</a:t>
            </a:r>
            <a:endParaRPr lang="id-ID" dirty="0">
              <a:cs typeface="Segoe UI Semilight" panose="020B0402040204020203" pitchFamily="34" charset="0"/>
            </a:endParaRPr>
          </a:p>
          <a:p>
            <a:pPr marL="171450" indent="-171450">
              <a:lnSpc>
                <a:spcPct val="110000"/>
              </a:lnSpc>
              <a:spcAft>
                <a:spcPts val="600"/>
              </a:spcAft>
              <a:buFont typeface="Arial" panose="020B0604020202020204" pitchFamily="34" charset="0"/>
              <a:buChar char="•"/>
            </a:pPr>
            <a:r>
              <a:rPr lang="en-US" dirty="0" err="1">
                <a:cs typeface="Segoe UI Semilight" panose="020B0402040204020203" pitchFamily="34" charset="0"/>
              </a:rPr>
              <a:t>Filsafat</a:t>
            </a:r>
            <a:r>
              <a:rPr lang="en-US" dirty="0">
                <a:cs typeface="Segoe UI Semilight" panose="020B0402040204020203" pitchFamily="34" charset="0"/>
              </a:rPr>
              <a:t> Pancasila </a:t>
            </a:r>
            <a:r>
              <a:rPr lang="en-US" dirty="0" err="1">
                <a:cs typeface="Segoe UI Semilight" panose="020B0402040204020203" pitchFamily="34" charset="0"/>
              </a:rPr>
              <a:t>memberi</a:t>
            </a:r>
            <a:r>
              <a:rPr lang="en-US" dirty="0">
                <a:cs typeface="Segoe UI Semilight" panose="020B0402040204020203" pitchFamily="34" charset="0"/>
              </a:rPr>
              <a:t> </a:t>
            </a:r>
            <a:r>
              <a:rPr lang="en-US" dirty="0" err="1">
                <a:cs typeface="Segoe UI Semilight" panose="020B0402040204020203" pitchFamily="34" charset="0"/>
              </a:rPr>
              <a:t>pengetahuan</a:t>
            </a:r>
            <a:r>
              <a:rPr lang="en-US" dirty="0">
                <a:cs typeface="Segoe UI Semilight" panose="020B0402040204020203" pitchFamily="34" charset="0"/>
              </a:rPr>
              <a:t> </a:t>
            </a:r>
            <a:r>
              <a:rPr lang="en-US" dirty="0" err="1">
                <a:cs typeface="Segoe UI Semilight" panose="020B0402040204020203" pitchFamily="34" charset="0"/>
              </a:rPr>
              <a:t>dan</a:t>
            </a:r>
            <a:r>
              <a:rPr lang="en-US" dirty="0">
                <a:cs typeface="Segoe UI Semilight" panose="020B0402040204020203" pitchFamily="34" charset="0"/>
              </a:rPr>
              <a:t> </a:t>
            </a:r>
            <a:r>
              <a:rPr lang="en-US" dirty="0" err="1">
                <a:cs typeface="Segoe UI Semilight" panose="020B0402040204020203" pitchFamily="34" charset="0"/>
              </a:rPr>
              <a:t>pengertian</a:t>
            </a:r>
            <a:r>
              <a:rPr lang="en-US" dirty="0">
                <a:cs typeface="Segoe UI Semilight" panose="020B0402040204020203" pitchFamily="34" charset="0"/>
              </a:rPr>
              <a:t> </a:t>
            </a:r>
            <a:r>
              <a:rPr lang="en-US" dirty="0" err="1">
                <a:cs typeface="Segoe UI Semilight" panose="020B0402040204020203" pitchFamily="34" charset="0"/>
              </a:rPr>
              <a:t>ilmiah</a:t>
            </a:r>
            <a:r>
              <a:rPr lang="en-US" dirty="0">
                <a:cs typeface="Segoe UI Semilight" panose="020B0402040204020203" pitchFamily="34" charset="0"/>
              </a:rPr>
              <a:t> </a:t>
            </a:r>
            <a:r>
              <a:rPr lang="en-US" dirty="0" err="1">
                <a:cs typeface="Segoe UI Semilight" panose="020B0402040204020203" pitchFamily="34" charset="0"/>
              </a:rPr>
              <a:t>yaitu</a:t>
            </a:r>
            <a:r>
              <a:rPr lang="en-US" dirty="0">
                <a:cs typeface="Segoe UI Semilight" panose="020B0402040204020203" pitchFamily="34" charset="0"/>
              </a:rPr>
              <a:t> </a:t>
            </a:r>
            <a:r>
              <a:rPr lang="en-US" dirty="0" err="1">
                <a:cs typeface="Segoe UI Semilight" panose="020B0402040204020203" pitchFamily="34" charset="0"/>
              </a:rPr>
              <a:t>tentang</a:t>
            </a:r>
            <a:r>
              <a:rPr lang="en-US" dirty="0">
                <a:cs typeface="Segoe UI Semilight" panose="020B0402040204020203" pitchFamily="34" charset="0"/>
              </a:rPr>
              <a:t> </a:t>
            </a:r>
            <a:r>
              <a:rPr lang="en-US" dirty="0" err="1">
                <a:cs typeface="Segoe UI Semilight" panose="020B0402040204020203" pitchFamily="34" charset="0"/>
              </a:rPr>
              <a:t>hakikat</a:t>
            </a:r>
            <a:r>
              <a:rPr lang="en-US" dirty="0">
                <a:cs typeface="Segoe UI Semilight" panose="020B0402040204020203" pitchFamily="34" charset="0"/>
              </a:rPr>
              <a:t> </a:t>
            </a:r>
            <a:r>
              <a:rPr lang="en-US" dirty="0" err="1">
                <a:cs typeface="Segoe UI Semilight" panose="020B0402040204020203" pitchFamily="34" charset="0"/>
              </a:rPr>
              <a:t>dari</a:t>
            </a:r>
            <a:r>
              <a:rPr lang="en-US" dirty="0">
                <a:cs typeface="Segoe UI Semilight" panose="020B0402040204020203" pitchFamily="34" charset="0"/>
              </a:rPr>
              <a:t> Pancasila (</a:t>
            </a:r>
            <a:r>
              <a:rPr lang="en-US" dirty="0" err="1">
                <a:cs typeface="Segoe UI Semilight" panose="020B0402040204020203" pitchFamily="34" charset="0"/>
              </a:rPr>
              <a:t>Notonagoro</a:t>
            </a:r>
            <a:r>
              <a:rPr lang="en-US" dirty="0">
                <a:cs typeface="Segoe UI Semilight" panose="020B0402040204020203" pitchFamily="34" charset="0"/>
              </a:rPr>
              <a:t>).</a:t>
            </a:r>
          </a:p>
          <a:p>
            <a:pPr marL="171450" indent="-171450">
              <a:lnSpc>
                <a:spcPct val="110000"/>
              </a:lnSpc>
              <a:spcAft>
                <a:spcPts val="600"/>
              </a:spcAft>
              <a:buFont typeface="Arial" panose="020B0604020202020204" pitchFamily="34" charset="0"/>
              <a:buChar char="•"/>
            </a:pPr>
            <a:r>
              <a:rPr lang="en-US" dirty="0" err="1">
                <a:cs typeface="Segoe UI Semilight" panose="020B0402040204020203" pitchFamily="34" charset="0"/>
              </a:rPr>
              <a:t>Filsafat</a:t>
            </a:r>
            <a:r>
              <a:rPr lang="en-US" dirty="0">
                <a:cs typeface="Segoe UI Semilight" panose="020B0402040204020203" pitchFamily="34" charset="0"/>
              </a:rPr>
              <a:t> Pancasila </a:t>
            </a:r>
            <a:r>
              <a:rPr lang="en-US" dirty="0" err="1">
                <a:cs typeface="Segoe UI Semilight" panose="020B0402040204020203" pitchFamily="34" charset="0"/>
              </a:rPr>
              <a:t>dapat</a:t>
            </a:r>
            <a:r>
              <a:rPr lang="en-US" dirty="0">
                <a:cs typeface="Segoe UI Semilight" panose="020B0402040204020203" pitchFamily="34" charset="0"/>
              </a:rPr>
              <a:t> </a:t>
            </a:r>
            <a:r>
              <a:rPr lang="en-US" dirty="0" err="1">
                <a:cs typeface="Segoe UI Semilight" panose="020B0402040204020203" pitchFamily="34" charset="0"/>
              </a:rPr>
              <a:t>didefinisikan</a:t>
            </a:r>
            <a:r>
              <a:rPr lang="en-US" dirty="0">
                <a:cs typeface="Segoe UI Semilight" panose="020B0402040204020203" pitchFamily="34" charset="0"/>
              </a:rPr>
              <a:t> </a:t>
            </a:r>
            <a:r>
              <a:rPr lang="en-US" dirty="0" err="1">
                <a:cs typeface="Segoe UI Semilight" panose="020B0402040204020203" pitchFamily="34" charset="0"/>
              </a:rPr>
              <a:t>secara</a:t>
            </a:r>
            <a:r>
              <a:rPr lang="en-US" dirty="0">
                <a:cs typeface="Segoe UI Semilight" panose="020B0402040204020203" pitchFamily="34" charset="0"/>
              </a:rPr>
              <a:t> </a:t>
            </a:r>
            <a:r>
              <a:rPr lang="en-US" dirty="0" err="1">
                <a:cs typeface="Segoe UI Semilight" panose="020B0402040204020203" pitchFamily="34" charset="0"/>
              </a:rPr>
              <a:t>ringkas</a:t>
            </a:r>
            <a:r>
              <a:rPr lang="en-US" dirty="0">
                <a:cs typeface="Segoe UI Semilight" panose="020B0402040204020203" pitchFamily="34" charset="0"/>
              </a:rPr>
              <a:t> </a:t>
            </a:r>
            <a:r>
              <a:rPr lang="en-US" dirty="0" err="1">
                <a:cs typeface="Segoe UI Semilight" panose="020B0402040204020203" pitchFamily="34" charset="0"/>
              </a:rPr>
              <a:t>sebagai</a:t>
            </a:r>
            <a:r>
              <a:rPr lang="en-US" dirty="0">
                <a:cs typeface="Segoe UI Semilight" panose="020B0402040204020203" pitchFamily="34" charset="0"/>
              </a:rPr>
              <a:t> </a:t>
            </a:r>
            <a:r>
              <a:rPr lang="en-US" dirty="0" err="1">
                <a:cs typeface="Segoe UI Semilight" panose="020B0402040204020203" pitchFamily="34" charset="0"/>
              </a:rPr>
              <a:t>refleksi</a:t>
            </a:r>
            <a:r>
              <a:rPr lang="en-US" dirty="0">
                <a:cs typeface="Segoe UI Semilight" panose="020B0402040204020203" pitchFamily="34" charset="0"/>
              </a:rPr>
              <a:t> </a:t>
            </a:r>
            <a:r>
              <a:rPr lang="en-US" dirty="0" err="1">
                <a:cs typeface="Segoe UI Semilight" panose="020B0402040204020203" pitchFamily="34" charset="0"/>
              </a:rPr>
              <a:t>kritis</a:t>
            </a:r>
            <a:r>
              <a:rPr lang="en-US" dirty="0">
                <a:cs typeface="Segoe UI Semilight" panose="020B0402040204020203" pitchFamily="34" charset="0"/>
              </a:rPr>
              <a:t> </a:t>
            </a:r>
            <a:r>
              <a:rPr lang="en-US" dirty="0" err="1">
                <a:cs typeface="Segoe UI Semilight" panose="020B0402040204020203" pitchFamily="34" charset="0"/>
              </a:rPr>
              <a:t>dan</a:t>
            </a:r>
            <a:r>
              <a:rPr lang="en-US" dirty="0">
                <a:cs typeface="Segoe UI Semilight" panose="020B0402040204020203" pitchFamily="34" charset="0"/>
              </a:rPr>
              <a:t> </a:t>
            </a:r>
            <a:r>
              <a:rPr lang="en-US" dirty="0" err="1">
                <a:cs typeface="Segoe UI Semilight" panose="020B0402040204020203" pitchFamily="34" charset="0"/>
              </a:rPr>
              <a:t>rasional</a:t>
            </a:r>
            <a:r>
              <a:rPr lang="en-US" dirty="0">
                <a:cs typeface="Segoe UI Semilight" panose="020B0402040204020203" pitchFamily="34" charset="0"/>
              </a:rPr>
              <a:t> </a:t>
            </a:r>
            <a:r>
              <a:rPr lang="en-US" dirty="0" err="1">
                <a:cs typeface="Segoe UI Semilight" panose="020B0402040204020203" pitchFamily="34" charset="0"/>
              </a:rPr>
              <a:t>tentang</a:t>
            </a:r>
            <a:r>
              <a:rPr lang="en-US" dirty="0">
                <a:cs typeface="Segoe UI Semilight" panose="020B0402040204020203" pitchFamily="34" charset="0"/>
              </a:rPr>
              <a:t> Pancasila </a:t>
            </a:r>
            <a:r>
              <a:rPr lang="en-US" dirty="0" err="1">
                <a:cs typeface="Segoe UI Semilight" panose="020B0402040204020203" pitchFamily="34" charset="0"/>
              </a:rPr>
              <a:t>sebagai</a:t>
            </a:r>
            <a:r>
              <a:rPr lang="en-US" dirty="0">
                <a:cs typeface="Segoe UI Semilight" panose="020B0402040204020203" pitchFamily="34" charset="0"/>
              </a:rPr>
              <a:t> </a:t>
            </a:r>
            <a:r>
              <a:rPr lang="en-US" dirty="0" err="1">
                <a:cs typeface="Segoe UI Semilight" panose="020B0402040204020203" pitchFamily="34" charset="0"/>
              </a:rPr>
              <a:t>dasar</a:t>
            </a:r>
            <a:r>
              <a:rPr lang="en-US" dirty="0">
                <a:cs typeface="Segoe UI Semilight" panose="020B0402040204020203" pitchFamily="34" charset="0"/>
              </a:rPr>
              <a:t> </a:t>
            </a:r>
            <a:r>
              <a:rPr lang="en-US" dirty="0" err="1">
                <a:cs typeface="Segoe UI Semilight" panose="020B0402040204020203" pitchFamily="34" charset="0"/>
              </a:rPr>
              <a:t>negara</a:t>
            </a:r>
            <a:r>
              <a:rPr lang="en-US" dirty="0">
                <a:cs typeface="Segoe UI Semilight" panose="020B0402040204020203" pitchFamily="34" charset="0"/>
              </a:rPr>
              <a:t> </a:t>
            </a:r>
            <a:r>
              <a:rPr lang="en-US" dirty="0" err="1">
                <a:cs typeface="Segoe UI Semilight" panose="020B0402040204020203" pitchFamily="34" charset="0"/>
              </a:rPr>
              <a:t>dan</a:t>
            </a:r>
            <a:r>
              <a:rPr lang="en-US" dirty="0">
                <a:cs typeface="Segoe UI Semilight" panose="020B0402040204020203" pitchFamily="34" charset="0"/>
              </a:rPr>
              <a:t> </a:t>
            </a:r>
            <a:r>
              <a:rPr lang="en-US" dirty="0" err="1">
                <a:cs typeface="Segoe UI Semilight" panose="020B0402040204020203" pitchFamily="34" charset="0"/>
              </a:rPr>
              <a:t>kenyataan</a:t>
            </a:r>
            <a:r>
              <a:rPr lang="en-US" dirty="0">
                <a:cs typeface="Segoe UI Semilight" panose="020B0402040204020203" pitchFamily="34" charset="0"/>
              </a:rPr>
              <a:t> </a:t>
            </a:r>
            <a:r>
              <a:rPr lang="en-US" dirty="0" err="1">
                <a:cs typeface="Segoe UI Semilight" panose="020B0402040204020203" pitchFamily="34" charset="0"/>
              </a:rPr>
              <a:t>budaya</a:t>
            </a:r>
            <a:r>
              <a:rPr lang="en-US" dirty="0">
                <a:cs typeface="Segoe UI Semilight" panose="020B0402040204020203" pitchFamily="34" charset="0"/>
              </a:rPr>
              <a:t> </a:t>
            </a:r>
            <a:r>
              <a:rPr lang="en-US" dirty="0" err="1">
                <a:cs typeface="Segoe UI Semilight" panose="020B0402040204020203" pitchFamily="34" charset="0"/>
              </a:rPr>
              <a:t>bangsa</a:t>
            </a:r>
            <a:r>
              <a:rPr lang="en-US" dirty="0">
                <a:cs typeface="Segoe UI Semilight" panose="020B0402040204020203" pitchFamily="34" charset="0"/>
              </a:rPr>
              <a:t>, </a:t>
            </a:r>
            <a:r>
              <a:rPr lang="en-US" dirty="0" err="1">
                <a:cs typeface="Segoe UI Semilight" panose="020B0402040204020203" pitchFamily="34" charset="0"/>
              </a:rPr>
              <a:t>dengan</a:t>
            </a:r>
            <a:r>
              <a:rPr lang="en-US" dirty="0">
                <a:cs typeface="Segoe UI Semilight" panose="020B0402040204020203" pitchFamily="34" charset="0"/>
              </a:rPr>
              <a:t> </a:t>
            </a:r>
            <a:r>
              <a:rPr lang="en-US" dirty="0" err="1">
                <a:cs typeface="Segoe UI Semilight" panose="020B0402040204020203" pitchFamily="34" charset="0"/>
              </a:rPr>
              <a:t>tujuan</a:t>
            </a:r>
            <a:r>
              <a:rPr lang="en-US" dirty="0">
                <a:cs typeface="Segoe UI Semilight" panose="020B0402040204020203" pitchFamily="34" charset="0"/>
              </a:rPr>
              <a:t> </a:t>
            </a:r>
            <a:r>
              <a:rPr lang="en-US" dirty="0" err="1">
                <a:cs typeface="Segoe UI Semilight" panose="020B0402040204020203" pitchFamily="34" charset="0"/>
              </a:rPr>
              <a:t>untuk</a:t>
            </a:r>
            <a:r>
              <a:rPr lang="en-US" dirty="0">
                <a:cs typeface="Segoe UI Semilight" panose="020B0402040204020203" pitchFamily="34" charset="0"/>
              </a:rPr>
              <a:t> </a:t>
            </a:r>
            <a:r>
              <a:rPr lang="en-US" dirty="0" err="1">
                <a:cs typeface="Segoe UI Semilight" panose="020B0402040204020203" pitchFamily="34" charset="0"/>
              </a:rPr>
              <a:t>mendapatkan</a:t>
            </a:r>
            <a:r>
              <a:rPr lang="en-US" dirty="0">
                <a:cs typeface="Segoe UI Semilight" panose="020B0402040204020203" pitchFamily="34" charset="0"/>
              </a:rPr>
              <a:t> </a:t>
            </a:r>
            <a:r>
              <a:rPr lang="en-US" dirty="0" err="1">
                <a:cs typeface="Segoe UI Semilight" panose="020B0402040204020203" pitchFamily="34" charset="0"/>
              </a:rPr>
              <a:t>pokok-pokok</a:t>
            </a:r>
            <a:r>
              <a:rPr lang="en-US" dirty="0">
                <a:cs typeface="Segoe UI Semilight" panose="020B0402040204020203" pitchFamily="34" charset="0"/>
              </a:rPr>
              <a:t> </a:t>
            </a:r>
            <a:r>
              <a:rPr lang="en-US" dirty="0" err="1">
                <a:cs typeface="Segoe UI Semilight" panose="020B0402040204020203" pitchFamily="34" charset="0"/>
              </a:rPr>
              <a:t>pengertiannya</a:t>
            </a:r>
            <a:r>
              <a:rPr lang="en-US" dirty="0">
                <a:cs typeface="Segoe UI Semilight" panose="020B0402040204020203" pitchFamily="34" charset="0"/>
              </a:rPr>
              <a:t> yang </a:t>
            </a:r>
            <a:r>
              <a:rPr lang="en-US" dirty="0" err="1">
                <a:cs typeface="Segoe UI Semilight" panose="020B0402040204020203" pitchFamily="34" charset="0"/>
              </a:rPr>
              <a:t>mendasar</a:t>
            </a:r>
            <a:r>
              <a:rPr lang="en-US" dirty="0">
                <a:cs typeface="Segoe UI Semilight" panose="020B0402040204020203" pitchFamily="34" charset="0"/>
              </a:rPr>
              <a:t> </a:t>
            </a:r>
            <a:r>
              <a:rPr lang="en-US" dirty="0" err="1">
                <a:cs typeface="Segoe UI Semilight" panose="020B0402040204020203" pitchFamily="34" charset="0"/>
              </a:rPr>
              <a:t>dan</a:t>
            </a:r>
            <a:r>
              <a:rPr lang="en-US" dirty="0">
                <a:cs typeface="Segoe UI Semilight" panose="020B0402040204020203" pitchFamily="34" charset="0"/>
              </a:rPr>
              <a:t> </a:t>
            </a:r>
            <a:r>
              <a:rPr lang="en-US" dirty="0" err="1">
                <a:cs typeface="Segoe UI Semilight" panose="020B0402040204020203" pitchFamily="34" charset="0"/>
              </a:rPr>
              <a:t>menyeluruh</a:t>
            </a:r>
            <a:r>
              <a:rPr lang="en-US" dirty="0">
                <a:cs typeface="Segoe UI Semilight" panose="020B0402040204020203" pitchFamily="34" charset="0"/>
              </a:rPr>
              <a:t>.</a:t>
            </a:r>
          </a:p>
          <a:p>
            <a:pPr>
              <a:lnSpc>
                <a:spcPct val="110000"/>
              </a:lnSpc>
            </a:pPr>
            <a:endParaRPr lang="id-ID" dirty="0"/>
          </a:p>
          <a:p>
            <a:pPr>
              <a:lnSpc>
                <a:spcPct val="110000"/>
              </a:lnSpc>
            </a:pPr>
            <a:endParaRPr lang="id-ID" dirty="0"/>
          </a:p>
          <a:p>
            <a:pPr marL="171450" indent="-171450">
              <a:lnSpc>
                <a:spcPct val="110000"/>
              </a:lnSpc>
              <a:spcAft>
                <a:spcPts val="600"/>
              </a:spcAft>
              <a:buFont typeface="Arial" panose="020B0604020202020204" pitchFamily="34" charset="0"/>
              <a:buChar char="•"/>
            </a:pPr>
            <a:endParaRPr lang="en-US" dirty="0">
              <a:cs typeface="Segoe UI Semilight" panose="020B0402040204020203" pitchFamily="34" charset="0"/>
            </a:endParaRPr>
          </a:p>
          <a:p>
            <a:pPr marL="171450" indent="-171450">
              <a:lnSpc>
                <a:spcPct val="110000"/>
              </a:lnSpc>
              <a:spcAft>
                <a:spcPts val="600"/>
              </a:spcAft>
              <a:buFont typeface="Arial" panose="020B0604020202020204" pitchFamily="34" charset="0"/>
              <a:buChar char="•"/>
            </a:pPr>
            <a:endParaRPr lang="en-US" dirty="0">
              <a:cs typeface="Segoe UI Semilight" panose="020B0402040204020203" pitchFamily="34" charset="0"/>
            </a:endParaRPr>
          </a:p>
          <a:p>
            <a:pPr>
              <a:lnSpc>
                <a:spcPct val="110000"/>
              </a:lnSpc>
            </a:pPr>
            <a:endParaRPr lang="id-ID" dirty="0"/>
          </a:p>
          <a:p>
            <a:pPr>
              <a:lnSpc>
                <a:spcPct val="110000"/>
              </a:lnSpc>
            </a:pPr>
            <a:endParaRPr lang="id-ID" dirty="0"/>
          </a:p>
        </p:txBody>
      </p:sp>
      <p:pic>
        <p:nvPicPr>
          <p:cNvPr id="4" name="Picture 3">
            <a:extLst>
              <a:ext uri="{FF2B5EF4-FFF2-40B4-BE49-F238E27FC236}">
                <a16:creationId xmlns:a16="http://schemas.microsoft.com/office/drawing/2014/main" id="{6290B7E7-0E28-49D0-BDE9-F5C145A23031}"/>
              </a:ext>
            </a:extLst>
          </p:cNvPr>
          <p:cNvPicPr>
            <a:picLocks noChangeAspect="1"/>
          </p:cNvPicPr>
          <p:nvPr/>
        </p:nvPicPr>
        <p:blipFill>
          <a:blip r:embed="rId3"/>
          <a:stretch>
            <a:fillRect/>
          </a:stretch>
        </p:blipFill>
        <p:spPr>
          <a:xfrm>
            <a:off x="9037983" y="1979716"/>
            <a:ext cx="3274364" cy="3814763"/>
          </a:xfrm>
          <a:prstGeom prst="rect">
            <a:avLst/>
          </a:prstGeom>
        </p:spPr>
      </p:pic>
    </p:spTree>
    <p:extLst>
      <p:ext uri="{BB962C8B-B14F-4D97-AF65-F5344CB8AC3E}">
        <p14:creationId xmlns:p14="http://schemas.microsoft.com/office/powerpoint/2010/main" val="4182056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6BB0-F815-426E-8BEA-A09364EBB837}"/>
              </a:ext>
            </a:extLst>
          </p:cNvPr>
          <p:cNvSpPr>
            <a:spLocks noGrp="1"/>
          </p:cNvSpPr>
          <p:nvPr>
            <p:ph type="title"/>
          </p:nvPr>
        </p:nvSpPr>
        <p:spPr/>
        <p:txBody>
          <a:bodyPr/>
          <a:lstStyle/>
          <a:p>
            <a:r>
              <a:rPr lang="id-ID" dirty="0">
                <a:cs typeface="Segoe UI Semilight" panose="020B0402040204020203" pitchFamily="34" charset="0"/>
              </a:rPr>
              <a:t>Pancasila Sebagai Sistem Filsafat</a:t>
            </a:r>
            <a:endParaRPr lang="id-ID" dirty="0"/>
          </a:p>
        </p:txBody>
      </p:sp>
      <p:sp>
        <p:nvSpPr>
          <p:cNvPr id="3" name="Content Placeholder 2">
            <a:extLst>
              <a:ext uri="{FF2B5EF4-FFF2-40B4-BE49-F238E27FC236}">
                <a16:creationId xmlns:a16="http://schemas.microsoft.com/office/drawing/2014/main" id="{DB8012C7-C37E-4B8E-927F-73A7BCF4900E}"/>
              </a:ext>
            </a:extLst>
          </p:cNvPr>
          <p:cNvSpPr>
            <a:spLocks noGrp="1"/>
          </p:cNvSpPr>
          <p:nvPr>
            <p:ph idx="1"/>
          </p:nvPr>
        </p:nvSpPr>
        <p:spPr/>
        <p:txBody>
          <a:bodyPr>
            <a:normAutofit/>
          </a:bodyPr>
          <a:lstStyle/>
          <a:p>
            <a:pPr marL="0" indent="0">
              <a:buNone/>
            </a:pPr>
            <a:r>
              <a:rPr lang="id-ID" sz="1700" dirty="0">
                <a:cs typeface="Segoe UI Semilight" panose="020B0402040204020203" pitchFamily="34" charset="0"/>
              </a:rPr>
              <a:t>	Pancasila merupakan suatu sistem filsafat. Dalam sistem itu masing-masing silanya saling kait mengkait merupakan satu kesatuan yang menyeluruh. Di dalam Pancasila tercakup filsafat hidup dan cita-cita luhur bangsa Indonesia tentang hubunagan manusia dengan Tuhan, hubungan manusia dengan sesame manusia, hubungan manusia dengan lingkungannya. </a:t>
            </a:r>
          </a:p>
          <a:p>
            <a:pPr marL="0" indent="0">
              <a:buNone/>
            </a:pPr>
            <a:r>
              <a:rPr lang="id-ID" sz="1700" dirty="0">
                <a:cs typeface="Segoe UI Semilight" panose="020B0402040204020203" pitchFamily="34" charset="0"/>
              </a:rPr>
              <a:t>	Menurut Driyakarya, Pancasila memperoleh dasarnya pada eksistensi manusia sebagai manusia, lepas dari keadaan hidupnya yang tertentu. Pancasila merupakan filsafat tentang kodrat manusia. Dalam pancasila tersimpul hal-hal yang asasi tentang manusia. Oleh karena itu pokok-pokok Pancasila bersifat universal.</a:t>
            </a:r>
            <a:endParaRPr lang="en-US" sz="1700" dirty="0">
              <a:cs typeface="Segoe UI Semilight" panose="020B0402040204020203" pitchFamily="34" charset="0"/>
            </a:endParaRPr>
          </a:p>
          <a:p>
            <a:endParaRPr lang="id-ID" sz="1700" dirty="0"/>
          </a:p>
        </p:txBody>
      </p:sp>
      <p:pic>
        <p:nvPicPr>
          <p:cNvPr id="4" name="Picture 3">
            <a:extLst>
              <a:ext uri="{FF2B5EF4-FFF2-40B4-BE49-F238E27FC236}">
                <a16:creationId xmlns:a16="http://schemas.microsoft.com/office/drawing/2014/main" id="{6FDB9768-7E0C-4726-AE5C-F1DCC75E2E45}"/>
              </a:ext>
            </a:extLst>
          </p:cNvPr>
          <p:cNvPicPr>
            <a:picLocks noChangeAspect="1"/>
          </p:cNvPicPr>
          <p:nvPr/>
        </p:nvPicPr>
        <p:blipFill>
          <a:blip r:embed="rId3"/>
          <a:stretch>
            <a:fillRect/>
          </a:stretch>
        </p:blipFill>
        <p:spPr>
          <a:xfrm>
            <a:off x="9037983" y="1979716"/>
            <a:ext cx="3274364" cy="3814763"/>
          </a:xfrm>
          <a:prstGeom prst="rect">
            <a:avLst/>
          </a:prstGeom>
        </p:spPr>
      </p:pic>
    </p:spTree>
    <p:extLst>
      <p:ext uri="{BB962C8B-B14F-4D97-AF65-F5344CB8AC3E}">
        <p14:creationId xmlns:p14="http://schemas.microsoft.com/office/powerpoint/2010/main" val="2440374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6915-32DB-4E4A-853C-8E2417C62336}"/>
              </a:ext>
            </a:extLst>
          </p:cNvPr>
          <p:cNvSpPr>
            <a:spLocks noGrp="1"/>
          </p:cNvSpPr>
          <p:nvPr>
            <p:ph type="title"/>
          </p:nvPr>
        </p:nvSpPr>
        <p:spPr/>
        <p:txBody>
          <a:bodyPr/>
          <a:lstStyle/>
          <a:p>
            <a:r>
              <a:rPr lang="id-ID" dirty="0">
                <a:cs typeface="Segoe UI Semilight" panose="020B0402040204020203" pitchFamily="34" charset="0"/>
              </a:rPr>
              <a:t>Fungsi Filsafat Pancasila</a:t>
            </a:r>
            <a:endParaRPr lang="id-ID" dirty="0"/>
          </a:p>
        </p:txBody>
      </p:sp>
      <p:sp>
        <p:nvSpPr>
          <p:cNvPr id="3" name="Content Placeholder 2">
            <a:extLst>
              <a:ext uri="{FF2B5EF4-FFF2-40B4-BE49-F238E27FC236}">
                <a16:creationId xmlns:a16="http://schemas.microsoft.com/office/drawing/2014/main" id="{5F9D5901-3B32-462A-A074-29F893DD1BC2}"/>
              </a:ext>
            </a:extLst>
          </p:cNvPr>
          <p:cNvSpPr>
            <a:spLocks noGrp="1"/>
          </p:cNvSpPr>
          <p:nvPr>
            <p:ph idx="1"/>
          </p:nvPr>
        </p:nvSpPr>
        <p:spPr/>
        <p:txBody>
          <a:bodyPr>
            <a:normAutofit/>
          </a:bodyPr>
          <a:lstStyle/>
          <a:p>
            <a:pPr marL="0" indent="0">
              <a:spcAft>
                <a:spcPts val="600"/>
              </a:spcAft>
              <a:buNone/>
            </a:pPr>
            <a:r>
              <a:rPr lang="id-ID" sz="1700" dirty="0">
                <a:cs typeface="Segoe UI Semilight" panose="020B0402040204020203" pitchFamily="34" charset="0"/>
              </a:rPr>
              <a:t>	Untuk mengetahui lebih lanjut mengenai fungsi filsafat Pancasila perlu dikaji tantang ilmu-ilmu yang erat kaitannya dalam kehidupan berbangsa dan bernegara. Fungsi filsafat secara umum, sebagai berikut :</a:t>
            </a:r>
          </a:p>
          <a:p>
            <a:pPr>
              <a:spcAft>
                <a:spcPts val="600"/>
              </a:spcAft>
              <a:buFont typeface="+mj-lt"/>
              <a:buAutoNum type="arabicPeriod"/>
            </a:pPr>
            <a:r>
              <a:rPr lang="id-ID" sz="1700" dirty="0">
                <a:cs typeface="Segoe UI Semilight" panose="020B0402040204020203" pitchFamily="34" charset="0"/>
              </a:rPr>
              <a:t>Memberi jawaban atas pernyataan yang bersifat fundamental atau mendasar dalam kehidupan bernegara. Segala aspek yang erat kaitannya dengan kehidupan masyarakat bangsa tersebut dan yang berkaitan dengan kelangsungan hidup dari negara bersangkutan. </a:t>
            </a:r>
          </a:p>
          <a:p>
            <a:pPr>
              <a:spcAft>
                <a:spcPts val="600"/>
              </a:spcAft>
              <a:buFont typeface="+mj-lt"/>
              <a:buAutoNum type="arabicPeriod"/>
            </a:pPr>
            <a:r>
              <a:rPr lang="id-ID" sz="1700" dirty="0">
                <a:cs typeface="Segoe UI Semilight" panose="020B0402040204020203" pitchFamily="34" charset="0"/>
              </a:rPr>
              <a:t>Filsafat Pancasila mampu memberikan dan mencari kebenaran yang substansi tentang hakikat negara, ide negara, dan tujuan negara.</a:t>
            </a:r>
          </a:p>
          <a:p>
            <a:pPr>
              <a:spcAft>
                <a:spcPts val="600"/>
              </a:spcAft>
              <a:buFont typeface="+mj-lt"/>
              <a:buAutoNum type="arabicPeriod"/>
            </a:pPr>
            <a:r>
              <a:rPr lang="id-ID" sz="1700" dirty="0">
                <a:cs typeface="Segoe UI Semilight" panose="020B0402040204020203" pitchFamily="34" charset="0"/>
              </a:rPr>
              <a:t>Pancasila sebagi filsafat bangsa harus mampu menjadi perangkat dan pemersatu dari berbagai ilmu yang dikembangkan di Indonesia.</a:t>
            </a:r>
            <a:endParaRPr lang="en-US" sz="1700" dirty="0">
              <a:cs typeface="Segoe UI Semilight" panose="020B0402040204020203" pitchFamily="34" charset="0"/>
            </a:endParaRPr>
          </a:p>
          <a:p>
            <a:endParaRPr lang="id-ID" sz="1700" dirty="0"/>
          </a:p>
          <a:p>
            <a:endParaRPr lang="id-ID" sz="1700" dirty="0"/>
          </a:p>
          <a:p>
            <a:pPr marL="0" indent="0">
              <a:spcAft>
                <a:spcPts val="600"/>
              </a:spcAft>
              <a:buNone/>
            </a:pPr>
            <a:endParaRPr lang="id-ID" sz="1700" dirty="0">
              <a:cs typeface="Segoe UI Semilight" panose="020B0402040204020203" pitchFamily="34" charset="0"/>
            </a:endParaRPr>
          </a:p>
          <a:p>
            <a:endParaRPr lang="id-ID" sz="1700" dirty="0"/>
          </a:p>
          <a:p>
            <a:endParaRPr lang="id-ID" sz="1700" dirty="0"/>
          </a:p>
        </p:txBody>
      </p:sp>
      <p:pic>
        <p:nvPicPr>
          <p:cNvPr id="4" name="Picture 3">
            <a:extLst>
              <a:ext uri="{FF2B5EF4-FFF2-40B4-BE49-F238E27FC236}">
                <a16:creationId xmlns:a16="http://schemas.microsoft.com/office/drawing/2014/main" id="{52E274A7-1D81-45B3-87F9-1A56B592440B}"/>
              </a:ext>
            </a:extLst>
          </p:cNvPr>
          <p:cNvPicPr>
            <a:picLocks noChangeAspect="1"/>
          </p:cNvPicPr>
          <p:nvPr/>
        </p:nvPicPr>
        <p:blipFill>
          <a:blip r:embed="rId3"/>
          <a:stretch>
            <a:fillRect/>
          </a:stretch>
        </p:blipFill>
        <p:spPr>
          <a:xfrm>
            <a:off x="9037983" y="1979716"/>
            <a:ext cx="3274364" cy="3814763"/>
          </a:xfrm>
          <a:prstGeom prst="rect">
            <a:avLst/>
          </a:prstGeom>
        </p:spPr>
      </p:pic>
    </p:spTree>
    <p:extLst>
      <p:ext uri="{BB962C8B-B14F-4D97-AF65-F5344CB8AC3E}">
        <p14:creationId xmlns:p14="http://schemas.microsoft.com/office/powerpoint/2010/main" val="28363510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UID" val="{BE3AAAF0-87DB-4CA6-9852-24ED5B7AD143}"/>
  <p:tag name="ISPRING_PROJECT_FOLDER_UPDATED" val="1"/>
  <p:tag name="ISPRING_RESOURCE_FOLDER" val="D:\PPT YANG AKU BIKIN\PANCASILA"/>
  <p:tag name="ISPRING_PRESENTATION_PATH" val="D:\PPT YANG AKU BIKIN\PANCASILA.pptx"/>
  <p:tag name="ISPRING_SCREEN_RECS_UPDATED" val="D:\PPT YANG AKU BIKIN\PANCASILA"/>
  <p:tag name="ISPRING_ULTRA_SCORM_COURSE_ID" val="09FB0F34-1AB8-47C9-B5E9-0E9FD05191E3"/>
  <p:tag name="ISPRING_SCORM_RATE_SLIDES" val="1"/>
  <p:tag name="ISPRINGONLINEFOLDERID" val="0"/>
  <p:tag name="ISPRINGONLINEFOLDERPATH" val="Content List"/>
  <p:tag name="ISPRINGCLOUDFOLDERID" val="0"/>
  <p:tag name="ISPRINGCLOUDFOLDERPATH" val="Repository"/>
  <p:tag name="ISPRING_PLAYERS_CUSTOMIZATION" val="UEsDBBQAAgAIAE+UlUepAcR2+wIAALAIAAAUAAAAdW5pdmVyc2FsL3BsYXllci54bWytVU1v2zAMPadA/4Ohe6WkH2sb2C26AsUO61Ag67ZboNqKrcW2PEmum/76UZK/53QrsEMCm+J7pMhH2r9+yVLvmUnFRR6gBZ4jj+WhiHgeB+jx693RBbq+Ojzwi5TumPR4FKAy5wZAU+RFTIWSFxrAD1QnAeoZMDAjr5BcSK53wH0G3G2k41N0eDADl1wFKNG6WBJSVRXmChB5rERaGhKFQ5GRQjLFcs0kcWkgr8Eu9d/R8MtETvSuYKqHLPT7A9ckLceL4gOS6gQLGZPj+XxBftx/XoUJy+gRz5WmeciQB5Wc2VI+0XB7L6IyZcrYZr5LcsW0NklY28zXS764yD0lwwA5h3XGlKIxUzjNY0QclkyA/U1KVVLzqAGt4VVbXvNav7V5XzdutnOkcy7Kp5SrBI76kM46CfTJMKqf2etaBT02CrozTMiT7FfJJYvs67dWjPMFcgFbxdk8sapCOICnOxpqIXe3AAMV1R3EbdOwaxq2oJYDt9FXHQVqbrthVJeSNaWa+c88YuILlZIaWVxpWTKfjIw1lgzBPnFXrpvUNcRPdJae/UNvjN+oNT/VW52xgP/RmE9A1NaE5xF7uePgo1kGNdUMim1sWBcpNjG7nFT5lPV0PTC5HOumwEU8TWXMYAwjqinp7GQflEmqwCUs5QjbO9gLTnicpPDTkwzj0700GZXbSYbewV5wKsLtBLQ1t2Uk4zqOxNQqyCcT68QPS6VFxl+tPAd7Ri+tDt8auebopuDtwfn8j1EcxGgGc4MmVpd56u2r5vDBzKlWnc+6cJaBWmEemC4L59XMQlmMfCK2oWWqb/s5NfuwBx3lPDUd01zfQe+iWvFX5lU8Ml+6xYmpScKMZgL04eKkxwD9hO0yCG9N+yJuRN7UAWNi39y/rWiz5evWua7v67APNXzmrHIYN1MfQR2xFGUejXqIi+4jolLYaTeSUS9lG7jR4hhEKooAncJDfefLs8vuyueLywZr83pwgV0u71jpdcKdgkit6/Yifr0b4PE3UEsDBBQAAgAIAOdVJkvWXVQjni8AAE1NAAAXAAAAdW5pdmVyc2FsL3VuaXZlcnNhbC5wbmftfHlc0lnUt5XVWDNZ2jqVtihmqZROOaZCVma4TmkaalKjRqVoYWouQFlNOZULJoy5UFpZapIbhChUM5MaJbYoCiKVoCYChQICAi9YMzXb+/m8z/N5nnebP/wI9/zuueeee873nHN/95L5nb/XV7O+nmVkZPQVZOf23UZGxiZGRlMvfjFD35JZ8bpD/29Kwm6vrUbV7cve6r8Ywz38PIyMarJnTxyYrv9ucnQnNMHIaM7Phr8pLfG3ooyMfN9AtnsEnYgQceOJVSH7wGgLc9P7M/c/d0Wbx15M9pUsCYw7HGhdunealfez/TkVU8zs1prZA8y2Nuw4871VqY2xZ9j5eVNXza+50TGrXaKwaN9cHaEZiXlaoimvq05pzguRj1C0T5/01bVXKcLrmMKkfeh3py1HItBKAdcH2Fyv4ErQi/SidedsGmROgN23ENKsPRYGL52mb+Pkg65Gw8zSdWoeMMRY30ACNt+nWY3zdBoe0jCfV+nXLU8UZy/RfzR6OzNC0SxBEcO/0H8pyh6bRqxcaGgf9IIczZDCdqVL8wh2+GMlE/76RrKHvtH3C6jUdYqRUe8M6wcmjiuj2iT6MY4urb5hdS9hsB09NY/YiXQY3AQ4A9NK8cmwiTeLFLBKQZhMRsSgiKHBbf2jcIwcTjXFjP9MDUANBwo2k19vQtuwR++F4lrsGFLXQHvwL9NM3e6msah9exyoP/ZWXwgSwnbI36tYdFq4ftHCjttbe0RM0F9/Fd/NmD18L7PtPuXeJZMDgGbLiVczkyUYnTqZLgujNygKmOk3wxUNx/Mhh63NNQxf+ei3qJFIS2pQzVHzuP7kVcx+t+TKWglKksbLJ7Cc95hF0f3iIh9dk6MatNFr9FbyrTMr2GzM/CdfR4crseuTwqw9wFOYrgO2s/xFTzLmL+mUtWy+aXVPXPpmMXmP2S/AiYfApiM92dqhbDG++HtIB+NeQnF2HtbI6GRCwmprjzFgV+DCpveX4pucTdqoWESz70O2jBEdn8bhOITjJJWRDvjBewWv6hM5oIR99Sb7++zjWqBi17ybaGgXghH3MGaX2XbvjIkqJAqnGwXrRrUxUSmYYdQY3CKKmqRBQgECkSqW15fPPIYE/IzkkNw4gk0NwgQuRsPCiCx1Sft0dYem3w8McG8ALqpwvHonj1HWP6iyY9KQqGpGrXa8Jn1Z/ENEvjEFDJauBkt/FI5+y6dgTdDgNuboBiFp6jX3Hc+8H4bz5HgGQu2WldJCR+QlAr9eLUXJwquDrD04JJErXk3oYUvthC35HIvZelsjcXdCOiL2ktuCcXBkn/6vI+KMwlyWjsA7pbSmijxPyDuJVLeDdj4ZVby4bVEECg1FyITQDhb7RrFrkBeXUfe1o9mbGJF9Z1ilVq2ROSYptAEVT1nMS+m0cuVETe2jMfkUd1qBL5mhZDuQUQ2SQLex7ISsHksb663g94+lSS61cbBv+PJ6QiROkMRfrNnUXPUiK7n1PT47EBddnPTIE7dP0TMnn7PWBHnRF5tA58hSxAef0+xMkDxOZF7LDeAiafgTNFuRqyGL6qp4Ibh93+wIYgou6CdMelrD1iIp4C62dKTy0joomhNp8AxSjKbQWMmuzwwGHBWdTctL7mcbr+TIzLGAvPPo2oWIWizD5ZHUU1VrdR6dIoc232WCElxVnG4a8xcr89MCBAWityY+qAGSkOblznBc8phP8btSilq2krURobZjbqcgeDF5YjR10/t4fELSljB6cXMHLV64yXYZEreVE+JAliWE4YTABnUh49wyML4uQg1qkbCyexWF2p8eIXDGyhSZ+YSvdtStNYHkHp8GxYlUgzAHIOupNmFfiU7j9fWOyO2ycNpOToAapG5PoMBsyOQFX5cJNJpU+0dTjYzuIfReEVVavOhlQfiY+clw/KJe0Vn0C8D3Kbklsjp/wPSUlX3yHnp3tp3EZg5DoLGyZnAaNYkMxCqh4FcMTsG+7pyX4WtV6w8+1WSrn+pYnggNLXQDEhnGLhwZO/IyBGlRnjRja+FOeHFSI5ooqtvsH2bBECjRFGJS0rYsTnzYbe8MtFI6TikSshUMWSSl3e/eU+wKfNiGjkUzNKNAsKKKMBie1q5g0gVR7rXorqe16NJiWdej8+ERIDyw1i3OAa5GFx8iy3IEImSvfK8B3URscFxO2+6Id2RJZfLw2oKcqKnP/EefXi8j7NyOa2jbinlyE7MB5meH5CIJuRllYM34Kko8eYPLvTvYV6WZiGqY/w+BU5chQ1GPTxW5dwDElPRnb3Wdx5D7dOMO+BAJ35m8yyz8OMCDrhdWhL1a3JA3GJXWPmbtUTKT4XgXoxVIpfKDuh5Ydbz19mrLS/M6E5SrGP0Dg7uLbTvihIeUUvTGHv9dRkb3F3JbeVats1XhLBp47Nfj8mekGPPLJDtgbx1B3p6oN2qSm3mB9tf0jTV7xXVts7W+oWwaa8z8RiHyRz0IWUL25ok4TFch3Gyf30hl/xhnB07BGRgMX+B+bKm1h3e2NtvxphvkWAeNbkvep7fDQZfcwfCwPp0YzqXtZcj06sXjyWSM/0AM2AW2dHXFoNSzot+BwGEc249Ike/JN87lHB8STTU6Ce3dCZmruaBtMmIqoEBHl0PCweknqCDhmPn9psAeEoOF3o1FkSC+ODiUFs9I4Eqnp//4QzihfzCmK568mtxAv6Rf3zo3oYylyHtUeLTC2gPwi+2sWsSY5Cpck6SRZs8cqMpAU33rE1CJReH4RLaC0guqzpEELh5jeRaO8XZAcvoHu0Xj5xbahCRyrD3UNMwcWd6bKhYYhmPSd0HuTqARF/fGkW9ujlu6jk1LKNLCSSQ39RFrDwfeR5MI9c7YFpVRsqgnlyFSNbXGsUKA9zhSracG2RMNu0Xu98SgMGEqITBUd7P30Zl3ewusBo/9qF2unfDlyDRMMuRBTrSyMZx0c3k8hdkQyf0hCRMvHC8fd81VEzhB7s7ZuS217sy4N8eWi9Q5keTE0tA5RkZ11AbsyZ+LkZD7MT9/CK6XjW1az+RY0831i4/4zswQoNO89Y5otD8AYvgyYquPVUYn3a316GN0t9zK0Ca/bIj99/uEIAWFKTK0fGgowRo+dwf+L3H5a6efXjox3erSxJTBJGDTu4f+260iPR6dufhV50/HvjAw8B0aJegmxDfwEY2uG+fOU9KjYlsX77q0fPVk5w4yXSOivpgyLzfEJnL7xqSLhmC7f+uqVWVBkS3nDYMBrFY5ev9L+D+U4OhVgtEqueYBbjVp46/PKcR0nZaLUnCTdyML2SIG4ikCh7j+tesOg/WsX+miiarVvDptijMfDcRxqtZ076ioidxusDlz7AtmWTYo1P8hPIfjMFr+WZeiN16z9VEZ7VuSLm2j4vnzd/9mPDlF6Io2ha9D4XzjllgbZ/yRkcW79IZ5/wx/rK7oOHPA8fD0B9HkvEK/38VFqt7a9DZPmE5NFvdSqF0xeDgBlYQJq+AsPncT+IVDXXFv+mcSBYCPiYtDDcQo6NxljcW9/p+Li5T2FhmIZUHTH6zktIlufCZzkPnQtw1B5A1dyF0ec5Gbbz/KmjfpCzv9wZ3Gm/3tOxEXL9QGzz1T9DnHgI2nsgJ9EpeWPb614guX4k8KLyccmbq8HDe86ZHjufnGK8vzPptooN/V/pe7uY+GEg7900g4xj912ukQ9g8y9P+UsYJ//A+aNjlumO6JBX87SNOsvxU44uzfcidu9bfp7N5QqkeWkyZtb8uvbGm5faPxUsjfS3li7JkXQ+j1t+IsbtvgeervtSio/ScKM/rHqf+k34XT/16Ja8/N/wfKBce1s/5ethjoun+glIUHzW99e/1vLGYOZM+fKHY2zKd6/zqWfIkFCgApo1KW9nfYXfjTBNBv3MoY14F/Gk5lorjoUBj8J4Zu469OE6+cYK4ia366vibnBeQz90iZeN/CMBn/EsmJ1n7Of5CAQSvuTzO9nPdO77lFf3DRgtUFsWBp62pB1MR8AWntF6RPi7h9+45PKtsedfn/bQL/pZSfFyC2SBupofLabD/pnJKqh5s6qoSmlluceHWK+7MpuCmNn+uVxASpR7gb/Z1YKLUjhakhSofKssXuuolRdcvbGJiazbUmtvdng2mYLwWfLWy4+x2rnY7v2xW2Jga87Wx7F1PcSxP6rjOqkK5sSVW9LVfgR8erPCFHUz8JV11Cszp02HygiVrCj5l1Ov2p1T2/y3V9BuSmV9NpN+5YFkQpbmzT15e12SOVN5YDzeUkf8yTonYCh4VrqOKWhMfVVnHJIJew/cpdp3rFtJyhbHy9pgE1IKy1GmJB+1jXMUUVHOsQn0/mJIuaSrUzwYbjoyGA5oL7A42+1zlUkSlo/JV2vsaOwW8E7wNzDqYUTuzgOJhLSMRwgkzVdixrUQ+cQyrumdtTvdakKy6A6qBuo3FQwjo7Y2z0sQ5wcI+XIS0URqfAzC6KY0iHGaXuXUjU51OtsGq93kCwg79hA97aFwwNRJqgpKhCI7hlCqvJGyDRHNZQegOGEppieeUL5kASC73INpyDhb5sFlbd09Xmqu25Sb+jOVano23ZiXRVY/eLaAPvn2hVTrPZG9QtodW4Tyg1fNhcHAGgaH4hpSa7shqEhehm33an1+0stFlvFit+EaXaWt2WilKhQqwfDMnrJV4Ql2ezfuyV05p2qvoHpNIkecsSLgvNBWlEuMryzyymwkThWFAfnCffVCCSCQXLlb73nJ7F5fVdALQjUpDP3rM3dyIsuCVyzRqN15wKp+kfuA0spixvG6INxISRAzAwwfDnSjnysNkXcIfRdhSgY5iMebYVGOtz6Ozh+eroin6Z+eDwpuy4ALCL5Q0Uf79y3oXr4DgHIJjWETDhpdgIX8vvN2HY6eJOhdt/Au7OhFhIjsQpUwzGdcBTUIB3CGyJpiFQVbks1GzMfPyZiOILyeFcyUzdeEpiWVl0uEO3/EzwD/XYFVAqEQpuGYpPcBhEV+WvQVI+QU1IQOFR4o0r9TYpi9z1psFHhgF5ZJOEKMdeAE3JBhIBXYx+QSMaS0CwkxDY5qQ0h0CzKEwPSfXzBQrNWijYxKcJTiivbNWXgDsUDflTKdX28Qqv6s/CTQzB95DTvGwtV9LE4FXHm8tAULK968HdvSQYetmrUk5C4FtJi5RUvwwJ81Ln9Af+7nbnW9f8ziXz/MXd/xL+nyd0zAY2HU3+esUq6XDUxVu/+dJQAbykB6VT8+iuy/9S0bxcRHt3lnsBSDuRHLpiVS0n22TJ0ooN/XP/wwXWP3c6mYl6fwHWixKG8djN7x7OTpM+bpqQMhQWhW7+Onm8LhiUhX+vwOgUVJuSE98rShRNcEVWclOk4qZz82FFxzZThLc4ZPSaKeqQ4m0ApjHdrtticn5r8yIo6buXpSsZMAfLF7mXp4XZTd+BJPDUfQpctgnng5qisetaBmeCxx9o7S4O1zTv7NtFBHQM8g3DMVp+EH03CY80NVfSVyx+XAPZ9e6JE/NytmR3+4pbgKeDa6IhssU1X32MZwFS8qyKFjKe7nE0y3LD3v74+bH4D3DAwj9rmYP8EbVxFwiuLLvUGfnrxEeApPFNtwRnHxvFkZtuFK0h1LkBPiP2pWtHCUDLQRtCem2R1WiHtua2hdPAzQ8AIBso1ZltKO8MMY9K5++v/K1LEOb+eszdu1eWjWKki+0tnT8+vm9TAFgzJj4106Kbm8xDKXoxOo1axyYyDUEcljTYXkxlTawXqVosMek6FJ1wQ7CZgWqww8OpSfs4Xj5hXV1PWaS4eAo3WnoWmP56Qfb7Gp3oQN+B+BR5D5wRbakbb4Ed03iBpLkGo7kH65L2JjCb3/j+MCIsre8Pr/fneGVxbFrGy8CqsjQGcF32Lt1PG8Af7NCx7Zcav1LL9HcPNGfAME6i5hdpB3YFT6GGvO6oZsA780i6SO+MEYlykMCDEaryjUX3NDXZbSF0VWeI2yNJKov6OPP9TpiZlWY7fa3J7rn1fPi8giYb2zl9EwPOEpb6FxvQsfgUHzWIUesfhhNxaoeyi6PoMOXjEDkef/bX6Kb+5ZITv0Y++qD2a4zrfnzLFH6uQSGIN8UC+4JDirz3uCSNtFi1CcqURiNRDUScQJqUtnsuX6gv9xrpIOg6k+p1PI04WeJOI2jHyhmQ9yvZUU3FS3JM1Eho4U/lRocg0I6uC5tex0/fQoxOQXFuXhkn130ReniuYbtcnD+35XFkpy7O0fmDSjrSRTEwqnNBnHkrrimQh4tu5s/3zmjR52R9tUmF8WVWO9lec0Bj10zzzd9sq1/1yomgfNJcerX4Od3OBInCylSoX9Q8nVZTS4s6FIpjEfU62+tyegU5kjKx1/B+ACZTtzV9mO42pyu+5GiEFDXL2oM2YJcRHqfet84kddFyYUd99jL+cvmRrenng42jHvbhjVJa0FCzIIkYqMizwzfYEWELPSCc5Cwe6Puc67/ce6yJ7ZPqDXlYkZdiO5k6nbtJ8A2B+lcH3LBqhc4RRc6E0oLN+N1+GyE0X8PLn3WolytU+qUmcy5vfUXyztDGm9mBq3MkYbsj+BfPopUbpOQVFbzAgbJJG15+Rds/Q7R6un1nbfAMOxu5SMVZa4KdEEykE3T5B+5Y3RMvU9O//oaBfVUsSR/Uqq8XQzu8M+QoWW5GQ7Q9QxgG6ZBjcos8cpxMsEmuxFUKiso9GvQBIaOfa4U/CywdYgkaphRXlSdUOV7FhIB1+d8TCvW5n9xrEQd17xL2VSPT6rxcjAJMQAp/gdf2Pde9fpj+zVW/caeCeJazfgyWd4bA0jbcNfD1Yj2EYGDaasdFv1s5ze+WU0/7GZoOOFedifFfGs+CNx8yH5s/nbFstxl/LwL2DFCLUIZCOvBTNI0amYZGlMJWkIIkvbAde8yikH3a8weeB7xRv9DV+dU7ruQEYZyv6k0pLbYOxQmJgmYVaAQx9ZH1gpB8p/UVvD0DpR89vyCIXDflSjoPwEWpdPuuQnZ1AK6i2FHu5mPROPUh9gY8L8Ta47meOT3OVfwcyYnMy/4iyPz1tiBrj/psUytGsiph4QNH5erTizQHHuAEsk7mmrba4cVQOpj6am3f+6zky/TKJ56T5elmgLJ7C4DlR6OvUS6drmkcxAks1dSvbI13r/+mc3NIp2X/Ws9WT+muS8OK/JSP6XUdZdhrTntnmh6YpZ9aR5UinlaEXPXkV4NNXaYTn2z7UAAXBsjos9bLWRgNSyCxS/iA0Pwk5D7MS0nReOuD3o9IWDzx2lJ7wGXewPcg5PoPbrUzzoahe5Tzs5uSnyeQ2JcHfODIYYTxVF2GoaQwu2A6uQj08WkgYfwXm8eZ6xelvSjsC9L2IVUfeTe7KXoTBNt/SsRoBzERWjGS/YEwLzc64sTrs6jbMkOY6H+08rfmC9LnPkARSKdk4j9tQNXi4jFqjuC/IPjfEQjwsL7JiOqul5SqG8/WGW0CMEVuLaPhsE+lTYySqZtgcpNpo8WG97DHFV/P69kt7W1PcGPKGn7PZutxTS/WrOIwhygRv2cUoZeNVw1O5hF3yQutT7WmTG5PjNzxhKxAWhiKCqO0mF1m54u8DBq43/fnx98OGpZb3F7sSgWr68DUwUhLdbd4Nmz8IXfjo4/de7ZCcjKfRwN8VjkJ6Do1PVmi75OU7S7f+zZbPyFJNcXiA0OcPvjp8Q8esQGaMny7XC450ZckrR7G08ZuUHmZsTYpoBvGraPrmGStMl+6Am5eP9i3xjCL/fH2LTjjyTiQl+fbTn9/Kb7XdbmqYWdf9IKe70PnJe8y6cB/keJf7flhboJu7Io8fNNpzC6pA7zrMA5CyRE61bQ1ivqnipAAMLQPc/GqyCl6+4+ZVjAnyGNVTwiH0LpQOt6fLfG5q/0yIzr0gPPmwi2fMVP47ne40nR9SyvfPU8loBZBcZkBuGhLqCSQoHqJhs466ZuE/DqxXsRuVF4R3HFrZcUSonu8cIK0XHsrZnGDY7UgR/ZRwVn2JuzD7QVFiulbsJnp4ANtAvmuM3qsk4RRciBowLei+FlRWIJEXTelVnd5VueSqbYzVGar4Av5el78nDYMsjX1k04gABUC26dzz5BnYQDigrFB9aYHATUdutwHVXmisMMdhD0dWJQdMabtlzWMsFr6NsCeVU5WzHNa5S5rZnlVwrOE67+pbK21h09aOdi8oFXg+3J1tAf4AdT/BLtlYWiFyS6Atyh+rl2eTO30JbLpWRQkCsdXuND7UfO6bJj5wVbhY8sOfzQFShZ2RZuVdfQDtqsSijPxI2h9Tx5JwaJC2q7fAi7GTiw/zRrGQOdSMuvNVjDzaVti6DroQmg89K7sIwOXm1at/OsYBShvosg9h69KCvbwCSP7HWHX+g7UxalXn1HSNs9ewbm+ZS9ACOQdeKplN7p8ReVVL7dpQwzTF7l08pVYaWX+lJiuH6d+NDp9StJU1hPg65gpCUhs/8Vdj+V2Qpv+gl/4jelPZdDy/C96qq/cG2wk0WPxgXfzBKqegK6YvOvzZ9zZfkh9qOXx9Rjo+vNFSLalJpYtwaCZo1RueNB8g1+ebG5YFmhmZTtd6oCSzcE8xzVAUnwAQAoNqK/y5XVJTWs1S0xF9+w1jrkFeTwBbU2rYFh5w5B+y7uQsZAVq8rzgueHB821+rig3lNzRyc9uTvsAnYL3630w6OlVnNdsj+Ot8Zke/vq//njhoROpAcKSa/Gfzvppz8jSYpSgE+G6VQshcRxKufy4IkSYcz/TVtgO1Le/7ooGfN+EaZGzeVpuFyihk0U9Y3ddJ6Sx0hwYb51I48us/x9d/xaQ3r/Ul63+1jHNupMy/S53bf+Aq33Z4K+8197EtGWgPq023DnV6jxUQvpH568DTC/v+nOZ6yDzE32F3Z9Kt9CKzK3T3RnaxYvDdH09pA+R+Yjq+YVbEePFvKiyvS5d/ZlcDIJ8dloN67sPIPdz7lsPHj439Z/W/9t/Y+3tt+wOjF07VySIWdjRPvQlYV0aARmH9IVmVYRTY7+awd9REa/xaMPKwzZysyAJkLq8G0ufYJBb9pazWRFAgQu6ESNJ/Ji0hMtMlqkPJorEL1V1IQnjaBo/p+g85B95/ZVl405Sb6QHMM+uZouoekTlWVuPc2Hvk8foQ7brqkQAp8vmlZWN6urxHQRtK9ES3PAG+qvk3l3DfjgnYFwvWk1XsxTFmtYDN8kYKgzfHG9SZoDfKpuUJ/AKgBdUJykDKF7G4BJVehLJzidGftC3hnE4cesM6lt4omnWY7fb5YlUDCges6LIPj6IHL58koRkEcWShswdqCJ16Y8Dka2mHvmT8ikH5n6mGe11z+JFV4fh0E5kCVOuUy+C9yOr25VQIH4ugg6YSAHoWLYTnF8EPA+V4i39nj8o+8Eh1bRL1fHqFBj+NXCg4Xh7aCEi+mWFPuWIugx6N/optDaAyBRfq1xFSMsKb3tu8/7dtf5qWltKmhyCmpZrR/GJW+syKSDyCkxdYnZn1JEqgrhlqCbtcgobhIhcFZ4/Qjgj/ib+Z1ZLOd2MeRueLm+hk/mcG5roTZCuVC2gzOG5xzWIjiHmOeqWKAdHUIWQmhPjFfvjciqKkSwa9G8ZyD0sbw/ofcaE5LopU8GgAV/WGJy3AHOPdLc56lnFTjXTlftkQaKah6uOnNjWF6PsgN6YcB5nPETD56H/v7WL9RnY+4X1g9I++CQnGRRQiOG7l8XTm5EU/wBTMTUYqIIE3hecFj1lL2pB1MtAQ5ugheTUDgZ85xdjGQEjumkTnTqbSu33unrUjpBeWtbe/ohBlvm/DeRolpfiC4fRz8P98MVCho7ZYxEpIv58E0dZwqlSIiDTwmv96uOF8rxqzEzr92hu9WtEJIif5WeeCqV85FhOLOrCIKkzl9eyLC1UGkUHO71v7EIb8j9pr+qxw9ytOTf1n9b/239b2i9brWfip5owTRNUOoQn+OpqfvYdy4FRiTrP9b/pumvpgnOTO3GubFYn3EyBKJvC402OTDf/4GwRqeV6Gjqp7yJp0jklCf2hn0Hr/+KDH7op4lOmGbBUpvnv79zvBaJhfCd6Uq/TcOrLZWtXEJ9q+nvL786Nuwyiy3EbsF9xmFSQysYv8/2uK8+oty0yon+HX03A/SwFWjW6vg7Wi4314OxrUlUwe9SZWVOJg61vr+n9S3bIXcR3lOhNz9JVmrVvcn6lN2/4vz3i1OcAHk3McqUlKDkPVTepYQCmaSXkqB4nv5H5qJafSbxONtd3i1+fc6yb/J0A0zNZokdmr8t+IaMWKU+cedF3Itrb1mWiDQeSsFt/gb2x6H1qZbhpI+kubKEYTurC2v2WquW8Nw1Yy/UbbK8ABBFpwodXGv9YKhqciPhqHRSN9WqY6e3AdjQwVMzLe6puZV50lfvWyx5Pqc6sMjXmTYl3TDCqtIFsym0O5YilRV8TdRUHpCpsEdgnnqS3advCSsX0elEaB/hq1wOt4spoFnt7SvZ1t50wv6P2uTs8cnwPe8FN4vCFjmZOHrAAHkiffX6rq9nOqUXICj4btD3bLolopaQmcpvnP9lTzK9igfAr25TIHQI6B4zfpJc2MApZiA0WiQVoykwQ0FyWmzObuWEJD4J9P7j2obYmkizTgCaCiaysJnH9bx94VIeQIbYynvehwioFTvaLsDBraMsEasInLy2VB9wATPK3Xwch4YSqvKw+wvQ+jGyuD+exwWb1bfcYt7GzL/2B1MhReqngnbKlNiMn7PiRG/lAl4XbBlE0jYhVsH8blZmomB2UVBMoUrGwtm/aAfsrOkAWXQQeTBxNu95XFoXo/9yYlp50R8tNMvWBLlwC6BDQ5XiIaT4vCHfn9TJWnVUcdIjDx/ACCNZmbAWgwE88PS8L92rqb3wHKB0OX0NRqcXZexX0jeOWT+QyktS/2gP1FhIx6wM38dOU+KQKMC7PcdyhE5tcW2bRaunUXp1fqerWD+eKjp2N/0cqO09JwosPAgTcbW+vQlpoUiK3wC+5TGtErtCHUu+JqJzmRVWrTXq7C36iS3cjmtQEzSy7F9t/+hCJAbOuOAQHNn0su8wUZt1H1no+1KdiZx1Dp0Cvua/q6OaicbaSVgS5pxWV5WGpk/q8WC8WoSDG1kxNGS6c4ckhsIbqfyQ28kVZZsHbG/8cYDKiddbew7+b/N/0WbvjAm6bvLMkSSiwPDCMmAA8kfGLZeNs0GqIa4P+InB5fQOTEuSSItdk+V4vWx/4/Pti+/ptGrYBmW8tYfbxLuf1WYrGVJNrVVrou08vd8hQ//U5SfsK5paTHV+FrD7y3qI7rQp6F7am0wbOQ+smxglrjGRaqaZuh0lbm+N9nzw9k/6iwTF5WCvBqwzweHzaFatPIcTk0ed8tJ5uLZPJ9w+PMuxM6m1g3/Nj+H7TrX+CyeOg4kqGnnlT7J1Y1dgYFejoWZ80yWkMcNLvdUzkOy/TiDXy4KiqDl1HWgi9Zo9uiEjHA9GduONbRfWInCeWrwxfGFRxF+wLQdR/m88+1ec/x5xDGmqVizRisUBofxz/x8dwfyX8C/hX8K/hEmC4UQB9YXRn+4WMd1Gn4gNZ3y4b0+eb9VZR257dP63Ltdp784CRyLS3/9KfTF1Xi4X7dva/d2lJee++09ekvpTp2YWSkHlcQ091/wnuJR5Z8SjhGHUbPRYGTWZruZSyTTZHeo5i9QhPj9JIBckDciDFdOMjF4tkyU0HgElPkYW9gdo+QEOG1mMxp6bCJgobQZF5OzCbD4OeddJRCcqBpzplKaa8rVkZzK1EWy4/833gamet9F60qAFQoE2SFGHTzxY2JLFh59oRdGrfPDGhrvWjKUnhpHUSvW03izaHVoW5nKWe1iryMioHdrn1pzFsijnN0tQ8SmwNGg5OylJCY1QLH2DdzA5iIB96NVUCJpmqwZFHT3uanQyAedsZoEaeyaV/TxSoeZUknp+nPAljvqV6gfrvHTFMxFT/eYCbOKN+FJ8er/hJIRA+thw43qELCSqu1tAJB7TcG1cQVM0SxYwKBGECb6NxL1Pyda5Te64q12aRIh4DkojhGF+JZ2rSh4C4Sp4l2LV1cnNwj6tindpcj+6l4jmbGMxNiBdE6hqIfEFoujU8daerXEzjY62Ix8dkDUemP1BOuxEbKUa9aX1g1zHZ6k/L+27q35mqXk22wbuY2te+1Sq8p3YPT+qFodq1sqI9KD39wV8OK7FNTvRQu17NQEFeCEaXGI7tyJzlJ16Thz5tlQvSSGqXhNdvGw1A0kNXMFX9RKWJVM0h5pH1qmZ6Dp/OjexsS35aeGyss1Jhgt97XtA1Ijmg90/DoMUFQiSFVFTLZSYrzHJutwWTKtuPk29nBxj6uLzylHNR0oTGNfv0cVeaL6XuLmwT5euykwDvECYNZP62LUbF2nioji09Y83Q50NBgBzVlRqIm6Gt0o6DjWnP91MiXeGmgUxWwq/W04NQSSYV0Tqx4vbmhhr9GqCHzR2R7M848Yw2iADwNL1llgdbWtSPeRortq05A5OJvWPB2/gq4LyXsudqtA4l8rVsNHRQ4KH7NQYRlf4GLWml0QvVrKBQknYj2fmG5XJuqqp/p2j7wFBLeI9nN4zw93NRwovSL0wY14C1blbWV8ZFRHuaJ/RIhLpaZ2bwi7r3tQ06vDXrO6VHtm9t82VKqqXb0wpP6H0d2aVX/lSkScWMGuvvCLe0a92agx9aQvO+Ok14R7WvvJh5b0xrYKOUVCYqDjFSB3Twn1DdRa3kkQx6azRs95TvXvudsMcm9w0Yy8EwjN3bovTiOyDlSB1DxOX/eBaRJ2+6t6G32cwzIor84NVgU1AbDIGb765OmTjErENl0EQIC4b6wcd/M6syXAOACVYB6OoY3UHQNr32Xhh1uQUL4YfD8MOq24ZhoYOdLdcDVm+1OhbS2cNeG0xdlhrUOta8GjlRECId8a6CsBZH1F2zx7GlabCIibBUnrMOAvfNi71vbRNC/CIRzRvUzy7iHbO0hQaptkcbO0x4+5gSZpY7IQi08OLIe9ys9Oj6HYsomZbyORi5i6zIVvfxsGOoyaFsRt9cwEonn35CHfbnpYZRu0twTrqz96JOoOqk/LpAVf1et7mnbGpphLnue6LWsJNwmJks+PhuOx4AENULA/Hm6StO8LWzcphFDwZHPwmNB4BjR6j5gpQt5+hA5AuLPLWVWSijjqDcocSVx8xGppvjDArqWpOKMleOaZ8AgcF+l+tjFTghDC+uyRFX3j3PQfG8MjE/EkrwPWScb0/VNbrOmumnBzNYd4MIZrOyWeFpvjN7xTmNv2AYOAZV0hNeFQDgyHjgEYTKbHXU79M7dy0WrRhL00cq7jGbdeCZLVV9N4YliK7//ke3vrNcoPLVK8Bv3x2BmT+66YDlVHYxsuaYCEyUQmNelPU4gJTmyQAXnUyV7AUklZYfd+hnudDyasdH8SrYzw9+UlwHQKqS/tJErbhLikiTyNX0+I6RzfAp9dHfR9+50X45egavdewiNR6nCBVw/JOHIlo8HvefnXIsjB9fn936dXNm4zuonRjAbog2qZ7F7VPi3DajWER5+zzWPYp3J6u29i2ePWtt0iz3r7Fj3kVw0Twdtm3YxWIHaqWq3QYxRSSZs+mwQAM9tItmoJaUUOExbkLJD/kBOlpjZT6nbtFzGXj+5cqS7JFlqfSL+5HmBVhrFR8ruzLVs0Wrn7F7VmSOzfsibTgSZ9WYb5dpTs0QIsQRM406FhEzdI9veqXM1rDbJIfsZyHIEJDITmQow5k2ejXRFGZtflrAFFdy+SbE8Z/aU5MQGFZIFEj45bFuYiGpzthZmOKSr8RvLVH4ZgzFKfujHghQKpBbTFN6byueAHEgpCO6XQyWUWf3dlfswNi1HtvWNn9XNf/3dsAeoDjiWCh56Sy6nCkJlXobYN73OZb/lA50f+d3kG6acOJD6IbTJCFI6TdV/0u4nlk5yRVMj2MrfBbZ7zbrV7IpgrLWD8suv1BGLFPRBoJgkqzk26E4ow1KEmDGsdqEDUgOCRy+hOij+xElT4TcK5OBZGCpkUBGaPZ/jRS0F9FcAlKnPGrZ0XkNCNOSLPDvSrBmQa/uFGHZFo88SkS1XWYp8ibwI1UHmawoTdEDX4cnV+xBxTh9NzidNLAtrS64VLsiuitVAKjtky0jjLkRyRlYV/FzdmXtKBTMyUuQpYe61Jv355q3ymdxIPDXc9xIbB1k3h0rhVcomyBK7MHPXU/BeudkyS5E4+KUbJfOaogCMKm2xLe/cNtfDJmW5l3WFffvvgb2yL6x+ALw4M/GAw7ModBiYfEKTytPQixHEnlgq8gVKaP8y4zfvK1VLeuNSbBE0K6ViiuabHg6EoVyH24PRwjYrC7JWfFiSHwDMR+2q2US5OOeNCeIVN9dMpcrSWBtqaVlU4PB0+qRfEyMCCf+JVDWXMwI4YY3l64QGM5P9baA9dQN5XNW3coVCW8Is89HcsDVRwd8fqqNHXZBw9tFTQNeEsbK7l90ZAcmVpUKE/+IpUSR4lw7UvEGSv33bLI3uidsXXWyctTDDfJxKJ4jFrsjO53jngdgpGFJIM1L8DNMC+oUWTnaE1DC2TpfuDzGW/4pQMbJ217LeNgE6yLFv+bNocs6yb6sZLRjbe7iIagcs6QSAmEp7ddAlSJZLtpBx8WOqOljVYJ10n+PvR9xPzZIqEn3Mui9AOioCBzRU+6kjTXrD04DsRIzpLpGsutsdVUq1bJFtlefcq5kKZ8Gi9Gy+GYJJhx1PfIXJ66mcch5iXW+TUAX52rGIysp2MLw4Pm85VdgIeLGqr9DKb21NPxW6LffWAjaFLoOZ2LpqMqEiv1eh18bThzOyy8mcu4bKwEEXuw6NJerPAK7YtDHKsY+IXfBBNtOMQjO00Nxek1LlM0wLp49KQfRqRPiUlNwjUmyLBR1+/cF672zjhbZPvO8Bsyiscnc/V5TwVqCjjI3bKseC0PO8XpNOJFqADnNlih+WZSWzGO90hT0La3q7Mn15zRGlnn2xBhCI7pfF0rMWL1su+/OYAgekkb9rEiqA1t8fkCLTvmQUOdp+kurs7gf2lfqoQVdQfC5t31xTVsvQr0UmU7jMEjwuGQdz1MNCl92Zz3V/KNiWeHtWOGO5O6xQ9qv1isbCNMtHEJ2rcEsfa1pfZUW/rQNks2purMhei5lSVA/C53y8IvLyLeNa1ZssV0iV3lx7zEoMdruF+9fRriJuN3+liZpT3MJtYvkWeIY7IHpui76V/OuWE1xDc1G4ifa+dz8pvtmFFnTB2ewRDQpevotWoBTCtAmj1+Wwl41LRblk65qMcmhqv8cLY629JKCSK8Hl7atXFSN87XNicR2QNzFy0whjSgJ5MiN9VQmSDmrP1tcbI+YbggpS9Zpt5wegekQ1lAUBZoqPmoKTmZDOTuAqEqUTpzJfqNDfrNHuGGc0d2P1m3h4ln3CrJ/sj1UxZkdF+pHA6hp96gB6w//SHbGtKn6LtTdMBtkI6UV6dmRmxQZh/ZvYQh0/J0aowgtYj2G797lzCXkReHu93J04y+DVFeTJVdObCuQt2rT2KvlBPQjU0SvF4Za0zaAzfaDuRXDDKi+Qm7OhOkm5dLe9YZ+sDJ77/mN+zm8vSaxYUPxtD1KTn5/Zxuv2/5+xqG+2colxozIAKpxGz83oPeCsgGYpA7zKH/ZsAxBi3ht3GTC6hBRMuDOObrEEUDPrECQV4BfjEMshQ+t35QJXqx8qm3dt3Pw6aLtAbVN5tEOwDxg6aLBuhbR2xKnpRdmT/q3TkqqJUqbxWOe9mqm57Aib1zjF4VcccKFxDPbhtIDXO/8AbQt6zxOGR9P7DzmmlvOVjzVnPmEHTqxYmXAZqXYlPtK9PHJmvKRfE6eTxs48qBfLR4EF2dTjMyWl/edO1ufumrDkrfQkZuL6HwRMLQc2uP3peu+51f10oqNG+A2jdiA8wwHK9iJ11YX4gFfvOiSLwKXyxEvAY545sl+GNBkLvRhp+9UmAKX9nHp/hAZ31DV6TRyTAb4cHCIzB9XbXe3NpjZZ52ApVRdLCYyMh4ZTiWryg/AC/IMNR2d74zqzoxfLs8yXDJRa7b+D2QFQ1t+EpPeuL9oQZsFqfx1BEUw+dvLQ2/3iVlAPGz9WXkydFc9KtE8PgD08dnDXWkcif4XSNXZwk3n/zmDcwZ8cngG87fP15geFzkbdmBJFrtpOk0EklE6tsbyNWGUtPVURdg+g7TI9KCFy5mvABicw4ZxoJ4+m+v3ro/438AUEsDBBQAAgAIAOdVJksPEy3PTAAAAGoAAAAbAAAAdW5pdmVyc2FsL3VuaXZlcnNhbC5wbmcueG1ss7GvyM1RKEstKs7Mz7NVMtQzULK34+WyKShKLctMLVeoAIoBBSFASaHSVsnECMEtz0wpybBVMjdGUpKRmpmeUWKrZGpiARfUBxoJAFBLAQIAABQAAgAIAE+UlUepAcR2+wIAALAIAAAUAAAAAAAAAAEAAAAAAAAAAAB1bml2ZXJzYWwvcGxheWVyLnhtbFBLAQIAABQAAgAIAOdVJkvWXVQjni8AAE1NAAAXAAAAAAAAAAAAAAAAAC0DAAB1bml2ZXJzYWwvdW5pdmVyc2FsLnBuZ1BLAQIAABQAAgAIAOdVJksPEy3PTAAAAGoAAAAbAAAAAAAAAAEAAAAAAAAzAAB1bml2ZXJzYWwvdW5pdmVyc2FsLnBuZy54bWxQSwUGAAAAAAMAAwDQAAAAhTMAAAAA"/>
  <p:tag name="ISPRING_PRESENTATION_TITLE" val="PANCASILA"/>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ISPRING_INTERACTION_TYPE_SHAPE_ADDED" val="Book"/>
  <p:tag name="ISPRING_INTERACTION_RELATIVE_PATH" val="PANCASILA\interactions\intr2.kntx"/>
  <p:tag name="ISPRING_INTERACTION_FULL_PATH" val="D:\PPT YANG AKU BIKIN\PANCASILA\interactions\intr2.kntx"/>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232</TotalTime>
  <Words>288</Words>
  <Application>Microsoft Office PowerPoint</Application>
  <PresentationFormat>Widescreen</PresentationFormat>
  <Paragraphs>64</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Segoe UI</vt:lpstr>
      <vt:lpstr>Segoe UI Semibold</vt:lpstr>
      <vt:lpstr>Segoe UI Semilight</vt:lpstr>
      <vt:lpstr>Trebuchet MS</vt:lpstr>
      <vt:lpstr>Wingdings 3</vt:lpstr>
      <vt:lpstr>Facet</vt:lpstr>
      <vt:lpstr>PANCASILA</vt:lpstr>
      <vt:lpstr>D3IF-40-02</vt:lpstr>
      <vt:lpstr>PowerPoint Presentation</vt:lpstr>
      <vt:lpstr>Sejarah Pancasila</vt:lpstr>
      <vt:lpstr>Latar Belakang Sejarah Pancasila </vt:lpstr>
      <vt:lpstr>PowerPoint Presentation</vt:lpstr>
      <vt:lpstr> Filsafat Pancasila</vt:lpstr>
      <vt:lpstr>Pancasila Sebagai Sistem Filsafat</vt:lpstr>
      <vt:lpstr>Fungsi Filsafat Pancasila</vt:lpstr>
      <vt:lpstr> Aktualisasi Pancasila</vt:lpstr>
      <vt:lpstr>Macam Macam Aktualisasi Pancasila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PANCASILA</dc:title>
  <dc:creator>Faisal Amir</dc:creator>
  <cp:lastModifiedBy>Faisal Amir</cp:lastModifiedBy>
  <cp:revision>33</cp:revision>
  <dcterms:created xsi:type="dcterms:W3CDTF">2017-09-02T17:06:26Z</dcterms:created>
  <dcterms:modified xsi:type="dcterms:W3CDTF">2017-09-06T04:01:49Z</dcterms:modified>
</cp:coreProperties>
</file>