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1"/>
  </p:notesMasterIdLst>
  <p:sldIdLst>
    <p:sldId id="256" r:id="rId2"/>
    <p:sldId id="284" r:id="rId3"/>
    <p:sldId id="258" r:id="rId4"/>
    <p:sldId id="259" r:id="rId5"/>
    <p:sldId id="285" r:id="rId6"/>
    <p:sldId id="260" r:id="rId7"/>
    <p:sldId id="261"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266" r:id="rId30"/>
  </p:sldIdLst>
  <p:sldSz cx="9144000" cy="5143500" type="screen16x9"/>
  <p:notesSz cx="6858000" cy="9144000"/>
  <p:embeddedFontLst>
    <p:embeddedFont>
      <p:font typeface="Comic Sans MS" panose="030F0702030302020204" pitchFamily="66" charset="0"/>
      <p:regular r:id="rId32"/>
      <p:bold r:id="rId33"/>
      <p:italic r:id="rId34"/>
      <p:boldItalic r:id="rId35"/>
    </p:embeddedFont>
    <p:embeddedFont>
      <p:font typeface="Aharoni" panose="02010803020104030203" pitchFamily="2" charset="-79"/>
      <p:bold r:id="rId36"/>
    </p:embeddedFont>
    <p:embeddedFont>
      <p:font typeface="Hind" panose="020B0604020202020204" charset="0"/>
      <p:regular r:id="rId37"/>
      <p:bold r:id="rId38"/>
    </p:embeddedFont>
    <p:embeddedFont>
      <p:font typeface="Arial Black" panose="020B0A04020102020204" pitchFamily="34" charset="0"/>
      <p:bold r:id="rId39"/>
    </p:embeddedFont>
    <p:embeddedFont>
      <p:font typeface="Calibri" panose="020F0502020204030204" pitchFamily="34" charset="0"/>
      <p:regular r:id="rId40"/>
      <p:bold r:id="rId41"/>
      <p:italic r:id="rId42"/>
      <p:boldItalic r:id="rId43"/>
    </p:embeddedFont>
    <p:embeddedFont>
      <p:font typeface="Century Gothic" panose="020B0502020202020204" pitchFamily="34" charset="0"/>
      <p:regular r:id="rId44"/>
      <p:bold r:id="rId45"/>
      <p:italic r:id="rId46"/>
      <p:boldItalic r:id="rId47"/>
    </p:embeddedFont>
    <p:embeddedFont>
      <p:font typeface="SimSun" panose="02010600030101010101" pitchFamily="2" charset="-122"/>
      <p:regular r:id="rId48"/>
    </p:embeddedFont>
    <p:embeddedFont>
      <p:font typeface="Arial Unicode MS" panose="020B0604020202020204" pitchFamily="34" charset="-128"/>
      <p:regular r:id="rId49"/>
    </p:embeddedFont>
    <p:embeddedFont>
      <p:font typeface="Georgia" panose="02040502050405020303" pitchFamily="18" charset="0"/>
      <p:regular r:id="rId50"/>
      <p:bold r:id="rId51"/>
      <p:italic r:id="rId52"/>
      <p:boldItalic r:id="rId53"/>
    </p:embeddedFont>
    <p:embeddedFont>
      <p:font typeface="Berlin Sans FB Demi" panose="020E0802020502020306" pitchFamily="34" charset="0"/>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A4E14B-7A8B-4C30-895A-F13418ABE713}">
  <a:tblStyle styleId="{5AA4E14B-7A8B-4C30-895A-F13418ABE71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5E5AD-3273-4E8E-AC0B-A2E70D127EC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5EEAA3D-15EE-441F-86BA-E4A0692B0A3B}">
      <dgm:prSet phldrT="[Text]"/>
      <dgm:spPr/>
      <dgm:t>
        <a:bodyPr/>
        <a:lstStyle/>
        <a:p>
          <a:r>
            <a:rPr lang="id-ID" dirty="0" smtClean="0"/>
            <a:t>MEMAHAMI PENDIDIKAN KEWARGANEGARAAN DI PERGURUAN TINGGI</a:t>
          </a:r>
          <a:endParaRPr lang="en-US" dirty="0"/>
        </a:p>
      </dgm:t>
    </dgm:pt>
    <dgm:pt modelId="{C2A7C5CA-8982-4BBF-ABF9-2E76EE7DC9FA}" type="parTrans" cxnId="{90C1615C-011C-4141-8E53-0B2F080ED2A3}">
      <dgm:prSet/>
      <dgm:spPr/>
      <dgm:t>
        <a:bodyPr/>
        <a:lstStyle/>
        <a:p>
          <a:endParaRPr lang="en-US"/>
        </a:p>
      </dgm:t>
    </dgm:pt>
    <dgm:pt modelId="{7BE454EF-FF22-462F-92CB-CBD7BB349B0E}" type="sibTrans" cxnId="{90C1615C-011C-4141-8E53-0B2F080ED2A3}">
      <dgm:prSet/>
      <dgm:spPr/>
      <dgm:t>
        <a:bodyPr/>
        <a:lstStyle/>
        <a:p>
          <a:endParaRPr lang="en-US"/>
        </a:p>
      </dgm:t>
    </dgm:pt>
    <dgm:pt modelId="{D6DA2641-4A25-494F-8C49-46D87CD4BA69}">
      <dgm:prSet phldrT="[Text]"/>
      <dgm:spPr/>
      <dgm:t>
        <a:bodyPr/>
        <a:lstStyle/>
        <a:p>
          <a:r>
            <a:rPr lang="id-ID" dirty="0" smtClean="0"/>
            <a:t>MPK PKN SEBAGAI PENDIDIKAN NILAI/GENERAL EDUCATIO</a:t>
          </a:r>
          <a:r>
            <a:rPr lang="en-US" dirty="0" smtClean="0"/>
            <a:t>N</a:t>
          </a:r>
          <a:endParaRPr lang="en-US" dirty="0"/>
        </a:p>
      </dgm:t>
    </dgm:pt>
    <dgm:pt modelId="{E974442B-52C4-4DE7-8A7E-7012ABAA5CBC}" type="parTrans" cxnId="{EBD29CB1-358E-4F2F-8034-5218A87B7885}">
      <dgm:prSet/>
      <dgm:spPr/>
      <dgm:t>
        <a:bodyPr/>
        <a:lstStyle/>
        <a:p>
          <a:endParaRPr lang="en-US"/>
        </a:p>
      </dgm:t>
    </dgm:pt>
    <dgm:pt modelId="{2965A0C9-95CD-4BA6-9B00-D479A32E2CE0}" type="sibTrans" cxnId="{EBD29CB1-358E-4F2F-8034-5218A87B7885}">
      <dgm:prSet/>
      <dgm:spPr/>
      <dgm:t>
        <a:bodyPr/>
        <a:lstStyle/>
        <a:p>
          <a:endParaRPr lang="en-US"/>
        </a:p>
      </dgm:t>
    </dgm:pt>
    <dgm:pt modelId="{078827D6-0715-41E8-91A7-156E3A5B0249}">
      <dgm:prSet/>
      <dgm:spPr/>
      <dgm:t>
        <a:bodyPr/>
        <a:lstStyle/>
        <a:p>
          <a:r>
            <a:rPr lang="id-ID" dirty="0" smtClean="0"/>
            <a:t>PKN SEBAGAI MATA KULIAH PENGEMBANGAN KEPRIBADIAN</a:t>
          </a:r>
        </a:p>
      </dgm:t>
    </dgm:pt>
    <dgm:pt modelId="{F4327AD2-1229-414D-853C-0E3C8979F306}" type="parTrans" cxnId="{63AC2D36-BC32-4822-9BDE-FE1A53C5365B}">
      <dgm:prSet/>
      <dgm:spPr/>
      <dgm:t>
        <a:bodyPr/>
        <a:lstStyle/>
        <a:p>
          <a:endParaRPr lang="en-US"/>
        </a:p>
      </dgm:t>
    </dgm:pt>
    <dgm:pt modelId="{AD55E6D8-9E30-47BD-828C-DA01708F77FF}" type="sibTrans" cxnId="{63AC2D36-BC32-4822-9BDE-FE1A53C5365B}">
      <dgm:prSet/>
      <dgm:spPr/>
      <dgm:t>
        <a:bodyPr/>
        <a:lstStyle/>
        <a:p>
          <a:endParaRPr lang="en-US"/>
        </a:p>
      </dgm:t>
    </dgm:pt>
    <dgm:pt modelId="{CE662575-A680-49FD-826F-1F4F307E6F88}" type="pres">
      <dgm:prSet presAssocID="{B405E5AD-3273-4E8E-AC0B-A2E70D127ECB}" presName="linear" presStyleCnt="0">
        <dgm:presLayoutVars>
          <dgm:dir/>
          <dgm:animLvl val="lvl"/>
          <dgm:resizeHandles val="exact"/>
        </dgm:presLayoutVars>
      </dgm:prSet>
      <dgm:spPr/>
      <dgm:t>
        <a:bodyPr/>
        <a:lstStyle/>
        <a:p>
          <a:endParaRPr lang="en-US"/>
        </a:p>
      </dgm:t>
    </dgm:pt>
    <dgm:pt modelId="{22BF2711-6DF6-4967-AB9E-1775BA11FF7E}" type="pres">
      <dgm:prSet presAssocID="{35EEAA3D-15EE-441F-86BA-E4A0692B0A3B}" presName="parentLin" presStyleCnt="0"/>
      <dgm:spPr/>
    </dgm:pt>
    <dgm:pt modelId="{3E8D0C64-4745-4EA4-8EE6-819E23D8F1BC}" type="pres">
      <dgm:prSet presAssocID="{35EEAA3D-15EE-441F-86BA-E4A0692B0A3B}" presName="parentLeftMargin" presStyleLbl="node1" presStyleIdx="0" presStyleCnt="3"/>
      <dgm:spPr/>
      <dgm:t>
        <a:bodyPr/>
        <a:lstStyle/>
        <a:p>
          <a:endParaRPr lang="en-US"/>
        </a:p>
      </dgm:t>
    </dgm:pt>
    <dgm:pt modelId="{98DA4204-C049-45F3-8E36-0643A51FCCEF}" type="pres">
      <dgm:prSet presAssocID="{35EEAA3D-15EE-441F-86BA-E4A0692B0A3B}" presName="parentText" presStyleLbl="node1" presStyleIdx="0" presStyleCnt="3">
        <dgm:presLayoutVars>
          <dgm:chMax val="0"/>
          <dgm:bulletEnabled val="1"/>
        </dgm:presLayoutVars>
      </dgm:prSet>
      <dgm:spPr/>
      <dgm:t>
        <a:bodyPr/>
        <a:lstStyle/>
        <a:p>
          <a:endParaRPr lang="en-US"/>
        </a:p>
      </dgm:t>
    </dgm:pt>
    <dgm:pt modelId="{32F5A832-C97B-4C91-A3DD-8679B77C370B}" type="pres">
      <dgm:prSet presAssocID="{35EEAA3D-15EE-441F-86BA-E4A0692B0A3B}" presName="negativeSpace" presStyleCnt="0"/>
      <dgm:spPr/>
    </dgm:pt>
    <dgm:pt modelId="{5FF94CD0-3171-44CE-B113-D0D95771C493}" type="pres">
      <dgm:prSet presAssocID="{35EEAA3D-15EE-441F-86BA-E4A0692B0A3B}" presName="childText" presStyleLbl="conFgAcc1" presStyleIdx="0" presStyleCnt="3">
        <dgm:presLayoutVars>
          <dgm:bulletEnabled val="1"/>
        </dgm:presLayoutVars>
      </dgm:prSet>
      <dgm:spPr/>
    </dgm:pt>
    <dgm:pt modelId="{6869388F-6DC2-4E8C-A42B-E2B5C65EF722}" type="pres">
      <dgm:prSet presAssocID="{7BE454EF-FF22-462F-92CB-CBD7BB349B0E}" presName="spaceBetweenRectangles" presStyleCnt="0"/>
      <dgm:spPr/>
    </dgm:pt>
    <dgm:pt modelId="{885CBF5D-E99C-4293-908C-85B57B6EEDB0}" type="pres">
      <dgm:prSet presAssocID="{078827D6-0715-41E8-91A7-156E3A5B0249}" presName="parentLin" presStyleCnt="0"/>
      <dgm:spPr/>
    </dgm:pt>
    <dgm:pt modelId="{7514BAE3-0D3D-4996-A1ED-18FC547DDE01}" type="pres">
      <dgm:prSet presAssocID="{078827D6-0715-41E8-91A7-156E3A5B0249}" presName="parentLeftMargin" presStyleLbl="node1" presStyleIdx="0" presStyleCnt="3"/>
      <dgm:spPr/>
      <dgm:t>
        <a:bodyPr/>
        <a:lstStyle/>
        <a:p>
          <a:endParaRPr lang="en-US"/>
        </a:p>
      </dgm:t>
    </dgm:pt>
    <dgm:pt modelId="{E916C56C-3FF4-4072-8251-BB742531FE68}" type="pres">
      <dgm:prSet presAssocID="{078827D6-0715-41E8-91A7-156E3A5B0249}" presName="parentText" presStyleLbl="node1" presStyleIdx="1" presStyleCnt="3">
        <dgm:presLayoutVars>
          <dgm:chMax val="0"/>
          <dgm:bulletEnabled val="1"/>
        </dgm:presLayoutVars>
      </dgm:prSet>
      <dgm:spPr/>
      <dgm:t>
        <a:bodyPr/>
        <a:lstStyle/>
        <a:p>
          <a:endParaRPr lang="en-US"/>
        </a:p>
      </dgm:t>
    </dgm:pt>
    <dgm:pt modelId="{611988A7-B231-4DF6-9751-8ED37F9E9998}" type="pres">
      <dgm:prSet presAssocID="{078827D6-0715-41E8-91A7-156E3A5B0249}" presName="negativeSpace" presStyleCnt="0"/>
      <dgm:spPr/>
    </dgm:pt>
    <dgm:pt modelId="{0C6F0CFA-A5D7-4C1E-909C-DEA24EAA9801}" type="pres">
      <dgm:prSet presAssocID="{078827D6-0715-41E8-91A7-156E3A5B0249}" presName="childText" presStyleLbl="conFgAcc1" presStyleIdx="1" presStyleCnt="3">
        <dgm:presLayoutVars>
          <dgm:bulletEnabled val="1"/>
        </dgm:presLayoutVars>
      </dgm:prSet>
      <dgm:spPr/>
    </dgm:pt>
    <dgm:pt modelId="{57E0DE17-BB0E-4727-A7E0-8878F2BE45AE}" type="pres">
      <dgm:prSet presAssocID="{AD55E6D8-9E30-47BD-828C-DA01708F77FF}" presName="spaceBetweenRectangles" presStyleCnt="0"/>
      <dgm:spPr/>
    </dgm:pt>
    <dgm:pt modelId="{3F439708-9E8F-4975-82B8-F8BF84A2A078}" type="pres">
      <dgm:prSet presAssocID="{D6DA2641-4A25-494F-8C49-46D87CD4BA69}" presName="parentLin" presStyleCnt="0"/>
      <dgm:spPr/>
    </dgm:pt>
    <dgm:pt modelId="{2450CB85-B78E-4ABE-8138-9A0D477D4F5A}" type="pres">
      <dgm:prSet presAssocID="{D6DA2641-4A25-494F-8C49-46D87CD4BA69}" presName="parentLeftMargin" presStyleLbl="node1" presStyleIdx="1" presStyleCnt="3"/>
      <dgm:spPr/>
      <dgm:t>
        <a:bodyPr/>
        <a:lstStyle/>
        <a:p>
          <a:endParaRPr lang="en-US"/>
        </a:p>
      </dgm:t>
    </dgm:pt>
    <dgm:pt modelId="{3D3E2E2E-E984-466B-AAB7-DFFDC5C57CB8}" type="pres">
      <dgm:prSet presAssocID="{D6DA2641-4A25-494F-8C49-46D87CD4BA69}" presName="parentText" presStyleLbl="node1" presStyleIdx="2" presStyleCnt="3">
        <dgm:presLayoutVars>
          <dgm:chMax val="0"/>
          <dgm:bulletEnabled val="1"/>
        </dgm:presLayoutVars>
      </dgm:prSet>
      <dgm:spPr/>
      <dgm:t>
        <a:bodyPr/>
        <a:lstStyle/>
        <a:p>
          <a:endParaRPr lang="en-US"/>
        </a:p>
      </dgm:t>
    </dgm:pt>
    <dgm:pt modelId="{3C6422FA-58B0-4531-B695-D0726D3F3FE6}" type="pres">
      <dgm:prSet presAssocID="{D6DA2641-4A25-494F-8C49-46D87CD4BA69}" presName="negativeSpace" presStyleCnt="0"/>
      <dgm:spPr/>
    </dgm:pt>
    <dgm:pt modelId="{E0747998-0397-4E3D-B9D7-17604EFC0A58}" type="pres">
      <dgm:prSet presAssocID="{D6DA2641-4A25-494F-8C49-46D87CD4BA69}" presName="childText" presStyleLbl="conFgAcc1" presStyleIdx="2" presStyleCnt="3">
        <dgm:presLayoutVars>
          <dgm:bulletEnabled val="1"/>
        </dgm:presLayoutVars>
      </dgm:prSet>
      <dgm:spPr/>
    </dgm:pt>
  </dgm:ptLst>
  <dgm:cxnLst>
    <dgm:cxn modelId="{D5608424-3E0A-4890-B06F-B821B9C3D54B}" type="presOf" srcId="{B405E5AD-3273-4E8E-AC0B-A2E70D127ECB}" destId="{CE662575-A680-49FD-826F-1F4F307E6F88}" srcOrd="0" destOrd="0" presId="urn:microsoft.com/office/officeart/2005/8/layout/list1"/>
    <dgm:cxn modelId="{BC653D44-572D-404F-B0F6-676DEA054276}" type="presOf" srcId="{078827D6-0715-41E8-91A7-156E3A5B0249}" destId="{E916C56C-3FF4-4072-8251-BB742531FE68}" srcOrd="1" destOrd="0" presId="urn:microsoft.com/office/officeart/2005/8/layout/list1"/>
    <dgm:cxn modelId="{CE223635-0CFF-4687-80D7-26F5A5244278}" type="presOf" srcId="{D6DA2641-4A25-494F-8C49-46D87CD4BA69}" destId="{2450CB85-B78E-4ABE-8138-9A0D477D4F5A}" srcOrd="0" destOrd="0" presId="urn:microsoft.com/office/officeart/2005/8/layout/list1"/>
    <dgm:cxn modelId="{7FA6ED7B-9B50-4423-9D80-F0A44BA507DB}" type="presOf" srcId="{078827D6-0715-41E8-91A7-156E3A5B0249}" destId="{7514BAE3-0D3D-4996-A1ED-18FC547DDE01}" srcOrd="0" destOrd="0" presId="urn:microsoft.com/office/officeart/2005/8/layout/list1"/>
    <dgm:cxn modelId="{F34EC06D-284E-4C10-8450-88F145D375C3}" type="presOf" srcId="{35EEAA3D-15EE-441F-86BA-E4A0692B0A3B}" destId="{98DA4204-C049-45F3-8E36-0643A51FCCEF}" srcOrd="1" destOrd="0" presId="urn:microsoft.com/office/officeart/2005/8/layout/list1"/>
    <dgm:cxn modelId="{A34E7155-94B0-439B-942D-3B80A7D97569}" type="presOf" srcId="{35EEAA3D-15EE-441F-86BA-E4A0692B0A3B}" destId="{3E8D0C64-4745-4EA4-8EE6-819E23D8F1BC}" srcOrd="0" destOrd="0" presId="urn:microsoft.com/office/officeart/2005/8/layout/list1"/>
    <dgm:cxn modelId="{EBD29CB1-358E-4F2F-8034-5218A87B7885}" srcId="{B405E5AD-3273-4E8E-AC0B-A2E70D127ECB}" destId="{D6DA2641-4A25-494F-8C49-46D87CD4BA69}" srcOrd="2" destOrd="0" parTransId="{E974442B-52C4-4DE7-8A7E-7012ABAA5CBC}" sibTransId="{2965A0C9-95CD-4BA6-9B00-D479A32E2CE0}"/>
    <dgm:cxn modelId="{63AC2D36-BC32-4822-9BDE-FE1A53C5365B}" srcId="{B405E5AD-3273-4E8E-AC0B-A2E70D127ECB}" destId="{078827D6-0715-41E8-91A7-156E3A5B0249}" srcOrd="1" destOrd="0" parTransId="{F4327AD2-1229-414D-853C-0E3C8979F306}" sibTransId="{AD55E6D8-9E30-47BD-828C-DA01708F77FF}"/>
    <dgm:cxn modelId="{6D2E28C7-914E-49D0-AB5C-5991AE1BAD92}" type="presOf" srcId="{D6DA2641-4A25-494F-8C49-46D87CD4BA69}" destId="{3D3E2E2E-E984-466B-AAB7-DFFDC5C57CB8}" srcOrd="1" destOrd="0" presId="urn:microsoft.com/office/officeart/2005/8/layout/list1"/>
    <dgm:cxn modelId="{90C1615C-011C-4141-8E53-0B2F080ED2A3}" srcId="{B405E5AD-3273-4E8E-AC0B-A2E70D127ECB}" destId="{35EEAA3D-15EE-441F-86BA-E4A0692B0A3B}" srcOrd="0" destOrd="0" parTransId="{C2A7C5CA-8982-4BBF-ABF9-2E76EE7DC9FA}" sibTransId="{7BE454EF-FF22-462F-92CB-CBD7BB349B0E}"/>
    <dgm:cxn modelId="{FD83129F-1BFE-4083-9D29-10924261313D}" type="presParOf" srcId="{CE662575-A680-49FD-826F-1F4F307E6F88}" destId="{22BF2711-6DF6-4967-AB9E-1775BA11FF7E}" srcOrd="0" destOrd="0" presId="urn:microsoft.com/office/officeart/2005/8/layout/list1"/>
    <dgm:cxn modelId="{BD987CE7-0A78-4774-AB40-B7EFB6217CB0}" type="presParOf" srcId="{22BF2711-6DF6-4967-AB9E-1775BA11FF7E}" destId="{3E8D0C64-4745-4EA4-8EE6-819E23D8F1BC}" srcOrd="0" destOrd="0" presId="urn:microsoft.com/office/officeart/2005/8/layout/list1"/>
    <dgm:cxn modelId="{C29ADBDC-8387-41F0-A38A-F6F2B0451D46}" type="presParOf" srcId="{22BF2711-6DF6-4967-AB9E-1775BA11FF7E}" destId="{98DA4204-C049-45F3-8E36-0643A51FCCEF}" srcOrd="1" destOrd="0" presId="urn:microsoft.com/office/officeart/2005/8/layout/list1"/>
    <dgm:cxn modelId="{2135E43C-5015-481C-8255-5125CDE5B1C3}" type="presParOf" srcId="{CE662575-A680-49FD-826F-1F4F307E6F88}" destId="{32F5A832-C97B-4C91-A3DD-8679B77C370B}" srcOrd="1" destOrd="0" presId="urn:microsoft.com/office/officeart/2005/8/layout/list1"/>
    <dgm:cxn modelId="{4DF3775D-FF68-491B-ADF0-956BA5F545D7}" type="presParOf" srcId="{CE662575-A680-49FD-826F-1F4F307E6F88}" destId="{5FF94CD0-3171-44CE-B113-D0D95771C493}" srcOrd="2" destOrd="0" presId="urn:microsoft.com/office/officeart/2005/8/layout/list1"/>
    <dgm:cxn modelId="{205150F3-C22D-47C0-A0B3-10097B9D6C92}" type="presParOf" srcId="{CE662575-A680-49FD-826F-1F4F307E6F88}" destId="{6869388F-6DC2-4E8C-A42B-E2B5C65EF722}" srcOrd="3" destOrd="0" presId="urn:microsoft.com/office/officeart/2005/8/layout/list1"/>
    <dgm:cxn modelId="{966C6C31-5F38-47E0-92DF-BA5C66596832}" type="presParOf" srcId="{CE662575-A680-49FD-826F-1F4F307E6F88}" destId="{885CBF5D-E99C-4293-908C-85B57B6EEDB0}" srcOrd="4" destOrd="0" presId="urn:microsoft.com/office/officeart/2005/8/layout/list1"/>
    <dgm:cxn modelId="{8BA5E4FB-C006-467A-BEDE-EC80A1093A27}" type="presParOf" srcId="{885CBF5D-E99C-4293-908C-85B57B6EEDB0}" destId="{7514BAE3-0D3D-4996-A1ED-18FC547DDE01}" srcOrd="0" destOrd="0" presId="urn:microsoft.com/office/officeart/2005/8/layout/list1"/>
    <dgm:cxn modelId="{E0CA852F-F562-41B2-92DB-12D62F0B8BA2}" type="presParOf" srcId="{885CBF5D-E99C-4293-908C-85B57B6EEDB0}" destId="{E916C56C-3FF4-4072-8251-BB742531FE68}" srcOrd="1" destOrd="0" presId="urn:microsoft.com/office/officeart/2005/8/layout/list1"/>
    <dgm:cxn modelId="{E45FA7D2-06A2-4359-8FDF-E9CE398E9036}" type="presParOf" srcId="{CE662575-A680-49FD-826F-1F4F307E6F88}" destId="{611988A7-B231-4DF6-9751-8ED37F9E9998}" srcOrd="5" destOrd="0" presId="urn:microsoft.com/office/officeart/2005/8/layout/list1"/>
    <dgm:cxn modelId="{32482640-7E5D-4EF6-9776-3C7A68862736}" type="presParOf" srcId="{CE662575-A680-49FD-826F-1F4F307E6F88}" destId="{0C6F0CFA-A5D7-4C1E-909C-DEA24EAA9801}" srcOrd="6" destOrd="0" presId="urn:microsoft.com/office/officeart/2005/8/layout/list1"/>
    <dgm:cxn modelId="{E4883A12-F383-4F78-AC64-BEEBB49E67D2}" type="presParOf" srcId="{CE662575-A680-49FD-826F-1F4F307E6F88}" destId="{57E0DE17-BB0E-4727-A7E0-8878F2BE45AE}" srcOrd="7" destOrd="0" presId="urn:microsoft.com/office/officeart/2005/8/layout/list1"/>
    <dgm:cxn modelId="{6679478B-6775-4CA4-A648-F01B8779EBBD}" type="presParOf" srcId="{CE662575-A680-49FD-826F-1F4F307E6F88}" destId="{3F439708-9E8F-4975-82B8-F8BF84A2A078}" srcOrd="8" destOrd="0" presId="urn:microsoft.com/office/officeart/2005/8/layout/list1"/>
    <dgm:cxn modelId="{A7935176-0911-4C48-A69D-60B08A15B2D0}" type="presParOf" srcId="{3F439708-9E8F-4975-82B8-F8BF84A2A078}" destId="{2450CB85-B78E-4ABE-8138-9A0D477D4F5A}" srcOrd="0" destOrd="0" presId="urn:microsoft.com/office/officeart/2005/8/layout/list1"/>
    <dgm:cxn modelId="{246092E7-4519-43B4-BF4F-77001261466B}" type="presParOf" srcId="{3F439708-9E8F-4975-82B8-F8BF84A2A078}" destId="{3D3E2E2E-E984-466B-AAB7-DFFDC5C57CB8}" srcOrd="1" destOrd="0" presId="urn:microsoft.com/office/officeart/2005/8/layout/list1"/>
    <dgm:cxn modelId="{DB8F8821-E68D-42E6-A909-1C7F7E867C50}" type="presParOf" srcId="{CE662575-A680-49FD-826F-1F4F307E6F88}" destId="{3C6422FA-58B0-4531-B695-D0726D3F3FE6}" srcOrd="9" destOrd="0" presId="urn:microsoft.com/office/officeart/2005/8/layout/list1"/>
    <dgm:cxn modelId="{E18F148E-7880-49C4-AA6F-D387FDD99549}" type="presParOf" srcId="{CE662575-A680-49FD-826F-1F4F307E6F88}" destId="{E0747998-0397-4E3D-B9D7-17604EFC0A5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94CD0-3171-44CE-B113-D0D95771C493}">
      <dsp:nvSpPr>
        <dsp:cNvPr id="0" name=""/>
        <dsp:cNvSpPr/>
      </dsp:nvSpPr>
      <dsp:spPr>
        <a:xfrm>
          <a:off x="0" y="1374460"/>
          <a:ext cx="60960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DA4204-C049-45F3-8E36-0643A51FCCEF}">
      <dsp:nvSpPr>
        <dsp:cNvPr id="0" name=""/>
        <dsp:cNvSpPr/>
      </dsp:nvSpPr>
      <dsp:spPr>
        <a:xfrm>
          <a:off x="304800" y="1182580"/>
          <a:ext cx="42672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id-ID" sz="1300" kern="1200" dirty="0" smtClean="0"/>
            <a:t>MEMAHAMI PENDIDIKAN KEWARGANEGARAAN DI PERGURUAN TINGGI</a:t>
          </a:r>
          <a:endParaRPr lang="en-US" sz="1300" kern="1200" dirty="0"/>
        </a:p>
      </dsp:txBody>
      <dsp:txXfrm>
        <a:off x="323534" y="1201314"/>
        <a:ext cx="4229732" cy="346292"/>
      </dsp:txXfrm>
    </dsp:sp>
    <dsp:sp modelId="{0C6F0CFA-A5D7-4C1E-909C-DEA24EAA9801}">
      <dsp:nvSpPr>
        <dsp:cNvPr id="0" name=""/>
        <dsp:cNvSpPr/>
      </dsp:nvSpPr>
      <dsp:spPr>
        <a:xfrm>
          <a:off x="0" y="1964140"/>
          <a:ext cx="60960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16C56C-3FF4-4072-8251-BB742531FE68}">
      <dsp:nvSpPr>
        <dsp:cNvPr id="0" name=""/>
        <dsp:cNvSpPr/>
      </dsp:nvSpPr>
      <dsp:spPr>
        <a:xfrm>
          <a:off x="304800" y="1772260"/>
          <a:ext cx="42672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id-ID" sz="1300" kern="1200" dirty="0" smtClean="0"/>
            <a:t>PKN SEBAGAI MATA KULIAH PENGEMBANGAN KEPRIBADIAN</a:t>
          </a:r>
        </a:p>
      </dsp:txBody>
      <dsp:txXfrm>
        <a:off x="323534" y="1790994"/>
        <a:ext cx="4229732" cy="346292"/>
      </dsp:txXfrm>
    </dsp:sp>
    <dsp:sp modelId="{E0747998-0397-4E3D-B9D7-17604EFC0A58}">
      <dsp:nvSpPr>
        <dsp:cNvPr id="0" name=""/>
        <dsp:cNvSpPr/>
      </dsp:nvSpPr>
      <dsp:spPr>
        <a:xfrm>
          <a:off x="0" y="2553820"/>
          <a:ext cx="60960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3E2E2E-E984-466B-AAB7-DFFDC5C57CB8}">
      <dsp:nvSpPr>
        <dsp:cNvPr id="0" name=""/>
        <dsp:cNvSpPr/>
      </dsp:nvSpPr>
      <dsp:spPr>
        <a:xfrm>
          <a:off x="304800" y="2361940"/>
          <a:ext cx="42672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577850">
            <a:lnSpc>
              <a:spcPct val="90000"/>
            </a:lnSpc>
            <a:spcBef>
              <a:spcPct val="0"/>
            </a:spcBef>
            <a:spcAft>
              <a:spcPct val="35000"/>
            </a:spcAft>
          </a:pPr>
          <a:r>
            <a:rPr lang="id-ID" sz="1300" kern="1200" dirty="0" smtClean="0"/>
            <a:t>MPK PKN SEBAGAI PENDIDIKAN NILAI/GENERAL EDUCATIO</a:t>
          </a:r>
          <a:r>
            <a:rPr lang="en-US" sz="1300" kern="1200" dirty="0" smtClean="0"/>
            <a:t>N</a:t>
          </a:r>
          <a:endParaRPr lang="en-US" sz="1300" kern="1200" dirty="0"/>
        </a:p>
      </dsp:txBody>
      <dsp:txXfrm>
        <a:off x="323534" y="2380674"/>
        <a:ext cx="422973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20520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796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64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136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3584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77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644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328150" y="1991825"/>
            <a:ext cx="4487700" cy="1159799"/>
          </a:xfrm>
          <a:prstGeom prst="rect">
            <a:avLst/>
          </a:prstGeom>
        </p:spPr>
        <p:txBody>
          <a:bodyPr lIns="91425" tIns="91425" rIns="91425" bIns="91425" anchor="ctr" anchorCtr="0"/>
          <a:lstStyle>
            <a:lvl1pPr lvl="0" algn="ctr">
              <a:spcBef>
                <a:spcPts val="0"/>
              </a:spcBef>
              <a:buSzPct val="100000"/>
              <a:defRPr sz="46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p:nvPr/>
        </p:nvSpPr>
        <p:spPr>
          <a:xfrm rot="5400000" flipH="1">
            <a:off x="6177274" y="-42337"/>
            <a:ext cx="3688200" cy="2246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1" name="Shape 11"/>
          <p:cNvSpPr/>
          <p:nvPr/>
        </p:nvSpPr>
        <p:spPr>
          <a:xfrm rot="5400000" flipH="1">
            <a:off x="-698074" y="3247199"/>
            <a:ext cx="3573900" cy="21771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 name="Shape 12"/>
          <p:cNvSpPr/>
          <p:nvPr/>
        </p:nvSpPr>
        <p:spPr>
          <a:xfrm rot="-5400000" flipH="1">
            <a:off x="-428544" y="2831031"/>
            <a:ext cx="2195100" cy="13380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 name="Shape 13"/>
          <p:cNvSpPr/>
          <p:nvPr/>
        </p:nvSpPr>
        <p:spPr>
          <a:xfrm rot="-5400000" flipH="1">
            <a:off x="563747" y="2068298"/>
            <a:ext cx="1518899" cy="9254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 name="Shape 14"/>
          <p:cNvSpPr/>
          <p:nvPr/>
        </p:nvSpPr>
        <p:spPr>
          <a:xfrm rot="5400000">
            <a:off x="-253698" y="2260564"/>
            <a:ext cx="1297199" cy="7899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rot="-5400000">
            <a:off x="-192598" y="1950592"/>
            <a:ext cx="985799" cy="6006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6" name="Shape 16"/>
          <p:cNvSpPr/>
          <p:nvPr/>
        </p:nvSpPr>
        <p:spPr>
          <a:xfrm rot="5400000" flipH="1">
            <a:off x="7217674" y="1270025"/>
            <a:ext cx="2394600" cy="14588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7" name="Shape 17"/>
          <p:cNvSpPr/>
          <p:nvPr/>
        </p:nvSpPr>
        <p:spPr>
          <a:xfrm rot="-5400000">
            <a:off x="7922499" y="2744289"/>
            <a:ext cx="1518600" cy="9254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8" name="Shape 18"/>
          <p:cNvSpPr/>
          <p:nvPr/>
        </p:nvSpPr>
        <p:spPr>
          <a:xfrm rot="-5400000" flipH="1">
            <a:off x="7315902" y="2802274"/>
            <a:ext cx="1027799" cy="6261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9" name="Shape 19"/>
          <p:cNvSpPr/>
          <p:nvPr/>
        </p:nvSpPr>
        <p:spPr>
          <a:xfrm rot="-5400000" flipH="1">
            <a:off x="6337825" y="578874"/>
            <a:ext cx="1520099" cy="9260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0"/>
        <p:cNvGrpSpPr/>
        <p:nvPr/>
      </p:nvGrpSpPr>
      <p:grpSpPr>
        <a:xfrm>
          <a:off x="0" y="0"/>
          <a:ext cx="0" cy="0"/>
          <a:chOff x="0" y="0"/>
          <a:chExt cx="0" cy="0"/>
        </a:xfrm>
      </p:grpSpPr>
      <p:sp>
        <p:nvSpPr>
          <p:cNvPr id="21" name="Shape 21"/>
          <p:cNvSpPr txBox="1">
            <a:spLocks noGrp="1"/>
          </p:cNvSpPr>
          <p:nvPr>
            <p:ph type="ctrTitle"/>
          </p:nvPr>
        </p:nvSpPr>
        <p:spPr>
          <a:xfrm>
            <a:off x="2647900" y="1659550"/>
            <a:ext cx="3848099" cy="1159799"/>
          </a:xfrm>
          <a:prstGeom prst="rect">
            <a:avLst/>
          </a:prstGeom>
        </p:spPr>
        <p:txBody>
          <a:bodyPr lIns="91425" tIns="91425" rIns="91425" bIns="91425" anchor="b"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22" name="Shape 22"/>
          <p:cNvSpPr txBox="1">
            <a:spLocks noGrp="1"/>
          </p:cNvSpPr>
          <p:nvPr>
            <p:ph type="subTitle" idx="1"/>
          </p:nvPr>
        </p:nvSpPr>
        <p:spPr>
          <a:xfrm>
            <a:off x="2647975" y="2763850"/>
            <a:ext cx="3848099" cy="784799"/>
          </a:xfrm>
          <a:prstGeom prst="rect">
            <a:avLst/>
          </a:prstGeom>
        </p:spPr>
        <p:txBody>
          <a:bodyPr lIns="91425" tIns="91425" rIns="91425" bIns="91425" anchor="t" anchorCtr="0"/>
          <a:lstStyle>
            <a:lvl1pPr lvl="0" algn="ctr" rtl="0">
              <a:spcBef>
                <a:spcPts val="0"/>
              </a:spcBef>
              <a:buClr>
                <a:srgbClr val="33CCFF"/>
              </a:buClr>
              <a:buSzPct val="100000"/>
              <a:buNone/>
              <a:defRPr sz="1800">
                <a:solidFill>
                  <a:srgbClr val="33CCFF"/>
                </a:solidFill>
              </a:defRPr>
            </a:lvl1pPr>
            <a:lvl2pPr lvl="1" algn="ctr" rtl="0">
              <a:spcBef>
                <a:spcPts val="0"/>
              </a:spcBef>
              <a:buClr>
                <a:srgbClr val="33CCFF"/>
              </a:buClr>
              <a:buSzPct val="100000"/>
              <a:buNone/>
              <a:defRPr sz="1800">
                <a:solidFill>
                  <a:srgbClr val="33CCFF"/>
                </a:solidFill>
              </a:defRPr>
            </a:lvl2pPr>
            <a:lvl3pPr lvl="2" algn="ctr" rtl="0">
              <a:spcBef>
                <a:spcPts val="0"/>
              </a:spcBef>
              <a:buClr>
                <a:srgbClr val="33CCFF"/>
              </a:buClr>
              <a:buSzPct val="100000"/>
              <a:buNone/>
              <a:defRPr sz="1800">
                <a:solidFill>
                  <a:srgbClr val="33CCFF"/>
                </a:solidFill>
              </a:defRPr>
            </a:lvl3pPr>
            <a:lvl4pPr lvl="3" algn="ctr" rtl="0">
              <a:spcBef>
                <a:spcPts val="0"/>
              </a:spcBef>
              <a:buClr>
                <a:srgbClr val="33CCFF"/>
              </a:buClr>
              <a:buSzPct val="100000"/>
              <a:buNone/>
              <a:defRPr sz="1800">
                <a:solidFill>
                  <a:srgbClr val="33CCFF"/>
                </a:solidFill>
              </a:defRPr>
            </a:lvl4pPr>
            <a:lvl5pPr lvl="4" algn="ctr" rtl="0">
              <a:spcBef>
                <a:spcPts val="0"/>
              </a:spcBef>
              <a:buClr>
                <a:srgbClr val="33CCFF"/>
              </a:buClr>
              <a:buSzPct val="100000"/>
              <a:buNone/>
              <a:defRPr sz="1800">
                <a:solidFill>
                  <a:srgbClr val="33CCFF"/>
                </a:solidFill>
              </a:defRPr>
            </a:lvl5pPr>
            <a:lvl6pPr lvl="5" algn="ctr" rtl="0">
              <a:spcBef>
                <a:spcPts val="0"/>
              </a:spcBef>
              <a:buClr>
                <a:srgbClr val="33CCFF"/>
              </a:buClr>
              <a:buSzPct val="100000"/>
              <a:buNone/>
              <a:defRPr sz="1800">
                <a:solidFill>
                  <a:srgbClr val="33CCFF"/>
                </a:solidFill>
              </a:defRPr>
            </a:lvl6pPr>
            <a:lvl7pPr lvl="6" algn="ctr" rtl="0">
              <a:spcBef>
                <a:spcPts val="0"/>
              </a:spcBef>
              <a:buClr>
                <a:srgbClr val="33CCFF"/>
              </a:buClr>
              <a:buSzPct val="100000"/>
              <a:buNone/>
              <a:defRPr sz="1800">
                <a:solidFill>
                  <a:srgbClr val="33CCFF"/>
                </a:solidFill>
              </a:defRPr>
            </a:lvl7pPr>
            <a:lvl8pPr lvl="7" algn="ctr" rtl="0">
              <a:spcBef>
                <a:spcPts val="0"/>
              </a:spcBef>
              <a:buClr>
                <a:srgbClr val="33CCFF"/>
              </a:buClr>
              <a:buSzPct val="100000"/>
              <a:buNone/>
              <a:defRPr sz="1800">
                <a:solidFill>
                  <a:srgbClr val="33CCFF"/>
                </a:solidFill>
              </a:defRPr>
            </a:lvl8pPr>
            <a:lvl9pPr lvl="8" algn="ctr" rtl="0">
              <a:spcBef>
                <a:spcPts val="0"/>
              </a:spcBef>
              <a:buClr>
                <a:srgbClr val="33CCFF"/>
              </a:buClr>
              <a:buSzPct val="100000"/>
              <a:buNone/>
              <a:defRPr sz="1800">
                <a:solidFill>
                  <a:srgbClr val="33CCFF"/>
                </a:solidFill>
              </a:defRPr>
            </a:lvl9pPr>
          </a:lstStyle>
          <a:p>
            <a:endParaRPr/>
          </a:p>
        </p:txBody>
      </p:sp>
      <p:sp>
        <p:nvSpPr>
          <p:cNvPr id="23" name="Shape 23"/>
          <p:cNvSpPr/>
          <p:nvPr/>
        </p:nvSpPr>
        <p:spPr>
          <a:xfrm rot="5400000" flipH="1">
            <a:off x="6177274" y="-42337"/>
            <a:ext cx="3688200" cy="2246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4" name="Shape 24"/>
          <p:cNvSpPr/>
          <p:nvPr/>
        </p:nvSpPr>
        <p:spPr>
          <a:xfrm rot="5400000" flipH="1">
            <a:off x="-698074" y="3247199"/>
            <a:ext cx="3573900" cy="21771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5" name="Shape 25"/>
          <p:cNvSpPr/>
          <p:nvPr/>
        </p:nvSpPr>
        <p:spPr>
          <a:xfrm rot="-5400000" flipH="1">
            <a:off x="-428544" y="2831031"/>
            <a:ext cx="2195100" cy="13380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6" name="Shape 26"/>
          <p:cNvSpPr/>
          <p:nvPr/>
        </p:nvSpPr>
        <p:spPr>
          <a:xfrm rot="-5400000" flipH="1">
            <a:off x="563747" y="2068298"/>
            <a:ext cx="1518899" cy="9254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7" name="Shape 27"/>
          <p:cNvSpPr/>
          <p:nvPr/>
        </p:nvSpPr>
        <p:spPr>
          <a:xfrm rot="5400000">
            <a:off x="-253698" y="2260564"/>
            <a:ext cx="1297199" cy="7899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8" name="Shape 28"/>
          <p:cNvSpPr/>
          <p:nvPr/>
        </p:nvSpPr>
        <p:spPr>
          <a:xfrm rot="-5400000">
            <a:off x="-192598" y="1950592"/>
            <a:ext cx="985799" cy="6006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29" name="Shape 29"/>
          <p:cNvSpPr/>
          <p:nvPr/>
        </p:nvSpPr>
        <p:spPr>
          <a:xfrm rot="5400000" flipH="1">
            <a:off x="7217674" y="1270025"/>
            <a:ext cx="2394600" cy="14588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0" name="Shape 30"/>
          <p:cNvSpPr/>
          <p:nvPr/>
        </p:nvSpPr>
        <p:spPr>
          <a:xfrm rot="-5400000">
            <a:off x="7922499" y="2744289"/>
            <a:ext cx="1518600" cy="9254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1" name="Shape 31"/>
          <p:cNvSpPr/>
          <p:nvPr/>
        </p:nvSpPr>
        <p:spPr>
          <a:xfrm rot="-5400000" flipH="1">
            <a:off x="7315902" y="2802274"/>
            <a:ext cx="1027799" cy="6261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2" name="Shape 32"/>
          <p:cNvSpPr/>
          <p:nvPr/>
        </p:nvSpPr>
        <p:spPr>
          <a:xfrm rot="-5400000" flipH="1">
            <a:off x="6337825" y="578874"/>
            <a:ext cx="1520099" cy="9260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2225675" y="2161800"/>
            <a:ext cx="4692600" cy="819899"/>
          </a:xfrm>
          <a:prstGeom prst="rect">
            <a:avLst/>
          </a:prstGeom>
        </p:spPr>
        <p:txBody>
          <a:bodyPr lIns="91425" tIns="91425" rIns="91425" bIns="91425" anchor="ctr" anchorCtr="0"/>
          <a:lstStyle>
            <a:lvl1pPr lvl="0" algn="ctr" rtl="0">
              <a:spcBef>
                <a:spcPts val="0"/>
              </a:spcBef>
              <a:defRPr b="1" i="1"/>
            </a:lvl1pPr>
            <a:lvl2pPr lvl="1" algn="ctr" rtl="0">
              <a:spcBef>
                <a:spcPts val="0"/>
              </a:spcBef>
              <a:defRPr b="1" i="1"/>
            </a:lvl2pPr>
            <a:lvl3pPr lvl="2" algn="ctr" rtl="0">
              <a:spcBef>
                <a:spcPts val="0"/>
              </a:spcBef>
              <a:defRPr b="1" i="1"/>
            </a:lvl3pPr>
            <a:lvl4pPr lvl="3" algn="ctr" rtl="0">
              <a:spcBef>
                <a:spcPts val="0"/>
              </a:spcBef>
              <a:defRPr b="1" i="1"/>
            </a:lvl4pPr>
            <a:lvl5pPr lvl="4" algn="ctr" rtl="0">
              <a:spcBef>
                <a:spcPts val="0"/>
              </a:spcBef>
              <a:defRPr b="1" i="1"/>
            </a:lvl5pPr>
            <a:lvl6pPr lvl="5" algn="ctr" rtl="0">
              <a:spcBef>
                <a:spcPts val="0"/>
              </a:spcBef>
              <a:defRPr b="1" i="1"/>
            </a:lvl6pPr>
            <a:lvl7pPr lvl="6" algn="ctr" rtl="0">
              <a:spcBef>
                <a:spcPts val="0"/>
              </a:spcBef>
              <a:defRPr b="1" i="1"/>
            </a:lvl7pPr>
            <a:lvl8pPr lvl="7" algn="ctr" rtl="0">
              <a:spcBef>
                <a:spcPts val="0"/>
              </a:spcBef>
              <a:defRPr b="1" i="1"/>
            </a:lvl8pPr>
            <a:lvl9pPr lvl="8" algn="ctr">
              <a:spcBef>
                <a:spcPts val="0"/>
              </a:spcBef>
              <a:defRPr b="1" i="1"/>
            </a:lvl9pPr>
          </a:lstStyle>
          <a:p>
            <a:endParaRPr/>
          </a:p>
        </p:txBody>
      </p:sp>
      <p:grpSp>
        <p:nvGrpSpPr>
          <p:cNvPr id="35" name="Shape 35"/>
          <p:cNvGrpSpPr/>
          <p:nvPr/>
        </p:nvGrpSpPr>
        <p:grpSpPr>
          <a:xfrm>
            <a:off x="7395202" y="-6"/>
            <a:ext cx="1748884" cy="4013021"/>
            <a:chOff x="7395202" y="-6"/>
            <a:chExt cx="1748884" cy="4013021"/>
          </a:xfrm>
        </p:grpSpPr>
        <p:sp>
          <p:nvSpPr>
            <p:cNvPr id="36" name="Shape 36"/>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7" name="Shape 37"/>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8" name="Shape 38"/>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39" name="Shape 39"/>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0" name="Shape 40"/>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
        <p:nvSpPr>
          <p:cNvPr id="41" name="Shape 41"/>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2" name="Shape 42"/>
          <p:cNvSpPr/>
          <p:nvPr/>
        </p:nvSpPr>
        <p:spPr>
          <a:xfrm rot="5400000">
            <a:off x="-262151" y="1526812"/>
            <a:ext cx="1340700" cy="816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3" name="Shape 43"/>
          <p:cNvSpPr/>
          <p:nvPr/>
        </p:nvSpPr>
        <p:spPr>
          <a:xfrm rot="-5400000" flipH="1">
            <a:off x="-358985" y="3663618"/>
            <a:ext cx="1838515" cy="1120554"/>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4" name="Shape 44"/>
          <p:cNvSpPr/>
          <p:nvPr/>
        </p:nvSpPr>
        <p:spPr>
          <a:xfrm rot="-5400000">
            <a:off x="-199051" y="1206481"/>
            <a:ext cx="1018799" cy="6207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45" name="Shape 45"/>
          <p:cNvSpPr/>
          <p:nvPr/>
        </p:nvSpPr>
        <p:spPr>
          <a:xfrm rot="-5400000" flipH="1">
            <a:off x="472233" y="3024660"/>
            <a:ext cx="1271999" cy="7751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067087" y="912850"/>
            <a:ext cx="5972100" cy="6359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body" idx="1"/>
          </p:nvPr>
        </p:nvSpPr>
        <p:spPr>
          <a:xfrm>
            <a:off x="1067087" y="1650547"/>
            <a:ext cx="5972100" cy="2764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49" name="Shape 49"/>
          <p:cNvGrpSpPr/>
          <p:nvPr/>
        </p:nvGrpSpPr>
        <p:grpSpPr>
          <a:xfrm>
            <a:off x="7395202" y="-6"/>
            <a:ext cx="1748884" cy="4013021"/>
            <a:chOff x="7395202" y="-6"/>
            <a:chExt cx="1748884" cy="4013021"/>
          </a:xfrm>
        </p:grpSpPr>
        <p:sp>
          <p:nvSpPr>
            <p:cNvPr id="50" name="Shape 50"/>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1" name="Shape 51"/>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2" name="Shape 52"/>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3" name="Shape 53"/>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4" name="Shape 54"/>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grpSp>
        <p:nvGrpSpPr>
          <p:cNvPr id="55" name="Shape 55"/>
          <p:cNvGrpSpPr/>
          <p:nvPr/>
        </p:nvGrpSpPr>
        <p:grpSpPr>
          <a:xfrm>
            <a:off x="3" y="2738679"/>
            <a:ext cx="722479" cy="2404814"/>
            <a:chOff x="3" y="2750304"/>
            <a:chExt cx="722479" cy="2404814"/>
          </a:xfrm>
        </p:grpSpPr>
        <p:sp>
          <p:nvSpPr>
            <p:cNvPr id="56" name="Shape 56"/>
            <p:cNvSpPr/>
            <p:nvPr/>
          </p:nvSpPr>
          <p:spPr>
            <a:xfrm rot="5400000" flipH="1">
              <a:off x="-231667" y="3341328"/>
              <a:ext cx="1185900" cy="7223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7" name="Shape 57"/>
            <p:cNvSpPr/>
            <p:nvPr/>
          </p:nvSpPr>
          <p:spPr>
            <a:xfrm rot="5400000">
              <a:off x="-158106" y="3063819"/>
              <a:ext cx="808800" cy="492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8" name="Shape 58"/>
            <p:cNvSpPr/>
            <p:nvPr/>
          </p:nvSpPr>
          <p:spPr>
            <a:xfrm rot="-5400000" flipH="1">
              <a:off x="-173394" y="4440518"/>
              <a:ext cx="888000" cy="5411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59" name="Shape 59"/>
            <p:cNvSpPr/>
            <p:nvPr/>
          </p:nvSpPr>
          <p:spPr>
            <a:xfrm rot="-5400000">
              <a:off x="-120146" y="2870454"/>
              <a:ext cx="614699" cy="374399"/>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60" name="Shape 60"/>
            <p:cNvSpPr/>
            <p:nvPr/>
          </p:nvSpPr>
          <p:spPr>
            <a:xfrm rot="-5400000" flipH="1">
              <a:off x="228055" y="4058303"/>
              <a:ext cx="614399" cy="3743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mall">
    <p:spTree>
      <p:nvGrpSpPr>
        <p:cNvPr id="1" name="Shape 122"/>
        <p:cNvGrpSpPr/>
        <p:nvPr/>
      </p:nvGrpSpPr>
      <p:grpSpPr>
        <a:xfrm>
          <a:off x="0" y="0"/>
          <a:ext cx="0" cy="0"/>
          <a:chOff x="0" y="0"/>
          <a:chExt cx="0" cy="0"/>
        </a:xfrm>
      </p:grpSpPr>
      <p:grpSp>
        <p:nvGrpSpPr>
          <p:cNvPr id="123" name="Shape 123"/>
          <p:cNvGrpSpPr/>
          <p:nvPr/>
        </p:nvGrpSpPr>
        <p:grpSpPr>
          <a:xfrm>
            <a:off x="7934862" y="4"/>
            <a:ext cx="1209178" cy="2774602"/>
            <a:chOff x="7395202" y="-6"/>
            <a:chExt cx="1748884" cy="4013021"/>
          </a:xfrm>
        </p:grpSpPr>
        <p:sp>
          <p:nvSpPr>
            <p:cNvPr id="124" name="Shape 124"/>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5" name="Shape 125"/>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6" name="Shape 126"/>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7" name="Shape 127"/>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8" name="Shape 128"/>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grpSp>
        <p:nvGrpSpPr>
          <p:cNvPr id="129" name="Shape 129"/>
          <p:cNvGrpSpPr/>
          <p:nvPr/>
        </p:nvGrpSpPr>
        <p:grpSpPr>
          <a:xfrm>
            <a:off x="0" y="2232486"/>
            <a:ext cx="874633" cy="2911267"/>
            <a:chOff x="3" y="2750304"/>
            <a:chExt cx="722479" cy="2404814"/>
          </a:xfrm>
        </p:grpSpPr>
        <p:sp>
          <p:nvSpPr>
            <p:cNvPr id="130" name="Shape 130"/>
            <p:cNvSpPr/>
            <p:nvPr/>
          </p:nvSpPr>
          <p:spPr>
            <a:xfrm rot="5400000" flipH="1">
              <a:off x="-231667" y="3341328"/>
              <a:ext cx="1185900" cy="7223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1" name="Shape 131"/>
            <p:cNvSpPr/>
            <p:nvPr/>
          </p:nvSpPr>
          <p:spPr>
            <a:xfrm rot="5400000">
              <a:off x="-158106" y="3063819"/>
              <a:ext cx="808800" cy="492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2" name="Shape 132"/>
            <p:cNvSpPr/>
            <p:nvPr/>
          </p:nvSpPr>
          <p:spPr>
            <a:xfrm rot="-5400000" flipH="1">
              <a:off x="-173394" y="4440518"/>
              <a:ext cx="888000" cy="5411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3" name="Shape 133"/>
            <p:cNvSpPr/>
            <p:nvPr/>
          </p:nvSpPr>
          <p:spPr>
            <a:xfrm rot="-5400000">
              <a:off x="-120146" y="2870454"/>
              <a:ext cx="614699" cy="374399"/>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4" name="Shape 134"/>
            <p:cNvSpPr/>
            <p:nvPr/>
          </p:nvSpPr>
          <p:spPr>
            <a:xfrm rot="-5400000" flipH="1">
              <a:off x="228055" y="4058303"/>
              <a:ext cx="614399" cy="3743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big">
    <p:spTree>
      <p:nvGrpSpPr>
        <p:cNvPr id="1" name="Shape 135"/>
        <p:cNvGrpSpPr/>
        <p:nvPr/>
      </p:nvGrpSpPr>
      <p:grpSpPr>
        <a:xfrm>
          <a:off x="0" y="0"/>
          <a:ext cx="0" cy="0"/>
          <a:chOff x="0" y="0"/>
          <a:chExt cx="0" cy="0"/>
        </a:xfrm>
      </p:grpSpPr>
      <p:grpSp>
        <p:nvGrpSpPr>
          <p:cNvPr id="136" name="Shape 136"/>
          <p:cNvGrpSpPr/>
          <p:nvPr/>
        </p:nvGrpSpPr>
        <p:grpSpPr>
          <a:xfrm>
            <a:off x="7395202" y="-6"/>
            <a:ext cx="1748884" cy="4013021"/>
            <a:chOff x="7395202" y="-6"/>
            <a:chExt cx="1748884" cy="4013021"/>
          </a:xfrm>
        </p:grpSpPr>
        <p:sp>
          <p:nvSpPr>
            <p:cNvPr id="137" name="Shape 137"/>
            <p:cNvSpPr/>
            <p:nvPr/>
          </p:nvSpPr>
          <p:spPr>
            <a:xfrm rot="5400000" flipH="1">
              <a:off x="7471942" y="406043"/>
              <a:ext cx="2078100" cy="1265999"/>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8" name="Shape 138"/>
            <p:cNvSpPr/>
            <p:nvPr/>
          </p:nvSpPr>
          <p:spPr>
            <a:xfrm rot="5400000" flipH="1">
              <a:off x="7072799" y="1666233"/>
              <a:ext cx="2574299" cy="15681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9" name="Shape 139"/>
            <p:cNvSpPr/>
            <p:nvPr/>
          </p:nvSpPr>
          <p:spPr>
            <a:xfrm rot="-5400000">
              <a:off x="8020586" y="2718091"/>
              <a:ext cx="1396200" cy="850800"/>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0" name="Shape 140"/>
            <p:cNvSpPr/>
            <p:nvPr/>
          </p:nvSpPr>
          <p:spPr>
            <a:xfrm rot="-5400000">
              <a:off x="7178152" y="542729"/>
              <a:ext cx="1110899" cy="6768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1" name="Shape 141"/>
            <p:cNvSpPr/>
            <p:nvPr/>
          </p:nvSpPr>
          <p:spPr>
            <a:xfrm rot="-5400000" flipH="1">
              <a:off x="8242800" y="3381814"/>
              <a:ext cx="784500" cy="4778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grpSp>
      <p:sp>
        <p:nvSpPr>
          <p:cNvPr id="142" name="Shape 142"/>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3" name="Shape 143"/>
          <p:cNvSpPr/>
          <p:nvPr/>
        </p:nvSpPr>
        <p:spPr>
          <a:xfrm rot="5400000">
            <a:off x="-262151" y="1526812"/>
            <a:ext cx="1340700" cy="816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4" name="Shape 144"/>
          <p:cNvSpPr/>
          <p:nvPr/>
        </p:nvSpPr>
        <p:spPr>
          <a:xfrm rot="-5400000" flipH="1">
            <a:off x="-358954" y="3663588"/>
            <a:ext cx="1838400" cy="1120499"/>
          </a:xfrm>
          <a:prstGeom prst="parallelogram">
            <a:avLst>
              <a:gd name="adj" fmla="val 81897"/>
            </a:avLst>
          </a:prstGeom>
          <a:gradFill>
            <a:gsLst>
              <a:gs pos="0">
                <a:srgbClr val="FF0066"/>
              </a:gs>
              <a:gs pos="100000">
                <a:srgbClr val="FF9900"/>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5" name="Shape 145"/>
          <p:cNvSpPr/>
          <p:nvPr/>
        </p:nvSpPr>
        <p:spPr>
          <a:xfrm rot="-5400000">
            <a:off x="-199051" y="1206481"/>
            <a:ext cx="1018799" cy="6207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6" name="Shape 146"/>
          <p:cNvSpPr/>
          <p:nvPr/>
        </p:nvSpPr>
        <p:spPr>
          <a:xfrm rot="-5400000" flipH="1">
            <a:off x="472233" y="3024660"/>
            <a:ext cx="1271999" cy="775199"/>
          </a:xfrm>
          <a:prstGeom prst="parallelogram">
            <a:avLst>
              <a:gd name="adj" fmla="val 81897"/>
            </a:avLst>
          </a:prstGeom>
          <a:solidFill>
            <a:srgbClr val="0066FF">
              <a:alpha val="2269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695324"/>
            <a:ext cx="6343672" cy="532399"/>
          </a:xfrm>
        </p:spPr>
        <p:txBody>
          <a:bodyPr anchor="ct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574444" y="4774124"/>
            <a:ext cx="990599" cy="171494"/>
          </a:xfrm>
          <a:prstGeom prst="rect">
            <a:avLst/>
          </a:prstGeom>
        </p:spPr>
        <p:txBody>
          <a:bodyPr/>
          <a:lstStyle/>
          <a:p>
            <a:fld id="{3DC52978-1580-4B72-AB25-2AE44EE9A076}" type="datetimeFigureOut">
              <a:rPr lang="en-US" smtClean="0"/>
              <a:pPr/>
              <a:t>08/15/2016</a:t>
            </a:fld>
            <a:endParaRPr lang="en-US"/>
          </a:p>
        </p:txBody>
      </p:sp>
      <p:sp>
        <p:nvSpPr>
          <p:cNvPr id="5" name="Footer Placeholder 4"/>
          <p:cNvSpPr>
            <a:spLocks noGrp="1"/>
          </p:cNvSpPr>
          <p:nvPr>
            <p:ph type="ftr" sz="quarter" idx="11"/>
          </p:nvPr>
        </p:nvSpPr>
        <p:spPr>
          <a:xfrm>
            <a:off x="590844" y="4774123"/>
            <a:ext cx="3859795" cy="171495"/>
          </a:xfrm>
          <a:prstGeom prst="rect">
            <a:avLst/>
          </a:prstGeom>
        </p:spPr>
        <p:txBody>
          <a:bodyPr/>
          <a:lstStyle/>
          <a:p>
            <a:endParaRPr lang="en-US"/>
          </a:p>
        </p:txBody>
      </p:sp>
      <p:sp>
        <p:nvSpPr>
          <p:cNvPr id="6" name="Slide Number Placeholder 5"/>
          <p:cNvSpPr>
            <a:spLocks noGrp="1"/>
          </p:cNvSpPr>
          <p:nvPr>
            <p:ph type="sldNum" sz="quarter" idx="12"/>
          </p:nvPr>
        </p:nvSpPr>
        <p:spPr>
          <a:xfrm>
            <a:off x="7678616" y="221798"/>
            <a:ext cx="791308" cy="575765"/>
          </a:xfrm>
          <a:prstGeom prst="rect">
            <a:avLst/>
          </a:prstGeom>
        </p:spPr>
        <p:txBody>
          <a:bodyPr anchor="b"/>
          <a:lstStyle>
            <a:lvl1pPr algn="ctr">
              <a:defRPr sz="2100"/>
            </a:lvl1pPr>
          </a:lstStyle>
          <a:p>
            <a:fld id="{5D55975F-6FC1-42D2-88C6-6F621E71FF98}" type="slidenum">
              <a:rPr lang="en-US" smtClean="0"/>
              <a:pPr/>
              <a:t>‹#›</a:t>
            </a:fld>
            <a:endParaRPr lang="en-US"/>
          </a:p>
        </p:txBody>
      </p:sp>
    </p:spTree>
    <p:extLst>
      <p:ext uri="{BB962C8B-B14F-4D97-AF65-F5344CB8AC3E}">
        <p14:creationId xmlns:p14="http://schemas.microsoft.com/office/powerpoint/2010/main" val="239629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67087" y="912850"/>
            <a:ext cx="5972100" cy="635999"/>
          </a:xfrm>
          <a:prstGeom prst="rect">
            <a:avLst/>
          </a:prstGeom>
          <a:noFill/>
          <a:ln>
            <a:noFill/>
          </a:ln>
        </p:spPr>
        <p:txBody>
          <a:bodyPr lIns="91425" tIns="91425" rIns="91425" bIns="91425" anchor="b" anchorCtr="0"/>
          <a:lstStyle>
            <a:lvl1pPr lvl="0">
              <a:spcBef>
                <a:spcPts val="0"/>
              </a:spcBef>
              <a:buClr>
                <a:srgbClr val="FFFFFF"/>
              </a:buClr>
              <a:buSzPct val="100000"/>
              <a:buFont typeface="Hind"/>
              <a:buNone/>
              <a:defRPr sz="3000" b="1">
                <a:solidFill>
                  <a:srgbClr val="FFFFFF"/>
                </a:solidFill>
                <a:latin typeface="Hind"/>
                <a:ea typeface="Hind"/>
                <a:cs typeface="Hind"/>
                <a:sym typeface="Hind"/>
              </a:defRPr>
            </a:lvl1pPr>
            <a:lvl2pPr lvl="1">
              <a:spcBef>
                <a:spcPts val="0"/>
              </a:spcBef>
              <a:buClr>
                <a:srgbClr val="FFFFFF"/>
              </a:buClr>
              <a:buSzPct val="100000"/>
              <a:buFont typeface="Hind"/>
              <a:buNone/>
              <a:defRPr sz="3000" b="1">
                <a:solidFill>
                  <a:srgbClr val="FFFFFF"/>
                </a:solidFill>
                <a:latin typeface="Hind"/>
                <a:ea typeface="Hind"/>
                <a:cs typeface="Hind"/>
                <a:sym typeface="Hind"/>
              </a:defRPr>
            </a:lvl2pPr>
            <a:lvl3pPr lvl="2">
              <a:spcBef>
                <a:spcPts val="0"/>
              </a:spcBef>
              <a:buClr>
                <a:srgbClr val="FFFFFF"/>
              </a:buClr>
              <a:buSzPct val="100000"/>
              <a:buFont typeface="Hind"/>
              <a:buNone/>
              <a:defRPr sz="3000" b="1">
                <a:solidFill>
                  <a:srgbClr val="FFFFFF"/>
                </a:solidFill>
                <a:latin typeface="Hind"/>
                <a:ea typeface="Hind"/>
                <a:cs typeface="Hind"/>
                <a:sym typeface="Hind"/>
              </a:defRPr>
            </a:lvl3pPr>
            <a:lvl4pPr lvl="3">
              <a:spcBef>
                <a:spcPts val="0"/>
              </a:spcBef>
              <a:buClr>
                <a:srgbClr val="FFFFFF"/>
              </a:buClr>
              <a:buSzPct val="100000"/>
              <a:buFont typeface="Hind"/>
              <a:buNone/>
              <a:defRPr sz="3000" b="1">
                <a:solidFill>
                  <a:srgbClr val="FFFFFF"/>
                </a:solidFill>
                <a:latin typeface="Hind"/>
                <a:ea typeface="Hind"/>
                <a:cs typeface="Hind"/>
                <a:sym typeface="Hind"/>
              </a:defRPr>
            </a:lvl4pPr>
            <a:lvl5pPr lvl="4">
              <a:spcBef>
                <a:spcPts val="0"/>
              </a:spcBef>
              <a:buClr>
                <a:srgbClr val="FFFFFF"/>
              </a:buClr>
              <a:buSzPct val="100000"/>
              <a:buFont typeface="Hind"/>
              <a:buNone/>
              <a:defRPr sz="3000" b="1">
                <a:solidFill>
                  <a:srgbClr val="FFFFFF"/>
                </a:solidFill>
                <a:latin typeface="Hind"/>
                <a:ea typeface="Hind"/>
                <a:cs typeface="Hind"/>
                <a:sym typeface="Hind"/>
              </a:defRPr>
            </a:lvl5pPr>
            <a:lvl6pPr lvl="5">
              <a:spcBef>
                <a:spcPts val="0"/>
              </a:spcBef>
              <a:buClr>
                <a:srgbClr val="FFFFFF"/>
              </a:buClr>
              <a:buSzPct val="100000"/>
              <a:buFont typeface="Hind"/>
              <a:buNone/>
              <a:defRPr sz="3000" b="1">
                <a:solidFill>
                  <a:srgbClr val="FFFFFF"/>
                </a:solidFill>
                <a:latin typeface="Hind"/>
                <a:ea typeface="Hind"/>
                <a:cs typeface="Hind"/>
                <a:sym typeface="Hind"/>
              </a:defRPr>
            </a:lvl6pPr>
            <a:lvl7pPr lvl="6">
              <a:spcBef>
                <a:spcPts val="0"/>
              </a:spcBef>
              <a:buClr>
                <a:srgbClr val="FFFFFF"/>
              </a:buClr>
              <a:buSzPct val="100000"/>
              <a:buFont typeface="Hind"/>
              <a:buNone/>
              <a:defRPr sz="3000" b="1">
                <a:solidFill>
                  <a:srgbClr val="FFFFFF"/>
                </a:solidFill>
                <a:latin typeface="Hind"/>
                <a:ea typeface="Hind"/>
                <a:cs typeface="Hind"/>
                <a:sym typeface="Hind"/>
              </a:defRPr>
            </a:lvl7pPr>
            <a:lvl8pPr lvl="7">
              <a:spcBef>
                <a:spcPts val="0"/>
              </a:spcBef>
              <a:buClr>
                <a:srgbClr val="FFFFFF"/>
              </a:buClr>
              <a:buSzPct val="100000"/>
              <a:buFont typeface="Hind"/>
              <a:buNone/>
              <a:defRPr sz="3000" b="1">
                <a:solidFill>
                  <a:srgbClr val="FFFFFF"/>
                </a:solidFill>
                <a:latin typeface="Hind"/>
                <a:ea typeface="Hind"/>
                <a:cs typeface="Hind"/>
                <a:sym typeface="Hind"/>
              </a:defRPr>
            </a:lvl8pPr>
            <a:lvl9pPr lvl="8">
              <a:spcBef>
                <a:spcPts val="0"/>
              </a:spcBef>
              <a:buClr>
                <a:srgbClr val="FFFFFF"/>
              </a:buClr>
              <a:buSzPct val="100000"/>
              <a:buFont typeface="Hind"/>
              <a:buNone/>
              <a:defRPr sz="3000" b="1">
                <a:solidFill>
                  <a:srgbClr val="FFFFFF"/>
                </a:solidFill>
                <a:latin typeface="Hind"/>
                <a:ea typeface="Hind"/>
                <a:cs typeface="Hind"/>
                <a:sym typeface="Hind"/>
              </a:defRPr>
            </a:lvl9pPr>
          </a:lstStyle>
          <a:p>
            <a:endParaRPr/>
          </a:p>
        </p:txBody>
      </p:sp>
      <p:sp>
        <p:nvSpPr>
          <p:cNvPr id="7" name="Shape 7"/>
          <p:cNvSpPr txBox="1">
            <a:spLocks noGrp="1"/>
          </p:cNvSpPr>
          <p:nvPr>
            <p:ph type="body" idx="1"/>
          </p:nvPr>
        </p:nvSpPr>
        <p:spPr>
          <a:xfrm>
            <a:off x="1067087" y="1650547"/>
            <a:ext cx="5972100" cy="2764500"/>
          </a:xfrm>
          <a:prstGeom prst="rect">
            <a:avLst/>
          </a:prstGeom>
          <a:noFill/>
          <a:ln>
            <a:noFill/>
          </a:ln>
        </p:spPr>
        <p:txBody>
          <a:bodyPr lIns="91425" tIns="91425" rIns="91425" bIns="91425" anchor="t" anchorCtr="0"/>
          <a:lstStyle>
            <a:lvl1pPr lvl="0">
              <a:spcBef>
                <a:spcPts val="600"/>
              </a:spcBef>
              <a:buClr>
                <a:srgbClr val="1C4587"/>
              </a:buClr>
              <a:buSzPct val="100000"/>
              <a:buFont typeface="Hind"/>
              <a:buChar char="›"/>
              <a:defRPr sz="2400">
                <a:solidFill>
                  <a:srgbClr val="FFFFFF"/>
                </a:solidFill>
                <a:latin typeface="Hind"/>
                <a:ea typeface="Hind"/>
                <a:cs typeface="Hind"/>
                <a:sym typeface="Hind"/>
              </a:defRPr>
            </a:lvl1pPr>
            <a:lvl2pPr lvl="1">
              <a:spcBef>
                <a:spcPts val="480"/>
              </a:spcBef>
              <a:buClr>
                <a:srgbClr val="1C4587"/>
              </a:buClr>
              <a:buSzPct val="100000"/>
              <a:buFont typeface="Hind"/>
              <a:buChar char="›"/>
              <a:defRPr sz="2400">
                <a:solidFill>
                  <a:srgbClr val="FFFFFF"/>
                </a:solidFill>
                <a:latin typeface="Hind"/>
                <a:ea typeface="Hind"/>
                <a:cs typeface="Hind"/>
                <a:sym typeface="Hind"/>
              </a:defRPr>
            </a:lvl2pPr>
            <a:lvl3pPr lvl="2">
              <a:spcBef>
                <a:spcPts val="480"/>
              </a:spcBef>
              <a:buClr>
                <a:srgbClr val="1C4587"/>
              </a:buClr>
              <a:buSzPct val="100000"/>
              <a:buFont typeface="Hind"/>
              <a:buChar char="›"/>
              <a:defRPr sz="2400">
                <a:solidFill>
                  <a:srgbClr val="FFFFFF"/>
                </a:solidFill>
                <a:latin typeface="Hind"/>
                <a:ea typeface="Hind"/>
                <a:cs typeface="Hind"/>
                <a:sym typeface="Hind"/>
              </a:defRPr>
            </a:lvl3pPr>
            <a:lvl4pPr lvl="3">
              <a:spcBef>
                <a:spcPts val="360"/>
              </a:spcBef>
              <a:buClr>
                <a:srgbClr val="1C4587"/>
              </a:buClr>
              <a:buSzPct val="100000"/>
              <a:buFont typeface="Hind"/>
              <a:buChar char="›"/>
              <a:defRPr sz="2400">
                <a:solidFill>
                  <a:srgbClr val="FFFFFF"/>
                </a:solidFill>
                <a:latin typeface="Hind"/>
                <a:ea typeface="Hind"/>
                <a:cs typeface="Hind"/>
                <a:sym typeface="Hind"/>
              </a:defRPr>
            </a:lvl4pPr>
            <a:lvl5pPr lvl="4">
              <a:spcBef>
                <a:spcPts val="360"/>
              </a:spcBef>
              <a:buClr>
                <a:srgbClr val="1C4587"/>
              </a:buClr>
              <a:buSzPct val="100000"/>
              <a:buFont typeface="Hind"/>
              <a:buChar char="›"/>
              <a:defRPr sz="2400">
                <a:solidFill>
                  <a:srgbClr val="FFFFFF"/>
                </a:solidFill>
                <a:latin typeface="Hind"/>
                <a:ea typeface="Hind"/>
                <a:cs typeface="Hind"/>
                <a:sym typeface="Hind"/>
              </a:defRPr>
            </a:lvl5pPr>
            <a:lvl6pPr lvl="5">
              <a:spcBef>
                <a:spcPts val="360"/>
              </a:spcBef>
              <a:buClr>
                <a:srgbClr val="1C4587"/>
              </a:buClr>
              <a:buSzPct val="100000"/>
              <a:buFont typeface="Hind"/>
              <a:buChar char="›"/>
              <a:defRPr sz="2400">
                <a:solidFill>
                  <a:srgbClr val="FFFFFF"/>
                </a:solidFill>
                <a:latin typeface="Hind"/>
                <a:ea typeface="Hind"/>
                <a:cs typeface="Hind"/>
                <a:sym typeface="Hind"/>
              </a:defRPr>
            </a:lvl6pPr>
            <a:lvl7pPr lvl="6">
              <a:spcBef>
                <a:spcPts val="360"/>
              </a:spcBef>
              <a:buClr>
                <a:srgbClr val="1C4587"/>
              </a:buClr>
              <a:buSzPct val="100000"/>
              <a:buFont typeface="Hind"/>
              <a:buChar char="›"/>
              <a:defRPr sz="2400">
                <a:solidFill>
                  <a:srgbClr val="FFFFFF"/>
                </a:solidFill>
                <a:latin typeface="Hind"/>
                <a:ea typeface="Hind"/>
                <a:cs typeface="Hind"/>
                <a:sym typeface="Hind"/>
              </a:defRPr>
            </a:lvl7pPr>
            <a:lvl8pPr lvl="7">
              <a:spcBef>
                <a:spcPts val="360"/>
              </a:spcBef>
              <a:buClr>
                <a:srgbClr val="1C4587"/>
              </a:buClr>
              <a:buSzPct val="100000"/>
              <a:buFont typeface="Hind"/>
              <a:buChar char="›"/>
              <a:defRPr sz="2400">
                <a:solidFill>
                  <a:srgbClr val="FFFFFF"/>
                </a:solidFill>
                <a:latin typeface="Hind"/>
                <a:ea typeface="Hind"/>
                <a:cs typeface="Hind"/>
                <a:sym typeface="Hind"/>
              </a:defRPr>
            </a:lvl8pPr>
            <a:lvl9pPr lvl="8">
              <a:spcBef>
                <a:spcPts val="360"/>
              </a:spcBef>
              <a:buClr>
                <a:srgbClr val="1C4587"/>
              </a:buClr>
              <a:buSzPct val="100000"/>
              <a:buFont typeface="Hind"/>
              <a:buChar char="»"/>
              <a:defRPr sz="2400">
                <a:solidFill>
                  <a:srgbClr val="FFFFFF"/>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hyperlink" Target="../../PP%20PKn%20MKU/Kerennya%20Pribadi%20Bangsaku%20-%20Pancasila%20sebagai%20Manual%20Bangsa%20-%20YouTube.FLV"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1136348" y="1159619"/>
            <a:ext cx="6548722" cy="1159799"/>
          </a:xfrm>
          <a:prstGeom prst="rect">
            <a:avLst/>
          </a:prstGeom>
        </p:spPr>
        <p:txBody>
          <a:bodyPr lIns="91425" tIns="91425" rIns="91425" bIns="91425" anchor="ctr" anchorCtr="0">
            <a:noAutofit/>
          </a:bodyPr>
          <a:lstStyle/>
          <a:p>
            <a:pPr lvl="0">
              <a:spcBef>
                <a:spcPts val="0"/>
              </a:spcBef>
              <a:buNone/>
            </a:pPr>
            <a:r>
              <a:rPr lang="en" dirty="0" smtClean="0"/>
              <a:t>PENDIDIKAN KEWARGANEGARAAN</a:t>
            </a:r>
            <a:endParaRPr lang="en" dirty="0"/>
          </a:p>
        </p:txBody>
      </p:sp>
      <p:pic>
        <p:nvPicPr>
          <p:cNvPr id="3" name="Picture 2" descr="D:\From Netbook\PolTek\Pict\3. Logo Telkom University Konfigurasi Memusa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036" y="0"/>
            <a:ext cx="916054" cy="890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43956" y="2497085"/>
            <a:ext cx="2149948" cy="707886"/>
          </a:xfrm>
          <a:prstGeom prst="rect">
            <a:avLst/>
          </a:prstGeom>
        </p:spPr>
        <p:txBody>
          <a:bodyPr wrap="none">
            <a:spAutoFit/>
          </a:bodyPr>
          <a:lstStyle/>
          <a:p>
            <a:r>
              <a:rPr lang="en-US" sz="4000" b="1" dirty="0">
                <a:solidFill>
                  <a:srgbClr val="FF0000"/>
                </a:solidFill>
                <a:latin typeface="Times New Roman" panose="02020603050405020304" pitchFamily="18" charset="0"/>
                <a:ea typeface="Times New Roman" panose="02020603050405020304" pitchFamily="18" charset="0"/>
                <a:cs typeface="Calibri" panose="020F0502020204030204" pitchFamily="34" charset="0"/>
              </a:rPr>
              <a:t>VDGF12</a:t>
            </a:r>
            <a:endParaRPr lang="en-US" sz="4000" dirty="0">
              <a:solidFill>
                <a:srgbClr val="FF0000"/>
              </a:solidFill>
            </a:endParaRPr>
          </a:p>
        </p:txBody>
      </p:sp>
      <p:sp>
        <p:nvSpPr>
          <p:cNvPr id="5" name="Subtitle 2"/>
          <p:cNvSpPr txBox="1">
            <a:spLocks/>
          </p:cNvSpPr>
          <p:nvPr/>
        </p:nvSpPr>
        <p:spPr>
          <a:xfrm>
            <a:off x="2283183" y="4470103"/>
            <a:ext cx="5667412" cy="486216"/>
          </a:xfrm>
          <a:prstGeom prst="rect">
            <a:avLst/>
          </a:prstGeom>
          <a:solidFill>
            <a:schemeClr val="tx1"/>
          </a:solidFill>
          <a:ln>
            <a:solidFill>
              <a:srgbClr val="FFFF00"/>
            </a:solidFill>
          </a:ln>
        </p:spPr>
        <p:style>
          <a:lnRef idx="0">
            <a:schemeClr val="accent4"/>
          </a:lnRef>
          <a:fillRef idx="3">
            <a:schemeClr val="accent4"/>
          </a:fillRef>
          <a:effectRef idx="3">
            <a:schemeClr val="accent4"/>
          </a:effectRef>
          <a:fontRef idx="minor">
            <a:schemeClr val="lt1"/>
          </a:fontRef>
        </p:style>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rPr>
              <a:t>TIM DOSEN UNIVERSITAS TELKOM</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erlin Sans FB Dem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childTnLst>
                                    <p:animMotion origin="layout" path="M 0 0  L -0.25 0  E" pathEditMode="relative" ptsTypes="">
                                      <p:cBhvr>
                                        <p:cTn id="6" dur="2000" fill="hold"/>
                                        <p:tgtEl>
                                          <p:spTgt spid="5">
                                            <p:bg/>
                                          </p:spTgt>
                                        </p:tgtEl>
                                        <p:attrNameLst>
                                          <p:attrName>ppt_x</p:attrName>
                                          <p:attrName>ppt_y</p:attrName>
                                        </p:attrNameLst>
                                      </p:cBhvr>
                                    </p:animMotion>
                                  </p:childTnLst>
                                </p:cTn>
                              </p:par>
                              <p:par>
                                <p:cTn id="7" presetID="35" presetClass="path" presetSubtype="0" repeatCount="indefinite" accel="50000" decel="50000" autoRev="1" fill="hold" grpId="0" nodeType="withEffect">
                                  <p:stCondLst>
                                    <p:cond delay="0"/>
                                  </p:stCondLst>
                                  <p:childTnLst>
                                    <p:animMotion origin="layout" path="M 0 0  L -0.25 0  E" pathEditMode="relative" ptsTypes="">
                                      <p:cBhvr>
                                        <p:cTn id="8" dur="2000" fill="hold"/>
                                        <p:tgtEl>
                                          <p:spTgt spid="5">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100" dirty="0"/>
              <a:t>PKN SEBAGAI BAGIAN INTEGRAL DARI MPK</a:t>
            </a:r>
          </a:p>
        </p:txBody>
      </p:sp>
      <p:sp>
        <p:nvSpPr>
          <p:cNvPr id="3" name="Content Placeholder 2"/>
          <p:cNvSpPr>
            <a:spLocks noGrp="1"/>
          </p:cNvSpPr>
          <p:nvPr>
            <p:ph idx="1"/>
          </p:nvPr>
        </p:nvSpPr>
        <p:spPr>
          <a:xfrm>
            <a:off x="1543050" y="1885950"/>
            <a:ext cx="6115050" cy="2647950"/>
          </a:xfrm>
        </p:spPr>
        <p:txBody>
          <a:bodyPr>
            <a:noAutofit/>
          </a:bodyPr>
          <a:lstStyle/>
          <a:p>
            <a:pPr algn="just"/>
            <a:r>
              <a:rPr lang="id-ID" sz="1500" dirty="0"/>
              <a:t>Mata Kuliah Pengembangan Kepribadian (MPK) adalah </a:t>
            </a:r>
            <a:r>
              <a:rPr lang="id-ID" sz="1500" dirty="0" err="1"/>
              <a:t>suatu</a:t>
            </a:r>
            <a:r>
              <a:rPr lang="id-ID" sz="1500" dirty="0"/>
              <a:t> program </a:t>
            </a:r>
            <a:r>
              <a:rPr lang="id-ID" sz="1500" i="1" dirty="0"/>
              <a:t>Pendidikan Nilai </a:t>
            </a:r>
            <a:r>
              <a:rPr lang="id-ID" sz="1500" dirty="0"/>
              <a:t>yang dilaksanakan melalui proses pembelajaran di Perguruan Tinggi dan berfungsi sebagai model pengembangan jati diri dan kepribadian para mahasiswa, </a:t>
            </a:r>
            <a:r>
              <a:rPr lang="id-ID" sz="1500" i="1" dirty="0"/>
              <a:t>bertujuan</a:t>
            </a:r>
            <a:r>
              <a:rPr lang="id-ID" sz="1500" dirty="0"/>
              <a:t> membangun manusia Indonesia yang beriman dan </a:t>
            </a:r>
            <a:r>
              <a:rPr lang="id-ID" sz="1500" dirty="0" err="1"/>
              <a:t>bertaqwa</a:t>
            </a:r>
            <a:r>
              <a:rPr lang="id-ID" sz="1500" dirty="0"/>
              <a:t> terhadap Tuhan YME, berbudi pekerti luhur, berkepribadian mantap dan mandiri serta mempunyai rasa </a:t>
            </a:r>
            <a:r>
              <a:rPr lang="id-ID" sz="1500" dirty="0" err="1"/>
              <a:t>tanggungjawab</a:t>
            </a:r>
            <a:r>
              <a:rPr lang="id-ID" sz="1500" dirty="0"/>
              <a:t>  kemasyarakatan dan kebangsaan.</a:t>
            </a:r>
          </a:p>
        </p:txBody>
      </p:sp>
    </p:spTree>
    <p:extLst>
      <p:ext uri="{BB962C8B-B14F-4D97-AF65-F5344CB8AC3E}">
        <p14:creationId xmlns:p14="http://schemas.microsoft.com/office/powerpoint/2010/main" val="2945966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1800" dirty="0"/>
              <a:t>MPK SEBAGAI GENERAL EDUCATION</a:t>
            </a:r>
          </a:p>
        </p:txBody>
      </p:sp>
      <p:sp>
        <p:nvSpPr>
          <p:cNvPr id="3" name="Content Placeholder 2"/>
          <p:cNvSpPr>
            <a:spLocks noGrp="1"/>
          </p:cNvSpPr>
          <p:nvPr>
            <p:ph idx="1"/>
          </p:nvPr>
        </p:nvSpPr>
        <p:spPr>
          <a:xfrm>
            <a:off x="2057400" y="1943100"/>
            <a:ext cx="4758945" cy="2647950"/>
          </a:xfrm>
        </p:spPr>
        <p:txBody>
          <a:bodyPr>
            <a:normAutofit/>
          </a:bodyPr>
          <a:lstStyle/>
          <a:p>
            <a:r>
              <a:rPr lang="id-ID" sz="1500" dirty="0"/>
              <a:t>General Education (Pendidikan Umum/Pendidikan Nilai) berupaya mengembangkan manusia/mahasiswa sebagai WNI yang baik dan </a:t>
            </a:r>
            <a:r>
              <a:rPr lang="id-ID" sz="1500" dirty="0" err="1"/>
              <a:t>berkerpribadian</a:t>
            </a:r>
            <a:r>
              <a:rPr lang="id-ID" sz="1500" dirty="0"/>
              <a:t> utuh.</a:t>
            </a:r>
          </a:p>
          <a:p>
            <a:r>
              <a:rPr lang="id-ID" sz="1500" dirty="0"/>
              <a:t>Posisi atau kedudukan MPK/MKDU/MKU/MKWU dalam kurikulum di Perguruan Tinggi adalah sebagai Norma Dasar (</a:t>
            </a:r>
            <a:r>
              <a:rPr lang="id-ID" sz="1500" dirty="0" err="1"/>
              <a:t>Grund</a:t>
            </a:r>
            <a:r>
              <a:rPr lang="id-ID" sz="1500" dirty="0"/>
              <a:t> </a:t>
            </a:r>
            <a:r>
              <a:rPr lang="id-ID" sz="1500" dirty="0" err="1"/>
              <a:t>Norm</a:t>
            </a:r>
            <a:r>
              <a:rPr lang="id-ID" sz="1500" dirty="0"/>
              <a:t>), bukan sebagai mata kuliah yang disisipkan (</a:t>
            </a:r>
            <a:r>
              <a:rPr lang="id-ID" sz="1500" dirty="0" err="1"/>
              <a:t>Juxta</a:t>
            </a:r>
            <a:r>
              <a:rPr lang="id-ID" sz="1500" dirty="0"/>
              <a:t> </a:t>
            </a:r>
            <a:r>
              <a:rPr lang="id-ID" sz="1500" dirty="0" err="1"/>
              <a:t>Position</a:t>
            </a:r>
            <a:r>
              <a:rPr lang="id-ID" sz="1500" dirty="0"/>
              <a:t>) dalam setiap </a:t>
            </a:r>
            <a:r>
              <a:rPr lang="id-ID" sz="1500" dirty="0" err="1"/>
              <a:t>prodi</a:t>
            </a:r>
            <a:r>
              <a:rPr lang="id-ID" sz="1500" dirty="0"/>
              <a:t> atau jurusan.</a:t>
            </a:r>
          </a:p>
        </p:txBody>
      </p:sp>
    </p:spTree>
    <p:extLst>
      <p:ext uri="{BB962C8B-B14F-4D97-AF65-F5344CB8AC3E}">
        <p14:creationId xmlns:p14="http://schemas.microsoft.com/office/powerpoint/2010/main" val="2684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NAMA LAIN DARI MPK</a:t>
            </a:r>
            <a:endParaRPr lang="id-ID" dirty="0"/>
          </a:p>
        </p:txBody>
      </p:sp>
      <p:sp>
        <p:nvSpPr>
          <p:cNvPr id="3" name="Content Placeholder 2"/>
          <p:cNvSpPr>
            <a:spLocks noGrp="1"/>
          </p:cNvSpPr>
          <p:nvPr>
            <p:ph idx="1"/>
          </p:nvPr>
        </p:nvSpPr>
        <p:spPr/>
        <p:txBody>
          <a:bodyPr>
            <a:normAutofit/>
          </a:bodyPr>
          <a:lstStyle/>
          <a:p>
            <a:r>
              <a:rPr lang="id-ID" sz="2100" dirty="0"/>
              <a:t>MPK (Mata Kuliah Pengembangan Kepribadian) </a:t>
            </a:r>
          </a:p>
          <a:p>
            <a:r>
              <a:rPr lang="id-ID" sz="2100" dirty="0"/>
              <a:t>MKDU (Mata Kuliah Dasar Umum)</a:t>
            </a:r>
          </a:p>
          <a:p>
            <a:r>
              <a:rPr lang="id-ID" sz="2100" dirty="0"/>
              <a:t>MKU (Mata Kuliah Umum)</a:t>
            </a:r>
          </a:p>
          <a:p>
            <a:r>
              <a:rPr lang="id-ID" sz="2100" dirty="0"/>
              <a:t>MKWU (Mata Kuliah Wajib Umum)</a:t>
            </a:r>
          </a:p>
        </p:txBody>
      </p:sp>
    </p:spTree>
    <p:extLst>
      <p:ext uri="{BB962C8B-B14F-4D97-AF65-F5344CB8AC3E}">
        <p14:creationId xmlns:p14="http://schemas.microsoft.com/office/powerpoint/2010/main" val="3408701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0"/>
            <a:ext cx="5943600" cy="4114800"/>
          </a:xfrm>
        </p:spPr>
        <p:txBody>
          <a:bodyPr/>
          <a:lstStyle/>
          <a:p>
            <a:r>
              <a:rPr lang="id-ID" dirty="0" smtClean="0"/>
              <a:t>MANUSIA YANG BERKEPRIBADIAN </a:t>
            </a:r>
            <a:br>
              <a:rPr lang="id-ID" dirty="0" smtClean="0"/>
            </a:br>
            <a:r>
              <a:rPr lang="id-ID" sz="1800" dirty="0"/>
              <a:t>(UTUH = KOMPREHENSIF INTEGRAL)</a:t>
            </a: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
            </a:r>
            <a:br>
              <a:rPr lang="id-ID" sz="1500" dirty="0">
                <a:solidFill>
                  <a:schemeClr val="tx1"/>
                </a:solidFill>
              </a:rPr>
            </a:br>
            <a:r>
              <a:rPr lang="id-ID" sz="1500" dirty="0">
                <a:solidFill>
                  <a:schemeClr val="tx1"/>
                </a:solidFill>
              </a:rPr>
              <a:t>FIKIR    &gt;  JERNIH</a:t>
            </a:r>
            <a:br>
              <a:rPr lang="id-ID" sz="1500" dirty="0">
                <a:solidFill>
                  <a:schemeClr val="tx1"/>
                </a:solidFill>
              </a:rPr>
            </a:br>
            <a:r>
              <a:rPr lang="id-ID" sz="1500" dirty="0">
                <a:solidFill>
                  <a:schemeClr val="tx1"/>
                </a:solidFill>
              </a:rPr>
              <a:t>HATI     &gt;  BERSIH</a:t>
            </a:r>
            <a:br>
              <a:rPr lang="id-ID" sz="1500" dirty="0">
                <a:solidFill>
                  <a:schemeClr val="tx1"/>
                </a:solidFill>
              </a:rPr>
            </a:br>
            <a:r>
              <a:rPr lang="id-ID" sz="1500" dirty="0">
                <a:solidFill>
                  <a:schemeClr val="tx1"/>
                </a:solidFill>
              </a:rPr>
              <a:t>TUBUH  &gt; SEHAT DAN KUAT</a:t>
            </a:r>
            <a:br>
              <a:rPr lang="id-ID" sz="1500" dirty="0">
                <a:solidFill>
                  <a:schemeClr val="tx1"/>
                </a:solidFill>
              </a:rPr>
            </a:br>
            <a:r>
              <a:rPr lang="id-ID" sz="1500" dirty="0">
                <a:solidFill>
                  <a:schemeClr val="tx1"/>
                </a:solidFill>
              </a:rPr>
              <a:t>NAFSU &gt; TERKENDALI</a:t>
            </a:r>
            <a:br>
              <a:rPr lang="id-ID" sz="1500" dirty="0">
                <a:solidFill>
                  <a:schemeClr val="tx1"/>
                </a:solidFill>
              </a:rPr>
            </a:br>
            <a:r>
              <a:rPr lang="id-ID" sz="1500" dirty="0">
                <a:solidFill>
                  <a:schemeClr val="tx1"/>
                </a:solidFill>
              </a:rPr>
              <a:t>ROH     &gt;  ADA</a:t>
            </a:r>
          </a:p>
        </p:txBody>
      </p:sp>
      <p:pic>
        <p:nvPicPr>
          <p:cNvPr id="1026" name="Picture 2" descr="Hasil gambar untuk gambar manusi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88482" y="2594372"/>
            <a:ext cx="2164556" cy="119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56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1800" dirty="0"/>
              <a:t>PENDIDIKAN KEWARGANEGARAAN </a:t>
            </a:r>
          </a:p>
        </p:txBody>
      </p:sp>
      <p:sp>
        <p:nvSpPr>
          <p:cNvPr id="3" name="Content Placeholder 2"/>
          <p:cNvSpPr>
            <a:spLocks noGrp="1"/>
          </p:cNvSpPr>
          <p:nvPr>
            <p:ph idx="1"/>
          </p:nvPr>
        </p:nvSpPr>
        <p:spPr/>
        <p:txBody>
          <a:bodyPr>
            <a:normAutofit/>
          </a:bodyPr>
          <a:lstStyle/>
          <a:p>
            <a:r>
              <a:rPr lang="id-ID" sz="1800" b="1" dirty="0"/>
              <a:t>APA  </a:t>
            </a:r>
          </a:p>
          <a:p>
            <a:pPr>
              <a:buNone/>
            </a:pPr>
            <a:r>
              <a:rPr lang="id-ID" sz="1800" dirty="0"/>
              <a:t>    (Maksud dan Tujuan)</a:t>
            </a:r>
          </a:p>
          <a:p>
            <a:r>
              <a:rPr lang="id-ID" sz="1800" b="1" dirty="0"/>
              <a:t>MENGAPA</a:t>
            </a:r>
          </a:p>
          <a:p>
            <a:pPr>
              <a:buNone/>
            </a:pPr>
            <a:r>
              <a:rPr lang="id-ID" sz="1800" dirty="0"/>
              <a:t>    (</a:t>
            </a:r>
            <a:r>
              <a:rPr lang="id-ID" sz="1800" dirty="0" err="1"/>
              <a:t>Latarbelakang</a:t>
            </a:r>
            <a:r>
              <a:rPr lang="id-ID" sz="1800" dirty="0"/>
              <a:t>/Alasan : Filosofis,         </a:t>
            </a:r>
          </a:p>
          <a:p>
            <a:pPr>
              <a:buNone/>
            </a:pPr>
            <a:r>
              <a:rPr lang="id-ID" sz="1800" dirty="0"/>
              <a:t>      Historis,  Sosial Budaya, Yuridis)</a:t>
            </a:r>
          </a:p>
          <a:p>
            <a:r>
              <a:rPr lang="id-ID" sz="1800" b="1" dirty="0"/>
              <a:t>BAGAIMANA</a:t>
            </a:r>
            <a:r>
              <a:rPr lang="id-ID" sz="1800" dirty="0"/>
              <a:t> </a:t>
            </a:r>
          </a:p>
          <a:p>
            <a:pPr>
              <a:buNone/>
            </a:pPr>
            <a:r>
              <a:rPr lang="id-ID" sz="1800" dirty="0"/>
              <a:t>    (Cara/Metode mencapai Tujuan)</a:t>
            </a:r>
          </a:p>
        </p:txBody>
      </p:sp>
    </p:spTree>
    <p:extLst>
      <p:ext uri="{BB962C8B-B14F-4D97-AF65-F5344CB8AC3E}">
        <p14:creationId xmlns:p14="http://schemas.microsoft.com/office/powerpoint/2010/main" val="5111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PKN</a:t>
            </a:r>
            <a:endParaRPr lang="id-ID" dirty="0"/>
          </a:p>
        </p:txBody>
      </p:sp>
      <p:sp>
        <p:nvSpPr>
          <p:cNvPr id="3" name="Content Placeholder 2"/>
          <p:cNvSpPr>
            <a:spLocks noGrp="1"/>
          </p:cNvSpPr>
          <p:nvPr>
            <p:ph idx="1"/>
          </p:nvPr>
        </p:nvSpPr>
        <p:spPr/>
        <p:txBody>
          <a:bodyPr>
            <a:normAutofit/>
          </a:bodyPr>
          <a:lstStyle/>
          <a:p>
            <a:r>
              <a:rPr lang="id-ID" sz="1500" dirty="0"/>
              <a:t>PKN bagian Integral dari MPK, artinya PKN tidak dapat dipisahkan dengan mata kuliah lain yang termasuk MPK, tetapi merupakan bagian yang utuh, terpadu.</a:t>
            </a:r>
          </a:p>
          <a:p>
            <a:r>
              <a:rPr lang="id-ID" sz="1500" dirty="0"/>
              <a:t>PKN berfungsi sebagai orientasi mahasiswa dalam memantapkan wawasan dan semangat kebangsaan, cinta tanah air, demokrasi, kesadaran hukum, penghargaan atas keragaman dan partisipasinya membangun bangsa berdasar Pancasila</a:t>
            </a:r>
          </a:p>
        </p:txBody>
      </p:sp>
    </p:spTree>
    <p:extLst>
      <p:ext uri="{BB962C8B-B14F-4D97-AF65-F5344CB8AC3E}">
        <p14:creationId xmlns:p14="http://schemas.microsoft.com/office/powerpoint/2010/main" val="122984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1" y="228600"/>
            <a:ext cx="4916150" cy="1143000"/>
          </a:xfrm>
        </p:spPr>
        <p:txBody>
          <a:bodyPr>
            <a:normAutofit/>
          </a:bodyPr>
          <a:lstStyle/>
          <a:p>
            <a:pPr algn="ctr" eaLnBrk="1" hangingPunct="1">
              <a:defRPr/>
            </a:pPr>
            <a:r>
              <a:rPr lang="id-ID" dirty="0" smtClean="0"/>
              <a:t>VISI, MISI DAN KOMPETENSI</a:t>
            </a:r>
            <a:r>
              <a:rPr lang="en-US" dirty="0"/>
              <a:t> PKN </a:t>
            </a:r>
            <a:br>
              <a:rPr lang="en-US" dirty="0"/>
            </a:br>
            <a:r>
              <a:rPr lang="en-US" dirty="0"/>
              <a:t>DI PERGURUAN TINGGI</a:t>
            </a:r>
            <a:endParaRPr lang="en-US" dirty="0" smtClean="0"/>
          </a:p>
        </p:txBody>
      </p:sp>
      <p:sp>
        <p:nvSpPr>
          <p:cNvPr id="6147" name="Rectangle 3"/>
          <p:cNvSpPr>
            <a:spLocks noGrp="1" noChangeArrowheads="1"/>
          </p:cNvSpPr>
          <p:nvPr>
            <p:ph idx="1"/>
          </p:nvPr>
        </p:nvSpPr>
        <p:spPr>
          <a:xfrm>
            <a:off x="1828800" y="1428750"/>
            <a:ext cx="5600701" cy="3543300"/>
          </a:xfrm>
        </p:spPr>
        <p:txBody>
          <a:bodyPr>
            <a:noAutofit/>
          </a:bodyPr>
          <a:lstStyle/>
          <a:p>
            <a:pPr>
              <a:lnSpc>
                <a:spcPct val="80000"/>
              </a:lnSpc>
              <a:buNone/>
              <a:defRPr/>
            </a:pPr>
            <a:endParaRPr lang="en-US" sz="1200" dirty="0">
              <a:solidFill>
                <a:schemeClr val="bg1"/>
              </a:solidFill>
            </a:endParaRPr>
          </a:p>
          <a:p>
            <a:pPr>
              <a:lnSpc>
                <a:spcPct val="80000"/>
              </a:lnSpc>
              <a:buNone/>
              <a:defRPr/>
            </a:pPr>
            <a:r>
              <a:rPr lang="en-US" sz="1200" dirty="0" err="1">
                <a:solidFill>
                  <a:schemeClr val="bg1"/>
                </a:solidFill>
              </a:rPr>
              <a:t>Berdasarkan</a:t>
            </a:r>
            <a:r>
              <a:rPr lang="en-US" sz="1200" dirty="0">
                <a:solidFill>
                  <a:schemeClr val="bg1"/>
                </a:solidFill>
              </a:rPr>
              <a:t> </a:t>
            </a:r>
            <a:r>
              <a:rPr lang="en-US" sz="1200" dirty="0" err="1">
                <a:solidFill>
                  <a:schemeClr val="bg1"/>
                </a:solidFill>
              </a:rPr>
              <a:t>Kep</a:t>
            </a:r>
            <a:r>
              <a:rPr lang="en-US" sz="1200" dirty="0">
                <a:solidFill>
                  <a:schemeClr val="bg1"/>
                </a:solidFill>
              </a:rPr>
              <a:t>. </a:t>
            </a:r>
            <a:r>
              <a:rPr lang="en-US" sz="1200" dirty="0" err="1">
                <a:solidFill>
                  <a:schemeClr val="bg1"/>
                </a:solidFill>
              </a:rPr>
              <a:t>Dirjen</a:t>
            </a:r>
            <a:r>
              <a:rPr lang="en-US" sz="1200" dirty="0">
                <a:solidFill>
                  <a:schemeClr val="bg1"/>
                </a:solidFill>
              </a:rPr>
              <a:t> DIKTI No.43/DIKTI/</a:t>
            </a:r>
            <a:r>
              <a:rPr lang="en-US" sz="1200" dirty="0" err="1">
                <a:solidFill>
                  <a:schemeClr val="bg1"/>
                </a:solidFill>
              </a:rPr>
              <a:t>Kep</a:t>
            </a:r>
            <a:r>
              <a:rPr lang="en-US" sz="1200" dirty="0">
                <a:solidFill>
                  <a:schemeClr val="bg1"/>
                </a:solidFill>
              </a:rPr>
              <a:t>/2006,tujuan </a:t>
            </a:r>
            <a:r>
              <a:rPr lang="en-US" sz="1200" dirty="0" err="1">
                <a:solidFill>
                  <a:schemeClr val="bg1"/>
                </a:solidFill>
              </a:rPr>
              <a:t>Pendidikan</a:t>
            </a:r>
            <a:r>
              <a:rPr lang="en-US" sz="1200" dirty="0">
                <a:solidFill>
                  <a:schemeClr val="bg1"/>
                </a:solidFill>
              </a:rPr>
              <a:t> </a:t>
            </a:r>
            <a:r>
              <a:rPr lang="en-US" sz="1200" dirty="0" err="1">
                <a:solidFill>
                  <a:schemeClr val="bg1"/>
                </a:solidFill>
              </a:rPr>
              <a:t>Kewarganegaraan</a:t>
            </a:r>
            <a:r>
              <a:rPr lang="en-US" sz="1200" dirty="0">
                <a:solidFill>
                  <a:schemeClr val="bg1"/>
                </a:solidFill>
              </a:rPr>
              <a:t> </a:t>
            </a:r>
            <a:r>
              <a:rPr lang="en-US" sz="1200" dirty="0" err="1">
                <a:solidFill>
                  <a:schemeClr val="bg1"/>
                </a:solidFill>
              </a:rPr>
              <a:t>dirumuskan</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smtClean="0">
                <a:solidFill>
                  <a:schemeClr val="bg1"/>
                </a:solidFill>
              </a:rPr>
              <a:t>:</a:t>
            </a:r>
          </a:p>
          <a:p>
            <a:pPr>
              <a:lnSpc>
                <a:spcPct val="80000"/>
              </a:lnSpc>
              <a:buNone/>
              <a:defRPr/>
            </a:pPr>
            <a:endParaRPr lang="en-US" sz="1200" dirty="0" smtClean="0">
              <a:solidFill>
                <a:schemeClr val="bg1"/>
              </a:solidFill>
            </a:endParaRPr>
          </a:p>
          <a:p>
            <a:pPr marL="228600" indent="-228600">
              <a:lnSpc>
                <a:spcPct val="80000"/>
              </a:lnSpc>
              <a:buFont typeface="+mj-lt"/>
              <a:buAutoNum type="arabicPeriod"/>
              <a:defRPr/>
            </a:pPr>
            <a:r>
              <a:rPr lang="en-US" sz="1200" dirty="0" err="1" smtClean="0">
                <a:solidFill>
                  <a:schemeClr val="bg1"/>
                </a:solidFill>
              </a:rPr>
              <a:t>Visi</a:t>
            </a:r>
            <a:r>
              <a:rPr lang="en-US" sz="1200" dirty="0" smtClean="0">
                <a:solidFill>
                  <a:schemeClr val="bg1"/>
                </a:solidFill>
              </a:rPr>
              <a:t> </a:t>
            </a:r>
            <a:r>
              <a:rPr lang="en-US" sz="1200" dirty="0">
                <a:solidFill>
                  <a:schemeClr val="bg1"/>
                </a:solidFill>
              </a:rPr>
              <a:t>: </a:t>
            </a:r>
            <a:r>
              <a:rPr lang="en-US" sz="1200" dirty="0" err="1">
                <a:solidFill>
                  <a:schemeClr val="bg1"/>
                </a:solidFill>
              </a:rPr>
              <a:t>Sumber</a:t>
            </a:r>
            <a:r>
              <a:rPr lang="en-US" sz="1200" dirty="0">
                <a:solidFill>
                  <a:schemeClr val="bg1"/>
                </a:solidFill>
              </a:rPr>
              <a:t> </a:t>
            </a:r>
            <a:r>
              <a:rPr lang="en-US" sz="1200" dirty="0" err="1">
                <a:solidFill>
                  <a:schemeClr val="bg1"/>
                </a:solidFill>
              </a:rPr>
              <a:t>nilai</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pedoman</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err="1">
                <a:solidFill>
                  <a:schemeClr val="bg1"/>
                </a:solidFill>
              </a:rPr>
              <a:t>pengembangan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penyelenggaraan</a:t>
            </a:r>
            <a:r>
              <a:rPr lang="en-US" sz="1200" dirty="0">
                <a:solidFill>
                  <a:schemeClr val="bg1"/>
                </a:solidFill>
              </a:rPr>
              <a:t> program </a:t>
            </a:r>
            <a:r>
              <a:rPr lang="en-US" sz="1200" dirty="0" err="1">
                <a:solidFill>
                  <a:schemeClr val="bg1"/>
                </a:solidFill>
              </a:rPr>
              <a:t>studi</a:t>
            </a:r>
            <a:r>
              <a:rPr lang="en-US" sz="1200" dirty="0">
                <a:solidFill>
                  <a:schemeClr val="bg1"/>
                </a:solidFill>
              </a:rPr>
              <a:t> </a:t>
            </a:r>
            <a:r>
              <a:rPr lang="en-US" sz="1200" dirty="0" err="1">
                <a:solidFill>
                  <a:schemeClr val="bg1"/>
                </a:solidFill>
              </a:rPr>
              <a:t>guna</a:t>
            </a:r>
            <a:r>
              <a:rPr lang="en-US" sz="1200" dirty="0">
                <a:solidFill>
                  <a:schemeClr val="bg1"/>
                </a:solidFill>
              </a:rPr>
              <a:t> </a:t>
            </a:r>
            <a:r>
              <a:rPr lang="en-US" sz="1200" dirty="0" err="1">
                <a:solidFill>
                  <a:schemeClr val="bg1"/>
                </a:solidFill>
              </a:rPr>
              <a:t>mengantarkan</a:t>
            </a:r>
            <a:r>
              <a:rPr lang="en-US" sz="1200" dirty="0">
                <a:solidFill>
                  <a:schemeClr val="bg1"/>
                </a:solidFill>
              </a:rPr>
              <a:t> </a:t>
            </a:r>
            <a:r>
              <a:rPr lang="en-US" sz="1200" dirty="0" err="1">
                <a:solidFill>
                  <a:schemeClr val="bg1"/>
                </a:solidFill>
              </a:rPr>
              <a:t>mahasiswa</a:t>
            </a:r>
            <a:r>
              <a:rPr lang="en-US" sz="1200" dirty="0">
                <a:solidFill>
                  <a:schemeClr val="bg1"/>
                </a:solidFill>
              </a:rPr>
              <a:t> </a:t>
            </a:r>
            <a:r>
              <a:rPr lang="en-US" sz="1200" dirty="0" err="1">
                <a:solidFill>
                  <a:schemeClr val="bg1"/>
                </a:solidFill>
              </a:rPr>
              <a:t>memantapkan</a:t>
            </a:r>
            <a:r>
              <a:rPr lang="en-US" sz="1200" dirty="0">
                <a:solidFill>
                  <a:schemeClr val="bg1"/>
                </a:solidFill>
              </a:rPr>
              <a:t> </a:t>
            </a:r>
            <a:r>
              <a:rPr lang="en-US" sz="1200" dirty="0" err="1">
                <a:solidFill>
                  <a:schemeClr val="bg1"/>
                </a:solidFill>
              </a:rPr>
              <a:t>kepribadiannya</a:t>
            </a:r>
            <a:r>
              <a:rPr lang="en-US" sz="1200" dirty="0">
                <a:solidFill>
                  <a:schemeClr val="bg1"/>
                </a:solidFill>
              </a:rPr>
              <a:t> </a:t>
            </a:r>
            <a:r>
              <a:rPr lang="en-US" sz="1200" dirty="0" err="1">
                <a:solidFill>
                  <a:schemeClr val="bg1"/>
                </a:solidFill>
              </a:rPr>
              <a:t>sebagai</a:t>
            </a:r>
            <a:r>
              <a:rPr lang="en-US" sz="1200" dirty="0">
                <a:solidFill>
                  <a:schemeClr val="bg1"/>
                </a:solidFill>
              </a:rPr>
              <a:t> </a:t>
            </a:r>
            <a:r>
              <a:rPr lang="en-US" sz="1200" dirty="0" err="1">
                <a:solidFill>
                  <a:schemeClr val="bg1"/>
                </a:solidFill>
              </a:rPr>
              <a:t>manusia</a:t>
            </a:r>
            <a:r>
              <a:rPr lang="en-US" sz="1200" dirty="0">
                <a:solidFill>
                  <a:schemeClr val="bg1"/>
                </a:solidFill>
              </a:rPr>
              <a:t> </a:t>
            </a:r>
            <a:r>
              <a:rPr lang="en-US" sz="1200" dirty="0" err="1">
                <a:solidFill>
                  <a:schemeClr val="bg1"/>
                </a:solidFill>
              </a:rPr>
              <a:t>seutuhnya</a:t>
            </a:r>
            <a:endParaRPr lang="en-US" sz="1200" dirty="0">
              <a:solidFill>
                <a:schemeClr val="bg1"/>
              </a:solidFill>
            </a:endParaRPr>
          </a:p>
          <a:p>
            <a:pPr marL="457200" indent="-457200">
              <a:lnSpc>
                <a:spcPct val="80000"/>
              </a:lnSpc>
              <a:buNone/>
              <a:defRPr/>
            </a:pPr>
            <a:endParaRPr lang="en-US" sz="1200" dirty="0">
              <a:solidFill>
                <a:schemeClr val="bg1"/>
              </a:solidFill>
            </a:endParaRPr>
          </a:p>
          <a:p>
            <a:pPr marL="267891" indent="-267891">
              <a:lnSpc>
                <a:spcPct val="80000"/>
              </a:lnSpc>
              <a:buNone/>
              <a:defRPr/>
            </a:pPr>
            <a:r>
              <a:rPr lang="en-US" sz="1200" dirty="0">
                <a:solidFill>
                  <a:schemeClr val="bg1"/>
                </a:solidFill>
              </a:rPr>
              <a:t>2.    </a:t>
            </a:r>
            <a:r>
              <a:rPr lang="en-US" sz="1200" dirty="0" err="1">
                <a:solidFill>
                  <a:schemeClr val="bg1"/>
                </a:solidFill>
              </a:rPr>
              <a:t>Misi</a:t>
            </a:r>
            <a:r>
              <a:rPr lang="en-US" sz="1200" dirty="0">
                <a:solidFill>
                  <a:schemeClr val="bg1"/>
                </a:solidFill>
              </a:rPr>
              <a:t> : </a:t>
            </a:r>
            <a:r>
              <a:rPr lang="en-US" sz="1200" dirty="0" err="1">
                <a:solidFill>
                  <a:schemeClr val="bg1"/>
                </a:solidFill>
              </a:rPr>
              <a:t>Membantu</a:t>
            </a:r>
            <a:r>
              <a:rPr lang="en-US" sz="1200" dirty="0">
                <a:solidFill>
                  <a:schemeClr val="bg1"/>
                </a:solidFill>
              </a:rPr>
              <a:t> </a:t>
            </a:r>
            <a:r>
              <a:rPr lang="en-US" sz="1200" dirty="0" err="1">
                <a:solidFill>
                  <a:schemeClr val="bg1"/>
                </a:solidFill>
              </a:rPr>
              <a:t>mahasiswa</a:t>
            </a:r>
            <a:r>
              <a:rPr lang="en-US" sz="1200" dirty="0">
                <a:solidFill>
                  <a:schemeClr val="bg1"/>
                </a:solidFill>
              </a:rPr>
              <a:t> </a:t>
            </a:r>
            <a:r>
              <a:rPr lang="en-US" sz="1200" dirty="0" err="1">
                <a:solidFill>
                  <a:schemeClr val="bg1"/>
                </a:solidFill>
              </a:rPr>
              <a:t>memantapkan</a:t>
            </a:r>
            <a:r>
              <a:rPr lang="en-US" sz="1200" dirty="0">
                <a:solidFill>
                  <a:schemeClr val="bg1"/>
                </a:solidFill>
              </a:rPr>
              <a:t> </a:t>
            </a:r>
            <a:r>
              <a:rPr lang="en-US" sz="1200" dirty="0" err="1">
                <a:solidFill>
                  <a:schemeClr val="bg1"/>
                </a:solidFill>
              </a:rPr>
              <a:t>kepribadiannya</a:t>
            </a:r>
            <a:r>
              <a:rPr lang="en-US" sz="1200" dirty="0">
                <a:solidFill>
                  <a:schemeClr val="bg1"/>
                </a:solidFill>
              </a:rPr>
              <a:t> agar </a:t>
            </a:r>
            <a:r>
              <a:rPr lang="en-US" sz="1200" dirty="0" err="1">
                <a:solidFill>
                  <a:schemeClr val="bg1"/>
                </a:solidFill>
              </a:rPr>
              <a:t>secara</a:t>
            </a:r>
            <a:r>
              <a:rPr lang="en-US" sz="1200" dirty="0">
                <a:solidFill>
                  <a:schemeClr val="bg1"/>
                </a:solidFill>
              </a:rPr>
              <a:t> </a:t>
            </a:r>
            <a:r>
              <a:rPr lang="en-US" sz="1200" dirty="0" err="1">
                <a:solidFill>
                  <a:schemeClr val="bg1"/>
                </a:solidFill>
              </a:rPr>
              <a:t>konsisten</a:t>
            </a:r>
            <a:r>
              <a:rPr lang="en-US" sz="1200" dirty="0">
                <a:solidFill>
                  <a:schemeClr val="bg1"/>
                </a:solidFill>
              </a:rPr>
              <a:t> </a:t>
            </a:r>
            <a:r>
              <a:rPr lang="en-US" sz="1200" dirty="0" err="1">
                <a:solidFill>
                  <a:schemeClr val="bg1"/>
                </a:solidFill>
              </a:rPr>
              <a:t>mampu</a:t>
            </a:r>
            <a:r>
              <a:rPr lang="en-US" sz="1200" dirty="0">
                <a:solidFill>
                  <a:schemeClr val="bg1"/>
                </a:solidFill>
              </a:rPr>
              <a:t> </a:t>
            </a:r>
            <a:r>
              <a:rPr lang="en-US" sz="1200" dirty="0" err="1">
                <a:solidFill>
                  <a:schemeClr val="bg1"/>
                </a:solidFill>
              </a:rPr>
              <a:t>mewujudkan</a:t>
            </a:r>
            <a:r>
              <a:rPr lang="en-US" sz="1200" dirty="0">
                <a:solidFill>
                  <a:schemeClr val="bg1"/>
                </a:solidFill>
              </a:rPr>
              <a:t> </a:t>
            </a:r>
            <a:r>
              <a:rPr lang="en-US" sz="1200" dirty="0" err="1">
                <a:solidFill>
                  <a:schemeClr val="bg1"/>
                </a:solidFill>
              </a:rPr>
              <a:t>nilai-nilai</a:t>
            </a:r>
            <a:r>
              <a:rPr lang="en-US" sz="1200" dirty="0">
                <a:solidFill>
                  <a:schemeClr val="bg1"/>
                </a:solidFill>
              </a:rPr>
              <a:t> </a:t>
            </a:r>
            <a:r>
              <a:rPr lang="en-US" sz="1200" dirty="0" err="1">
                <a:solidFill>
                  <a:schemeClr val="bg1"/>
                </a:solidFill>
              </a:rPr>
              <a:t>dasar</a:t>
            </a:r>
            <a:r>
              <a:rPr lang="en-US" sz="1200" dirty="0">
                <a:solidFill>
                  <a:schemeClr val="bg1"/>
                </a:solidFill>
              </a:rPr>
              <a:t> </a:t>
            </a:r>
            <a:r>
              <a:rPr lang="en-US" sz="1200" dirty="0" err="1">
                <a:solidFill>
                  <a:schemeClr val="bg1"/>
                </a:solidFill>
              </a:rPr>
              <a:t>Pancasila</a:t>
            </a:r>
            <a:r>
              <a:rPr lang="en-US" sz="1200" dirty="0">
                <a:solidFill>
                  <a:schemeClr val="bg1"/>
                </a:solidFill>
              </a:rPr>
              <a:t>, rasa </a:t>
            </a:r>
            <a:r>
              <a:rPr lang="en-US" sz="1200" dirty="0" err="1">
                <a:solidFill>
                  <a:schemeClr val="bg1"/>
                </a:solidFill>
              </a:rPr>
              <a:t>kebangaan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cinta</a:t>
            </a:r>
            <a:r>
              <a:rPr lang="en-US" sz="1200" dirty="0">
                <a:solidFill>
                  <a:schemeClr val="bg1"/>
                </a:solidFill>
              </a:rPr>
              <a:t> </a:t>
            </a:r>
            <a:r>
              <a:rPr lang="en-US" sz="1200" dirty="0" err="1">
                <a:solidFill>
                  <a:schemeClr val="bg1"/>
                </a:solidFill>
              </a:rPr>
              <a:t>tanah</a:t>
            </a:r>
            <a:r>
              <a:rPr lang="en-US" sz="1200" dirty="0">
                <a:solidFill>
                  <a:schemeClr val="bg1"/>
                </a:solidFill>
              </a:rPr>
              <a:t> air </a:t>
            </a:r>
            <a:r>
              <a:rPr lang="en-US" sz="1200" dirty="0" err="1">
                <a:solidFill>
                  <a:schemeClr val="bg1"/>
                </a:solidFill>
              </a:rPr>
              <a:t>dalam</a:t>
            </a:r>
            <a:r>
              <a:rPr lang="en-US" sz="1200" dirty="0">
                <a:solidFill>
                  <a:schemeClr val="bg1"/>
                </a:solidFill>
              </a:rPr>
              <a:t> </a:t>
            </a:r>
            <a:r>
              <a:rPr lang="en-US" sz="1200" dirty="0" err="1">
                <a:solidFill>
                  <a:schemeClr val="bg1"/>
                </a:solidFill>
              </a:rPr>
              <a:t>menguasai</a:t>
            </a:r>
            <a:r>
              <a:rPr lang="en-US" sz="1200" dirty="0">
                <a:solidFill>
                  <a:schemeClr val="bg1"/>
                </a:solidFill>
              </a:rPr>
              <a:t>, </a:t>
            </a:r>
            <a:r>
              <a:rPr lang="en-US" sz="1200" dirty="0" err="1">
                <a:solidFill>
                  <a:schemeClr val="bg1"/>
                </a:solidFill>
              </a:rPr>
              <a:t>menerapkan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mengembangkan</a:t>
            </a:r>
            <a:r>
              <a:rPr lang="en-US" sz="1200" dirty="0">
                <a:solidFill>
                  <a:schemeClr val="bg1"/>
                </a:solidFill>
              </a:rPr>
              <a:t> </a:t>
            </a:r>
            <a:r>
              <a:rPr lang="en-US" sz="1200" dirty="0" err="1">
                <a:solidFill>
                  <a:schemeClr val="bg1"/>
                </a:solidFill>
              </a:rPr>
              <a:t>ilmu</a:t>
            </a:r>
            <a:r>
              <a:rPr lang="en-US" sz="1200" dirty="0">
                <a:solidFill>
                  <a:schemeClr val="bg1"/>
                </a:solidFill>
              </a:rPr>
              <a:t> </a:t>
            </a:r>
            <a:r>
              <a:rPr lang="en-US" sz="1200" dirty="0" err="1">
                <a:solidFill>
                  <a:schemeClr val="bg1"/>
                </a:solidFill>
              </a:rPr>
              <a:t>pengetahuan</a:t>
            </a:r>
            <a:r>
              <a:rPr lang="en-US" sz="1200" dirty="0">
                <a:solidFill>
                  <a:schemeClr val="bg1"/>
                </a:solidFill>
              </a:rPr>
              <a:t>, </a:t>
            </a:r>
            <a:r>
              <a:rPr lang="en-US" sz="1200" dirty="0" err="1">
                <a:solidFill>
                  <a:schemeClr val="bg1"/>
                </a:solidFill>
              </a:rPr>
              <a:t>teknologi</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seni</a:t>
            </a:r>
            <a:r>
              <a:rPr lang="en-US" sz="1200" dirty="0">
                <a:solidFill>
                  <a:schemeClr val="bg1"/>
                </a:solidFill>
              </a:rPr>
              <a:t> </a:t>
            </a:r>
            <a:r>
              <a:rPr lang="en-US" sz="1200" dirty="0" err="1">
                <a:solidFill>
                  <a:schemeClr val="bg1"/>
                </a:solidFill>
              </a:rPr>
              <a:t>dengan</a:t>
            </a:r>
            <a:r>
              <a:rPr lang="en-US" sz="1200" dirty="0">
                <a:solidFill>
                  <a:schemeClr val="bg1"/>
                </a:solidFill>
              </a:rPr>
              <a:t> rasa </a:t>
            </a:r>
            <a:r>
              <a:rPr lang="en-US" sz="1200" dirty="0" err="1">
                <a:solidFill>
                  <a:schemeClr val="bg1"/>
                </a:solidFill>
              </a:rPr>
              <a:t>tanggungjawab</a:t>
            </a:r>
            <a:endParaRPr lang="en-US" sz="1200" dirty="0">
              <a:solidFill>
                <a:schemeClr val="bg1"/>
              </a:solidFill>
            </a:endParaRPr>
          </a:p>
          <a:p>
            <a:pPr marL="457200" indent="-457200">
              <a:lnSpc>
                <a:spcPct val="80000"/>
              </a:lnSpc>
              <a:buNone/>
              <a:defRPr/>
            </a:pPr>
            <a:endParaRPr lang="en-US" sz="1200" dirty="0">
              <a:solidFill>
                <a:schemeClr val="bg1"/>
              </a:solidFill>
            </a:endParaRPr>
          </a:p>
          <a:p>
            <a:pPr marL="267891" indent="-267891">
              <a:lnSpc>
                <a:spcPct val="80000"/>
              </a:lnSpc>
              <a:buNone/>
              <a:defRPr/>
            </a:pPr>
            <a:r>
              <a:rPr lang="en-US" sz="1200" dirty="0">
                <a:solidFill>
                  <a:schemeClr val="bg1"/>
                </a:solidFill>
              </a:rPr>
              <a:t>3.   </a:t>
            </a:r>
            <a:r>
              <a:rPr lang="en-US" sz="1200" dirty="0" err="1">
                <a:solidFill>
                  <a:schemeClr val="bg1"/>
                </a:solidFill>
              </a:rPr>
              <a:t>Kompetensi</a:t>
            </a:r>
            <a:r>
              <a:rPr lang="en-US" sz="1200" dirty="0">
                <a:solidFill>
                  <a:schemeClr val="bg1"/>
                </a:solidFill>
              </a:rPr>
              <a:t> : Agar </a:t>
            </a:r>
            <a:r>
              <a:rPr lang="en-US" sz="1200" dirty="0" err="1">
                <a:solidFill>
                  <a:schemeClr val="bg1"/>
                </a:solidFill>
              </a:rPr>
              <a:t>mahasiswa</a:t>
            </a:r>
            <a:r>
              <a:rPr lang="en-US" sz="1200" dirty="0">
                <a:solidFill>
                  <a:schemeClr val="bg1"/>
                </a:solidFill>
              </a:rPr>
              <a:t> </a:t>
            </a:r>
            <a:r>
              <a:rPr lang="en-US" sz="1200" dirty="0" err="1">
                <a:solidFill>
                  <a:schemeClr val="bg1"/>
                </a:solidFill>
              </a:rPr>
              <a:t>menjadi</a:t>
            </a:r>
            <a:r>
              <a:rPr lang="en-US" sz="1200" dirty="0">
                <a:solidFill>
                  <a:schemeClr val="bg1"/>
                </a:solidFill>
              </a:rPr>
              <a:t> </a:t>
            </a:r>
            <a:r>
              <a:rPr lang="en-US" sz="1200" dirty="0" err="1">
                <a:solidFill>
                  <a:schemeClr val="bg1"/>
                </a:solidFill>
              </a:rPr>
              <a:t>ilmuwan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profesional</a:t>
            </a:r>
            <a:r>
              <a:rPr lang="en-US" sz="1200" dirty="0">
                <a:solidFill>
                  <a:schemeClr val="bg1"/>
                </a:solidFill>
              </a:rPr>
              <a:t> yang </a:t>
            </a:r>
            <a:r>
              <a:rPr lang="en-US" sz="1200" dirty="0" err="1">
                <a:solidFill>
                  <a:schemeClr val="bg1"/>
                </a:solidFill>
              </a:rPr>
              <a:t>memiliki</a:t>
            </a:r>
            <a:r>
              <a:rPr lang="en-US" sz="1200" dirty="0">
                <a:solidFill>
                  <a:schemeClr val="bg1"/>
                </a:solidFill>
              </a:rPr>
              <a:t> rasa </a:t>
            </a:r>
            <a:r>
              <a:rPr lang="en-US" sz="1200" dirty="0" err="1">
                <a:solidFill>
                  <a:schemeClr val="bg1"/>
                </a:solidFill>
              </a:rPr>
              <a:t>kebanggaan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cinta</a:t>
            </a:r>
            <a:r>
              <a:rPr lang="en-US" sz="1200" dirty="0">
                <a:solidFill>
                  <a:schemeClr val="bg1"/>
                </a:solidFill>
              </a:rPr>
              <a:t> </a:t>
            </a:r>
            <a:r>
              <a:rPr lang="en-US" sz="1200" dirty="0" err="1">
                <a:solidFill>
                  <a:schemeClr val="bg1"/>
                </a:solidFill>
              </a:rPr>
              <a:t>tanah</a:t>
            </a:r>
            <a:r>
              <a:rPr lang="en-US" sz="1200" dirty="0">
                <a:solidFill>
                  <a:schemeClr val="bg1"/>
                </a:solidFill>
              </a:rPr>
              <a:t> </a:t>
            </a:r>
            <a:r>
              <a:rPr lang="en-US" sz="1200" dirty="0" err="1">
                <a:solidFill>
                  <a:schemeClr val="bg1"/>
                </a:solidFill>
              </a:rPr>
              <a:t>air,demokratis</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berkeadaban</a:t>
            </a:r>
            <a:r>
              <a:rPr lang="en-US" sz="1200" dirty="0">
                <a:solidFill>
                  <a:schemeClr val="bg1"/>
                </a:solidFill>
              </a:rPr>
              <a:t>  </a:t>
            </a:r>
            <a:r>
              <a:rPr lang="en-US" sz="1200" dirty="0" err="1">
                <a:solidFill>
                  <a:schemeClr val="bg1"/>
                </a:solidFill>
              </a:rPr>
              <a:t>dan</a:t>
            </a:r>
            <a:r>
              <a:rPr lang="en-US" sz="1200" dirty="0">
                <a:solidFill>
                  <a:schemeClr val="bg1"/>
                </a:solidFill>
              </a:rPr>
              <a:t> </a:t>
            </a:r>
            <a:r>
              <a:rPr lang="en-US" sz="1200" dirty="0" err="1">
                <a:solidFill>
                  <a:schemeClr val="bg1"/>
                </a:solidFill>
              </a:rPr>
              <a:t>menjadi</a:t>
            </a:r>
            <a:r>
              <a:rPr lang="en-US" sz="1200" dirty="0">
                <a:solidFill>
                  <a:schemeClr val="bg1"/>
                </a:solidFill>
              </a:rPr>
              <a:t> </a:t>
            </a:r>
            <a:r>
              <a:rPr lang="en-US" sz="1200" dirty="0" err="1">
                <a:solidFill>
                  <a:schemeClr val="bg1"/>
                </a:solidFill>
              </a:rPr>
              <a:t>warganegara</a:t>
            </a:r>
            <a:r>
              <a:rPr lang="en-US" sz="1200" dirty="0">
                <a:solidFill>
                  <a:schemeClr val="bg1"/>
                </a:solidFill>
              </a:rPr>
              <a:t> yang </a:t>
            </a:r>
            <a:r>
              <a:rPr lang="en-US" sz="1200" dirty="0" err="1">
                <a:solidFill>
                  <a:schemeClr val="bg1"/>
                </a:solidFill>
              </a:rPr>
              <a:t>memiliki</a:t>
            </a:r>
            <a:r>
              <a:rPr lang="en-US" sz="1200" dirty="0">
                <a:solidFill>
                  <a:schemeClr val="bg1"/>
                </a:solidFill>
              </a:rPr>
              <a:t> </a:t>
            </a:r>
            <a:r>
              <a:rPr lang="en-US" sz="1200" dirty="0" err="1">
                <a:solidFill>
                  <a:schemeClr val="bg1"/>
                </a:solidFill>
              </a:rPr>
              <a:t>daya</a:t>
            </a:r>
            <a:r>
              <a:rPr lang="en-US" sz="1200" dirty="0">
                <a:solidFill>
                  <a:schemeClr val="bg1"/>
                </a:solidFill>
              </a:rPr>
              <a:t> </a:t>
            </a:r>
            <a:r>
              <a:rPr lang="en-US" sz="1200" dirty="0" err="1">
                <a:solidFill>
                  <a:schemeClr val="bg1"/>
                </a:solidFill>
              </a:rPr>
              <a:t>saing</a:t>
            </a:r>
            <a:r>
              <a:rPr lang="en-US" sz="1200" dirty="0">
                <a:solidFill>
                  <a:schemeClr val="bg1"/>
                </a:solidFill>
              </a:rPr>
              <a:t>, </a:t>
            </a:r>
            <a:r>
              <a:rPr lang="en-US" sz="1200" dirty="0" err="1">
                <a:solidFill>
                  <a:schemeClr val="bg1"/>
                </a:solidFill>
              </a:rPr>
              <a:t>berdisiplin</a:t>
            </a:r>
            <a:r>
              <a:rPr lang="en-US" sz="1200" dirty="0">
                <a:solidFill>
                  <a:schemeClr val="bg1"/>
                </a:solidFill>
              </a:rPr>
              <a:t>, </a:t>
            </a:r>
            <a:r>
              <a:rPr lang="en-US" sz="1200" dirty="0" err="1">
                <a:solidFill>
                  <a:schemeClr val="bg1"/>
                </a:solidFill>
              </a:rPr>
              <a:t>berpartisipasi</a:t>
            </a:r>
            <a:r>
              <a:rPr lang="en-US" sz="1200" dirty="0">
                <a:solidFill>
                  <a:schemeClr val="bg1"/>
                </a:solidFill>
              </a:rPr>
              <a:t> </a:t>
            </a:r>
            <a:r>
              <a:rPr lang="en-US" sz="1200" dirty="0" err="1">
                <a:solidFill>
                  <a:schemeClr val="bg1"/>
                </a:solidFill>
              </a:rPr>
              <a:t>aktif</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err="1">
                <a:solidFill>
                  <a:schemeClr val="bg1"/>
                </a:solidFill>
              </a:rPr>
              <a:t>membangun</a:t>
            </a:r>
            <a:r>
              <a:rPr lang="en-US" sz="1200" dirty="0">
                <a:solidFill>
                  <a:schemeClr val="bg1"/>
                </a:solidFill>
              </a:rPr>
              <a:t> </a:t>
            </a:r>
            <a:r>
              <a:rPr lang="en-US" sz="1200" dirty="0" err="1">
                <a:solidFill>
                  <a:schemeClr val="bg1"/>
                </a:solidFill>
              </a:rPr>
              <a:t>kehidupan</a:t>
            </a:r>
            <a:r>
              <a:rPr lang="en-US" sz="1200" dirty="0">
                <a:solidFill>
                  <a:schemeClr val="bg1"/>
                </a:solidFill>
              </a:rPr>
              <a:t> yang </a:t>
            </a:r>
            <a:r>
              <a:rPr lang="en-US" sz="1200" dirty="0" err="1">
                <a:solidFill>
                  <a:schemeClr val="bg1"/>
                </a:solidFill>
              </a:rPr>
              <a:t>damai</a:t>
            </a:r>
            <a:r>
              <a:rPr lang="en-US" sz="1200" dirty="0">
                <a:solidFill>
                  <a:schemeClr val="bg1"/>
                </a:solidFill>
              </a:rPr>
              <a:t> </a:t>
            </a:r>
            <a:r>
              <a:rPr lang="en-US" sz="1200" dirty="0" err="1">
                <a:solidFill>
                  <a:schemeClr val="bg1"/>
                </a:solidFill>
              </a:rPr>
              <a:t>berdasarkan</a:t>
            </a:r>
            <a:r>
              <a:rPr lang="en-US" sz="1200" dirty="0">
                <a:solidFill>
                  <a:schemeClr val="bg1"/>
                </a:solidFill>
              </a:rPr>
              <a:t> </a:t>
            </a:r>
            <a:r>
              <a:rPr lang="en-US" sz="1200" dirty="0" err="1">
                <a:solidFill>
                  <a:schemeClr val="bg1"/>
                </a:solidFill>
              </a:rPr>
              <a:t>nilai</a:t>
            </a:r>
            <a:r>
              <a:rPr lang="en-US" sz="1200" dirty="0">
                <a:solidFill>
                  <a:schemeClr val="bg1"/>
                </a:solidFill>
              </a:rPr>
              <a:t> </a:t>
            </a:r>
            <a:r>
              <a:rPr lang="en-US" sz="1200" dirty="0" err="1">
                <a:solidFill>
                  <a:schemeClr val="bg1"/>
                </a:solidFill>
              </a:rPr>
              <a:t>Pancasila</a:t>
            </a:r>
            <a:r>
              <a:rPr lang="en-US" sz="1200" dirty="0">
                <a:solidFill>
                  <a:schemeClr val="bg1"/>
                </a:solidFill>
              </a:rPr>
              <a:t>.</a:t>
            </a:r>
          </a:p>
          <a:p>
            <a:pPr marL="457200" indent="-457200">
              <a:lnSpc>
                <a:spcPct val="80000"/>
              </a:lnSpc>
              <a:buNone/>
              <a:defRPr/>
            </a:pPr>
            <a:r>
              <a:rPr lang="en-US" sz="1350" b="1" dirty="0">
                <a:solidFill>
                  <a:schemeClr val="bg1"/>
                </a:solidFill>
              </a:rPr>
              <a:t>        </a:t>
            </a:r>
          </a:p>
          <a:p>
            <a:pPr marL="457200" indent="-457200">
              <a:lnSpc>
                <a:spcPct val="80000"/>
              </a:lnSpc>
              <a:buFontTx/>
              <a:buAutoNum type="arabicPeriod"/>
              <a:defRPr/>
            </a:pPr>
            <a:endParaRPr lang="en-US" sz="1200" dirty="0">
              <a:solidFill>
                <a:schemeClr val="accent1">
                  <a:lumMod val="75000"/>
                </a:schemeClr>
              </a:solidFill>
            </a:endParaRPr>
          </a:p>
        </p:txBody>
      </p:sp>
    </p:spTree>
    <p:extLst>
      <p:ext uri="{BB962C8B-B14F-4D97-AF65-F5344CB8AC3E}">
        <p14:creationId xmlns:p14="http://schemas.microsoft.com/office/powerpoint/2010/main" val="142046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71074" y="514350"/>
            <a:ext cx="4916150" cy="1143000"/>
          </a:xfrm>
        </p:spPr>
        <p:txBody>
          <a:bodyPr>
            <a:normAutofit/>
          </a:bodyPr>
          <a:lstStyle/>
          <a:p>
            <a:pPr algn="ctr">
              <a:defRPr/>
            </a:pPr>
            <a:r>
              <a:rPr lang="en-US" sz="2100" dirty="0"/>
              <a:t>PENDIDIKAN KEWARGANEGARAAN</a:t>
            </a:r>
            <a:br>
              <a:rPr lang="en-US" sz="2100" dirty="0"/>
            </a:br>
            <a:endParaRPr lang="en-US" sz="2100" dirty="0">
              <a:latin typeface="Aharoni" panose="02010803020104030203" pitchFamily="2" charset="-79"/>
              <a:cs typeface="Aharoni" panose="02010803020104030203" pitchFamily="2" charset="-79"/>
            </a:endParaRPr>
          </a:p>
        </p:txBody>
      </p:sp>
      <p:sp>
        <p:nvSpPr>
          <p:cNvPr id="4099" name="Rectangle 3"/>
          <p:cNvSpPr>
            <a:spLocks noGrp="1" noChangeArrowheads="1"/>
          </p:cNvSpPr>
          <p:nvPr>
            <p:ph idx="1"/>
          </p:nvPr>
        </p:nvSpPr>
        <p:spPr>
          <a:xfrm>
            <a:off x="1543049" y="1200150"/>
            <a:ext cx="6172200" cy="3600450"/>
          </a:xfrm>
        </p:spPr>
        <p:txBody>
          <a:bodyPr>
            <a:noAutofit/>
          </a:bodyPr>
          <a:lstStyle/>
          <a:p>
            <a:pPr algn="ctr">
              <a:buNone/>
              <a:defRPr/>
            </a:pPr>
            <a:endParaRPr lang="en-US" sz="1500" dirty="0">
              <a:solidFill>
                <a:srgbClr val="FFC000"/>
              </a:solidFill>
            </a:endParaRPr>
          </a:p>
          <a:p>
            <a:pPr algn="ctr">
              <a:buNone/>
              <a:defRPr/>
            </a:pPr>
            <a:endParaRPr lang="en-US" sz="1500" dirty="0">
              <a:solidFill>
                <a:srgbClr val="FFC000"/>
              </a:solidFill>
            </a:endParaRPr>
          </a:p>
          <a:p>
            <a:pPr marL="457200" indent="-457200">
              <a:buFontTx/>
              <a:buAutoNum type="alphaLcPeriod"/>
              <a:defRPr/>
            </a:pPr>
            <a:r>
              <a:rPr lang="en-US" sz="1500" dirty="0" err="1"/>
              <a:t>Pendidikan</a:t>
            </a:r>
            <a:r>
              <a:rPr lang="en-US" sz="1500" dirty="0"/>
              <a:t> </a:t>
            </a:r>
            <a:r>
              <a:rPr lang="en-US" sz="1500" dirty="0" err="1"/>
              <a:t>kewarganegaraan</a:t>
            </a:r>
            <a:r>
              <a:rPr lang="en-US" sz="1500" dirty="0"/>
              <a:t> </a:t>
            </a:r>
            <a:r>
              <a:rPr lang="en-US" sz="1500" dirty="0" err="1"/>
              <a:t>dikenal</a:t>
            </a:r>
            <a:r>
              <a:rPr lang="en-US" sz="1500" dirty="0"/>
              <a:t> </a:t>
            </a:r>
            <a:r>
              <a:rPr lang="en-US" sz="1500" dirty="0" err="1"/>
              <a:t>dengan</a:t>
            </a:r>
            <a:r>
              <a:rPr lang="en-US" sz="1500" dirty="0"/>
              <a:t> </a:t>
            </a:r>
            <a:r>
              <a:rPr lang="en-US" sz="1500" dirty="0" err="1"/>
              <a:t>istilah</a:t>
            </a:r>
            <a:r>
              <a:rPr lang="en-US" sz="1500" dirty="0"/>
              <a:t> </a:t>
            </a:r>
            <a:r>
              <a:rPr lang="en-US" sz="1500" i="1" dirty="0">
                <a:solidFill>
                  <a:srgbClr val="FF0000"/>
                </a:solidFill>
              </a:rPr>
              <a:t>civic education </a:t>
            </a:r>
            <a:r>
              <a:rPr lang="en-US" sz="1500" dirty="0" err="1"/>
              <a:t>yaitu</a:t>
            </a:r>
            <a:r>
              <a:rPr lang="en-US" sz="1500" dirty="0"/>
              <a:t> </a:t>
            </a:r>
            <a:r>
              <a:rPr lang="id-ID" sz="1500" dirty="0"/>
              <a:t>mata kuliah</a:t>
            </a:r>
            <a:r>
              <a:rPr lang="en-US" sz="1500" dirty="0"/>
              <a:t> yang </a:t>
            </a:r>
            <a:r>
              <a:rPr lang="en-US" sz="1500" dirty="0" err="1"/>
              <a:t>dirancang</a:t>
            </a:r>
            <a:r>
              <a:rPr lang="en-US" sz="1500" dirty="0"/>
              <a:t> </a:t>
            </a:r>
            <a:r>
              <a:rPr lang="en-US" sz="1500" dirty="0" err="1"/>
              <a:t>untuk</a:t>
            </a:r>
            <a:r>
              <a:rPr lang="en-US" sz="1500" dirty="0"/>
              <a:t> </a:t>
            </a:r>
            <a:r>
              <a:rPr lang="en-US" sz="1500" dirty="0" err="1"/>
              <a:t>mempersiapkan</a:t>
            </a:r>
            <a:r>
              <a:rPr lang="en-US" sz="1500" dirty="0"/>
              <a:t> </a:t>
            </a:r>
            <a:r>
              <a:rPr lang="en-US" sz="1500" dirty="0" err="1"/>
              <a:t>warga</a:t>
            </a:r>
            <a:r>
              <a:rPr lang="en-US" sz="1500" dirty="0"/>
              <a:t> </a:t>
            </a:r>
            <a:r>
              <a:rPr lang="en-US" sz="1500" dirty="0" err="1"/>
              <a:t>negara</a:t>
            </a:r>
            <a:r>
              <a:rPr lang="en-US" sz="1500" dirty="0"/>
              <a:t> </a:t>
            </a:r>
            <a:r>
              <a:rPr lang="en-US" sz="1500" dirty="0" err="1"/>
              <a:t>muda</a:t>
            </a:r>
            <a:r>
              <a:rPr lang="en-US" sz="1500" dirty="0"/>
              <a:t> agar </a:t>
            </a:r>
            <a:r>
              <a:rPr lang="en-US" sz="1500" dirty="0" err="1"/>
              <a:t>dewasa</a:t>
            </a:r>
            <a:r>
              <a:rPr lang="en-US" sz="1500" dirty="0"/>
              <a:t> </a:t>
            </a:r>
            <a:r>
              <a:rPr lang="en-US" sz="1500" dirty="0" err="1"/>
              <a:t>dapat</a:t>
            </a:r>
            <a:r>
              <a:rPr lang="en-US" sz="1500" dirty="0"/>
              <a:t> </a:t>
            </a:r>
            <a:r>
              <a:rPr lang="en-US" sz="1500" dirty="0" err="1"/>
              <a:t>berperan</a:t>
            </a:r>
            <a:r>
              <a:rPr lang="en-US" sz="1500" dirty="0"/>
              <a:t> </a:t>
            </a:r>
            <a:r>
              <a:rPr lang="en-US" sz="1500" dirty="0" err="1"/>
              <a:t>aktif</a:t>
            </a:r>
            <a:r>
              <a:rPr lang="en-US" sz="1500" dirty="0"/>
              <a:t> </a:t>
            </a:r>
            <a:r>
              <a:rPr lang="en-US" sz="1500" dirty="0" err="1"/>
              <a:t>dalam</a:t>
            </a:r>
            <a:r>
              <a:rPr lang="en-US" sz="1500" dirty="0"/>
              <a:t> </a:t>
            </a:r>
            <a:r>
              <a:rPr lang="en-US" sz="1500" dirty="0" err="1"/>
              <a:t>masyarakat</a:t>
            </a:r>
            <a:r>
              <a:rPr lang="en-US" sz="1500" dirty="0"/>
              <a:t>.</a:t>
            </a:r>
          </a:p>
          <a:p>
            <a:pPr marL="457200" indent="-457200">
              <a:buFontTx/>
              <a:buAutoNum type="alphaLcPeriod"/>
              <a:defRPr/>
            </a:pPr>
            <a:r>
              <a:rPr lang="en-US" sz="1500" i="1" dirty="0">
                <a:solidFill>
                  <a:srgbClr val="FF0000"/>
                </a:solidFill>
              </a:rPr>
              <a:t>Citizenship education </a:t>
            </a:r>
            <a:r>
              <a:rPr lang="en-US" sz="1500" dirty="0" err="1"/>
              <a:t>yaitu</a:t>
            </a:r>
            <a:r>
              <a:rPr lang="en-US" sz="1500" dirty="0"/>
              <a:t> </a:t>
            </a:r>
            <a:r>
              <a:rPr lang="en-US" sz="1500" dirty="0" err="1"/>
              <a:t>pendidikan</a:t>
            </a:r>
            <a:r>
              <a:rPr lang="en-US" sz="1500" dirty="0"/>
              <a:t> </a:t>
            </a:r>
            <a:r>
              <a:rPr lang="en-US" sz="1500" dirty="0" err="1"/>
              <a:t>kewarganegaraan</a:t>
            </a:r>
            <a:r>
              <a:rPr lang="en-US" sz="1500" dirty="0"/>
              <a:t> yang </a:t>
            </a:r>
            <a:r>
              <a:rPr lang="en-US" sz="1500" dirty="0" err="1"/>
              <a:t>mencakup</a:t>
            </a:r>
            <a:r>
              <a:rPr lang="en-US" sz="1500" dirty="0"/>
              <a:t> </a:t>
            </a:r>
            <a:r>
              <a:rPr lang="en-US" sz="1500" dirty="0" err="1"/>
              <a:t>didalam</a:t>
            </a:r>
            <a:r>
              <a:rPr lang="en-US" sz="1500" dirty="0"/>
              <a:t> </a:t>
            </a:r>
            <a:r>
              <a:rPr lang="en-US" sz="1500" dirty="0" err="1"/>
              <a:t>lembaga</a:t>
            </a:r>
            <a:r>
              <a:rPr lang="en-US" sz="1500" dirty="0"/>
              <a:t> </a:t>
            </a:r>
            <a:r>
              <a:rPr lang="en-US" sz="1500" dirty="0" err="1"/>
              <a:t>pendidikan</a:t>
            </a:r>
            <a:r>
              <a:rPr lang="en-US" sz="1500" dirty="0"/>
              <a:t> formal </a:t>
            </a:r>
            <a:r>
              <a:rPr lang="en-US" sz="1500" dirty="0" err="1"/>
              <a:t>dan</a:t>
            </a:r>
            <a:r>
              <a:rPr lang="en-US" sz="1500" dirty="0"/>
              <a:t> </a:t>
            </a:r>
            <a:r>
              <a:rPr lang="en-US" sz="1500" dirty="0" err="1"/>
              <a:t>nonformal</a:t>
            </a:r>
            <a:endParaRPr lang="en-US" sz="1500" dirty="0"/>
          </a:p>
          <a:p>
            <a:pPr marL="457200" indent="-457200">
              <a:buFontTx/>
              <a:buAutoNum type="alphaLcPeriod"/>
              <a:defRPr/>
            </a:pPr>
            <a:r>
              <a:rPr lang="en-US" sz="1500" i="1" dirty="0">
                <a:solidFill>
                  <a:srgbClr val="FF0000"/>
                </a:solidFill>
              </a:rPr>
              <a:t>Democracy education </a:t>
            </a:r>
            <a:r>
              <a:rPr lang="en-US" sz="1500" dirty="0" err="1"/>
              <a:t>pendidikan</a:t>
            </a:r>
            <a:r>
              <a:rPr lang="en-US" sz="1500" dirty="0"/>
              <a:t> </a:t>
            </a:r>
            <a:r>
              <a:rPr lang="en-US" sz="1500" dirty="0" err="1"/>
              <a:t>kewarganegaraan</a:t>
            </a:r>
            <a:r>
              <a:rPr lang="en-US" sz="1500" dirty="0"/>
              <a:t> yang </a:t>
            </a:r>
            <a:r>
              <a:rPr lang="en-US" sz="1500" dirty="0" err="1"/>
              <a:t>diberikan</a:t>
            </a:r>
            <a:r>
              <a:rPr lang="en-US" sz="1500" dirty="0"/>
              <a:t> </a:t>
            </a:r>
            <a:r>
              <a:rPr lang="en-US" sz="1500" dirty="0" err="1"/>
              <a:t>untuk</a:t>
            </a:r>
            <a:r>
              <a:rPr lang="en-US" sz="1500" dirty="0"/>
              <a:t> </a:t>
            </a:r>
            <a:r>
              <a:rPr lang="en-US" sz="1500" dirty="0" err="1"/>
              <a:t>mengembangkan</a:t>
            </a:r>
            <a:r>
              <a:rPr lang="en-US" sz="1500" dirty="0"/>
              <a:t> </a:t>
            </a:r>
            <a:r>
              <a:rPr lang="en-US" sz="1500" dirty="0" err="1"/>
              <a:t>memperkuat</a:t>
            </a:r>
            <a:r>
              <a:rPr lang="en-US" sz="1500" dirty="0"/>
              <a:t> </a:t>
            </a:r>
            <a:r>
              <a:rPr lang="en-US" sz="1500" dirty="0" err="1"/>
              <a:t>integritas</a:t>
            </a:r>
            <a:r>
              <a:rPr lang="en-US" sz="1500" dirty="0"/>
              <a:t> </a:t>
            </a:r>
            <a:r>
              <a:rPr lang="en-US" sz="1500" dirty="0" err="1"/>
              <a:t>pemerintah</a:t>
            </a:r>
            <a:r>
              <a:rPr lang="en-US" sz="1500" dirty="0"/>
              <a:t> </a:t>
            </a:r>
            <a:r>
              <a:rPr lang="en-US" sz="1500" dirty="0" err="1"/>
              <a:t>otonom</a:t>
            </a:r>
            <a:r>
              <a:rPr lang="en-US" sz="1500" dirty="0"/>
              <a:t>.</a:t>
            </a:r>
          </a:p>
          <a:p>
            <a:pPr marL="457200" indent="-457200">
              <a:buNone/>
              <a:defRPr/>
            </a:pPr>
            <a:endParaRPr lang="en-US" sz="1500" dirty="0"/>
          </a:p>
          <a:p>
            <a:pPr marL="457200" indent="-457200">
              <a:lnSpc>
                <a:spcPct val="90000"/>
              </a:lnSpc>
              <a:buNone/>
              <a:defRPr/>
            </a:pPr>
            <a:endParaRPr lang="en-US" sz="1500" b="1" dirty="0"/>
          </a:p>
        </p:txBody>
      </p:sp>
    </p:spTree>
    <p:extLst>
      <p:ext uri="{BB962C8B-B14F-4D97-AF65-F5344CB8AC3E}">
        <p14:creationId xmlns:p14="http://schemas.microsoft.com/office/powerpoint/2010/main" val="325197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850" y="342900"/>
            <a:ext cx="4916150" cy="1143000"/>
          </a:xfrm>
        </p:spPr>
        <p:txBody>
          <a:bodyPr>
            <a:normAutofit/>
          </a:bodyPr>
          <a:lstStyle/>
          <a:p>
            <a:pPr algn="ctr">
              <a:defRPr/>
            </a:pPr>
            <a:r>
              <a:rPr lang="en-US" sz="1800" dirty="0"/>
              <a:t>TUJUAN PENDIDIKAN KEWARGANEGARAAN DI</a:t>
            </a:r>
            <a:r>
              <a:rPr lang="id-ID" sz="1800" dirty="0"/>
              <a:t> </a:t>
            </a:r>
            <a:r>
              <a:rPr lang="en-US" sz="1800" dirty="0"/>
              <a:t>PERGURUAN TINGGI </a:t>
            </a:r>
          </a:p>
        </p:txBody>
      </p:sp>
      <p:sp>
        <p:nvSpPr>
          <p:cNvPr id="3" name="Content Placeholder 2"/>
          <p:cNvSpPr>
            <a:spLocks noGrp="1"/>
          </p:cNvSpPr>
          <p:nvPr>
            <p:ph idx="1"/>
          </p:nvPr>
        </p:nvSpPr>
        <p:spPr>
          <a:xfrm>
            <a:off x="1713875" y="1771650"/>
            <a:ext cx="5372100" cy="2825753"/>
          </a:xfrm>
        </p:spPr>
        <p:txBody>
          <a:bodyPr>
            <a:normAutofit/>
          </a:bodyPr>
          <a:lstStyle/>
          <a:p>
            <a:pPr marL="457200" indent="-457200">
              <a:lnSpc>
                <a:spcPct val="80000"/>
              </a:lnSpc>
              <a:buNone/>
              <a:defRPr/>
            </a:pPr>
            <a:r>
              <a:rPr lang="en-US" sz="1800" b="1" dirty="0">
                <a:solidFill>
                  <a:schemeClr val="accent1">
                    <a:lumMod val="75000"/>
                  </a:schemeClr>
                </a:solidFill>
              </a:rPr>
              <a:t>      </a:t>
            </a:r>
          </a:p>
          <a:p>
            <a:pPr marL="267891" indent="-267891">
              <a:lnSpc>
                <a:spcPct val="80000"/>
              </a:lnSpc>
              <a:buFontTx/>
              <a:buAutoNum type="arabicPeriod"/>
              <a:defRPr/>
            </a:pPr>
            <a:r>
              <a:rPr lang="en-US" sz="1800" dirty="0" err="1">
                <a:solidFill>
                  <a:schemeClr val="bg1"/>
                </a:solidFill>
              </a:rPr>
              <a:t>Memantapkan</a:t>
            </a:r>
            <a:r>
              <a:rPr lang="en-US" sz="1800" dirty="0">
                <a:solidFill>
                  <a:schemeClr val="bg1"/>
                </a:solidFill>
              </a:rPr>
              <a:t> </a:t>
            </a:r>
            <a:r>
              <a:rPr lang="en-US" sz="1800" dirty="0" err="1">
                <a:solidFill>
                  <a:schemeClr val="bg1"/>
                </a:solidFill>
              </a:rPr>
              <a:t>kepribadia</a:t>
            </a:r>
            <a:r>
              <a:rPr lang="id-ID" sz="1800" dirty="0">
                <a:solidFill>
                  <a:schemeClr val="bg1"/>
                </a:solidFill>
              </a:rPr>
              <a:t>n mahasiswa </a:t>
            </a:r>
            <a:r>
              <a:rPr lang="en-US" sz="1800" dirty="0" err="1">
                <a:solidFill>
                  <a:schemeClr val="bg1"/>
                </a:solidFill>
              </a:rPr>
              <a:t>sebagai</a:t>
            </a:r>
            <a:r>
              <a:rPr lang="en-US" sz="1800" dirty="0">
                <a:solidFill>
                  <a:schemeClr val="bg1"/>
                </a:solidFill>
              </a:rPr>
              <a:t> </a:t>
            </a:r>
            <a:r>
              <a:rPr lang="en-US" sz="1800" dirty="0" err="1">
                <a:solidFill>
                  <a:schemeClr val="bg1"/>
                </a:solidFill>
              </a:rPr>
              <a:t>manusia</a:t>
            </a:r>
            <a:r>
              <a:rPr lang="en-US" sz="1800" dirty="0">
                <a:solidFill>
                  <a:schemeClr val="bg1"/>
                </a:solidFill>
              </a:rPr>
              <a:t> </a:t>
            </a:r>
            <a:r>
              <a:rPr lang="en-US" sz="1800" dirty="0" err="1">
                <a:solidFill>
                  <a:schemeClr val="bg1"/>
                </a:solidFill>
              </a:rPr>
              <a:t>seutuhnya</a:t>
            </a:r>
            <a:endParaRPr lang="en-US" sz="1800" dirty="0">
              <a:solidFill>
                <a:schemeClr val="bg1"/>
              </a:solidFill>
            </a:endParaRPr>
          </a:p>
          <a:p>
            <a:pPr marL="267891" indent="-267891">
              <a:lnSpc>
                <a:spcPct val="80000"/>
              </a:lnSpc>
              <a:buFontTx/>
              <a:buAutoNum type="arabicPeriod"/>
              <a:defRPr/>
            </a:pPr>
            <a:r>
              <a:rPr lang="en-US" sz="1800" dirty="0" err="1">
                <a:solidFill>
                  <a:schemeClr val="bg1"/>
                </a:solidFill>
              </a:rPr>
              <a:t>Mampu</a:t>
            </a:r>
            <a:r>
              <a:rPr lang="en-US" sz="1800" dirty="0">
                <a:solidFill>
                  <a:schemeClr val="bg1"/>
                </a:solidFill>
              </a:rPr>
              <a:t> </a:t>
            </a:r>
            <a:r>
              <a:rPr lang="en-US" sz="1800" dirty="0" err="1">
                <a:solidFill>
                  <a:schemeClr val="bg1"/>
                </a:solidFill>
              </a:rPr>
              <a:t>mewujudkan</a:t>
            </a:r>
            <a:r>
              <a:rPr lang="en-US" sz="1800" dirty="0">
                <a:solidFill>
                  <a:schemeClr val="bg1"/>
                </a:solidFill>
              </a:rPr>
              <a:t> </a:t>
            </a:r>
            <a:r>
              <a:rPr lang="en-US" sz="1800" dirty="0" err="1">
                <a:solidFill>
                  <a:schemeClr val="bg1"/>
                </a:solidFill>
              </a:rPr>
              <a:t>nilai</a:t>
            </a:r>
            <a:r>
              <a:rPr lang="en-US" sz="1800" dirty="0">
                <a:solidFill>
                  <a:schemeClr val="bg1"/>
                </a:solidFill>
              </a:rPr>
              <a:t> </a:t>
            </a:r>
            <a:r>
              <a:rPr lang="en-US" sz="1800" dirty="0" err="1">
                <a:solidFill>
                  <a:schemeClr val="bg1"/>
                </a:solidFill>
              </a:rPr>
              <a:t>nilai</a:t>
            </a:r>
            <a:r>
              <a:rPr lang="en-US" sz="1800" dirty="0">
                <a:solidFill>
                  <a:schemeClr val="bg1"/>
                </a:solidFill>
              </a:rPr>
              <a:t> </a:t>
            </a:r>
            <a:r>
              <a:rPr lang="en-US" sz="1800" dirty="0" err="1">
                <a:solidFill>
                  <a:schemeClr val="bg1"/>
                </a:solidFill>
              </a:rPr>
              <a:t>dasar</a:t>
            </a:r>
            <a:r>
              <a:rPr lang="en-US" sz="1800" dirty="0">
                <a:solidFill>
                  <a:schemeClr val="bg1"/>
                </a:solidFill>
              </a:rPr>
              <a:t> </a:t>
            </a:r>
            <a:r>
              <a:rPr lang="en-US" sz="1800" dirty="0" err="1">
                <a:solidFill>
                  <a:schemeClr val="bg1"/>
                </a:solidFill>
              </a:rPr>
              <a:t>keagamaan</a:t>
            </a:r>
            <a:r>
              <a:rPr lang="en-US" sz="1800" dirty="0">
                <a:solidFill>
                  <a:schemeClr val="bg1"/>
                </a:solidFill>
              </a:rPr>
              <a:t> </a:t>
            </a:r>
            <a:r>
              <a:rPr lang="en-US" sz="1800" dirty="0" err="1">
                <a:solidFill>
                  <a:schemeClr val="bg1"/>
                </a:solidFill>
              </a:rPr>
              <a:t>dan</a:t>
            </a:r>
            <a:r>
              <a:rPr lang="en-US" sz="1800" dirty="0">
                <a:solidFill>
                  <a:schemeClr val="bg1"/>
                </a:solidFill>
              </a:rPr>
              <a:t> </a:t>
            </a:r>
            <a:r>
              <a:rPr lang="en-US" sz="1800" dirty="0" err="1">
                <a:solidFill>
                  <a:schemeClr val="bg1"/>
                </a:solidFill>
              </a:rPr>
              <a:t>kebudayaan</a:t>
            </a:r>
            <a:r>
              <a:rPr lang="en-US" sz="1800" dirty="0">
                <a:solidFill>
                  <a:schemeClr val="bg1"/>
                </a:solidFill>
              </a:rPr>
              <a:t> </a:t>
            </a:r>
          </a:p>
          <a:p>
            <a:pPr marL="267891" indent="-267891">
              <a:lnSpc>
                <a:spcPct val="80000"/>
              </a:lnSpc>
              <a:buFontTx/>
              <a:buAutoNum type="arabicPeriod"/>
              <a:defRPr/>
            </a:pPr>
            <a:r>
              <a:rPr lang="en-US" sz="1800" dirty="0" err="1">
                <a:solidFill>
                  <a:schemeClr val="bg1"/>
                </a:solidFill>
              </a:rPr>
              <a:t>Memiliki</a:t>
            </a:r>
            <a:r>
              <a:rPr lang="en-US" sz="1800" dirty="0">
                <a:solidFill>
                  <a:schemeClr val="bg1"/>
                </a:solidFill>
              </a:rPr>
              <a:t> </a:t>
            </a:r>
            <a:r>
              <a:rPr lang="en-US" sz="1800" dirty="0" err="1">
                <a:solidFill>
                  <a:schemeClr val="bg1"/>
                </a:solidFill>
              </a:rPr>
              <a:t>kepribadian</a:t>
            </a:r>
            <a:r>
              <a:rPr lang="en-US" sz="1800" dirty="0">
                <a:solidFill>
                  <a:schemeClr val="bg1"/>
                </a:solidFill>
              </a:rPr>
              <a:t> yang </a:t>
            </a:r>
            <a:r>
              <a:rPr lang="en-US" sz="1800" dirty="0" err="1">
                <a:solidFill>
                  <a:schemeClr val="bg1"/>
                </a:solidFill>
              </a:rPr>
              <a:t>mantap</a:t>
            </a:r>
            <a:r>
              <a:rPr lang="en-US" sz="1800" dirty="0">
                <a:solidFill>
                  <a:schemeClr val="bg1"/>
                </a:solidFill>
              </a:rPr>
              <a:t> </a:t>
            </a:r>
          </a:p>
          <a:p>
            <a:pPr marL="267891" indent="-267891">
              <a:lnSpc>
                <a:spcPct val="80000"/>
              </a:lnSpc>
              <a:buFontTx/>
              <a:buAutoNum type="arabicPeriod"/>
              <a:defRPr/>
            </a:pPr>
            <a:r>
              <a:rPr lang="en-US" sz="1800" dirty="0" err="1">
                <a:solidFill>
                  <a:schemeClr val="bg1"/>
                </a:solidFill>
              </a:rPr>
              <a:t>Berpikir</a:t>
            </a:r>
            <a:r>
              <a:rPr lang="en-US" sz="1800" dirty="0">
                <a:solidFill>
                  <a:schemeClr val="bg1"/>
                </a:solidFill>
              </a:rPr>
              <a:t> </a:t>
            </a:r>
            <a:r>
              <a:rPr lang="en-US" sz="1800" dirty="0" err="1">
                <a:solidFill>
                  <a:schemeClr val="bg1"/>
                </a:solidFill>
              </a:rPr>
              <a:t>kritis</a:t>
            </a:r>
            <a:endParaRPr lang="en-US" sz="1800" dirty="0">
              <a:solidFill>
                <a:schemeClr val="bg1"/>
              </a:solidFill>
            </a:endParaRPr>
          </a:p>
          <a:p>
            <a:pPr marL="267891" indent="-267891">
              <a:lnSpc>
                <a:spcPct val="80000"/>
              </a:lnSpc>
              <a:buFontTx/>
              <a:buAutoNum type="arabicPeriod"/>
              <a:defRPr/>
            </a:pPr>
            <a:r>
              <a:rPr lang="en-US" sz="1800" dirty="0" err="1">
                <a:solidFill>
                  <a:schemeClr val="bg1"/>
                </a:solidFill>
              </a:rPr>
              <a:t>Bersikap</a:t>
            </a:r>
            <a:r>
              <a:rPr lang="en-US" sz="1800" dirty="0">
                <a:solidFill>
                  <a:schemeClr val="bg1"/>
                </a:solidFill>
              </a:rPr>
              <a:t> </a:t>
            </a:r>
            <a:r>
              <a:rPr lang="en-US" sz="1800" dirty="0" err="1">
                <a:solidFill>
                  <a:schemeClr val="bg1"/>
                </a:solidFill>
              </a:rPr>
              <a:t>rasional</a:t>
            </a:r>
            <a:r>
              <a:rPr lang="en-US" sz="1800" dirty="0">
                <a:solidFill>
                  <a:schemeClr val="bg1"/>
                </a:solidFill>
              </a:rPr>
              <a:t>, </a:t>
            </a:r>
            <a:r>
              <a:rPr lang="en-US" sz="1800" dirty="0" err="1">
                <a:solidFill>
                  <a:schemeClr val="bg1"/>
                </a:solidFill>
              </a:rPr>
              <a:t>etis</a:t>
            </a:r>
            <a:r>
              <a:rPr lang="en-US" sz="1800" dirty="0">
                <a:solidFill>
                  <a:schemeClr val="bg1"/>
                </a:solidFill>
              </a:rPr>
              <a:t>, </a:t>
            </a:r>
            <a:r>
              <a:rPr lang="en-US" sz="1800" dirty="0" err="1">
                <a:solidFill>
                  <a:schemeClr val="bg1"/>
                </a:solidFill>
              </a:rPr>
              <a:t>estetis</a:t>
            </a:r>
            <a:r>
              <a:rPr lang="en-US" sz="1800" dirty="0">
                <a:solidFill>
                  <a:schemeClr val="bg1"/>
                </a:solidFill>
              </a:rPr>
              <a:t>, </a:t>
            </a:r>
            <a:r>
              <a:rPr lang="en-US" sz="1800" dirty="0" err="1">
                <a:solidFill>
                  <a:schemeClr val="bg1"/>
                </a:solidFill>
              </a:rPr>
              <a:t>dinamis</a:t>
            </a:r>
            <a:r>
              <a:rPr lang="en-US" sz="1800" dirty="0">
                <a:solidFill>
                  <a:schemeClr val="bg1"/>
                </a:solidFill>
              </a:rPr>
              <a:t> </a:t>
            </a:r>
          </a:p>
        </p:txBody>
      </p:sp>
    </p:spTree>
    <p:extLst>
      <p:ext uri="{BB962C8B-B14F-4D97-AF65-F5344CB8AC3E}">
        <p14:creationId xmlns:p14="http://schemas.microsoft.com/office/powerpoint/2010/main" val="1709816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KEDUDUKAN PKN</a:t>
            </a:r>
            <a:endParaRPr lang="id-ID" dirty="0"/>
          </a:p>
        </p:txBody>
      </p:sp>
      <p:sp>
        <p:nvSpPr>
          <p:cNvPr id="3" name="Content Placeholder 2"/>
          <p:cNvSpPr>
            <a:spLocks noGrp="1"/>
          </p:cNvSpPr>
          <p:nvPr>
            <p:ph idx="1"/>
          </p:nvPr>
        </p:nvSpPr>
        <p:spPr>
          <a:xfrm>
            <a:off x="1600200" y="1657350"/>
            <a:ext cx="6000750" cy="3257550"/>
          </a:xfrm>
        </p:spPr>
        <p:txBody>
          <a:bodyPr>
            <a:normAutofit fontScale="62500" lnSpcReduction="20000"/>
          </a:bodyPr>
          <a:lstStyle/>
          <a:p>
            <a:r>
              <a:rPr lang="id-ID" dirty="0" smtClean="0"/>
              <a:t>Pendidikan Kebangsaan</a:t>
            </a:r>
          </a:p>
          <a:p>
            <a:r>
              <a:rPr lang="id-ID" dirty="0" smtClean="0"/>
              <a:t>Pendidikan Demokrasi</a:t>
            </a:r>
          </a:p>
          <a:p>
            <a:r>
              <a:rPr lang="id-ID" dirty="0" smtClean="0"/>
              <a:t>Pendidikan Politik</a:t>
            </a:r>
          </a:p>
          <a:p>
            <a:r>
              <a:rPr lang="id-ID" dirty="0" smtClean="0"/>
              <a:t>Pendidikan Hukum</a:t>
            </a:r>
          </a:p>
          <a:p>
            <a:r>
              <a:rPr lang="id-ID" dirty="0" smtClean="0"/>
              <a:t>Pendidikan Nilai/Moral</a:t>
            </a:r>
          </a:p>
          <a:p>
            <a:r>
              <a:rPr lang="id-ID" dirty="0" smtClean="0"/>
              <a:t>Pendidikan Multikultural</a:t>
            </a:r>
          </a:p>
          <a:p>
            <a:r>
              <a:rPr lang="id-ID" dirty="0" smtClean="0"/>
              <a:t>Pendidikan Ideologi</a:t>
            </a:r>
          </a:p>
          <a:p>
            <a:r>
              <a:rPr lang="id-ID" dirty="0" smtClean="0"/>
              <a:t>Pendidikan Karakter,</a:t>
            </a:r>
          </a:p>
          <a:p>
            <a:pPr>
              <a:buNone/>
            </a:pPr>
            <a:r>
              <a:rPr lang="id-ID" dirty="0" smtClean="0"/>
              <a:t>Bagi mahasiswa guna mendukung terwujudnya warga negara yang sadar akan hak dan kewajiban, serta cerdas, terampil dan berkarakter, sehingga dapat diandalkan untuk membangun bangsa dan negara berdasar Pancasila dan UUD NRI Tahun 1945 sesuai dengan bidang keilmuan dan profesinya.</a:t>
            </a:r>
            <a:endParaRPr lang="id-ID" dirty="0"/>
          </a:p>
        </p:txBody>
      </p:sp>
    </p:spTree>
    <p:extLst>
      <p:ext uri="{BB962C8B-B14F-4D97-AF65-F5344CB8AC3E}">
        <p14:creationId xmlns:p14="http://schemas.microsoft.com/office/powerpoint/2010/main" val="2658395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2286000" y="2000250"/>
            <a:ext cx="4572000" cy="2057400"/>
          </a:xfrm>
          <a:prstGeom prst="wedgeRoundRectCallou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077" name="Rectangle 5"/>
          <p:cNvSpPr>
            <a:spLocks noChangeArrowheads="1"/>
          </p:cNvSpPr>
          <p:nvPr/>
        </p:nvSpPr>
        <p:spPr bwMode="auto">
          <a:xfrm>
            <a:off x="3200400" y="2343150"/>
            <a:ext cx="3943350" cy="1454244"/>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Komunikasi Profesional	</a:t>
            </a:r>
            <a:r>
              <a:rPr lang="en-US" altLang="zh-CN" sz="1500" dirty="0">
                <a:solidFill>
                  <a:schemeClr val="tx1"/>
                </a:solidFill>
                <a:latin typeface="Comic Sans MS" pitchFamily="66" charset="0"/>
                <a:ea typeface="Arial Unicode MS" pitchFamily="34" charset="-128"/>
                <a:cs typeface="Times New Roman" pitchFamily="18" charset="0"/>
              </a:rPr>
              <a:t>	</a:t>
            </a:r>
            <a:r>
              <a:rPr lang="id-ID" altLang="zh-CN" sz="1500" dirty="0">
                <a:solidFill>
                  <a:schemeClr val="tx1"/>
                </a:solidFill>
                <a:latin typeface="Comic Sans MS" pitchFamily="66" charset="0"/>
                <a:ea typeface="Arial Unicode MS" pitchFamily="34" charset="-128"/>
                <a:cs typeface="Times New Roman" pitchFamily="18" charset="0"/>
              </a:rPr>
              <a:t>10%      </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Partisipasi		</a:t>
            </a:r>
            <a:r>
              <a:rPr lang="en-US" altLang="zh-CN" sz="1500" dirty="0">
                <a:solidFill>
                  <a:schemeClr val="tx1"/>
                </a:solidFill>
                <a:latin typeface="Comic Sans MS" pitchFamily="66" charset="0"/>
                <a:ea typeface="Arial Unicode MS" pitchFamily="34" charset="-128"/>
                <a:cs typeface="Times New Roman" pitchFamily="18" charset="0"/>
              </a:rPr>
              <a:t>	10</a:t>
            </a:r>
            <a:r>
              <a:rPr lang="id-ID" altLang="zh-CN" sz="1500" dirty="0">
                <a:solidFill>
                  <a:schemeClr val="tx1"/>
                </a:solidFill>
                <a:latin typeface="Comic Sans MS" pitchFamily="66" charset="0"/>
                <a:ea typeface="Arial Unicode MS" pitchFamily="34" charset="-128"/>
                <a:cs typeface="Times New Roman" pitchFamily="18" charset="0"/>
              </a:rPr>
              <a:t>%</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Presentasi 		</a:t>
            </a:r>
            <a:r>
              <a:rPr lang="en-US" altLang="zh-CN" sz="1500" dirty="0">
                <a:solidFill>
                  <a:schemeClr val="tx1"/>
                </a:solidFill>
                <a:latin typeface="Comic Sans MS" pitchFamily="66" charset="0"/>
                <a:ea typeface="Arial Unicode MS" pitchFamily="34" charset="-128"/>
                <a:cs typeface="Times New Roman" pitchFamily="18" charset="0"/>
              </a:rPr>
              <a:t>	</a:t>
            </a:r>
            <a:r>
              <a:rPr lang="en-US" altLang="zh-CN" sz="1500" dirty="0">
                <a:latin typeface="Comic Sans MS" pitchFamily="66" charset="0"/>
                <a:ea typeface="SimSun" pitchFamily="2" charset="-122"/>
                <a:cs typeface="Times New Roman" pitchFamily="18" charset="0"/>
              </a:rPr>
              <a:t>15</a:t>
            </a:r>
            <a:r>
              <a:rPr lang="id-ID" altLang="zh-CN" sz="1500" dirty="0">
                <a:solidFill>
                  <a:schemeClr val="tx1"/>
                </a:solidFill>
                <a:latin typeface="Comic Sans MS" pitchFamily="66" charset="0"/>
                <a:ea typeface="Arial Unicode MS" pitchFamily="34" charset="-128"/>
                <a:cs typeface="Times New Roman" pitchFamily="18" charset="0"/>
              </a:rPr>
              <a:t>%</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SimSun" pitchFamily="2" charset="-122"/>
                <a:cs typeface="Times New Roman" pitchFamily="18" charset="0"/>
              </a:rPr>
              <a:t>Penugasan		</a:t>
            </a:r>
            <a:r>
              <a:rPr lang="en-US" altLang="zh-CN" sz="1500" dirty="0">
                <a:solidFill>
                  <a:schemeClr val="tx1"/>
                </a:solidFill>
                <a:latin typeface="Comic Sans MS" pitchFamily="66" charset="0"/>
                <a:ea typeface="SimSun" pitchFamily="2" charset="-122"/>
                <a:cs typeface="Times New Roman" pitchFamily="18" charset="0"/>
              </a:rPr>
              <a:t>	15</a:t>
            </a:r>
            <a:r>
              <a:rPr lang="id-ID" altLang="zh-CN" sz="1500" dirty="0">
                <a:solidFill>
                  <a:schemeClr val="tx1"/>
                </a:solidFill>
                <a:latin typeface="Comic Sans MS" pitchFamily="66" charset="0"/>
                <a:ea typeface="SimSun" pitchFamily="2" charset="-122"/>
                <a:cs typeface="Times New Roman" pitchFamily="18" charset="0"/>
              </a:rPr>
              <a:t>%</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Ujian Tengah Semeste</a:t>
            </a:r>
            <a:r>
              <a:rPr lang="en-US" altLang="zh-CN" sz="1500" dirty="0">
                <a:latin typeface="Comic Sans MS" pitchFamily="66" charset="0"/>
                <a:ea typeface="Arial Unicode MS" pitchFamily="34" charset="-128"/>
                <a:cs typeface="Times New Roman" pitchFamily="18" charset="0"/>
              </a:rPr>
              <a:t>r           30</a:t>
            </a:r>
            <a:r>
              <a:rPr lang="id-ID" altLang="zh-CN" sz="1500" dirty="0">
                <a:solidFill>
                  <a:schemeClr val="tx1"/>
                </a:solidFill>
                <a:latin typeface="Comic Sans MS" pitchFamily="66" charset="0"/>
                <a:ea typeface="Arial Unicode MS" pitchFamily="34" charset="-128"/>
                <a:cs typeface="Times New Roman" pitchFamily="18" charset="0"/>
              </a:rPr>
              <a:t>%   </a:t>
            </a:r>
            <a:endParaRPr lang="en-US" altLang="zh-CN" sz="1500" dirty="0">
              <a:solidFill>
                <a:schemeClr val="tx1"/>
              </a:solidFill>
              <a:latin typeface="Comic Sans MS" pitchFamily="66" charset="0"/>
              <a:cs typeface="Arial" pitchFamily="34" charset="0"/>
            </a:endParaRPr>
          </a:p>
          <a:p>
            <a:pPr defTabSz="685800" eaLnBrk="0" fontAlgn="base" hangingPunct="0">
              <a:spcBef>
                <a:spcPct val="0"/>
              </a:spcBef>
              <a:spcAft>
                <a:spcPct val="0"/>
              </a:spcAft>
            </a:pPr>
            <a:endParaRPr lang="en-US" altLang="zh-CN" sz="1500" dirty="0">
              <a:solidFill>
                <a:schemeClr val="tx1"/>
              </a:solidFill>
              <a:latin typeface="Comic Sans MS" pitchFamily="66" charset="0"/>
              <a:cs typeface="Arial" pitchFamily="34" charset="0"/>
            </a:endParaRPr>
          </a:p>
        </p:txBody>
      </p:sp>
      <p:sp>
        <p:nvSpPr>
          <p:cNvPr id="3076" name="Straight Connector 1"/>
          <p:cNvSpPr>
            <a:spLocks noChangeShapeType="1"/>
          </p:cNvSpPr>
          <p:nvPr/>
        </p:nvSpPr>
        <p:spPr bwMode="auto">
          <a:xfrm>
            <a:off x="4629151" y="3771900"/>
            <a:ext cx="1821656" cy="0"/>
          </a:xfrm>
          <a:prstGeom prst="line">
            <a:avLst/>
          </a:prstGeom>
          <a:no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3078" name="Rectangle 6"/>
          <p:cNvSpPr>
            <a:spLocks noChangeArrowheads="1"/>
          </p:cNvSpPr>
          <p:nvPr/>
        </p:nvSpPr>
        <p:spPr bwMode="auto">
          <a:xfrm>
            <a:off x="3143250" y="3486150"/>
            <a:ext cx="6858000" cy="530915"/>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a:spcBef>
                <a:spcPct val="0"/>
              </a:spcBef>
              <a:spcAft>
                <a:spcPct val="0"/>
              </a:spcAft>
            </a:pPr>
            <a:r>
              <a:rPr lang="id-ID" altLang="zh-CN" sz="1500" dirty="0">
                <a:solidFill>
                  <a:schemeClr val="tx1"/>
                </a:solidFill>
                <a:latin typeface="Comic Sans MS" pitchFamily="66" charset="0"/>
                <a:ea typeface="Arial Unicode MS" pitchFamily="34" charset="-128"/>
                <a:cs typeface="Times New Roman" pitchFamily="18" charset="0"/>
              </a:rPr>
              <a:t>Ujian Akhir Semester     	</a:t>
            </a:r>
            <a:r>
              <a:rPr lang="en-US" altLang="zh-CN" sz="1500" dirty="0">
                <a:solidFill>
                  <a:schemeClr val="tx1"/>
                </a:solidFill>
                <a:latin typeface="Comic Sans MS" pitchFamily="66" charset="0"/>
                <a:ea typeface="Arial Unicode MS" pitchFamily="34" charset="-128"/>
                <a:cs typeface="Times New Roman" pitchFamily="18" charset="0"/>
              </a:rPr>
              <a:t> </a:t>
            </a:r>
            <a:r>
              <a:rPr lang="en-US" altLang="zh-CN" sz="1500" dirty="0">
                <a:latin typeface="Comic Sans MS" pitchFamily="66" charset="0"/>
                <a:ea typeface="Arial Unicode MS" pitchFamily="34" charset="-128"/>
                <a:cs typeface="Times New Roman" pitchFamily="18" charset="0"/>
              </a:rPr>
              <a:t>30</a:t>
            </a:r>
            <a:r>
              <a:rPr lang="id-ID" altLang="zh-CN" sz="1500" dirty="0">
                <a:solidFill>
                  <a:schemeClr val="tx1"/>
                </a:solidFill>
                <a:latin typeface="Comic Sans MS" pitchFamily="66" charset="0"/>
                <a:ea typeface="Arial Unicode MS" pitchFamily="34" charset="-128"/>
                <a:cs typeface="Times New Roman" pitchFamily="18" charset="0"/>
              </a:rPr>
              <a:t>%</a:t>
            </a:r>
            <a:endParaRPr lang="id-ID" altLang="zh-CN" sz="1500" dirty="0">
              <a:solidFill>
                <a:schemeClr val="tx1"/>
              </a:solidFill>
              <a:latin typeface="Comic Sans MS" pitchFamily="66" charset="0"/>
              <a:ea typeface="Times New Roman" pitchFamily="18" charset="0"/>
              <a:cs typeface="Arial" pitchFamily="34" charset="0"/>
            </a:endParaRPr>
          </a:p>
          <a:p>
            <a:pPr defTabSz="685800" eaLnBrk="0" fontAlgn="base" hangingPunct="0">
              <a:spcBef>
                <a:spcPct val="0"/>
              </a:spcBef>
              <a:spcAft>
                <a:spcPct val="0"/>
              </a:spcAft>
            </a:pPr>
            <a:r>
              <a:rPr lang="id-ID" altLang="zh-CN" sz="1500" dirty="0">
                <a:solidFill>
                  <a:schemeClr val="tx1"/>
                </a:solidFill>
                <a:latin typeface="Comic Sans MS" pitchFamily="66" charset="0"/>
                <a:ea typeface="Times New Roman" pitchFamily="18" charset="0"/>
                <a:cs typeface="Arial" pitchFamily="34" charset="0"/>
              </a:rPr>
              <a:t>      Total	</a:t>
            </a:r>
            <a:r>
              <a:rPr lang="en-US" altLang="zh-CN" sz="1500" dirty="0">
                <a:latin typeface="Comic Sans MS" pitchFamily="66" charset="0"/>
                <a:ea typeface="Times New Roman" pitchFamily="18" charset="0"/>
                <a:cs typeface="Arial" pitchFamily="34" charset="0"/>
              </a:rPr>
              <a:t>                   </a:t>
            </a:r>
            <a:r>
              <a:rPr lang="id-ID" altLang="zh-CN" sz="1500" dirty="0">
                <a:solidFill>
                  <a:schemeClr val="tx1"/>
                </a:solidFill>
                <a:latin typeface="Comic Sans MS" pitchFamily="66" charset="0"/>
                <a:ea typeface="Times New Roman" pitchFamily="18" charset="0"/>
                <a:cs typeface="Arial" pitchFamily="34" charset="0"/>
              </a:rPr>
              <a:t>     100%</a:t>
            </a:r>
            <a:r>
              <a:rPr lang="en-US" altLang="zh-CN" sz="1500" dirty="0">
                <a:solidFill>
                  <a:schemeClr val="tx1"/>
                </a:solidFill>
                <a:latin typeface="Comic Sans MS" pitchFamily="66" charset="0"/>
                <a:cs typeface="Arial" pitchFamily="34" charset="0"/>
              </a:rPr>
              <a:t> </a:t>
            </a:r>
          </a:p>
        </p:txBody>
      </p:sp>
      <p:sp>
        <p:nvSpPr>
          <p:cNvPr id="4" name="Rounded Rectangle 3"/>
          <p:cNvSpPr/>
          <p:nvPr/>
        </p:nvSpPr>
        <p:spPr>
          <a:xfrm>
            <a:off x="3600450" y="285750"/>
            <a:ext cx="2343150" cy="685800"/>
          </a:xfrm>
          <a:prstGeom prst="roundRect">
            <a:avLst/>
          </a:prstGeom>
          <a:solidFill>
            <a:srgbClr val="FFFF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Comic Sans MS" pitchFamily="66" charset="0"/>
              </a:rPr>
              <a:t>KOMPOSISI</a:t>
            </a:r>
          </a:p>
          <a:p>
            <a:pPr algn="ctr"/>
            <a:r>
              <a:rPr lang="en-US" sz="1800" b="1" dirty="0">
                <a:solidFill>
                  <a:schemeClr val="tx1"/>
                </a:solidFill>
                <a:latin typeface="Comic Sans MS" pitchFamily="66" charset="0"/>
              </a:rPr>
              <a:t>PENILAIAN</a:t>
            </a:r>
          </a:p>
        </p:txBody>
      </p:sp>
      <p:sp>
        <p:nvSpPr>
          <p:cNvPr id="3" name="Down Arrow 2"/>
          <p:cNvSpPr/>
          <p:nvPr/>
        </p:nvSpPr>
        <p:spPr>
          <a:xfrm>
            <a:off x="4286250" y="1085850"/>
            <a:ext cx="628650" cy="514350"/>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2" name="Picture 3" descr="D:\Program Files\Serenity\R.O.S.E. Online Evolution Indonesia\capture\screen019.jpg"/>
          <p:cNvPicPr>
            <a:picLocks noChangeAspect="1" noChangeArrowheads="1"/>
          </p:cNvPicPr>
          <p:nvPr/>
        </p:nvPicPr>
        <p:blipFill>
          <a:blip r:embed="rId2" cstate="print"/>
          <a:srcRect t="12565" r="14894" b="60119"/>
          <a:stretch>
            <a:fillRect/>
          </a:stretch>
        </p:blipFill>
        <p:spPr bwMode="auto">
          <a:xfrm rot="-1320000" flipH="1">
            <a:off x="-1290617" y="-484563"/>
            <a:ext cx="6858024" cy="149867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a:outerShdw blurRad="292100" dist="139700" dir="2700000" algn="tl" rotWithShape="0">
              <a:srgbClr val="333333">
                <a:alpha val="65000"/>
              </a:srgbClr>
            </a:outerShdw>
          </a:effectLst>
          <a:scene3d>
            <a:camera prst="orthographicFront"/>
            <a:lightRig rig="threePt" dir="t"/>
          </a:scene3d>
          <a:sp3d>
            <a:bevelT w="114300" prst="hardEdge"/>
          </a:sp3d>
        </p:spPr>
      </p:pic>
      <p:pic>
        <p:nvPicPr>
          <p:cNvPr id="13" name="Picture 15" descr="bendera"/>
          <p:cNvPicPr>
            <a:picLocks noChangeAspect="1" noChangeArrowheads="1" noCrop="1"/>
          </p:cNvPicPr>
          <p:nvPr/>
        </p:nvPicPr>
        <p:blipFill>
          <a:blip r:embed="rId3"/>
          <a:srcRect/>
          <a:stretch>
            <a:fillRect/>
          </a:stretch>
        </p:blipFill>
        <p:spPr bwMode="auto">
          <a:xfrm>
            <a:off x="1078512" y="-18"/>
            <a:ext cx="1485900" cy="914400"/>
          </a:xfrm>
          <a:prstGeom prst="rect">
            <a:avLst/>
          </a:prstGeom>
          <a:noFill/>
          <a:ln w="9525">
            <a:noFill/>
            <a:miter lim="800000"/>
            <a:headEnd/>
            <a:tailEnd/>
          </a:ln>
        </p:spPr>
      </p:pic>
      <p:pic>
        <p:nvPicPr>
          <p:cNvPr id="14" name="Picture 3" descr="D:\Program Files\Serenity\R.O.S.E. Online Evolution Indonesia\capture\screen019.jpg"/>
          <p:cNvPicPr>
            <a:picLocks noChangeAspect="1" noChangeArrowheads="1"/>
          </p:cNvPicPr>
          <p:nvPr/>
        </p:nvPicPr>
        <p:blipFill>
          <a:blip r:embed="rId2" cstate="print"/>
          <a:srcRect t="12565" r="14894" b="55209"/>
          <a:stretch>
            <a:fillRect/>
          </a:stretch>
        </p:blipFill>
        <p:spPr bwMode="auto">
          <a:xfrm rot="-960000">
            <a:off x="3094885" y="4138469"/>
            <a:ext cx="6225674" cy="1768047"/>
          </a:xfrm>
          <a:prstGeom prst="ellipse">
            <a:avLst/>
          </a:prstGeom>
          <a:ln>
            <a:noFill/>
          </a:ln>
          <a:effectLst>
            <a:softEdge rad="112500"/>
          </a:effectLst>
          <a:scene3d>
            <a:camera prst="orthographicFront"/>
            <a:lightRig rig="threePt" dir="t"/>
          </a:scene3d>
          <a:sp3d>
            <a:bevelT w="114300" prst="hardEdge"/>
          </a:sp3d>
        </p:spPr>
      </p:pic>
      <p:pic>
        <p:nvPicPr>
          <p:cNvPr id="11" name="Picture 2" descr="D:\From Netbook\PolTek\Pict\3. Logo Telkom University Konfigurasi Memus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5024" y="64901"/>
            <a:ext cx="1159314" cy="112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89480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hold" grpId="0" nodeType="withEffect">
                                  <p:stCondLst>
                                    <p:cond delay="0"/>
                                  </p:stCondLst>
                                  <p:childTnLst>
                                    <p:animClr clrSpc="rgb" dir="cw">
                                      <p:cBhvr override="childStyle">
                                        <p:cTn id="6" dur="250" autoRev="1" fill="hold"/>
                                        <p:tgtEl>
                                          <p:spTgt spid="4"/>
                                        </p:tgtEl>
                                        <p:attrNameLst>
                                          <p:attrName>style.color</p:attrName>
                                        </p:attrNameLst>
                                      </p:cBhvr>
                                      <p:to>
                                        <a:schemeClr val="bg1"/>
                                      </p:to>
                                    </p:animClr>
                                    <p:animClr clrSpc="rgb" dir="cw">
                                      <p:cBhvr>
                                        <p:cTn id="7" dur="250" autoRev="1" fill="hold"/>
                                        <p:tgtEl>
                                          <p:spTgt spid="4"/>
                                        </p:tgtEl>
                                        <p:attrNameLst>
                                          <p:attrName>fillcolor</p:attrName>
                                        </p:attrNameLst>
                                      </p:cBhvr>
                                      <p:to>
                                        <a:schemeClr val="bg1"/>
                                      </p:to>
                                    </p:animClr>
                                    <p:set>
                                      <p:cBhvr>
                                        <p:cTn id="8" dur="250" autoRev="1" fill="hold"/>
                                        <p:tgtEl>
                                          <p:spTgt spid="4"/>
                                        </p:tgtEl>
                                        <p:attrNameLst>
                                          <p:attrName>fill.type</p:attrName>
                                        </p:attrNameLst>
                                      </p:cBhvr>
                                      <p:to>
                                        <p:strVal val="solid"/>
                                      </p:to>
                                    </p:set>
                                    <p:set>
                                      <p:cBhvr>
                                        <p:cTn id="9" dur="250" autoRev="1" fill="hold"/>
                                        <p:tgtEl>
                                          <p:spTgt spid="4"/>
                                        </p:tgtEl>
                                        <p:attrNameLst>
                                          <p:attrName>fill.on</p:attrName>
                                        </p:attrNameLst>
                                      </p:cBhvr>
                                      <p:to>
                                        <p:strVal val="true"/>
                                      </p:to>
                                    </p:set>
                                  </p:childTnLst>
                                </p:cTn>
                              </p:par>
                              <p:par>
                                <p:cTn id="10" presetID="42" presetClass="path" presetSubtype="0" accel="50000" decel="50000" fill="hold" grpId="0" nodeType="withEffect">
                                  <p:stCondLst>
                                    <p:cond delay="0"/>
                                  </p:stCondLst>
                                  <p:childTnLst>
                                    <p:animMotion origin="layout" path="M 0.00416 -0.19444 L 0.00416 0.13889 " pathEditMode="relative" rAng="0" ptsTypes="AA">
                                      <p:cBhvr>
                                        <p:cTn id="11" dur="2000" fill="hold"/>
                                        <p:tgtEl>
                                          <p:spTgt spid="3"/>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CAPAIAN PEMBELAJARAN PKN</a:t>
            </a:r>
            <a:endParaRPr lang="id-ID" dirty="0"/>
          </a:p>
        </p:txBody>
      </p:sp>
      <p:sp>
        <p:nvSpPr>
          <p:cNvPr id="3" name="Content Placeholder 2"/>
          <p:cNvSpPr>
            <a:spLocks noGrp="1"/>
          </p:cNvSpPr>
          <p:nvPr>
            <p:ph idx="1"/>
          </p:nvPr>
        </p:nvSpPr>
        <p:spPr/>
        <p:txBody>
          <a:bodyPr>
            <a:normAutofit fontScale="85000" lnSpcReduction="20000"/>
          </a:bodyPr>
          <a:lstStyle/>
          <a:p>
            <a:r>
              <a:rPr lang="id-ID" dirty="0" smtClean="0"/>
              <a:t>MAMPU MENGANALISIS MASALAH KONTEKSTUAL PKN DENGAN NILAI-NILAI PANCASILA DAN UUD NRI TAHUN 1945</a:t>
            </a:r>
          </a:p>
          <a:p>
            <a:r>
              <a:rPr lang="id-ID" dirty="0" smtClean="0"/>
              <a:t>MENGEMBANGKAN SIKAP POSITIF</a:t>
            </a:r>
          </a:p>
          <a:p>
            <a:r>
              <a:rPr lang="id-ID" dirty="0" smtClean="0"/>
              <a:t>MENAMPILKAN PERILAKU YANG MENDUKUNG :</a:t>
            </a:r>
          </a:p>
          <a:p>
            <a:pPr>
              <a:buNone/>
            </a:pPr>
            <a:r>
              <a:rPr lang="id-ID" dirty="0"/>
              <a:t> </a:t>
            </a:r>
            <a:r>
              <a:rPr lang="id-ID" dirty="0" smtClean="0"/>
              <a:t>     @ SEMANGAT KEBANGSAAN DAN CINTA TANAH AIR</a:t>
            </a:r>
          </a:p>
          <a:p>
            <a:pPr>
              <a:buNone/>
            </a:pPr>
            <a:r>
              <a:rPr lang="id-ID" dirty="0"/>
              <a:t> </a:t>
            </a:r>
            <a:r>
              <a:rPr lang="id-ID" dirty="0" smtClean="0"/>
              <a:t>     @ DEMOKRASI BERKEADABAN</a:t>
            </a:r>
          </a:p>
          <a:p>
            <a:pPr>
              <a:buNone/>
            </a:pPr>
            <a:r>
              <a:rPr lang="id-ID" dirty="0"/>
              <a:t> </a:t>
            </a:r>
            <a:r>
              <a:rPr lang="id-ID" dirty="0" smtClean="0"/>
              <a:t>     @ KESADARAN HUKUM DAN KERAGAMAN</a:t>
            </a:r>
          </a:p>
          <a:p>
            <a:pPr>
              <a:buNone/>
            </a:pPr>
            <a:endParaRPr lang="id-ID" dirty="0"/>
          </a:p>
        </p:txBody>
      </p:sp>
    </p:spTree>
    <p:extLst>
      <p:ext uri="{BB962C8B-B14F-4D97-AF65-F5344CB8AC3E}">
        <p14:creationId xmlns:p14="http://schemas.microsoft.com/office/powerpoint/2010/main" val="80823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SUBSTANSI KAJIAN PKN DI PT</a:t>
            </a:r>
            <a:endParaRPr lang="id-ID" dirty="0"/>
          </a:p>
        </p:txBody>
      </p:sp>
      <p:sp>
        <p:nvSpPr>
          <p:cNvPr id="3" name="Content Placeholder 2"/>
          <p:cNvSpPr>
            <a:spLocks noGrp="1"/>
          </p:cNvSpPr>
          <p:nvPr>
            <p:ph idx="1"/>
          </p:nvPr>
        </p:nvSpPr>
        <p:spPr/>
        <p:txBody>
          <a:bodyPr>
            <a:normAutofit fontScale="62500" lnSpcReduction="20000"/>
          </a:bodyPr>
          <a:lstStyle/>
          <a:p>
            <a:r>
              <a:rPr lang="id-ID" dirty="0" smtClean="0"/>
              <a:t>PKN SEBAGAI MPK</a:t>
            </a:r>
          </a:p>
          <a:p>
            <a:r>
              <a:rPr lang="id-ID" dirty="0" smtClean="0"/>
              <a:t>FILSAFAT PANCASILA</a:t>
            </a:r>
          </a:p>
          <a:p>
            <a:r>
              <a:rPr lang="id-ID" dirty="0" smtClean="0"/>
              <a:t>IDENITAS NASIONAL</a:t>
            </a:r>
          </a:p>
          <a:p>
            <a:r>
              <a:rPr lang="id-ID" dirty="0" smtClean="0"/>
              <a:t>NEGARA DAN KONSTITUSI</a:t>
            </a:r>
          </a:p>
          <a:p>
            <a:r>
              <a:rPr lang="id-ID" dirty="0" smtClean="0"/>
              <a:t>HAK DAN KEWAJIBAN WARGA NEGARA</a:t>
            </a:r>
          </a:p>
          <a:p>
            <a:r>
              <a:rPr lang="id-ID" dirty="0" smtClean="0"/>
              <a:t>DEMOKRASI INDONESIA</a:t>
            </a:r>
          </a:p>
          <a:p>
            <a:r>
              <a:rPr lang="id-ID" dirty="0" smtClean="0"/>
              <a:t>NEGARA HUKUM DAN HAM</a:t>
            </a:r>
          </a:p>
          <a:p>
            <a:r>
              <a:rPr lang="id-ID" dirty="0" smtClean="0"/>
              <a:t>GEOPOLITIK INDONESIA/WAWASAN NUSANTARA</a:t>
            </a:r>
          </a:p>
          <a:p>
            <a:r>
              <a:rPr lang="id-ID" dirty="0" smtClean="0"/>
              <a:t>OTONOMI DAERAH</a:t>
            </a:r>
          </a:p>
          <a:p>
            <a:r>
              <a:rPr lang="id-ID" dirty="0" smtClean="0"/>
              <a:t>GEOSTRATEGI INDONESIA/KETAHANAN NASIONAL</a:t>
            </a:r>
          </a:p>
        </p:txBody>
      </p:sp>
    </p:spTree>
    <p:extLst>
      <p:ext uri="{BB962C8B-B14F-4D97-AF65-F5344CB8AC3E}">
        <p14:creationId xmlns:p14="http://schemas.microsoft.com/office/powerpoint/2010/main" val="113603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71701" y="171450"/>
            <a:ext cx="4916150" cy="1143000"/>
          </a:xfrm>
        </p:spPr>
        <p:txBody>
          <a:bodyPr>
            <a:noAutofit/>
          </a:bodyPr>
          <a:lstStyle/>
          <a:p>
            <a:pPr algn="ctr" eaLnBrk="1" hangingPunct="1">
              <a:defRPr/>
            </a:pPr>
            <a:r>
              <a:rPr lang="en-US" sz="2700" b="0" dirty="0">
                <a:latin typeface="Aharoni" panose="02010803020104030203" pitchFamily="2" charset="-79"/>
                <a:cs typeface="Aharoni" panose="02010803020104030203" pitchFamily="2" charset="-79"/>
              </a:rPr>
              <a:t/>
            </a:r>
            <a:br>
              <a:rPr lang="en-US" sz="2700" b="0" dirty="0">
                <a:latin typeface="Aharoni" panose="02010803020104030203" pitchFamily="2" charset="-79"/>
                <a:cs typeface="Aharoni" panose="02010803020104030203" pitchFamily="2" charset="-79"/>
              </a:rPr>
            </a:br>
            <a:r>
              <a:rPr lang="id-ID" sz="2700" dirty="0">
                <a:cs typeface="Aharoni" panose="02010803020104030203" pitchFamily="2" charset="-79"/>
              </a:rPr>
              <a:t>MENGAPA PKN</a:t>
            </a:r>
            <a:br>
              <a:rPr lang="id-ID" sz="2700" dirty="0">
                <a:cs typeface="Aharoni" panose="02010803020104030203" pitchFamily="2" charset="-79"/>
              </a:rPr>
            </a:br>
            <a:r>
              <a:rPr lang="id-ID" sz="1800" dirty="0">
                <a:cs typeface="Aharoni" panose="02010803020104030203" pitchFamily="2" charset="-79"/>
              </a:rPr>
              <a:t> (Alasan Filosofis)</a:t>
            </a:r>
            <a:r>
              <a:rPr lang="en-US" sz="1800" dirty="0">
                <a:cs typeface="Aharoni" panose="02010803020104030203" pitchFamily="2" charset="-79"/>
              </a:rPr>
              <a:t> </a:t>
            </a:r>
          </a:p>
        </p:txBody>
      </p:sp>
      <p:sp>
        <p:nvSpPr>
          <p:cNvPr id="4099" name="Rectangle 3"/>
          <p:cNvSpPr>
            <a:spLocks noGrp="1" noChangeArrowheads="1"/>
          </p:cNvSpPr>
          <p:nvPr>
            <p:ph idx="1"/>
          </p:nvPr>
        </p:nvSpPr>
        <p:spPr>
          <a:xfrm>
            <a:off x="1543675" y="1714501"/>
            <a:ext cx="6172200" cy="2745581"/>
          </a:xfrm>
        </p:spPr>
        <p:txBody>
          <a:bodyPr>
            <a:normAutofit/>
          </a:bodyPr>
          <a:lstStyle/>
          <a:p>
            <a:pPr marL="457200" indent="-457200">
              <a:lnSpc>
                <a:spcPct val="90000"/>
              </a:lnSpc>
              <a:buNone/>
              <a:defRPr/>
            </a:pPr>
            <a:endParaRPr lang="en-US" sz="1500" b="1" dirty="0">
              <a:solidFill>
                <a:srgbClr val="00B050"/>
              </a:solidFill>
            </a:endParaRPr>
          </a:p>
          <a:p>
            <a:pPr marL="457200" indent="-457200">
              <a:lnSpc>
                <a:spcPct val="90000"/>
              </a:lnSpc>
              <a:buNone/>
              <a:defRPr/>
            </a:pPr>
            <a:r>
              <a:rPr lang="en-US" sz="1800" dirty="0">
                <a:solidFill>
                  <a:srgbClr val="FF0000"/>
                </a:solidFill>
              </a:rPr>
              <a:t>       </a:t>
            </a:r>
            <a:r>
              <a:rPr lang="en-US" sz="1800" dirty="0" err="1">
                <a:solidFill>
                  <a:srgbClr val="FF0000"/>
                </a:solidFill>
              </a:rPr>
              <a:t>Pendidikan</a:t>
            </a:r>
            <a:r>
              <a:rPr lang="en-US" sz="1800" dirty="0">
                <a:solidFill>
                  <a:srgbClr val="FF0000"/>
                </a:solidFill>
              </a:rPr>
              <a:t> </a:t>
            </a:r>
            <a:r>
              <a:rPr lang="id-ID" sz="1800" dirty="0" err="1">
                <a:solidFill>
                  <a:srgbClr val="FF0000"/>
                </a:solidFill>
              </a:rPr>
              <a:t>K</a:t>
            </a:r>
            <a:r>
              <a:rPr lang="en-US" sz="1800" dirty="0" err="1">
                <a:solidFill>
                  <a:srgbClr val="FF0000"/>
                </a:solidFill>
              </a:rPr>
              <a:t>ewarganegaraan</a:t>
            </a:r>
            <a:r>
              <a:rPr lang="en-US" sz="1800" dirty="0">
                <a:solidFill>
                  <a:srgbClr val="FF0000"/>
                </a:solidFill>
              </a:rPr>
              <a:t> </a:t>
            </a:r>
            <a:r>
              <a:rPr lang="en-US" sz="1800" dirty="0" err="1">
                <a:solidFill>
                  <a:srgbClr val="FF0000"/>
                </a:solidFill>
              </a:rPr>
              <a:t>menjadi</a:t>
            </a:r>
            <a:r>
              <a:rPr lang="en-US" sz="1800" dirty="0">
                <a:solidFill>
                  <a:srgbClr val="FF0000"/>
                </a:solidFill>
              </a:rPr>
              <a:t> </a:t>
            </a:r>
            <a:r>
              <a:rPr lang="en-US" sz="1800" dirty="0" err="1">
                <a:solidFill>
                  <a:srgbClr val="FF0000"/>
                </a:solidFill>
              </a:rPr>
              <a:t>bagian</a:t>
            </a:r>
            <a:r>
              <a:rPr lang="en-US" sz="1800" dirty="0">
                <a:solidFill>
                  <a:srgbClr val="FF0000"/>
                </a:solidFill>
              </a:rPr>
              <a:t> </a:t>
            </a:r>
            <a:r>
              <a:rPr lang="en-US" sz="1800" dirty="0" err="1">
                <a:solidFill>
                  <a:srgbClr val="FF0000"/>
                </a:solidFill>
              </a:rPr>
              <a:t>inheren</a:t>
            </a:r>
            <a:r>
              <a:rPr lang="en-US" sz="1800" dirty="0">
                <a:solidFill>
                  <a:srgbClr val="FF0000"/>
                </a:solidFill>
              </a:rPr>
              <a:t> </a:t>
            </a:r>
            <a:r>
              <a:rPr lang="en-US" sz="1800" dirty="0" err="1">
                <a:solidFill>
                  <a:srgbClr val="FF0000"/>
                </a:solidFill>
              </a:rPr>
              <a:t>dan</a:t>
            </a:r>
            <a:r>
              <a:rPr lang="en-US" sz="1800" dirty="0">
                <a:solidFill>
                  <a:srgbClr val="FF0000"/>
                </a:solidFill>
              </a:rPr>
              <a:t> </a:t>
            </a:r>
            <a:r>
              <a:rPr lang="en-US" sz="1800" dirty="0" err="1">
                <a:solidFill>
                  <a:srgbClr val="FF0000"/>
                </a:solidFill>
              </a:rPr>
              <a:t>instrumentasi</a:t>
            </a:r>
            <a:r>
              <a:rPr lang="en-US" sz="1800" dirty="0">
                <a:solidFill>
                  <a:srgbClr val="FF0000"/>
                </a:solidFill>
              </a:rPr>
              <a:t> </a:t>
            </a:r>
            <a:r>
              <a:rPr lang="en-US" sz="1800" dirty="0" err="1">
                <a:solidFill>
                  <a:srgbClr val="FF0000"/>
                </a:solidFill>
              </a:rPr>
              <a:t>pendidikan</a:t>
            </a:r>
            <a:r>
              <a:rPr lang="en-US" sz="1800" dirty="0">
                <a:solidFill>
                  <a:srgbClr val="FF0000"/>
                </a:solidFill>
              </a:rPr>
              <a:t> </a:t>
            </a:r>
            <a:r>
              <a:rPr lang="en-US" sz="1800" dirty="0" err="1">
                <a:solidFill>
                  <a:srgbClr val="FF0000"/>
                </a:solidFill>
              </a:rPr>
              <a:t>nasional</a:t>
            </a:r>
            <a:r>
              <a:rPr lang="en-US" sz="1800" dirty="0">
                <a:solidFill>
                  <a:srgbClr val="FF0000"/>
                </a:solidFill>
              </a:rPr>
              <a:t> Indonesia </a:t>
            </a:r>
            <a:r>
              <a:rPr lang="en-US" sz="1800" dirty="0" err="1">
                <a:solidFill>
                  <a:srgbClr val="FF0000"/>
                </a:solidFill>
              </a:rPr>
              <a:t>dalam</a:t>
            </a:r>
            <a:r>
              <a:rPr lang="en-US" sz="1800" dirty="0">
                <a:solidFill>
                  <a:srgbClr val="FF0000"/>
                </a:solidFill>
              </a:rPr>
              <a:t>  status</a:t>
            </a:r>
            <a:r>
              <a:rPr lang="id-ID" sz="1800" dirty="0">
                <a:solidFill>
                  <a:srgbClr val="FF0000"/>
                </a:solidFill>
              </a:rPr>
              <a:t> sebagai </a:t>
            </a:r>
            <a:r>
              <a:rPr lang="en-US" sz="1800" dirty="0">
                <a:solidFill>
                  <a:srgbClr val="FF0000"/>
                </a:solidFill>
              </a:rPr>
              <a:t> </a:t>
            </a:r>
            <a:r>
              <a:rPr lang="id-ID" sz="1800" dirty="0">
                <a:solidFill>
                  <a:srgbClr val="FF0000"/>
                </a:solidFill>
              </a:rPr>
              <a:t>mata pelajaran di sekolah, mata kuliah di perguruan tinggi, salah satu cabang pendidikan disiplin ilmu, pengetahuan sosial dalam kerangka program pendidikan, program pendidikan politik dan sebagai </a:t>
            </a:r>
            <a:r>
              <a:rPr lang="id-ID" sz="1800" dirty="0" err="1">
                <a:solidFill>
                  <a:srgbClr val="FF0000"/>
                </a:solidFill>
              </a:rPr>
              <a:t>landasan</a:t>
            </a:r>
            <a:r>
              <a:rPr lang="id-ID" sz="1800" dirty="0">
                <a:solidFill>
                  <a:srgbClr val="FF0000"/>
                </a:solidFill>
              </a:rPr>
              <a:t> dan kerangka </a:t>
            </a:r>
            <a:r>
              <a:rPr lang="id-ID" sz="1800" dirty="0" err="1">
                <a:solidFill>
                  <a:srgbClr val="FF0000"/>
                </a:solidFill>
              </a:rPr>
              <a:t>berfikir</a:t>
            </a:r>
            <a:r>
              <a:rPr lang="id-ID" sz="1800" dirty="0">
                <a:solidFill>
                  <a:srgbClr val="FF0000"/>
                </a:solidFill>
              </a:rPr>
              <a:t> mengenai pendidikan </a:t>
            </a:r>
            <a:r>
              <a:rPr lang="id-ID" sz="1800" dirty="0" err="1">
                <a:solidFill>
                  <a:srgbClr val="FF0000"/>
                </a:solidFill>
              </a:rPr>
              <a:t>kewarganegaraan</a:t>
            </a:r>
            <a:r>
              <a:rPr lang="id-ID" sz="1800" dirty="0">
                <a:solidFill>
                  <a:srgbClr val="FF0000"/>
                </a:solidFill>
              </a:rPr>
              <a:t>.</a:t>
            </a:r>
            <a:endParaRPr lang="en-US" sz="1800" dirty="0">
              <a:solidFill>
                <a:srgbClr val="FF0000"/>
              </a:solidFill>
            </a:endParaRPr>
          </a:p>
        </p:txBody>
      </p:sp>
    </p:spTree>
    <p:extLst>
      <p:ext uri="{BB962C8B-B14F-4D97-AF65-F5344CB8AC3E}">
        <p14:creationId xmlns:p14="http://schemas.microsoft.com/office/powerpoint/2010/main" val="12625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100" dirty="0"/>
              <a:t>MENGAPA PKN (Alasan Historis, Politis, Sosial Budaya)</a:t>
            </a:r>
          </a:p>
        </p:txBody>
      </p:sp>
      <p:sp>
        <p:nvSpPr>
          <p:cNvPr id="3" name="Content Placeholder 2"/>
          <p:cNvSpPr>
            <a:spLocks noGrp="1"/>
          </p:cNvSpPr>
          <p:nvPr>
            <p:ph idx="1"/>
          </p:nvPr>
        </p:nvSpPr>
        <p:spPr>
          <a:xfrm>
            <a:off x="1791286" y="1714500"/>
            <a:ext cx="4895264" cy="2914650"/>
          </a:xfrm>
        </p:spPr>
        <p:txBody>
          <a:bodyPr>
            <a:normAutofit fontScale="62500" lnSpcReduction="20000"/>
          </a:bodyPr>
          <a:lstStyle/>
          <a:p>
            <a:r>
              <a:rPr lang="id-ID" dirty="0" smtClean="0"/>
              <a:t>Rendahnya kepercayaan terhadap pemerintah</a:t>
            </a:r>
          </a:p>
          <a:p>
            <a:r>
              <a:rPr lang="id-ID" dirty="0" smtClean="0"/>
              <a:t>Lemahnya penegakan hukum</a:t>
            </a:r>
          </a:p>
          <a:p>
            <a:r>
              <a:rPr lang="id-ID" dirty="0" smtClean="0"/>
              <a:t>Meningkatnya potensi disintegrasi bangsa</a:t>
            </a:r>
          </a:p>
          <a:p>
            <a:r>
              <a:rPr lang="id-ID" dirty="0" smtClean="0"/>
              <a:t>Meningkatnya semangat </a:t>
            </a:r>
            <a:r>
              <a:rPr lang="id-ID" dirty="0" err="1" smtClean="0"/>
              <a:t>primodialisme</a:t>
            </a:r>
            <a:endParaRPr lang="id-ID" dirty="0" smtClean="0"/>
          </a:p>
          <a:p>
            <a:r>
              <a:rPr lang="id-ID" dirty="0" smtClean="0"/>
              <a:t>Perselisihan ideologi, politik, agama</a:t>
            </a:r>
          </a:p>
          <a:p>
            <a:r>
              <a:rPr lang="id-ID" dirty="0" smtClean="0"/>
              <a:t>Dekadensi moral</a:t>
            </a:r>
          </a:p>
          <a:p>
            <a:r>
              <a:rPr lang="id-ID" dirty="0" smtClean="0"/>
              <a:t>Kemiskinan dan pengangguran</a:t>
            </a:r>
          </a:p>
          <a:p>
            <a:r>
              <a:rPr lang="id-ID" dirty="0" smtClean="0"/>
              <a:t>Makin rusaknya lingkungan hidup</a:t>
            </a:r>
          </a:p>
          <a:p>
            <a:r>
              <a:rPr lang="id-ID" dirty="0" smtClean="0"/>
              <a:t>Terancamnya kelanggengan persatuan bangsa </a:t>
            </a:r>
            <a:r>
              <a:rPr lang="id-ID" dirty="0" err="1" smtClean="0"/>
              <a:t>indonesia</a:t>
            </a:r>
            <a:endParaRPr lang="id-ID" dirty="0" smtClean="0"/>
          </a:p>
          <a:p>
            <a:r>
              <a:rPr lang="id-ID" dirty="0" err="1" smtClean="0"/>
              <a:t>Tantanngan</a:t>
            </a:r>
            <a:r>
              <a:rPr lang="id-ID" dirty="0" smtClean="0"/>
              <a:t> globalisme bagi negara kebangsaan </a:t>
            </a:r>
            <a:endParaRPr lang="id-ID" dirty="0"/>
          </a:p>
        </p:txBody>
      </p:sp>
    </p:spTree>
    <p:extLst>
      <p:ext uri="{BB962C8B-B14F-4D97-AF65-F5344CB8AC3E}">
        <p14:creationId xmlns:p14="http://schemas.microsoft.com/office/powerpoint/2010/main" val="1689680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Alasan Historis, Politis, Sosial Budaya</a:t>
            </a:r>
          </a:p>
        </p:txBody>
      </p:sp>
      <p:sp>
        <p:nvSpPr>
          <p:cNvPr id="3" name="Content Placeholder 2"/>
          <p:cNvSpPr>
            <a:spLocks noGrp="1"/>
          </p:cNvSpPr>
          <p:nvPr>
            <p:ph idx="1"/>
          </p:nvPr>
        </p:nvSpPr>
        <p:spPr>
          <a:xfrm>
            <a:off x="1123156" y="1519291"/>
            <a:ext cx="5829300" cy="3143250"/>
          </a:xfrm>
        </p:spPr>
        <p:txBody>
          <a:bodyPr>
            <a:noAutofit/>
          </a:bodyPr>
          <a:lstStyle/>
          <a:p>
            <a:pPr marL="457200" indent="-457200" algn="just">
              <a:buNone/>
              <a:defRPr/>
            </a:pPr>
            <a:r>
              <a:rPr lang="en-US" sz="1200" dirty="0">
                <a:solidFill>
                  <a:srgbClr val="FF0000"/>
                </a:solidFill>
                <a:latin typeface="+mj-lt"/>
              </a:rPr>
              <a:t> </a:t>
            </a:r>
            <a:r>
              <a:rPr lang="en-US" sz="1200" dirty="0" err="1" smtClean="0">
                <a:solidFill>
                  <a:srgbClr val="FF0000"/>
                </a:solidFill>
                <a:latin typeface="+mj-lt"/>
                <a:cs typeface="Arial" panose="020B0604020202020204" pitchFamily="34" charset="0"/>
              </a:rPr>
              <a:t>Dewasa</a:t>
            </a:r>
            <a:r>
              <a:rPr lang="en-US" sz="1200" dirty="0" smtClean="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ini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globalisasi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melanda</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hampir</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diseluruh</a:t>
            </a:r>
            <a:r>
              <a:rPr lang="en-US" sz="1200" dirty="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belahan</a:t>
            </a:r>
            <a:endParaRPr lang="id-ID" sz="1200" dirty="0" smtClean="0">
              <a:solidFill>
                <a:srgbClr val="FF0000"/>
              </a:solidFill>
              <a:latin typeface="+mj-lt"/>
              <a:cs typeface="Arial" panose="020B0604020202020204" pitchFamily="34" charset="0"/>
            </a:endParaRPr>
          </a:p>
          <a:p>
            <a:pPr marL="457200" indent="-457200" algn="just">
              <a:buNone/>
              <a:defRPr/>
            </a:pPr>
            <a:r>
              <a:rPr lang="id-ID" sz="1200" dirty="0" smtClean="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dunia</a:t>
            </a:r>
            <a:r>
              <a:rPr lang="en-US" sz="1200" dirty="0" smtClean="0">
                <a:solidFill>
                  <a:srgbClr val="FF0000"/>
                </a:solidFill>
                <a:latin typeface="+mj-lt"/>
                <a:cs typeface="Arial" panose="020B0604020202020204" pitchFamily="34" charset="0"/>
              </a:rPr>
              <a:t>.</a:t>
            </a:r>
            <a:r>
              <a:rPr lang="id-ID" sz="1200" dirty="0" smtClean="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terlebih</a:t>
            </a:r>
            <a:r>
              <a:rPr lang="en-US" sz="1200" dirty="0" smtClean="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setelah</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adanya</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revolusi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teknologi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tranportasi</a:t>
            </a:r>
            <a:r>
              <a:rPr lang="en-US" sz="1200" dirty="0" smtClean="0">
                <a:solidFill>
                  <a:srgbClr val="FF0000"/>
                </a:solidFill>
                <a:latin typeface="+mj-lt"/>
                <a:cs typeface="Arial" panose="020B0604020202020204" pitchFamily="34" charset="0"/>
              </a:rPr>
              <a:t>,</a:t>
            </a:r>
            <a:endParaRPr lang="id-ID" sz="1200" dirty="0" smtClean="0">
              <a:solidFill>
                <a:srgbClr val="FF0000"/>
              </a:solidFill>
              <a:latin typeface="+mj-lt"/>
              <a:cs typeface="Arial" panose="020B0604020202020204" pitchFamily="34" charset="0"/>
            </a:endParaRPr>
          </a:p>
          <a:p>
            <a:pPr marL="457200" indent="-457200" algn="just">
              <a:buNone/>
              <a:defRPr/>
            </a:pPr>
            <a:r>
              <a:rPr lang="en-US" sz="1200" dirty="0" smtClean="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telekomunikasi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informasi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dan</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semangat</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perdagangan</a:t>
            </a:r>
            <a:r>
              <a:rPr lang="en-US" sz="1200" dirty="0">
                <a:solidFill>
                  <a:srgbClr val="FF0000"/>
                </a:solidFill>
                <a:latin typeface="+mj-lt"/>
                <a:cs typeface="Arial" panose="020B0604020202020204" pitchFamily="34" charset="0"/>
              </a:rPr>
              <a:t> </a:t>
            </a:r>
            <a:endParaRPr lang="id-ID" sz="1200" dirty="0" smtClean="0">
              <a:solidFill>
                <a:srgbClr val="FF0000"/>
              </a:solidFill>
              <a:latin typeface="+mj-lt"/>
              <a:cs typeface="Arial" panose="020B0604020202020204" pitchFamily="34" charset="0"/>
            </a:endParaRPr>
          </a:p>
          <a:p>
            <a:pPr marL="457200" indent="-457200" algn="just">
              <a:buNone/>
              <a:defRPr/>
            </a:pPr>
            <a:r>
              <a:rPr lang="id-ID" sz="1200" dirty="0" smtClean="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bebas</a:t>
            </a:r>
            <a:r>
              <a:rPr lang="en-US" sz="1200" dirty="0">
                <a:solidFill>
                  <a:srgbClr val="FF0000"/>
                </a:solidFill>
                <a:latin typeface="+mj-lt"/>
                <a:cs typeface="Arial" panose="020B0604020202020204" pitchFamily="34" charset="0"/>
              </a:rPr>
              <a:t>. </a:t>
            </a:r>
          </a:p>
          <a:p>
            <a:pPr marL="457200" indent="-457200" algn="just">
              <a:buNone/>
              <a:defRPr/>
            </a:pPr>
            <a:endParaRPr lang="en-US" sz="1200" dirty="0">
              <a:solidFill>
                <a:srgbClr val="FF0000"/>
              </a:solidFill>
              <a:latin typeface="+mj-lt"/>
              <a:cs typeface="Arial" panose="020B0604020202020204" pitchFamily="34" charset="0"/>
            </a:endParaRPr>
          </a:p>
          <a:p>
            <a:pPr marL="457200" indent="-457200" algn="just">
              <a:buNone/>
              <a:defRPr/>
            </a:pPr>
            <a:r>
              <a:rPr lang="en-US" sz="1200" dirty="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Pada</a:t>
            </a:r>
            <a:r>
              <a:rPr lang="en-US" sz="1200" dirty="0" smtClean="0">
                <a:solidFill>
                  <a:srgbClr val="FF0000"/>
                </a:solidFill>
                <a:latin typeface="+mj-lt"/>
                <a:cs typeface="Arial" panose="020B0604020202020204" pitchFamily="34" charset="0"/>
              </a:rPr>
              <a:t> </a:t>
            </a:r>
            <a:r>
              <a:rPr lang="en-US" sz="1200" dirty="0">
                <a:solidFill>
                  <a:srgbClr val="FF0000"/>
                </a:solidFill>
                <a:latin typeface="+mj-lt"/>
                <a:cs typeface="Arial" panose="020B0604020202020204" pitchFamily="34" charset="0"/>
              </a:rPr>
              <a:t>era </a:t>
            </a:r>
            <a:r>
              <a:rPr lang="en-US" sz="1200" dirty="0" err="1">
                <a:solidFill>
                  <a:srgbClr val="FF0000"/>
                </a:solidFill>
                <a:latin typeface="+mj-lt"/>
                <a:cs typeface="Arial" panose="020B0604020202020204" pitchFamily="34" charset="0"/>
              </a:rPr>
              <a:t>globalisasi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ini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bukan</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hanya</a:t>
            </a:r>
            <a:r>
              <a:rPr lang="en-US" sz="1200" dirty="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semangat</a:t>
            </a:r>
            <a:endParaRPr lang="id-ID" sz="1200" dirty="0" smtClean="0">
              <a:solidFill>
                <a:srgbClr val="FF0000"/>
              </a:solidFill>
              <a:latin typeface="+mj-lt"/>
              <a:cs typeface="Arial" panose="020B0604020202020204" pitchFamily="34" charset="0"/>
            </a:endParaRPr>
          </a:p>
          <a:p>
            <a:pPr marL="457200" indent="-457200" algn="just">
              <a:buNone/>
              <a:defRPr/>
            </a:pPr>
            <a:r>
              <a:rPr lang="en-US" sz="1200" dirty="0" smtClean="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perdagangan</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bebas</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saja</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tetapi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manusia</a:t>
            </a:r>
            <a:r>
              <a:rPr lang="en-US" sz="1200" dirty="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juga</a:t>
            </a:r>
            <a:endParaRPr lang="id-ID" sz="1200" dirty="0" smtClean="0">
              <a:solidFill>
                <a:srgbClr val="FF0000"/>
              </a:solidFill>
              <a:latin typeface="+mj-lt"/>
              <a:cs typeface="Arial" panose="020B0604020202020204" pitchFamily="34" charset="0"/>
            </a:endParaRPr>
          </a:p>
          <a:p>
            <a:pPr marL="457200" indent="-457200" algn="just">
              <a:buNone/>
              <a:defRPr/>
            </a:pPr>
            <a:r>
              <a:rPr lang="en-US" sz="1200" dirty="0" smtClean="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mendambakan</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menjadi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insan</a:t>
            </a:r>
            <a:r>
              <a:rPr lang="en-US" sz="1200" dirty="0">
                <a:solidFill>
                  <a:srgbClr val="FF0000"/>
                </a:solidFill>
                <a:latin typeface="+mj-lt"/>
                <a:cs typeface="Arial" panose="020B0604020202020204" pitchFamily="34" charset="0"/>
              </a:rPr>
              <a:t> yang </a:t>
            </a:r>
            <a:r>
              <a:rPr lang="en-US" sz="1200" dirty="0" err="1">
                <a:solidFill>
                  <a:srgbClr val="FF0000"/>
                </a:solidFill>
                <a:latin typeface="+mj-lt"/>
                <a:cs typeface="Arial" panose="020B0604020202020204" pitchFamily="34" charset="0"/>
              </a:rPr>
              <a:t>kosmopolitan</a:t>
            </a:r>
            <a:r>
              <a:rPr lang="en-US" sz="1200" dirty="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yaitu</a:t>
            </a:r>
            <a:endParaRPr lang="id-ID" sz="1200" dirty="0" smtClean="0">
              <a:solidFill>
                <a:srgbClr val="FF0000"/>
              </a:solidFill>
              <a:latin typeface="+mj-lt"/>
              <a:cs typeface="Arial" panose="020B0604020202020204" pitchFamily="34" charset="0"/>
            </a:endParaRPr>
          </a:p>
          <a:p>
            <a:pPr marL="457200" indent="-457200" algn="just">
              <a:buNone/>
              <a:defRPr/>
            </a:pPr>
            <a:r>
              <a:rPr lang="en-US" sz="1200" dirty="0" smtClean="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manusia</a:t>
            </a:r>
            <a:r>
              <a:rPr lang="en-US" sz="1200" dirty="0">
                <a:solidFill>
                  <a:srgbClr val="FF0000"/>
                </a:solidFill>
                <a:latin typeface="+mj-lt"/>
                <a:cs typeface="Arial" panose="020B0604020202020204" pitchFamily="34" charset="0"/>
              </a:rPr>
              <a:t> yang </a:t>
            </a:r>
            <a:r>
              <a:rPr lang="en-US" sz="1200" dirty="0" err="1">
                <a:solidFill>
                  <a:srgbClr val="FF0000"/>
                </a:solidFill>
                <a:latin typeface="+mj-lt"/>
                <a:cs typeface="Arial" panose="020B0604020202020204" pitchFamily="34" charset="0"/>
              </a:rPr>
              <a:t>berpandangan</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bahwa</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seseorang</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tidak</a:t>
            </a:r>
            <a:r>
              <a:rPr lang="en-US" sz="1200" dirty="0">
                <a:solidFill>
                  <a:srgbClr val="FF0000"/>
                </a:solidFill>
                <a:latin typeface="+mj-lt"/>
                <a:cs typeface="Arial" panose="020B0604020202020204" pitchFamily="34" charset="0"/>
              </a:rPr>
              <a:t> </a:t>
            </a:r>
            <a:r>
              <a:rPr lang="en-US" sz="1200" dirty="0" err="1" smtClean="0">
                <a:solidFill>
                  <a:srgbClr val="FF0000"/>
                </a:solidFill>
                <a:latin typeface="+mj-lt"/>
                <a:cs typeface="Arial" panose="020B0604020202020204" pitchFamily="34" charset="0"/>
              </a:rPr>
              <a:t>perlu</a:t>
            </a:r>
            <a:endParaRPr lang="id-ID" sz="1200" dirty="0" smtClean="0">
              <a:solidFill>
                <a:srgbClr val="FF0000"/>
              </a:solidFill>
              <a:latin typeface="+mj-lt"/>
              <a:cs typeface="Arial" panose="020B0604020202020204" pitchFamily="34" charset="0"/>
            </a:endParaRPr>
          </a:p>
          <a:p>
            <a:pPr marL="457200" indent="-457200" algn="just">
              <a:buNone/>
              <a:defRPr/>
            </a:pPr>
            <a:r>
              <a:rPr lang="en-US" sz="1200" dirty="0" smtClean="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mempunyai</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kewarganegaraan</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suatu</a:t>
            </a:r>
            <a:r>
              <a:rPr lang="en-US" sz="1200" dirty="0">
                <a:solidFill>
                  <a:srgbClr val="FF0000"/>
                </a:solidFill>
                <a:latin typeface="+mj-lt"/>
                <a:cs typeface="Arial" panose="020B0604020202020204" pitchFamily="34" charset="0"/>
              </a:rPr>
              <a:t> </a:t>
            </a:r>
            <a:r>
              <a:rPr lang="en-US" sz="1200" dirty="0" err="1">
                <a:solidFill>
                  <a:srgbClr val="FF0000"/>
                </a:solidFill>
                <a:latin typeface="+mj-lt"/>
                <a:cs typeface="Arial" panose="020B0604020202020204" pitchFamily="34" charset="0"/>
              </a:rPr>
              <a:t>negara</a:t>
            </a:r>
            <a:r>
              <a:rPr lang="en-US" sz="1200" dirty="0">
                <a:solidFill>
                  <a:srgbClr val="FF0000"/>
                </a:solidFill>
                <a:latin typeface="+mj-lt"/>
                <a:cs typeface="Arial" panose="020B0604020202020204" pitchFamily="34" charset="0"/>
              </a:rPr>
              <a:t>   </a:t>
            </a:r>
            <a:endParaRPr lang="id-ID" sz="1200" dirty="0">
              <a:solidFill>
                <a:srgbClr val="FF0000"/>
              </a:solidFill>
              <a:latin typeface="+mj-lt"/>
            </a:endParaRPr>
          </a:p>
        </p:txBody>
      </p:sp>
    </p:spTree>
    <p:extLst>
      <p:ext uri="{BB962C8B-B14F-4D97-AF65-F5344CB8AC3E}">
        <p14:creationId xmlns:p14="http://schemas.microsoft.com/office/powerpoint/2010/main" val="3804066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85900" y="320278"/>
            <a:ext cx="6172200" cy="1222772"/>
          </a:xfrm>
        </p:spPr>
        <p:txBody>
          <a:bodyPr/>
          <a:lstStyle/>
          <a:p>
            <a:pPr algn="ctr" eaLnBrk="1" hangingPunct="1">
              <a:defRPr/>
            </a:pPr>
            <a:r>
              <a:rPr lang="en-US" dirty="0" smtClean="0"/>
              <a:t>INDIKATOR KEBERHASILAN VISI</a:t>
            </a:r>
            <a:br>
              <a:rPr lang="en-US" dirty="0" smtClean="0"/>
            </a:br>
            <a:r>
              <a:rPr lang="en-US" dirty="0" smtClean="0"/>
              <a:t> INDONESIA 2020</a:t>
            </a:r>
          </a:p>
        </p:txBody>
      </p:sp>
      <p:sp>
        <p:nvSpPr>
          <p:cNvPr id="9219" name="Rectangle 3"/>
          <p:cNvSpPr>
            <a:spLocks noGrp="1" noChangeArrowheads="1"/>
          </p:cNvSpPr>
          <p:nvPr>
            <p:ph idx="1"/>
          </p:nvPr>
        </p:nvSpPr>
        <p:spPr>
          <a:xfrm>
            <a:off x="1485900" y="1543050"/>
            <a:ext cx="6172200" cy="3282553"/>
          </a:xfrm>
        </p:spPr>
        <p:txBody>
          <a:bodyPr>
            <a:noAutofit/>
          </a:bodyPr>
          <a:lstStyle/>
          <a:p>
            <a:pPr marL="457200" indent="-457200">
              <a:buFontTx/>
              <a:buAutoNum type="arabicPeriod"/>
              <a:defRPr/>
            </a:pPr>
            <a:r>
              <a:rPr lang="en-US" sz="1500" dirty="0" err="1">
                <a:latin typeface="Century Gothic" panose="020B0502020202020204" pitchFamily="34" charset="0"/>
                <a:cs typeface="Arial" panose="020B0604020202020204" pitchFamily="34" charset="0"/>
              </a:rPr>
              <a:t>Penghormatan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terhadap</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martabat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kemanusiaan</a:t>
            </a:r>
            <a:r>
              <a:rPr lang="en-US" sz="1500" dirty="0">
                <a:latin typeface="Century Gothic" panose="020B0502020202020204" pitchFamily="34" charset="0"/>
                <a:cs typeface="Arial" panose="020B0604020202020204" pitchFamily="34" charset="0"/>
              </a:rPr>
              <a:t>;</a:t>
            </a: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Meningkatkan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semangat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persatuan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bangsa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toleransi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kepedulian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tanggung</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jawab</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sosial</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Berkembangnya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budaya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perilaku</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sportif</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serta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menghargai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perbedaan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dalam</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kemajemukan</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Menguatnya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partisipasi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politik</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sebagai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perwujudan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kedaulatan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rakyat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kontrol</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sosial</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masyarakat</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Berkembangnya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ormas</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orpol</a:t>
            </a:r>
            <a:r>
              <a:rPr lang="en-US" sz="1500" dirty="0">
                <a:latin typeface="Century Gothic" panose="020B0502020202020204" pitchFamily="34" charset="0"/>
                <a:cs typeface="Arial" panose="020B0604020202020204" pitchFamily="34" charset="0"/>
              </a:rPr>
              <a:t> yang </a:t>
            </a:r>
            <a:r>
              <a:rPr lang="en-US" sz="1500" dirty="0" err="1">
                <a:latin typeface="Century Gothic" panose="020B0502020202020204" pitchFamily="34" charset="0"/>
                <a:cs typeface="Arial" panose="020B0604020202020204" pitchFamily="34" charset="0"/>
              </a:rPr>
              <a:t>bersifat</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terbuka</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Meningkatnya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kualitas</a:t>
            </a:r>
            <a:r>
              <a:rPr lang="en-US" sz="1500" dirty="0">
                <a:latin typeface="Century Gothic" panose="020B0502020202020204" pitchFamily="34" charset="0"/>
                <a:cs typeface="Arial" panose="020B0604020202020204" pitchFamily="34" charset="0"/>
              </a:rPr>
              <a:t> SDM</a:t>
            </a:r>
          </a:p>
          <a:p>
            <a:pPr marL="457200" indent="-457200">
              <a:buFontTx/>
              <a:buAutoNum type="arabicPeriod"/>
              <a:defRPr/>
            </a:pPr>
            <a:r>
              <a:rPr lang="en-US" sz="1500" dirty="0" err="1">
                <a:latin typeface="Century Gothic" panose="020B0502020202020204" pitchFamily="34" charset="0"/>
                <a:cs typeface="Arial" panose="020B0604020202020204" pitchFamily="34" charset="0"/>
              </a:rPr>
              <a:t>Memiliki</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kemampuan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dan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ketangguhan</a:t>
            </a:r>
            <a:endParaRPr lang="en-US" sz="1500" dirty="0">
              <a:latin typeface="Century Gothic" panose="020B0502020202020204" pitchFamily="34" charset="0"/>
              <a:cs typeface="Arial" panose="020B0604020202020204" pitchFamily="34" charset="0"/>
            </a:endParaRPr>
          </a:p>
          <a:p>
            <a:pPr marL="457200" indent="-457200">
              <a:buFontTx/>
              <a:buAutoNum type="arabicPeriod"/>
              <a:defRPr/>
            </a:pPr>
            <a:r>
              <a:rPr lang="en-US" sz="1500" dirty="0" err="1">
                <a:latin typeface="Century Gothic" panose="020B0502020202020204" pitchFamily="34" charset="0"/>
                <a:cs typeface="Arial" panose="020B0604020202020204" pitchFamily="34" charset="0"/>
              </a:rPr>
              <a:t>Terwujudnya</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penyelenggaraan</a:t>
            </a:r>
            <a:r>
              <a:rPr lang="en-US" sz="1500" dirty="0">
                <a:latin typeface="Century Gothic" panose="020B0502020202020204" pitchFamily="34" charset="0"/>
                <a:cs typeface="Arial" panose="020B0604020202020204" pitchFamily="34" charset="0"/>
              </a:rPr>
              <a:t> </a:t>
            </a:r>
            <a:r>
              <a:rPr lang="en-US" sz="1500" dirty="0" err="1">
                <a:latin typeface="Century Gothic" panose="020B0502020202020204" pitchFamily="34" charset="0"/>
                <a:cs typeface="Arial" panose="020B0604020202020204" pitchFamily="34" charset="0"/>
              </a:rPr>
              <a:t>negara</a:t>
            </a:r>
            <a:r>
              <a:rPr lang="en-US" sz="1500" dirty="0">
                <a:latin typeface="Century Gothic" panose="020B0502020202020204" pitchFamily="34" charset="0"/>
                <a:cs typeface="Arial" panose="020B0604020202020204" pitchFamily="34" charset="0"/>
              </a:rPr>
              <a:t> </a:t>
            </a:r>
          </a:p>
        </p:txBody>
      </p:sp>
    </p:spTree>
    <p:extLst>
      <p:ext uri="{BB962C8B-B14F-4D97-AF65-F5344CB8AC3E}">
        <p14:creationId xmlns:p14="http://schemas.microsoft.com/office/powerpoint/2010/main" val="425338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MENGAPA PKN (Alasan Yuridis)</a:t>
            </a:r>
            <a:endParaRPr lang="id-ID" dirty="0"/>
          </a:p>
        </p:txBody>
      </p:sp>
      <p:sp>
        <p:nvSpPr>
          <p:cNvPr id="3" name="Content Placeholder 2"/>
          <p:cNvSpPr>
            <a:spLocks noGrp="1"/>
          </p:cNvSpPr>
          <p:nvPr>
            <p:ph idx="1"/>
          </p:nvPr>
        </p:nvSpPr>
        <p:spPr/>
        <p:txBody>
          <a:bodyPr>
            <a:normAutofit fontScale="70000" lnSpcReduction="20000"/>
          </a:bodyPr>
          <a:lstStyle/>
          <a:p>
            <a:r>
              <a:rPr lang="id-ID" dirty="0">
                <a:solidFill>
                  <a:srgbClr val="FF0000"/>
                </a:solidFill>
              </a:rPr>
              <a:t>UNDANG-UNDANG REPUBLIK INDONESIA NOMOR 12 TAHUN 2012 TENTANG PENDIDIKAN TINGGI, PASAL 2 :</a:t>
            </a:r>
          </a:p>
          <a:p>
            <a:pPr>
              <a:spcBef>
                <a:spcPts val="0"/>
              </a:spcBef>
              <a:buNone/>
            </a:pPr>
            <a:r>
              <a:rPr lang="id-ID" i="1" dirty="0">
                <a:solidFill>
                  <a:srgbClr val="FF0000"/>
                </a:solidFill>
              </a:rPr>
              <a:t>     </a:t>
            </a:r>
            <a:r>
              <a:rPr lang="id-ID" i="1" dirty="0" smtClean="0">
                <a:solidFill>
                  <a:srgbClr val="FF0000"/>
                </a:solidFill>
              </a:rPr>
              <a:t> Pendidikan </a:t>
            </a:r>
            <a:r>
              <a:rPr lang="id-ID" i="1" dirty="0">
                <a:solidFill>
                  <a:srgbClr val="FF0000"/>
                </a:solidFill>
              </a:rPr>
              <a:t>Tinggi berdasarkan</a:t>
            </a:r>
            <a:r>
              <a:rPr lang="id-ID" b="1" i="1" dirty="0">
                <a:solidFill>
                  <a:srgbClr val="FF0000"/>
                </a:solidFill>
              </a:rPr>
              <a:t> </a:t>
            </a:r>
            <a:r>
              <a:rPr lang="id-ID" i="1" dirty="0">
                <a:solidFill>
                  <a:srgbClr val="FF0000"/>
                </a:solidFill>
              </a:rPr>
              <a:t>Pancasila, </a:t>
            </a:r>
            <a:r>
              <a:rPr lang="id-ID" i="1" dirty="0" smtClean="0">
                <a:solidFill>
                  <a:srgbClr val="FF0000"/>
                </a:solidFill>
              </a:rPr>
              <a:t>Undang-</a:t>
            </a:r>
          </a:p>
          <a:p>
            <a:pPr>
              <a:spcBef>
                <a:spcPts val="0"/>
              </a:spcBef>
              <a:buNone/>
            </a:pPr>
            <a:r>
              <a:rPr lang="id-ID" i="1" dirty="0">
                <a:solidFill>
                  <a:srgbClr val="FF0000"/>
                </a:solidFill>
              </a:rPr>
              <a:t> </a:t>
            </a:r>
            <a:r>
              <a:rPr lang="id-ID" i="1" dirty="0" smtClean="0">
                <a:solidFill>
                  <a:srgbClr val="FF0000"/>
                </a:solidFill>
              </a:rPr>
              <a:t>     Undang </a:t>
            </a:r>
            <a:r>
              <a:rPr lang="id-ID" i="1" dirty="0">
                <a:solidFill>
                  <a:srgbClr val="FF0000"/>
                </a:solidFill>
              </a:rPr>
              <a:t>Dasar </a:t>
            </a:r>
            <a:r>
              <a:rPr lang="id-ID" i="1" dirty="0" smtClean="0">
                <a:solidFill>
                  <a:srgbClr val="FF0000"/>
                </a:solidFill>
              </a:rPr>
              <a:t>Negara Kesatuan </a:t>
            </a:r>
            <a:r>
              <a:rPr lang="id-ID" i="1" dirty="0">
                <a:solidFill>
                  <a:srgbClr val="FF0000"/>
                </a:solidFill>
              </a:rPr>
              <a:t>Republik </a:t>
            </a:r>
            <a:endParaRPr lang="id-ID" i="1" dirty="0" smtClean="0">
              <a:solidFill>
                <a:srgbClr val="FF0000"/>
              </a:solidFill>
            </a:endParaRPr>
          </a:p>
          <a:p>
            <a:pPr>
              <a:spcBef>
                <a:spcPts val="0"/>
              </a:spcBef>
              <a:buNone/>
            </a:pPr>
            <a:r>
              <a:rPr lang="id-ID" i="1" dirty="0">
                <a:solidFill>
                  <a:srgbClr val="FF0000"/>
                </a:solidFill>
              </a:rPr>
              <a:t> </a:t>
            </a:r>
            <a:r>
              <a:rPr lang="id-ID" i="1" dirty="0" smtClean="0">
                <a:solidFill>
                  <a:srgbClr val="FF0000"/>
                </a:solidFill>
              </a:rPr>
              <a:t>     Indonesia</a:t>
            </a:r>
            <a:r>
              <a:rPr lang="id-ID" i="1" dirty="0">
                <a:solidFill>
                  <a:srgbClr val="FF0000"/>
                </a:solidFill>
              </a:rPr>
              <a:t>, dan </a:t>
            </a:r>
            <a:r>
              <a:rPr lang="id-ID" i="1" dirty="0" err="1">
                <a:solidFill>
                  <a:srgbClr val="FF0000"/>
                </a:solidFill>
              </a:rPr>
              <a:t>Bhinneka</a:t>
            </a:r>
            <a:r>
              <a:rPr lang="id-ID" i="1" dirty="0">
                <a:solidFill>
                  <a:srgbClr val="FF0000"/>
                </a:solidFill>
              </a:rPr>
              <a:t> Tunggal Ika</a:t>
            </a:r>
            <a:r>
              <a:rPr lang="id-ID" i="1" dirty="0" smtClean="0">
                <a:solidFill>
                  <a:srgbClr val="FF0000"/>
                </a:solidFill>
              </a:rPr>
              <a:t>.</a:t>
            </a:r>
            <a:endParaRPr lang="id-ID" i="1" dirty="0">
              <a:solidFill>
                <a:srgbClr val="FF0000"/>
              </a:solidFill>
            </a:endParaRPr>
          </a:p>
          <a:p>
            <a:r>
              <a:rPr lang="id-ID" dirty="0">
                <a:solidFill>
                  <a:srgbClr val="FF0000"/>
                </a:solidFill>
              </a:rPr>
              <a:t>UNDANG-UNDANG REPUBLIK INDONESIA NOMOR 12 TAHUN 2012 TENTANG PENDIDIKAN TINGGI, PASAL 35 AYAT (5) :</a:t>
            </a:r>
          </a:p>
          <a:p>
            <a:pPr>
              <a:spcBef>
                <a:spcPts val="0"/>
              </a:spcBef>
              <a:buNone/>
            </a:pPr>
            <a:r>
              <a:rPr lang="id-ID" i="1" dirty="0">
                <a:solidFill>
                  <a:srgbClr val="FF0000"/>
                </a:solidFill>
              </a:rPr>
              <a:t>     </a:t>
            </a:r>
            <a:r>
              <a:rPr lang="id-ID" i="1" dirty="0" smtClean="0">
                <a:solidFill>
                  <a:srgbClr val="FF0000"/>
                </a:solidFill>
              </a:rPr>
              <a:t> Kurikulum </a:t>
            </a:r>
            <a:r>
              <a:rPr lang="id-ID" i="1" dirty="0">
                <a:solidFill>
                  <a:srgbClr val="FF0000"/>
                </a:solidFill>
              </a:rPr>
              <a:t>Pendidikan Tinggi sebagaimana </a:t>
            </a:r>
            <a:endParaRPr lang="id-ID" i="1" dirty="0" smtClean="0">
              <a:solidFill>
                <a:srgbClr val="FF0000"/>
              </a:solidFill>
            </a:endParaRPr>
          </a:p>
          <a:p>
            <a:pPr>
              <a:spcBef>
                <a:spcPts val="0"/>
              </a:spcBef>
              <a:buNone/>
            </a:pPr>
            <a:r>
              <a:rPr lang="id-ID" i="1" dirty="0" smtClean="0">
                <a:solidFill>
                  <a:srgbClr val="FF0000"/>
                </a:solidFill>
              </a:rPr>
              <a:t>      dimaksud  </a:t>
            </a:r>
            <a:r>
              <a:rPr lang="id-ID" i="1" dirty="0">
                <a:solidFill>
                  <a:srgbClr val="FF0000"/>
                </a:solidFill>
              </a:rPr>
              <a:t>pada ayat (1) wajib </a:t>
            </a:r>
            <a:r>
              <a:rPr lang="id-ID" i="1" dirty="0" smtClean="0">
                <a:solidFill>
                  <a:srgbClr val="FF0000"/>
                </a:solidFill>
              </a:rPr>
              <a:t>memuat </a:t>
            </a:r>
            <a:r>
              <a:rPr lang="id-ID" i="1" dirty="0">
                <a:solidFill>
                  <a:srgbClr val="FF0000"/>
                </a:solidFill>
              </a:rPr>
              <a:t>mata </a:t>
            </a:r>
            <a:r>
              <a:rPr lang="id-ID" i="1" dirty="0" smtClean="0">
                <a:solidFill>
                  <a:srgbClr val="FF0000"/>
                </a:solidFill>
              </a:rPr>
              <a:t>  </a:t>
            </a:r>
          </a:p>
          <a:p>
            <a:pPr>
              <a:spcBef>
                <a:spcPts val="0"/>
              </a:spcBef>
              <a:buNone/>
            </a:pPr>
            <a:r>
              <a:rPr lang="id-ID" i="1" dirty="0">
                <a:solidFill>
                  <a:srgbClr val="FF0000"/>
                </a:solidFill>
              </a:rPr>
              <a:t> </a:t>
            </a:r>
            <a:r>
              <a:rPr lang="id-ID" i="1" dirty="0" smtClean="0">
                <a:solidFill>
                  <a:srgbClr val="FF0000"/>
                </a:solidFill>
              </a:rPr>
              <a:t>     kuliah </a:t>
            </a:r>
            <a:r>
              <a:rPr lang="id-ID" i="1" dirty="0">
                <a:solidFill>
                  <a:srgbClr val="FF0000"/>
                </a:solidFill>
              </a:rPr>
              <a:t>: a. Agama; b. Pancasila; </a:t>
            </a:r>
            <a:r>
              <a:rPr lang="id-ID" b="1" i="1" dirty="0" err="1">
                <a:solidFill>
                  <a:srgbClr val="FF0000"/>
                </a:solidFill>
              </a:rPr>
              <a:t>kewarganegaraan</a:t>
            </a:r>
            <a:r>
              <a:rPr lang="id-ID" i="1" dirty="0">
                <a:solidFill>
                  <a:srgbClr val="FF0000"/>
                </a:solidFill>
              </a:rPr>
              <a:t> </a:t>
            </a:r>
            <a:r>
              <a:rPr lang="id-ID" i="1" dirty="0" smtClean="0">
                <a:solidFill>
                  <a:srgbClr val="FF0000"/>
                </a:solidFill>
              </a:rPr>
              <a:t>;</a:t>
            </a:r>
          </a:p>
          <a:p>
            <a:pPr>
              <a:spcBef>
                <a:spcPts val="0"/>
              </a:spcBef>
              <a:buNone/>
            </a:pPr>
            <a:r>
              <a:rPr lang="id-ID" i="1" dirty="0">
                <a:solidFill>
                  <a:srgbClr val="FF0000"/>
                </a:solidFill>
              </a:rPr>
              <a:t> </a:t>
            </a:r>
            <a:r>
              <a:rPr lang="id-ID" i="1" dirty="0" smtClean="0">
                <a:solidFill>
                  <a:srgbClr val="FF0000"/>
                </a:solidFill>
              </a:rPr>
              <a:t>     bahasa </a:t>
            </a:r>
            <a:r>
              <a:rPr lang="id-ID" i="1" dirty="0">
                <a:solidFill>
                  <a:srgbClr val="FF0000"/>
                </a:solidFill>
              </a:rPr>
              <a:t>Indonesia</a:t>
            </a:r>
            <a:r>
              <a:rPr lang="id-ID" i="1" dirty="0" smtClean="0">
                <a:solidFill>
                  <a:srgbClr val="FF0000"/>
                </a:solidFill>
              </a:rPr>
              <a:t>.</a:t>
            </a:r>
            <a:endParaRPr lang="id-ID" i="1" dirty="0">
              <a:solidFill>
                <a:srgbClr val="FF0000"/>
              </a:solidFill>
            </a:endParaRPr>
          </a:p>
          <a:p>
            <a:endParaRPr lang="id-ID" dirty="0"/>
          </a:p>
        </p:txBody>
      </p:sp>
    </p:spTree>
    <p:extLst>
      <p:ext uri="{BB962C8B-B14F-4D97-AF65-F5344CB8AC3E}">
        <p14:creationId xmlns:p14="http://schemas.microsoft.com/office/powerpoint/2010/main" val="557161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43101" y="400050"/>
            <a:ext cx="4916150" cy="1143000"/>
          </a:xfrm>
        </p:spPr>
        <p:txBody>
          <a:bodyPr>
            <a:normAutofit/>
          </a:bodyPr>
          <a:lstStyle/>
          <a:p>
            <a:pPr algn="ctr" eaLnBrk="1" hangingPunct="1">
              <a:defRPr/>
            </a:pPr>
            <a:r>
              <a:rPr lang="en-US" sz="1800" dirty="0">
                <a:latin typeface="Arial Black" pitchFamily="34" charset="0"/>
              </a:rPr>
              <a:t> </a:t>
            </a:r>
            <a:r>
              <a:rPr lang="en-US" sz="2100" dirty="0">
                <a:latin typeface="Century Gothic" panose="020B0502020202020204" pitchFamily="34" charset="0"/>
              </a:rPr>
              <a:t>PENDIDIKAN KEWARGANEGARAAN</a:t>
            </a:r>
            <a:r>
              <a:rPr lang="id-ID" sz="2100" dirty="0">
                <a:latin typeface="Century Gothic" panose="020B0502020202020204" pitchFamily="34" charset="0"/>
              </a:rPr>
              <a:t> DAN BELA NEGARA</a:t>
            </a:r>
            <a:r>
              <a:rPr lang="en-US" sz="2100" dirty="0">
                <a:latin typeface="Century Gothic" panose="020B0502020202020204" pitchFamily="34" charset="0"/>
              </a:rPr>
              <a:t> </a:t>
            </a:r>
            <a:r>
              <a:rPr lang="en-US" sz="1800" dirty="0">
                <a:latin typeface="Arial Black" pitchFamily="34" charset="0"/>
              </a:rPr>
              <a:t/>
            </a:r>
            <a:br>
              <a:rPr lang="en-US" sz="1800" dirty="0">
                <a:latin typeface="Arial Black" pitchFamily="34" charset="0"/>
              </a:rPr>
            </a:br>
            <a:endParaRPr lang="en-US" sz="1800" dirty="0">
              <a:latin typeface="Arial Black" pitchFamily="34" charset="0"/>
            </a:endParaRPr>
          </a:p>
        </p:txBody>
      </p:sp>
      <p:sp>
        <p:nvSpPr>
          <p:cNvPr id="7171" name="Rectangle 3"/>
          <p:cNvSpPr>
            <a:spLocks noGrp="1" noChangeArrowheads="1"/>
          </p:cNvSpPr>
          <p:nvPr>
            <p:ph idx="1"/>
          </p:nvPr>
        </p:nvSpPr>
        <p:spPr>
          <a:xfrm>
            <a:off x="1543050" y="1828800"/>
            <a:ext cx="6172200" cy="2919413"/>
          </a:xfrm>
        </p:spPr>
        <p:txBody>
          <a:bodyPr/>
          <a:lstStyle/>
          <a:p>
            <a:pPr marL="332185" indent="-332185">
              <a:buNone/>
              <a:defRPr/>
            </a:pPr>
            <a:r>
              <a:rPr lang="en-US" sz="1800" b="1" dirty="0">
                <a:solidFill>
                  <a:srgbClr val="00B050"/>
                </a:solidFill>
              </a:rPr>
              <a:t>       </a:t>
            </a:r>
            <a:endParaRPr lang="en-US" sz="1800" b="1" dirty="0">
              <a:solidFill>
                <a:schemeClr val="tx1"/>
              </a:solidFill>
            </a:endParaRPr>
          </a:p>
          <a:p>
            <a:pPr marL="457200" indent="-457200">
              <a:buNone/>
              <a:defRPr/>
            </a:pPr>
            <a:r>
              <a:rPr lang="en-US" sz="1800" b="1" dirty="0">
                <a:solidFill>
                  <a:srgbClr val="FF0000"/>
                </a:solidFill>
              </a:rPr>
              <a:t>       </a:t>
            </a:r>
            <a:r>
              <a:rPr lang="en-US" sz="1800" dirty="0" err="1">
                <a:solidFill>
                  <a:srgbClr val="FF0000"/>
                </a:solidFill>
              </a:rPr>
              <a:t>Berdasarkan</a:t>
            </a:r>
            <a:r>
              <a:rPr lang="en-US" sz="1800" dirty="0">
                <a:solidFill>
                  <a:srgbClr val="FF0000"/>
                </a:solidFill>
              </a:rPr>
              <a:t> </a:t>
            </a:r>
            <a:r>
              <a:rPr lang="en-US" sz="1800" dirty="0" err="1">
                <a:solidFill>
                  <a:srgbClr val="FF0000"/>
                </a:solidFill>
              </a:rPr>
              <a:t>pasal</a:t>
            </a:r>
            <a:r>
              <a:rPr lang="en-US" sz="1800" dirty="0">
                <a:solidFill>
                  <a:srgbClr val="FF0000"/>
                </a:solidFill>
              </a:rPr>
              <a:t> 9 </a:t>
            </a:r>
            <a:r>
              <a:rPr lang="en-US" sz="1800" dirty="0" err="1">
                <a:solidFill>
                  <a:srgbClr val="FF0000"/>
                </a:solidFill>
              </a:rPr>
              <a:t>ayat</a:t>
            </a:r>
            <a:r>
              <a:rPr lang="en-US" sz="1800" dirty="0">
                <a:solidFill>
                  <a:srgbClr val="FF0000"/>
                </a:solidFill>
              </a:rPr>
              <a:t> (2)</a:t>
            </a:r>
            <a:r>
              <a:rPr lang="id-ID" sz="1800" dirty="0">
                <a:solidFill>
                  <a:srgbClr val="FF0000"/>
                </a:solidFill>
              </a:rPr>
              <a:t> UU RI</a:t>
            </a:r>
            <a:r>
              <a:rPr lang="en-US" sz="1800" dirty="0">
                <a:solidFill>
                  <a:srgbClr val="FF0000"/>
                </a:solidFill>
              </a:rPr>
              <a:t> No.3 </a:t>
            </a:r>
            <a:r>
              <a:rPr lang="en-US" sz="1800" dirty="0" err="1">
                <a:solidFill>
                  <a:srgbClr val="FF0000"/>
                </a:solidFill>
              </a:rPr>
              <a:t>tahun</a:t>
            </a:r>
            <a:r>
              <a:rPr lang="en-US" sz="1800" dirty="0">
                <a:solidFill>
                  <a:srgbClr val="FF0000"/>
                </a:solidFill>
              </a:rPr>
              <a:t> 2002</a:t>
            </a:r>
            <a:r>
              <a:rPr lang="id-ID" sz="1800" dirty="0">
                <a:solidFill>
                  <a:srgbClr val="FF0000"/>
                </a:solidFill>
              </a:rPr>
              <a:t> tentang Pertahanan Negara, </a:t>
            </a:r>
            <a:r>
              <a:rPr lang="en-US" sz="1800" dirty="0" err="1">
                <a:solidFill>
                  <a:srgbClr val="FF0000"/>
                </a:solidFill>
              </a:rPr>
              <a:t>keikutsertaan</a:t>
            </a:r>
            <a:r>
              <a:rPr lang="en-US" sz="1800" dirty="0">
                <a:solidFill>
                  <a:srgbClr val="FF0000"/>
                </a:solidFill>
              </a:rPr>
              <a:t> </a:t>
            </a:r>
            <a:r>
              <a:rPr lang="en-US" sz="1800" dirty="0" err="1">
                <a:solidFill>
                  <a:srgbClr val="FF0000"/>
                </a:solidFill>
              </a:rPr>
              <a:t>warga</a:t>
            </a:r>
            <a:r>
              <a:rPr lang="en-US" sz="1800" dirty="0">
                <a:solidFill>
                  <a:srgbClr val="FF0000"/>
                </a:solidFill>
              </a:rPr>
              <a:t> </a:t>
            </a:r>
            <a:r>
              <a:rPr lang="en-US" sz="1800" dirty="0" err="1">
                <a:solidFill>
                  <a:srgbClr val="FF0000"/>
                </a:solidFill>
              </a:rPr>
              <a:t>negara</a:t>
            </a:r>
            <a:r>
              <a:rPr lang="en-US" sz="1800" dirty="0">
                <a:solidFill>
                  <a:srgbClr val="FF0000"/>
                </a:solidFill>
              </a:rPr>
              <a:t> </a:t>
            </a:r>
            <a:r>
              <a:rPr lang="en-US" sz="1800" dirty="0" err="1">
                <a:solidFill>
                  <a:srgbClr val="FF0000"/>
                </a:solidFill>
              </a:rPr>
              <a:t>dalam</a:t>
            </a:r>
            <a:r>
              <a:rPr lang="en-US" sz="1800" dirty="0">
                <a:solidFill>
                  <a:srgbClr val="FF0000"/>
                </a:solidFill>
              </a:rPr>
              <a:t> </a:t>
            </a:r>
            <a:r>
              <a:rPr lang="en-US" sz="1800" dirty="0" err="1">
                <a:solidFill>
                  <a:srgbClr val="FF0000"/>
                </a:solidFill>
              </a:rPr>
              <a:t>upaya</a:t>
            </a:r>
            <a:r>
              <a:rPr lang="en-US" sz="1800" dirty="0">
                <a:solidFill>
                  <a:srgbClr val="FF0000"/>
                </a:solidFill>
              </a:rPr>
              <a:t> </a:t>
            </a:r>
            <a:r>
              <a:rPr lang="en-US" sz="1800" dirty="0" err="1">
                <a:solidFill>
                  <a:srgbClr val="FF0000"/>
                </a:solidFill>
              </a:rPr>
              <a:t>bela</a:t>
            </a:r>
            <a:r>
              <a:rPr lang="en-US" sz="1800" dirty="0">
                <a:solidFill>
                  <a:srgbClr val="FF0000"/>
                </a:solidFill>
              </a:rPr>
              <a:t> </a:t>
            </a:r>
            <a:r>
              <a:rPr lang="en-US" sz="1800" dirty="0" err="1">
                <a:solidFill>
                  <a:srgbClr val="FF0000"/>
                </a:solidFill>
              </a:rPr>
              <a:t>negara</a:t>
            </a:r>
            <a:r>
              <a:rPr lang="en-US" sz="1800" dirty="0">
                <a:solidFill>
                  <a:srgbClr val="FF0000"/>
                </a:solidFill>
              </a:rPr>
              <a:t> </a:t>
            </a:r>
            <a:r>
              <a:rPr lang="en-US" sz="1800" dirty="0" err="1">
                <a:solidFill>
                  <a:srgbClr val="FF0000"/>
                </a:solidFill>
              </a:rPr>
              <a:t>diselenggarakan</a:t>
            </a:r>
            <a:r>
              <a:rPr lang="en-US" sz="1800" dirty="0">
                <a:solidFill>
                  <a:srgbClr val="FF0000"/>
                </a:solidFill>
              </a:rPr>
              <a:t> </a:t>
            </a:r>
            <a:r>
              <a:rPr lang="en-US" sz="1800" dirty="0" err="1">
                <a:solidFill>
                  <a:srgbClr val="FF0000"/>
                </a:solidFill>
              </a:rPr>
              <a:t>melalui</a:t>
            </a:r>
            <a:r>
              <a:rPr lang="en-US" sz="1800" dirty="0">
                <a:solidFill>
                  <a:srgbClr val="FF0000"/>
                </a:solidFill>
              </a:rPr>
              <a:t> : </a:t>
            </a:r>
            <a:r>
              <a:rPr lang="en-US" sz="1800" b="1" i="1" dirty="0" err="1">
                <a:solidFill>
                  <a:srgbClr val="FF0000"/>
                </a:solidFill>
              </a:rPr>
              <a:t>pendidikan</a:t>
            </a:r>
            <a:r>
              <a:rPr lang="en-US" sz="1800" b="1" i="1" dirty="0">
                <a:solidFill>
                  <a:srgbClr val="FF0000"/>
                </a:solidFill>
              </a:rPr>
              <a:t>, </a:t>
            </a:r>
            <a:r>
              <a:rPr lang="en-US" sz="1800" b="1" i="1" dirty="0" err="1">
                <a:solidFill>
                  <a:srgbClr val="FF0000"/>
                </a:solidFill>
              </a:rPr>
              <a:t>kewarganegaraan</a:t>
            </a:r>
            <a:r>
              <a:rPr lang="en-US" sz="1800" dirty="0">
                <a:solidFill>
                  <a:srgbClr val="FF0000"/>
                </a:solidFill>
              </a:rPr>
              <a:t>, </a:t>
            </a:r>
            <a:r>
              <a:rPr lang="en-US" sz="1800" dirty="0" err="1">
                <a:solidFill>
                  <a:srgbClr val="FF0000"/>
                </a:solidFill>
              </a:rPr>
              <a:t>pelatihan</a:t>
            </a:r>
            <a:r>
              <a:rPr lang="en-US" sz="1800" dirty="0">
                <a:solidFill>
                  <a:srgbClr val="FF0000"/>
                </a:solidFill>
              </a:rPr>
              <a:t> </a:t>
            </a:r>
            <a:r>
              <a:rPr lang="en-US" sz="1800" dirty="0" err="1">
                <a:solidFill>
                  <a:srgbClr val="FF0000"/>
                </a:solidFill>
              </a:rPr>
              <a:t>dasar</a:t>
            </a:r>
            <a:r>
              <a:rPr lang="en-US" sz="1800" dirty="0">
                <a:solidFill>
                  <a:srgbClr val="FF0000"/>
                </a:solidFill>
              </a:rPr>
              <a:t> </a:t>
            </a:r>
            <a:r>
              <a:rPr lang="en-US" sz="1800" dirty="0" err="1">
                <a:solidFill>
                  <a:srgbClr val="FF0000"/>
                </a:solidFill>
              </a:rPr>
              <a:t>kemilitiran</a:t>
            </a:r>
            <a:r>
              <a:rPr lang="en-US" sz="1800" dirty="0">
                <a:solidFill>
                  <a:srgbClr val="FF0000"/>
                </a:solidFill>
              </a:rPr>
              <a:t> </a:t>
            </a:r>
            <a:r>
              <a:rPr lang="en-US" sz="1800" dirty="0" err="1">
                <a:solidFill>
                  <a:srgbClr val="FF0000"/>
                </a:solidFill>
              </a:rPr>
              <a:t>secara</a:t>
            </a:r>
            <a:r>
              <a:rPr lang="en-US" sz="1800" dirty="0">
                <a:solidFill>
                  <a:srgbClr val="FF0000"/>
                </a:solidFill>
              </a:rPr>
              <a:t> </a:t>
            </a:r>
            <a:r>
              <a:rPr lang="en-US" sz="1800" dirty="0" err="1">
                <a:solidFill>
                  <a:srgbClr val="FF0000"/>
                </a:solidFill>
              </a:rPr>
              <a:t>wajib</a:t>
            </a:r>
            <a:r>
              <a:rPr lang="en-US" sz="1800" dirty="0">
                <a:solidFill>
                  <a:srgbClr val="FF0000"/>
                </a:solidFill>
              </a:rPr>
              <a:t> , </a:t>
            </a:r>
            <a:r>
              <a:rPr lang="en-US" sz="1800" dirty="0" err="1">
                <a:solidFill>
                  <a:srgbClr val="FF0000"/>
                </a:solidFill>
              </a:rPr>
              <a:t>pengabdian</a:t>
            </a:r>
            <a:r>
              <a:rPr lang="en-US" sz="1800" dirty="0">
                <a:solidFill>
                  <a:srgbClr val="FF0000"/>
                </a:solidFill>
              </a:rPr>
              <a:t> </a:t>
            </a:r>
            <a:r>
              <a:rPr lang="en-US" sz="1800" dirty="0" err="1">
                <a:solidFill>
                  <a:srgbClr val="FF0000"/>
                </a:solidFill>
              </a:rPr>
              <a:t>sebagai</a:t>
            </a:r>
            <a:r>
              <a:rPr lang="en-US" sz="1800" dirty="0">
                <a:solidFill>
                  <a:srgbClr val="FF0000"/>
                </a:solidFill>
              </a:rPr>
              <a:t> </a:t>
            </a:r>
            <a:r>
              <a:rPr lang="en-US" sz="1800" dirty="0" err="1">
                <a:solidFill>
                  <a:srgbClr val="FF0000"/>
                </a:solidFill>
              </a:rPr>
              <a:t>prajurit</a:t>
            </a:r>
            <a:r>
              <a:rPr lang="en-US" sz="1800" dirty="0">
                <a:solidFill>
                  <a:srgbClr val="FF0000"/>
                </a:solidFill>
              </a:rPr>
              <a:t> TNI </a:t>
            </a:r>
            <a:r>
              <a:rPr lang="en-US" sz="1800" dirty="0" err="1">
                <a:solidFill>
                  <a:srgbClr val="FF0000"/>
                </a:solidFill>
              </a:rPr>
              <a:t>secara</a:t>
            </a:r>
            <a:r>
              <a:rPr lang="en-US" sz="1800" dirty="0">
                <a:solidFill>
                  <a:srgbClr val="FF0000"/>
                </a:solidFill>
              </a:rPr>
              <a:t> </a:t>
            </a:r>
            <a:r>
              <a:rPr lang="en-US" sz="1800" dirty="0" err="1">
                <a:solidFill>
                  <a:srgbClr val="FF0000"/>
                </a:solidFill>
              </a:rPr>
              <a:t>sukarela</a:t>
            </a:r>
            <a:r>
              <a:rPr lang="en-US" sz="1800" dirty="0">
                <a:solidFill>
                  <a:srgbClr val="FF0000"/>
                </a:solidFill>
              </a:rPr>
              <a:t> </a:t>
            </a:r>
            <a:r>
              <a:rPr lang="en-US" sz="1800" dirty="0" err="1">
                <a:solidFill>
                  <a:srgbClr val="FF0000"/>
                </a:solidFill>
              </a:rPr>
              <a:t>atau</a:t>
            </a:r>
            <a:r>
              <a:rPr lang="id-ID" sz="1800" dirty="0">
                <a:solidFill>
                  <a:srgbClr val="FF0000"/>
                </a:solidFill>
              </a:rPr>
              <a:t> secara</a:t>
            </a:r>
            <a:r>
              <a:rPr lang="en-US" sz="1800" dirty="0">
                <a:solidFill>
                  <a:srgbClr val="FF0000"/>
                </a:solidFill>
              </a:rPr>
              <a:t> </a:t>
            </a:r>
            <a:r>
              <a:rPr lang="en-US" sz="1800" dirty="0" err="1">
                <a:solidFill>
                  <a:srgbClr val="FF0000"/>
                </a:solidFill>
              </a:rPr>
              <a:t>wajib</a:t>
            </a:r>
            <a:r>
              <a:rPr lang="en-US" sz="1800" dirty="0">
                <a:solidFill>
                  <a:srgbClr val="FF0000"/>
                </a:solidFill>
              </a:rPr>
              <a:t> </a:t>
            </a:r>
            <a:r>
              <a:rPr lang="en-US" sz="1800" dirty="0" err="1">
                <a:solidFill>
                  <a:srgbClr val="FF0000"/>
                </a:solidFill>
              </a:rPr>
              <a:t>dan</a:t>
            </a:r>
            <a:r>
              <a:rPr lang="en-US" sz="1800" dirty="0">
                <a:solidFill>
                  <a:srgbClr val="FF0000"/>
                </a:solidFill>
              </a:rPr>
              <a:t> </a:t>
            </a:r>
            <a:r>
              <a:rPr lang="en-US" sz="1800" dirty="0" err="1">
                <a:solidFill>
                  <a:srgbClr val="FF0000"/>
                </a:solidFill>
              </a:rPr>
              <a:t>pengabdian</a:t>
            </a:r>
            <a:r>
              <a:rPr lang="en-US" sz="1800" dirty="0">
                <a:solidFill>
                  <a:srgbClr val="FF0000"/>
                </a:solidFill>
              </a:rPr>
              <a:t> </a:t>
            </a:r>
            <a:r>
              <a:rPr lang="en-US" sz="1800" dirty="0" err="1">
                <a:solidFill>
                  <a:srgbClr val="FF0000"/>
                </a:solidFill>
              </a:rPr>
              <a:t>sesuai</a:t>
            </a:r>
            <a:r>
              <a:rPr lang="id-ID" sz="1800" dirty="0">
                <a:solidFill>
                  <a:srgbClr val="FF0000"/>
                </a:solidFill>
              </a:rPr>
              <a:t> dengan</a:t>
            </a:r>
            <a:r>
              <a:rPr lang="en-US" sz="1800" dirty="0">
                <a:solidFill>
                  <a:srgbClr val="FF0000"/>
                </a:solidFill>
              </a:rPr>
              <a:t> </a:t>
            </a:r>
            <a:r>
              <a:rPr lang="en-US" sz="1800" dirty="0" err="1">
                <a:solidFill>
                  <a:srgbClr val="FF0000"/>
                </a:solidFill>
              </a:rPr>
              <a:t>profesi</a:t>
            </a:r>
            <a:r>
              <a:rPr lang="en-US" sz="1800" dirty="0">
                <a:solidFill>
                  <a:srgbClr val="FF0000"/>
                </a:solidFill>
              </a:rPr>
              <a:t>.</a:t>
            </a:r>
          </a:p>
          <a:p>
            <a:pPr marL="457200" indent="-457200">
              <a:buNone/>
              <a:defRPr/>
            </a:pPr>
            <a:endParaRPr lang="en-US" sz="1800" dirty="0"/>
          </a:p>
        </p:txBody>
      </p:sp>
    </p:spTree>
    <p:extLst>
      <p:ext uri="{BB962C8B-B14F-4D97-AF65-F5344CB8AC3E}">
        <p14:creationId xmlns:p14="http://schemas.microsoft.com/office/powerpoint/2010/main" val="302020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100" dirty="0"/>
              <a:t>BAGAIMANA PKN</a:t>
            </a:r>
            <a:br>
              <a:rPr lang="id-ID" sz="2100" dirty="0"/>
            </a:br>
            <a:r>
              <a:rPr lang="id-ID" sz="1800" dirty="0"/>
              <a:t>(Metode untuk mencapai Tujuan)</a:t>
            </a:r>
          </a:p>
        </p:txBody>
      </p:sp>
      <p:sp>
        <p:nvSpPr>
          <p:cNvPr id="3" name="Content Placeholder 2"/>
          <p:cNvSpPr>
            <a:spLocks noGrp="1"/>
          </p:cNvSpPr>
          <p:nvPr>
            <p:ph idx="1"/>
          </p:nvPr>
        </p:nvSpPr>
        <p:spPr>
          <a:xfrm>
            <a:off x="1257300" y="1600200"/>
            <a:ext cx="6572250" cy="3371850"/>
          </a:xfrm>
        </p:spPr>
        <p:txBody>
          <a:bodyPr>
            <a:normAutofit fontScale="70000" lnSpcReduction="20000"/>
          </a:bodyPr>
          <a:lstStyle/>
          <a:p>
            <a:r>
              <a:rPr lang="id-ID" dirty="0" smtClean="0"/>
              <a:t>PENDEKATAN PEMBELAJARAN </a:t>
            </a:r>
            <a:r>
              <a:rPr lang="id-ID" b="1" i="1" dirty="0" smtClean="0"/>
              <a:t>STUDENT CENTERED LEARNING</a:t>
            </a:r>
          </a:p>
          <a:p>
            <a:pPr>
              <a:buNone/>
            </a:pPr>
            <a:r>
              <a:rPr lang="id-ID" b="1" i="1" dirty="0"/>
              <a:t> </a:t>
            </a:r>
            <a:r>
              <a:rPr lang="id-ID" b="1" i="1" dirty="0" smtClean="0"/>
              <a:t>     Interaktif Learning</a:t>
            </a:r>
          </a:p>
          <a:p>
            <a:pPr>
              <a:buNone/>
            </a:pPr>
            <a:r>
              <a:rPr lang="id-ID" b="1" i="1" dirty="0"/>
              <a:t> </a:t>
            </a:r>
            <a:r>
              <a:rPr lang="id-ID" b="1" i="1" dirty="0" smtClean="0"/>
              <a:t>     Reflektif </a:t>
            </a:r>
            <a:r>
              <a:rPr lang="id-ID" b="1" i="1" dirty="0" err="1" smtClean="0"/>
              <a:t>Learning</a:t>
            </a:r>
            <a:endParaRPr lang="id-ID" b="1" i="1" dirty="0" smtClean="0"/>
          </a:p>
          <a:p>
            <a:pPr>
              <a:buNone/>
            </a:pPr>
            <a:r>
              <a:rPr lang="id-ID" b="1" i="1" dirty="0"/>
              <a:t> </a:t>
            </a:r>
            <a:r>
              <a:rPr lang="id-ID" b="1" i="1" dirty="0" smtClean="0"/>
              <a:t>     </a:t>
            </a:r>
            <a:r>
              <a:rPr lang="id-ID" b="1" i="1" dirty="0" err="1" smtClean="0"/>
              <a:t>Problem-Based</a:t>
            </a:r>
            <a:r>
              <a:rPr lang="id-ID" b="1" i="1" dirty="0" smtClean="0"/>
              <a:t> </a:t>
            </a:r>
            <a:r>
              <a:rPr lang="id-ID" b="1" i="1" dirty="0" err="1" smtClean="0"/>
              <a:t>Learning</a:t>
            </a:r>
            <a:endParaRPr lang="id-ID" b="1" i="1" dirty="0" smtClean="0"/>
          </a:p>
          <a:p>
            <a:pPr>
              <a:buNone/>
            </a:pPr>
            <a:r>
              <a:rPr lang="id-ID" b="1" i="1" dirty="0"/>
              <a:t> </a:t>
            </a:r>
            <a:r>
              <a:rPr lang="id-ID" b="1" i="1" dirty="0" smtClean="0"/>
              <a:t>     </a:t>
            </a:r>
            <a:r>
              <a:rPr lang="id-ID" b="1" i="1" dirty="0" err="1" smtClean="0"/>
              <a:t>Case</a:t>
            </a:r>
            <a:r>
              <a:rPr lang="id-ID" b="1" i="1" dirty="0" smtClean="0"/>
              <a:t> </a:t>
            </a:r>
            <a:r>
              <a:rPr lang="id-ID" b="1" i="1" dirty="0" err="1" smtClean="0"/>
              <a:t>Studies</a:t>
            </a:r>
            <a:endParaRPr lang="id-ID" b="1" i="1" dirty="0" smtClean="0"/>
          </a:p>
          <a:p>
            <a:pPr>
              <a:buNone/>
            </a:pPr>
            <a:r>
              <a:rPr lang="id-ID" b="1" i="1" dirty="0"/>
              <a:t> </a:t>
            </a:r>
            <a:r>
              <a:rPr lang="id-ID" b="1" i="1" dirty="0" smtClean="0"/>
              <a:t>     </a:t>
            </a:r>
            <a:r>
              <a:rPr lang="id-ID" b="1" i="1" dirty="0" err="1" smtClean="0"/>
              <a:t>Role</a:t>
            </a:r>
            <a:r>
              <a:rPr lang="id-ID" b="1" i="1" dirty="0" smtClean="0"/>
              <a:t> </a:t>
            </a:r>
            <a:r>
              <a:rPr lang="id-ID" b="1" i="1" dirty="0" err="1" smtClean="0"/>
              <a:t>Playing</a:t>
            </a:r>
            <a:endParaRPr lang="id-ID" b="1" i="1" dirty="0" smtClean="0"/>
          </a:p>
          <a:p>
            <a:pPr>
              <a:buNone/>
            </a:pPr>
            <a:r>
              <a:rPr lang="id-ID" b="1" i="1" dirty="0"/>
              <a:t> </a:t>
            </a:r>
            <a:r>
              <a:rPr lang="id-ID" b="1" i="1" dirty="0" smtClean="0"/>
              <a:t>     </a:t>
            </a:r>
            <a:r>
              <a:rPr lang="id-ID" b="1" i="1" dirty="0" err="1" smtClean="0"/>
              <a:t>Poject-Based</a:t>
            </a:r>
            <a:r>
              <a:rPr lang="id-ID" b="1" i="1" dirty="0" smtClean="0"/>
              <a:t> </a:t>
            </a:r>
            <a:r>
              <a:rPr lang="id-ID" b="1" i="1" dirty="0" err="1" smtClean="0"/>
              <a:t>Learning</a:t>
            </a:r>
            <a:endParaRPr lang="id-ID" b="1" i="1" dirty="0" smtClean="0"/>
          </a:p>
          <a:p>
            <a:pPr>
              <a:buNone/>
            </a:pPr>
            <a:r>
              <a:rPr lang="id-ID" b="1" i="1" dirty="0"/>
              <a:t> </a:t>
            </a:r>
            <a:r>
              <a:rPr lang="id-ID" b="1" i="1" dirty="0" smtClean="0"/>
              <a:t>     </a:t>
            </a:r>
            <a:r>
              <a:rPr lang="id-ID" b="1" i="1" dirty="0" err="1" smtClean="0"/>
              <a:t>Colaborative</a:t>
            </a:r>
            <a:r>
              <a:rPr lang="id-ID" b="1" i="1" dirty="0" smtClean="0"/>
              <a:t> </a:t>
            </a:r>
            <a:r>
              <a:rPr lang="id-ID" b="1" i="1" dirty="0" err="1" smtClean="0"/>
              <a:t>Learning</a:t>
            </a:r>
            <a:endParaRPr lang="id-ID" b="1" i="1" dirty="0" smtClean="0"/>
          </a:p>
          <a:p>
            <a:pPr>
              <a:buNone/>
            </a:pPr>
            <a:r>
              <a:rPr lang="id-ID" b="1" i="1" dirty="0"/>
              <a:t> </a:t>
            </a:r>
            <a:r>
              <a:rPr lang="id-ID" b="1" i="1" dirty="0" smtClean="0"/>
              <a:t>     </a:t>
            </a:r>
            <a:r>
              <a:rPr lang="id-ID" b="1" i="1" dirty="0" err="1" smtClean="0"/>
              <a:t>Small</a:t>
            </a:r>
            <a:r>
              <a:rPr lang="id-ID" b="1" i="1" dirty="0" smtClean="0"/>
              <a:t> Group </a:t>
            </a:r>
            <a:r>
              <a:rPr lang="id-ID" b="1" i="1" dirty="0" err="1" smtClean="0"/>
              <a:t>Discussion</a:t>
            </a:r>
            <a:endParaRPr lang="id-ID" b="1" i="1" dirty="0" smtClean="0"/>
          </a:p>
          <a:p>
            <a:pPr>
              <a:buNone/>
            </a:pPr>
            <a:r>
              <a:rPr lang="id-ID" b="1" i="1" dirty="0"/>
              <a:t> </a:t>
            </a:r>
            <a:r>
              <a:rPr lang="id-ID" b="1" i="1" dirty="0" smtClean="0"/>
              <a:t>     Discovery </a:t>
            </a:r>
            <a:r>
              <a:rPr lang="id-ID" b="1" i="1" dirty="0" err="1" smtClean="0"/>
              <a:t>Learning</a:t>
            </a:r>
            <a:endParaRPr lang="id-ID" b="1" i="1" dirty="0" smtClean="0"/>
          </a:p>
          <a:p>
            <a:pPr>
              <a:buNone/>
            </a:pPr>
            <a:r>
              <a:rPr lang="id-ID" b="1" i="1" dirty="0" smtClean="0"/>
              <a:t>      </a:t>
            </a:r>
            <a:r>
              <a:rPr lang="id-ID" b="1" i="1" dirty="0" err="1" smtClean="0"/>
              <a:t>Self</a:t>
            </a:r>
            <a:r>
              <a:rPr lang="id-ID" b="1" i="1" dirty="0" smtClean="0"/>
              <a:t> </a:t>
            </a:r>
            <a:r>
              <a:rPr lang="id-ID" b="1" i="1" dirty="0" err="1" smtClean="0"/>
              <a:t>Directed</a:t>
            </a:r>
            <a:r>
              <a:rPr lang="id-ID" b="1" i="1" dirty="0" smtClean="0"/>
              <a:t> </a:t>
            </a:r>
            <a:r>
              <a:rPr lang="id-ID" b="1" i="1" dirty="0" err="1" smtClean="0"/>
              <a:t>Learning</a:t>
            </a:r>
            <a:endParaRPr lang="id-ID" b="1" i="1" dirty="0"/>
          </a:p>
        </p:txBody>
      </p:sp>
    </p:spTree>
    <p:extLst>
      <p:ext uri="{BB962C8B-B14F-4D97-AF65-F5344CB8AC3E}">
        <p14:creationId xmlns:p14="http://schemas.microsoft.com/office/powerpoint/2010/main" val="3188736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Shape 228"/>
          <p:cNvSpPr txBox="1">
            <a:spLocks noGrp="1"/>
          </p:cNvSpPr>
          <p:nvPr>
            <p:ph type="title" idx="4294967295"/>
          </p:nvPr>
        </p:nvSpPr>
        <p:spPr>
          <a:xfrm>
            <a:off x="402675" y="428100"/>
            <a:ext cx="3358200" cy="1380000"/>
          </a:xfrm>
          <a:prstGeom prst="rect">
            <a:avLst/>
          </a:prstGeom>
        </p:spPr>
        <p:txBody>
          <a:bodyPr lIns="91425" tIns="91425" rIns="91425" bIns="91425" anchor="t" anchorCtr="0">
            <a:noAutofit/>
          </a:bodyPr>
          <a:lstStyle/>
          <a:p>
            <a:pPr lvl="0" rtl="0">
              <a:spcBef>
                <a:spcPts val="0"/>
              </a:spcBef>
              <a:buNone/>
            </a:pPr>
            <a:r>
              <a:rPr lang="en-US" sz="2400" b="0" dirty="0" err="1" smtClean="0"/>
              <a:t>Materi</a:t>
            </a:r>
            <a:r>
              <a:rPr lang="en" sz="2400" b="0" dirty="0" smtClean="0"/>
              <a:t> Selanjutnya dan tugas lihat RPS</a:t>
            </a:r>
            <a:endParaRPr lang="e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ctrTitle" idx="4294967295"/>
          </p:nvPr>
        </p:nvSpPr>
        <p:spPr>
          <a:xfrm>
            <a:off x="2715450" y="1523250"/>
            <a:ext cx="4630572" cy="1159799"/>
          </a:xfrm>
          <a:prstGeom prst="rect">
            <a:avLst/>
          </a:prstGeom>
        </p:spPr>
        <p:txBody>
          <a:bodyPr lIns="91425" tIns="91425" rIns="91425" bIns="91425" anchor="b" anchorCtr="0">
            <a:noAutofit/>
          </a:bodyPr>
          <a:lstStyle/>
          <a:p>
            <a:pPr lvl="0" algn="ctr">
              <a:spcBef>
                <a:spcPts val="0"/>
              </a:spcBef>
              <a:buNone/>
            </a:pPr>
            <a:r>
              <a:rPr lang="en" sz="4400" dirty="0" smtClean="0"/>
              <a:t>RULE PERKULIAHAN</a:t>
            </a:r>
            <a:endParaRPr lang="en" sz="4400" dirty="0"/>
          </a:p>
        </p:txBody>
      </p:sp>
      <p:sp>
        <p:nvSpPr>
          <p:cNvPr id="166" name="Shape 166"/>
          <p:cNvSpPr txBox="1">
            <a:spLocks noGrp="1"/>
          </p:cNvSpPr>
          <p:nvPr>
            <p:ph type="subTitle" idx="4294967295"/>
          </p:nvPr>
        </p:nvSpPr>
        <p:spPr>
          <a:xfrm>
            <a:off x="2715450" y="2494275"/>
            <a:ext cx="4939199" cy="1451700"/>
          </a:xfrm>
          <a:prstGeom prst="rect">
            <a:avLst/>
          </a:prstGeom>
        </p:spPr>
        <p:txBody>
          <a:bodyPr lIns="91425" tIns="91425" rIns="91425" bIns="91425" anchor="t" anchorCtr="0">
            <a:noAutofit/>
          </a:bodyPr>
          <a:lstStyle/>
          <a:p>
            <a:pPr lvl="0" algn="ctr" rtl="0">
              <a:spcBef>
                <a:spcPts val="0"/>
              </a:spcBef>
              <a:buNone/>
            </a:pPr>
            <a:r>
              <a:rPr lang="en" b="1" dirty="0" smtClean="0">
                <a:solidFill>
                  <a:srgbClr val="33CCFF"/>
                </a:solidFill>
              </a:rPr>
              <a:t>LIHAT RPS</a:t>
            </a:r>
            <a:endParaRPr lang="en" sz="1800" dirty="0"/>
          </a:p>
        </p:txBody>
      </p:sp>
      <p:pic>
        <p:nvPicPr>
          <p:cNvPr id="167" name="Shape 167" descr="10.jpg"/>
          <p:cNvPicPr preferRelativeResize="0"/>
          <p:nvPr/>
        </p:nvPicPr>
        <p:blipFill rotWithShape="1">
          <a:blip r:embed="rId3">
            <a:alphaModFix/>
          </a:blip>
          <a:srcRect l="22840" t="14463" r="22840" b="19038"/>
          <a:stretch/>
        </p:blipFill>
        <p:spPr>
          <a:xfrm rot="-5400000">
            <a:off x="-506099" y="506025"/>
            <a:ext cx="3251399" cy="2239199"/>
          </a:xfrm>
          <a:prstGeom prst="parallelogram">
            <a:avLst>
              <a:gd name="adj" fmla="val 63779"/>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2647900" y="1811950"/>
            <a:ext cx="3848099" cy="1159799"/>
          </a:xfrm>
          <a:prstGeom prst="rect">
            <a:avLst/>
          </a:prstGeom>
        </p:spPr>
        <p:txBody>
          <a:bodyPr lIns="91425" tIns="91425" rIns="91425" bIns="91425" anchor="b" anchorCtr="0">
            <a:noAutofit/>
          </a:bodyPr>
          <a:lstStyle/>
          <a:p>
            <a:pPr lvl="0" rtl="0">
              <a:spcBef>
                <a:spcPts val="0"/>
              </a:spcBef>
              <a:buNone/>
            </a:pPr>
            <a:r>
              <a:rPr lang="en" dirty="0" smtClean="0"/>
              <a:t>PENGANTAR </a:t>
            </a:r>
            <a:br>
              <a:rPr lang="en" dirty="0" smtClean="0"/>
            </a:br>
            <a:r>
              <a:rPr lang="en" dirty="0" smtClean="0"/>
              <a:t>RUANG LINGKUP PKN</a:t>
            </a:r>
            <a:endParaRPr lang="en" dirty="0"/>
          </a:p>
        </p:txBody>
      </p:sp>
      <p:sp>
        <p:nvSpPr>
          <p:cNvPr id="2" name="Subtitle 1"/>
          <p:cNvSpPr>
            <a:spLocks noGrp="1"/>
          </p:cNvSpPr>
          <p:nvPr>
            <p:ph type="subTitle" idx="1"/>
          </p:nvPr>
        </p:nvSpPr>
        <p:spPr/>
        <p:txBody>
          <a:bodyPr/>
          <a:lstStyle/>
          <a:p>
            <a:r>
              <a:rPr lang="en-US" dirty="0">
                <a:solidFill>
                  <a:schemeClr val="bg1"/>
                </a:solidFill>
                <a:latin typeface="Georgia" panose="02040502050405020303" pitchFamily="18" charset="0"/>
              </a:rPr>
              <a:t>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4450" y="0"/>
            <a:ext cx="6515100" cy="4686300"/>
          </a:xfrm>
          <a:prstGeom prst="rect">
            <a:avLst/>
          </a:prstGeom>
          <a:solidFill>
            <a:schemeClr val="tx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ounded Rectangle 4"/>
          <p:cNvSpPr/>
          <p:nvPr/>
        </p:nvSpPr>
        <p:spPr>
          <a:xfrm>
            <a:off x="1543050" y="1943100"/>
            <a:ext cx="1885950" cy="8001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omic Sans MS" pitchFamily="66" charset="0"/>
              </a:rPr>
              <a:t>PENDIDIKAN KEWARGANEGARAAN</a:t>
            </a:r>
          </a:p>
        </p:txBody>
      </p:sp>
      <p:sp>
        <p:nvSpPr>
          <p:cNvPr id="6" name="Right Arrow 5"/>
          <p:cNvSpPr/>
          <p:nvPr/>
        </p:nvSpPr>
        <p:spPr>
          <a:xfrm>
            <a:off x="3486150" y="2171700"/>
            <a:ext cx="514350" cy="2857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7" name="Group 19"/>
          <p:cNvGrpSpPr>
            <a:grpSpLocks/>
          </p:cNvGrpSpPr>
          <p:nvPr/>
        </p:nvGrpSpPr>
        <p:grpSpPr bwMode="auto">
          <a:xfrm>
            <a:off x="4000500" y="0"/>
            <a:ext cx="3782616" cy="4826019"/>
            <a:chOff x="2832" y="1392"/>
            <a:chExt cx="2832" cy="2832"/>
          </a:xfrm>
        </p:grpSpPr>
        <p:sp>
          <p:nvSpPr>
            <p:cNvPr id="8" name="Text Box 6"/>
            <p:cNvSpPr txBox="1">
              <a:spLocks noChangeArrowheads="1"/>
            </p:cNvSpPr>
            <p:nvPr/>
          </p:nvSpPr>
          <p:spPr bwMode="auto">
            <a:xfrm>
              <a:off x="2871" y="1428"/>
              <a:ext cx="2640" cy="224"/>
            </a:xfrm>
            <a:prstGeom prst="rect">
              <a:avLst/>
            </a:prstGeom>
            <a:solidFill>
              <a:srgbClr val="FFFF00"/>
            </a:solidFill>
            <a:ln w="9525">
              <a:solidFill>
                <a:schemeClr val="tx1"/>
              </a:solidFill>
              <a:miter lim="800000"/>
              <a:headEnd/>
              <a:tailEnd/>
            </a:ln>
          </p:spPr>
          <p:txBody>
            <a:bodyPr wrap="square">
              <a:spAutoFit/>
            </a:bodyPr>
            <a:lstStyle/>
            <a:p>
              <a:pPr>
                <a:spcBef>
                  <a:spcPct val="50000"/>
                </a:spcBef>
              </a:pPr>
              <a:r>
                <a:rPr lang="en-US" sz="1800" b="1" dirty="0"/>
                <a:t>1. RUANG LINGKUP </a:t>
              </a:r>
              <a:r>
                <a:rPr lang="en-US" sz="1800" b="1" dirty="0" err="1"/>
                <a:t>PKn</a:t>
              </a:r>
              <a:endParaRPr lang="en-US" sz="1800" b="1" dirty="0"/>
            </a:p>
          </p:txBody>
        </p:sp>
        <p:sp>
          <p:nvSpPr>
            <p:cNvPr id="9" name="Text Box 7"/>
            <p:cNvSpPr txBox="1">
              <a:spLocks noChangeArrowheads="1"/>
            </p:cNvSpPr>
            <p:nvPr/>
          </p:nvSpPr>
          <p:spPr bwMode="auto">
            <a:xfrm>
              <a:off x="2876" y="1704"/>
              <a:ext cx="2640" cy="224"/>
            </a:xfrm>
            <a:prstGeom prst="rect">
              <a:avLst/>
            </a:prstGeom>
            <a:solidFill>
              <a:srgbClr val="FF0000"/>
            </a:solidFill>
            <a:ln w="9525">
              <a:solidFill>
                <a:schemeClr val="tx1"/>
              </a:solidFill>
              <a:miter lim="800000"/>
              <a:headEnd/>
              <a:tailEnd/>
            </a:ln>
          </p:spPr>
          <p:txBody>
            <a:bodyPr wrap="square">
              <a:spAutoFit/>
            </a:bodyPr>
            <a:lstStyle/>
            <a:p>
              <a:pPr>
                <a:spcBef>
                  <a:spcPct val="50000"/>
                </a:spcBef>
              </a:pPr>
              <a:r>
                <a:rPr lang="en-US" sz="1800" b="1" dirty="0"/>
                <a:t>2. FILSAFAT PANCASILA</a:t>
              </a:r>
            </a:p>
          </p:txBody>
        </p:sp>
        <p:sp>
          <p:nvSpPr>
            <p:cNvPr id="10" name="Text Box 8"/>
            <p:cNvSpPr txBox="1">
              <a:spLocks noChangeArrowheads="1"/>
            </p:cNvSpPr>
            <p:nvPr/>
          </p:nvSpPr>
          <p:spPr bwMode="auto">
            <a:xfrm>
              <a:off x="2876" y="1947"/>
              <a:ext cx="2640" cy="210"/>
            </a:xfrm>
            <a:prstGeom prst="rect">
              <a:avLst/>
            </a:prstGeom>
            <a:solidFill>
              <a:schemeClr val="accent3">
                <a:lumMod val="75000"/>
              </a:schemeClr>
            </a:solidFill>
            <a:ln w="9525">
              <a:solidFill>
                <a:schemeClr val="tx1"/>
              </a:solidFill>
              <a:miter lim="800000"/>
              <a:headEnd/>
              <a:tailEnd/>
            </a:ln>
          </p:spPr>
          <p:txBody>
            <a:bodyPr wrap="square">
              <a:spAutoFit/>
            </a:bodyPr>
            <a:lstStyle/>
            <a:p>
              <a:pPr>
                <a:spcBef>
                  <a:spcPct val="50000"/>
                </a:spcBef>
              </a:pPr>
              <a:r>
                <a:rPr lang="en-US" sz="1650" b="1" dirty="0"/>
                <a:t>3. IDENTITAS NASIONAL</a:t>
              </a:r>
            </a:p>
          </p:txBody>
        </p:sp>
        <p:sp>
          <p:nvSpPr>
            <p:cNvPr id="11" name="Text Box 9"/>
            <p:cNvSpPr txBox="1">
              <a:spLocks noChangeArrowheads="1"/>
            </p:cNvSpPr>
            <p:nvPr/>
          </p:nvSpPr>
          <p:spPr bwMode="auto">
            <a:xfrm>
              <a:off x="2876" y="2190"/>
              <a:ext cx="2640" cy="393"/>
            </a:xfrm>
            <a:prstGeom prst="rect">
              <a:avLst/>
            </a:prstGeom>
            <a:solidFill>
              <a:srgbClr val="00B050"/>
            </a:solidFill>
            <a:ln w="9525">
              <a:solidFill>
                <a:schemeClr val="tx1"/>
              </a:solidFill>
              <a:miter lim="800000"/>
              <a:headEnd/>
              <a:tailEnd/>
            </a:ln>
          </p:spPr>
          <p:txBody>
            <a:bodyPr wrap="square">
              <a:spAutoFit/>
            </a:bodyPr>
            <a:lstStyle/>
            <a:p>
              <a:pPr>
                <a:spcBef>
                  <a:spcPct val="50000"/>
                </a:spcBef>
              </a:pPr>
              <a:r>
                <a:rPr lang="en-US" sz="1650" b="1" dirty="0"/>
                <a:t>4. </a:t>
              </a:r>
              <a:r>
                <a:rPr lang="en-US" sz="1800" b="1" dirty="0"/>
                <a:t>Negara, </a:t>
              </a:r>
              <a:r>
                <a:rPr lang="en-US" sz="1800" b="1" dirty="0" err="1"/>
                <a:t>Konstitusi</a:t>
              </a:r>
              <a:r>
                <a:rPr lang="en-US" sz="1800" b="1" dirty="0"/>
                <a:t>, </a:t>
              </a:r>
              <a:r>
                <a:rPr lang="en-US" sz="1800" b="1" dirty="0" err="1"/>
                <a:t>dan</a:t>
              </a:r>
              <a:r>
                <a:rPr lang="en-US" sz="1800" b="1" dirty="0"/>
                <a:t> </a:t>
              </a:r>
              <a:r>
                <a:rPr lang="en-US" sz="1800" b="1" dirty="0" err="1"/>
                <a:t>Amandemen</a:t>
              </a:r>
              <a:r>
                <a:rPr lang="en-US" sz="1800" b="1" dirty="0"/>
                <a:t>, Rule of Law</a:t>
              </a:r>
              <a:endParaRPr lang="en-US" sz="1650" b="1" dirty="0"/>
            </a:p>
          </p:txBody>
        </p:sp>
        <p:sp>
          <p:nvSpPr>
            <p:cNvPr id="12" name="Text Box 10"/>
            <p:cNvSpPr txBox="1">
              <a:spLocks noChangeArrowheads="1"/>
            </p:cNvSpPr>
            <p:nvPr/>
          </p:nvSpPr>
          <p:spPr bwMode="auto">
            <a:xfrm>
              <a:off x="2876" y="2641"/>
              <a:ext cx="2640" cy="21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spcBef>
                  <a:spcPct val="50000"/>
                </a:spcBef>
                <a:defRPr/>
              </a:pPr>
              <a:r>
                <a:rPr lang="en-US" sz="1650" b="1" dirty="0">
                  <a:solidFill>
                    <a:srgbClr val="000000"/>
                  </a:solidFill>
                </a:rPr>
                <a:t>5. HAM DAN HAK KEWAJIBAN</a:t>
              </a:r>
            </a:p>
          </p:txBody>
        </p:sp>
        <p:sp>
          <p:nvSpPr>
            <p:cNvPr id="13" name="Text Box 11"/>
            <p:cNvSpPr txBox="1">
              <a:spLocks noChangeArrowheads="1"/>
            </p:cNvSpPr>
            <p:nvPr/>
          </p:nvSpPr>
          <p:spPr bwMode="auto">
            <a:xfrm>
              <a:off x="2876" y="3162"/>
              <a:ext cx="2640" cy="210"/>
            </a:xfrm>
            <a:prstGeom prst="rect">
              <a:avLst/>
            </a:prstGeom>
            <a:solidFill>
              <a:srgbClr val="0070C0"/>
            </a:solidFill>
            <a:ln w="9525">
              <a:solidFill>
                <a:schemeClr val="tx1"/>
              </a:solidFill>
              <a:miter lim="800000"/>
              <a:headEnd/>
              <a:tailEnd/>
            </a:ln>
          </p:spPr>
          <p:txBody>
            <a:bodyPr>
              <a:spAutoFit/>
            </a:bodyPr>
            <a:lstStyle/>
            <a:p>
              <a:pPr>
                <a:spcBef>
                  <a:spcPct val="50000"/>
                </a:spcBef>
              </a:pPr>
              <a:r>
                <a:rPr lang="en-US" sz="1650" b="1" dirty="0"/>
                <a:t>7. GEOPOLITIK INDONESIA</a:t>
              </a:r>
            </a:p>
          </p:txBody>
        </p:sp>
        <p:sp>
          <p:nvSpPr>
            <p:cNvPr id="14" name="Text Box 12"/>
            <p:cNvSpPr txBox="1">
              <a:spLocks noChangeArrowheads="1"/>
            </p:cNvSpPr>
            <p:nvPr/>
          </p:nvSpPr>
          <p:spPr bwMode="auto">
            <a:xfrm>
              <a:off x="2876" y="3856"/>
              <a:ext cx="2652" cy="352"/>
            </a:xfrm>
            <a:prstGeom prst="rect">
              <a:avLst/>
            </a:prstGeom>
            <a:solidFill>
              <a:schemeClr val="accent4">
                <a:lumMod val="50000"/>
              </a:schemeClr>
            </a:solidFill>
            <a:ln w="9525">
              <a:solidFill>
                <a:schemeClr val="tx1"/>
              </a:solidFill>
              <a:miter lim="800000"/>
              <a:headEnd/>
              <a:tailEnd/>
            </a:ln>
          </p:spPr>
          <p:txBody>
            <a:bodyPr wrap="square">
              <a:spAutoFit/>
            </a:bodyPr>
            <a:lstStyle/>
            <a:p>
              <a:pPr marL="216694" indent="-216694">
                <a:spcBef>
                  <a:spcPct val="50000"/>
                </a:spcBef>
              </a:pPr>
              <a:r>
                <a:rPr lang="en-US" sz="1650" b="1" dirty="0"/>
                <a:t>10. GEOSTRATEGI/KETAHANAN NASIONAL</a:t>
              </a:r>
            </a:p>
          </p:txBody>
        </p:sp>
        <p:sp>
          <p:nvSpPr>
            <p:cNvPr id="15" name="Rectangle 13"/>
            <p:cNvSpPr>
              <a:spLocks noChangeArrowheads="1"/>
            </p:cNvSpPr>
            <p:nvPr/>
          </p:nvSpPr>
          <p:spPr bwMode="auto">
            <a:xfrm>
              <a:off x="2832" y="1392"/>
              <a:ext cx="2832" cy="2832"/>
            </a:xfrm>
            <a:prstGeom prst="rect">
              <a:avLst/>
            </a:prstGeom>
            <a:noFill/>
            <a:ln w="38100">
              <a:solidFill>
                <a:schemeClr val="tx1"/>
              </a:solidFill>
              <a:miter lim="800000"/>
              <a:headEnd/>
              <a:tailEnd/>
            </a:ln>
          </p:spPr>
          <p:txBody>
            <a:bodyPr wrap="none" anchor="ctr"/>
            <a:lstStyle/>
            <a:p>
              <a:endParaRPr lang="en-US" sz="1050"/>
            </a:p>
          </p:txBody>
        </p:sp>
      </p:grpSp>
      <p:sp>
        <p:nvSpPr>
          <p:cNvPr id="16" name="Text Box 10"/>
          <p:cNvSpPr txBox="1">
            <a:spLocks noChangeArrowheads="1"/>
          </p:cNvSpPr>
          <p:nvPr/>
        </p:nvSpPr>
        <p:spPr bwMode="auto">
          <a:xfrm>
            <a:off x="4171950" y="2686050"/>
            <a:ext cx="3429000" cy="346249"/>
          </a:xfrm>
          <a:prstGeom prst="rect">
            <a:avLst/>
          </a:prstGeom>
          <a:solidFill>
            <a:schemeClr val="tx1"/>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spcBef>
                <a:spcPct val="50000"/>
              </a:spcBef>
              <a:defRPr/>
            </a:pPr>
            <a:r>
              <a:rPr lang="en-US" sz="1650" b="1" dirty="0">
                <a:solidFill>
                  <a:schemeClr val="bg1"/>
                </a:solidFill>
              </a:rPr>
              <a:t>6. DEMOKRASI</a:t>
            </a:r>
          </a:p>
        </p:txBody>
      </p:sp>
      <p:sp>
        <p:nvSpPr>
          <p:cNvPr id="17" name="Text Box 10"/>
          <p:cNvSpPr txBox="1">
            <a:spLocks noChangeArrowheads="1"/>
          </p:cNvSpPr>
          <p:nvPr/>
        </p:nvSpPr>
        <p:spPr bwMode="auto">
          <a:xfrm>
            <a:off x="4171950" y="3486150"/>
            <a:ext cx="3371850" cy="346249"/>
          </a:xfrm>
          <a:prstGeom prst="rect">
            <a:avLst/>
          </a:prstGeom>
          <a:solidFill>
            <a:schemeClr val="accent6"/>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spcBef>
                <a:spcPct val="50000"/>
              </a:spcBef>
              <a:defRPr/>
            </a:pPr>
            <a:r>
              <a:rPr lang="en-US" sz="1650" b="1" dirty="0">
                <a:solidFill>
                  <a:srgbClr val="000000"/>
                </a:solidFill>
              </a:rPr>
              <a:t>8. WAWASAN NUSANTARA</a:t>
            </a:r>
          </a:p>
        </p:txBody>
      </p:sp>
      <p:sp>
        <p:nvSpPr>
          <p:cNvPr id="18" name="Text Box 10"/>
          <p:cNvSpPr txBox="1">
            <a:spLocks noChangeArrowheads="1"/>
          </p:cNvSpPr>
          <p:nvPr/>
        </p:nvSpPr>
        <p:spPr bwMode="auto">
          <a:xfrm>
            <a:off x="4171950" y="3886200"/>
            <a:ext cx="3371850" cy="346249"/>
          </a:xfrm>
          <a:prstGeom prst="rect">
            <a:avLst/>
          </a:prstGeom>
          <a:solidFill>
            <a:schemeClr val="accent6">
              <a:lumMod val="75000"/>
            </a:schemeClr>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spcBef>
                <a:spcPct val="50000"/>
              </a:spcBef>
              <a:defRPr/>
            </a:pPr>
            <a:r>
              <a:rPr lang="en-US" sz="1650" b="1" dirty="0">
                <a:solidFill>
                  <a:srgbClr val="000000"/>
                </a:solidFill>
              </a:rPr>
              <a:t>9. OTONOMI DAERAH</a:t>
            </a:r>
          </a:p>
        </p:txBody>
      </p:sp>
      <p:pic>
        <p:nvPicPr>
          <p:cNvPr id="19" name="Picture 15" descr="bendera"/>
          <p:cNvPicPr>
            <a:picLocks noChangeAspect="1" noChangeArrowheads="1" noCrop="1"/>
          </p:cNvPicPr>
          <p:nvPr/>
        </p:nvPicPr>
        <p:blipFill>
          <a:blip r:embed="rId2"/>
          <a:srcRect/>
          <a:stretch>
            <a:fillRect/>
          </a:stretch>
        </p:blipFill>
        <p:spPr bwMode="auto">
          <a:xfrm>
            <a:off x="1314450" y="171450"/>
            <a:ext cx="1485900" cy="914400"/>
          </a:xfrm>
          <a:prstGeom prst="rect">
            <a:avLst/>
          </a:prstGeom>
          <a:noFill/>
          <a:ln w="9525">
            <a:noFill/>
            <a:miter lim="800000"/>
            <a:headEnd/>
            <a:tailEnd/>
          </a:ln>
        </p:spPr>
      </p:pic>
      <p:sp>
        <p:nvSpPr>
          <p:cNvPr id="20" name="5-Point Star 19">
            <a:hlinkClick r:id="rId3" action="ppaction://hlinksldjump"/>
          </p:cNvPr>
          <p:cNvSpPr/>
          <p:nvPr/>
        </p:nvSpPr>
        <p:spPr>
          <a:xfrm>
            <a:off x="7315200" y="342900"/>
            <a:ext cx="285750" cy="1714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8-Point Star 21">
            <a:hlinkClick r:id="rId4" action="ppaction://hlinkfile"/>
          </p:cNvPr>
          <p:cNvSpPr/>
          <p:nvPr/>
        </p:nvSpPr>
        <p:spPr>
          <a:xfrm>
            <a:off x="1428750" y="4514851"/>
            <a:ext cx="342900" cy="205739"/>
          </a:xfrm>
          <a:prstGeom prst="star8">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263142586"/>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2225675" y="2161800"/>
            <a:ext cx="4692600" cy="819899"/>
          </a:xfrm>
          <a:prstGeom prst="rect">
            <a:avLst/>
          </a:prstGeom>
        </p:spPr>
        <p:txBody>
          <a:bodyPr lIns="91425" tIns="91425" rIns="91425" bIns="91425" anchor="ctr" anchorCtr="0">
            <a:noAutofit/>
          </a:bodyPr>
          <a:lstStyle/>
          <a:p>
            <a:pPr marL="0" indent="0">
              <a:buNone/>
            </a:pPr>
            <a:endParaRPr lang="id-ID" dirty="0"/>
          </a:p>
          <a:p>
            <a:pPr marL="0" indent="0">
              <a:buNone/>
            </a:pPr>
            <a:r>
              <a:rPr lang="id-ID" dirty="0"/>
              <a:t>     </a:t>
            </a:r>
          </a:p>
        </p:txBody>
      </p:sp>
      <p:graphicFrame>
        <p:nvGraphicFramePr>
          <p:cNvPr id="2" name="Diagram 1"/>
          <p:cNvGraphicFramePr/>
          <p:nvPr>
            <p:extLst>
              <p:ext uri="{D42A27DB-BD31-4B8C-83A1-F6EECF244321}">
                <p14:modId xmlns:p14="http://schemas.microsoft.com/office/powerpoint/2010/main" val="107880703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le 2"/>
          <p:cNvSpPr/>
          <p:nvPr/>
        </p:nvSpPr>
        <p:spPr>
          <a:xfrm>
            <a:off x="5424754" y="349321"/>
            <a:ext cx="2445250" cy="441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PENDIDIKAN KEWARGANEGARAAN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Content Placeholder 2"/>
          <p:cNvSpPr txBox="1">
            <a:spLocks/>
          </p:cNvSpPr>
          <p:nvPr/>
        </p:nvSpPr>
        <p:spPr>
          <a:xfrm>
            <a:off x="942152" y="1209802"/>
            <a:ext cx="6345260" cy="3530600"/>
          </a:xfrm>
          <a:prstGeom prst="rect">
            <a:avLst/>
          </a:prstGeom>
          <a:noFill/>
          <a:ln>
            <a:noFill/>
          </a:ln>
        </p:spPr>
        <p:txBody>
          <a:bodyPr lIns="91425" tIns="91425" rIns="91425" bIns="91425"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1C4587"/>
              </a:buClr>
              <a:buSzPct val="100000"/>
              <a:buFont typeface="Hind"/>
              <a:buChar char="»"/>
              <a:defRPr sz="2400" b="0" i="0" u="none" strike="noStrike" cap="none">
                <a:solidFill>
                  <a:srgbClr val="FFFFFF"/>
                </a:solidFill>
                <a:latin typeface="Hind"/>
                <a:ea typeface="Hind"/>
                <a:cs typeface="Hind"/>
                <a:sym typeface="Hind"/>
              </a:defRPr>
            </a:lvl9pPr>
          </a:lstStyle>
          <a:p>
            <a:r>
              <a:rPr lang="id-ID" b="1" i="1" dirty="0" smtClean="0"/>
              <a:t>MAKNA PENDIDIKAN </a:t>
            </a:r>
            <a:r>
              <a:rPr lang="id-ID" dirty="0" smtClean="0"/>
              <a:t>:</a:t>
            </a:r>
            <a:r>
              <a:rPr lang="id-ID" i="1" dirty="0" smtClean="0"/>
              <a:t> Upaya</a:t>
            </a:r>
            <a:r>
              <a:rPr lang="id-ID" dirty="0" smtClean="0"/>
              <a:t>, Sadar, </a:t>
            </a:r>
            <a:r>
              <a:rPr lang="id-ID" sz="1993" dirty="0" smtClean="0"/>
              <a:t>Terencana</a:t>
            </a:r>
            <a:r>
              <a:rPr lang="id-ID" dirty="0" smtClean="0"/>
              <a:t>, dilakukan Pendidik Dewasa, bertujuan Terdidik Dewasa </a:t>
            </a:r>
          </a:p>
          <a:p>
            <a:r>
              <a:rPr lang="id-ID" b="1" i="1" dirty="0" smtClean="0"/>
              <a:t>ESENSI PENDIDIKAN </a:t>
            </a:r>
            <a:r>
              <a:rPr lang="id-ID" dirty="0" smtClean="0"/>
              <a:t>: </a:t>
            </a:r>
            <a:r>
              <a:rPr lang="id-ID" i="1" dirty="0" smtClean="0"/>
              <a:t> Belajar </a:t>
            </a:r>
            <a:r>
              <a:rPr lang="id-ID" dirty="0" smtClean="0"/>
              <a:t>(Kognitif/Cerdas, Afektif/Moral, Psikomotorik/Trampil dan Konatif/Kemauan</a:t>
            </a:r>
          </a:p>
          <a:p>
            <a:r>
              <a:rPr lang="id-ID" b="1" i="1" dirty="0" smtClean="0"/>
              <a:t>ESENSI BELAJAR </a:t>
            </a:r>
            <a:r>
              <a:rPr lang="id-ID" dirty="0" smtClean="0"/>
              <a:t>:</a:t>
            </a:r>
            <a:r>
              <a:rPr lang="id-ID" i="1" dirty="0" smtClean="0"/>
              <a:t> Baca </a:t>
            </a:r>
            <a:r>
              <a:rPr lang="id-ID" dirty="0" smtClean="0"/>
              <a:t>( Tertulis/Tersurat dan Tidak Tertulis/Tersirat)</a:t>
            </a:r>
          </a:p>
          <a:p>
            <a:r>
              <a:rPr lang="id-ID" b="1" i="1" dirty="0" smtClean="0"/>
              <a:t>UKURAN HASIL BELAJAR </a:t>
            </a:r>
            <a:r>
              <a:rPr lang="id-ID" dirty="0" smtClean="0"/>
              <a:t>: </a:t>
            </a:r>
            <a:r>
              <a:rPr lang="id-ID" i="1" dirty="0" smtClean="0"/>
              <a:t>Perubahan</a:t>
            </a:r>
            <a:r>
              <a:rPr lang="id-ID" dirty="0" smtClean="0"/>
              <a:t> (Logika, Etika dan Estetika</a:t>
            </a:r>
            <a:endParaRPr lang="id-ID" dirty="0"/>
          </a:p>
        </p:txBody>
      </p:sp>
      <p:sp>
        <p:nvSpPr>
          <p:cNvPr id="3" name="Rounded Rectangle 2"/>
          <p:cNvSpPr/>
          <p:nvPr/>
        </p:nvSpPr>
        <p:spPr>
          <a:xfrm>
            <a:off x="0" y="0"/>
            <a:ext cx="2676401" cy="552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800" dirty="0" smtClean="0"/>
              <a:t>PENDIDIKAN</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100" dirty="0"/>
              <a:t>BELAJAR DI PERGURUAN TINGGI</a:t>
            </a:r>
          </a:p>
        </p:txBody>
      </p:sp>
      <p:sp>
        <p:nvSpPr>
          <p:cNvPr id="3" name="Content Placeholder 2"/>
          <p:cNvSpPr>
            <a:spLocks noGrp="1"/>
          </p:cNvSpPr>
          <p:nvPr>
            <p:ph idx="1"/>
          </p:nvPr>
        </p:nvSpPr>
        <p:spPr/>
        <p:txBody>
          <a:bodyPr>
            <a:normAutofit/>
          </a:bodyPr>
          <a:lstStyle/>
          <a:p>
            <a:pPr marL="267891" indent="-267891">
              <a:buFontTx/>
              <a:buAutoNum type="arabicPeriod"/>
              <a:defRPr/>
            </a:pPr>
            <a:r>
              <a:rPr lang="en-US" dirty="0"/>
              <a:t>Learning to know </a:t>
            </a:r>
            <a:r>
              <a:rPr lang="en-US" sz="1800" dirty="0"/>
              <a:t>(</a:t>
            </a:r>
            <a:r>
              <a:rPr lang="en-US" sz="1800" dirty="0" err="1"/>
              <a:t>Mengetahui</a:t>
            </a:r>
            <a:r>
              <a:rPr lang="en-US" sz="1800" dirty="0"/>
              <a:t>)</a:t>
            </a:r>
          </a:p>
          <a:p>
            <a:pPr marL="267891" indent="-267891">
              <a:buFontTx/>
              <a:buAutoNum type="arabicPeriod"/>
              <a:defRPr/>
            </a:pPr>
            <a:r>
              <a:rPr lang="en-US" dirty="0"/>
              <a:t>Learning to do </a:t>
            </a:r>
            <a:r>
              <a:rPr lang="en-US" sz="1800" dirty="0"/>
              <a:t>(</a:t>
            </a:r>
            <a:r>
              <a:rPr lang="en-US" sz="1800" dirty="0" err="1"/>
              <a:t>Melakukan</a:t>
            </a:r>
            <a:r>
              <a:rPr lang="en-US" sz="1800" dirty="0"/>
              <a:t>)</a:t>
            </a:r>
          </a:p>
          <a:p>
            <a:pPr marL="267891" indent="-267891">
              <a:buFontTx/>
              <a:buAutoNum type="arabicPeriod"/>
              <a:defRPr/>
            </a:pPr>
            <a:r>
              <a:rPr lang="en-US" dirty="0"/>
              <a:t>Learning to be </a:t>
            </a:r>
            <a:r>
              <a:rPr lang="en-US" sz="1800" dirty="0"/>
              <a:t>(</a:t>
            </a:r>
            <a:r>
              <a:rPr lang="en-US" sz="1800" dirty="0" err="1"/>
              <a:t>Menjadi</a:t>
            </a:r>
            <a:r>
              <a:rPr lang="en-US" sz="1800" dirty="0"/>
              <a:t>)</a:t>
            </a:r>
          </a:p>
          <a:p>
            <a:pPr marL="267891" indent="-267891">
              <a:buFontTx/>
              <a:buAutoNum type="arabicPeriod"/>
              <a:defRPr/>
            </a:pPr>
            <a:r>
              <a:rPr lang="en-US" dirty="0"/>
              <a:t>Learning to live together </a:t>
            </a:r>
            <a:r>
              <a:rPr lang="en-US" sz="1800" dirty="0"/>
              <a:t>(di </a:t>
            </a:r>
            <a:r>
              <a:rPr lang="en-US" sz="1800" dirty="0" err="1"/>
              <a:t>terapkan</a:t>
            </a:r>
            <a:r>
              <a:rPr lang="en-US" sz="1800" dirty="0"/>
              <a:t> </a:t>
            </a:r>
            <a:r>
              <a:rPr lang="en-US" sz="1800" dirty="0" err="1"/>
              <a:t>dalam</a:t>
            </a:r>
            <a:r>
              <a:rPr lang="en-US" sz="1800" dirty="0"/>
              <a:t> </a:t>
            </a:r>
            <a:r>
              <a:rPr lang="en-US" sz="1800" dirty="0" err="1"/>
              <a:t>kehidupan</a:t>
            </a:r>
            <a:r>
              <a:rPr lang="en-US" sz="1800" dirty="0"/>
              <a:t>)</a:t>
            </a:r>
          </a:p>
        </p:txBody>
      </p:sp>
    </p:spTree>
    <p:extLst>
      <p:ext uri="{BB962C8B-B14F-4D97-AF65-F5344CB8AC3E}">
        <p14:creationId xmlns:p14="http://schemas.microsoft.com/office/powerpoint/2010/main" val="3369815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1800" dirty="0"/>
              <a:t>NUANSA KELAS PKN YANG KONDUSIF </a:t>
            </a:r>
            <a:br>
              <a:rPr lang="id-ID" sz="1800" dirty="0"/>
            </a:br>
            <a:r>
              <a:rPr lang="id-ID" sz="1800" dirty="0"/>
              <a:t>UNTUK BELAJAR</a:t>
            </a:r>
          </a:p>
        </p:txBody>
      </p:sp>
      <p:sp>
        <p:nvSpPr>
          <p:cNvPr id="3" name="Content Placeholder 2"/>
          <p:cNvSpPr>
            <a:spLocks noGrp="1"/>
          </p:cNvSpPr>
          <p:nvPr>
            <p:ph idx="1"/>
          </p:nvPr>
        </p:nvSpPr>
        <p:spPr/>
        <p:txBody>
          <a:bodyPr>
            <a:normAutofit fontScale="92500" lnSpcReduction="10000"/>
          </a:bodyPr>
          <a:lstStyle/>
          <a:p>
            <a:r>
              <a:rPr lang="id-ID" sz="2100" dirty="0"/>
              <a:t>FISIK (ruang </a:t>
            </a:r>
            <a:r>
              <a:rPr lang="id-ID" sz="2100" dirty="0" err="1"/>
              <a:t>kls</a:t>
            </a:r>
            <a:r>
              <a:rPr lang="id-ID" sz="2100" dirty="0"/>
              <a:t>, sarana dan prasarana)</a:t>
            </a:r>
          </a:p>
          <a:p>
            <a:r>
              <a:rPr lang="id-ID" sz="2100" dirty="0"/>
              <a:t>PSIKIS (suasana hati, nuansa jiwa)</a:t>
            </a:r>
          </a:p>
          <a:p>
            <a:r>
              <a:rPr lang="id-ID" sz="2100" dirty="0"/>
              <a:t>SOSIOLOGIS (interaksi, keakraban)</a:t>
            </a:r>
          </a:p>
          <a:p>
            <a:r>
              <a:rPr lang="id-ID" sz="2100" dirty="0"/>
              <a:t>ANTROPOLOGIS (keragaman budaya/kebiasaan, toleransi)</a:t>
            </a:r>
          </a:p>
          <a:p>
            <a:r>
              <a:rPr lang="id-ID" sz="2100" dirty="0"/>
              <a:t>EKONOMIS (kesejahteraan, material)</a:t>
            </a:r>
          </a:p>
          <a:p>
            <a:r>
              <a:rPr lang="id-ID" sz="2100" dirty="0"/>
              <a:t>GEOGRAFIS (lingkungan, wilayah)</a:t>
            </a:r>
          </a:p>
          <a:p>
            <a:r>
              <a:rPr lang="id-ID" sz="2100" dirty="0"/>
              <a:t>, </a:t>
            </a:r>
            <a:r>
              <a:rPr lang="id-ID" sz="2100" dirty="0" err="1"/>
              <a:t>dll</a:t>
            </a:r>
            <a:endParaRPr lang="id-ID" sz="2100" dirty="0"/>
          </a:p>
        </p:txBody>
      </p:sp>
    </p:spTree>
    <p:extLst>
      <p:ext uri="{BB962C8B-B14F-4D97-AF65-F5344CB8AC3E}">
        <p14:creationId xmlns:p14="http://schemas.microsoft.com/office/powerpoint/2010/main" val="751813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1244</Words>
  <Application>Microsoft Office PowerPoint</Application>
  <PresentationFormat>On-screen Show (16:9)</PresentationFormat>
  <Paragraphs>184</Paragraphs>
  <Slides>29</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Comic Sans MS</vt:lpstr>
      <vt:lpstr>Aharoni</vt:lpstr>
      <vt:lpstr>Hind</vt:lpstr>
      <vt:lpstr>Arial Black</vt:lpstr>
      <vt:lpstr>Arial</vt:lpstr>
      <vt:lpstr>Calibri</vt:lpstr>
      <vt:lpstr>Times New Roman</vt:lpstr>
      <vt:lpstr>Century Gothic</vt:lpstr>
      <vt:lpstr>SimSun</vt:lpstr>
      <vt:lpstr>Arial Unicode MS</vt:lpstr>
      <vt:lpstr>Georgia</vt:lpstr>
      <vt:lpstr>Berlin Sans FB Demi</vt:lpstr>
      <vt:lpstr>Dumaine</vt:lpstr>
      <vt:lpstr>PENDIDIKAN KEWARGANEGARAAN</vt:lpstr>
      <vt:lpstr>PowerPoint Presentation</vt:lpstr>
      <vt:lpstr>RULE PERKULIAHAN</vt:lpstr>
      <vt:lpstr>PENGANTAR  RUANG LINGKUP PKN</vt:lpstr>
      <vt:lpstr>PowerPoint Presentation</vt:lpstr>
      <vt:lpstr>PowerPoint Presentation</vt:lpstr>
      <vt:lpstr>PowerPoint Presentation</vt:lpstr>
      <vt:lpstr>BELAJAR DI PERGURUAN TINGGI</vt:lpstr>
      <vt:lpstr>NUANSA KELAS PKN YANG KONDUSIF  UNTUK BELAJAR</vt:lpstr>
      <vt:lpstr>PKN SEBAGAI BAGIAN INTEGRAL DARI MPK</vt:lpstr>
      <vt:lpstr>MPK SEBAGAI GENERAL EDUCATION</vt:lpstr>
      <vt:lpstr>NAMA LAIN DARI MPK</vt:lpstr>
      <vt:lpstr>MANUSIA YANG BERKEPRIBADIAN  (UTUH = KOMPREHENSIF INTEGRAL)      FIKIR    &gt;  JERNIH HATI     &gt;  BERSIH TUBUH  &gt; SEHAT DAN KUAT NAFSU &gt; TERKENDALI ROH     &gt;  ADA</vt:lpstr>
      <vt:lpstr>PENDIDIKAN KEWARGANEGARAAN </vt:lpstr>
      <vt:lpstr>APA PKN</vt:lpstr>
      <vt:lpstr>VISI, MISI DAN KOMPETENSI PKN  DI PERGURUAN TINGGI</vt:lpstr>
      <vt:lpstr>PENDIDIKAN KEWARGANEGARAAN </vt:lpstr>
      <vt:lpstr>TUJUAN PENDIDIKAN KEWARGANEGARAAN DI PERGURUAN TINGGI </vt:lpstr>
      <vt:lpstr>KEDUDUKAN PKN</vt:lpstr>
      <vt:lpstr>CAPAIAN PEMBELAJARAN PKN</vt:lpstr>
      <vt:lpstr>SUBSTANSI KAJIAN PKN DI PT</vt:lpstr>
      <vt:lpstr> MENGAPA PKN  (Alasan Filosofis) </vt:lpstr>
      <vt:lpstr>MENGAPA PKN (Alasan Historis, Politis, Sosial Budaya)</vt:lpstr>
      <vt:lpstr>Alasan Historis, Politis, Sosial Budaya</vt:lpstr>
      <vt:lpstr>INDIKATOR KEBERHASILAN VISI  INDONESIA 2020</vt:lpstr>
      <vt:lpstr>MENGAPA PKN (Alasan Yuridis)</vt:lpstr>
      <vt:lpstr> PENDIDIKAN KEWARGANEGARAAN DAN BELA NEGARA  </vt:lpstr>
      <vt:lpstr>BAGAIMANA PKN (Metode untuk mencapai Tujuan)</vt:lpstr>
      <vt:lpstr>Materi Selanjutnya dan tugas lihat RPS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PENDIDIKAN KEWARGANEGARAAN</dc:title>
  <dc:creator>Runiks</dc:creator>
  <cp:lastModifiedBy>Nurul Hidayah</cp:lastModifiedBy>
  <cp:revision>4</cp:revision>
  <dcterms:modified xsi:type="dcterms:W3CDTF">2016-08-15T04:26:55Z</dcterms:modified>
</cp:coreProperties>
</file>