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9" r:id="rId3"/>
    <p:sldId id="257" r:id="rId4"/>
    <p:sldId id="258" r:id="rId5"/>
    <p:sldId id="260" r:id="rId6"/>
    <p:sldId id="261" r:id="rId7"/>
    <p:sldId id="262" r:id="rId8"/>
    <p:sldId id="259" r:id="rId9"/>
    <p:sldId id="264" r:id="rId10"/>
    <p:sldId id="265" r:id="rId11"/>
    <p:sldId id="266" r:id="rId12"/>
    <p:sldId id="269" r:id="rId13"/>
    <p:sldId id="268" r:id="rId14"/>
    <p:sldId id="272" r:id="rId15"/>
    <p:sldId id="273" r:id="rId16"/>
    <p:sldId id="275" r:id="rId17"/>
    <p:sldId id="274" r:id="rId18"/>
    <p:sldId id="28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8" r:id="rId29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16" y="5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189641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91540" y="1752602"/>
            <a:ext cx="1010412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91540" y="3611607"/>
            <a:ext cx="1010412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894" y="4953000"/>
            <a:ext cx="1189209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481330"/>
            <a:ext cx="1069848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7217" y="274641"/>
            <a:ext cx="231071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41"/>
            <a:ext cx="822198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89" y="1059712"/>
            <a:ext cx="1010412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9527" y="2931712"/>
            <a:ext cx="59436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727684" y="3005472"/>
            <a:ext cx="237744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485343" y="3005472"/>
            <a:ext cx="237744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481329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481329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3050"/>
            <a:ext cx="1069848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5410200"/>
            <a:ext cx="5252244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38534" y="5410200"/>
            <a:ext cx="525430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94360" y="1444295"/>
            <a:ext cx="5252244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444295"/>
            <a:ext cx="525430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4876800"/>
            <a:ext cx="9726309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45480" y="5355102"/>
            <a:ext cx="5166970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88720" y="274320"/>
            <a:ext cx="972373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45142" y="6407944"/>
            <a:ext cx="2496312" cy="365760"/>
          </a:xfrm>
        </p:spPr>
        <p:txBody>
          <a:bodyPr/>
          <a:lstStyle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602" y="5443402"/>
            <a:ext cx="931164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7180" y="189968"/>
            <a:ext cx="1129284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4094" y="6407945"/>
            <a:ext cx="305588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4865122"/>
            <a:ext cx="1049806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31367" y="5001994"/>
            <a:ext cx="4942604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69629" y="5785023"/>
            <a:ext cx="4942604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7855" y="5791253"/>
            <a:ext cx="4423008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008" y="5787739"/>
            <a:ext cx="4427162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263346" y="4988440"/>
            <a:ext cx="237744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021005" y="4988440"/>
            <a:ext cx="237744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31367" y="5001994"/>
            <a:ext cx="4942604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69629" y="5785023"/>
            <a:ext cx="4942604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7855" y="5791253"/>
            <a:ext cx="4423008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008" y="5787739"/>
            <a:ext cx="4427162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94360" y="1481329"/>
            <a:ext cx="1069848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745142" y="6407944"/>
            <a:ext cx="2496312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F5A5C8-0BBB-4D14-AAA5-4E634C6166FF}" type="datetimeFigureOut">
              <a:rPr lang="en-US" smtClean="0"/>
              <a:pPr/>
              <a:t>08/15/2016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694094" y="6407945"/>
            <a:ext cx="3055885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241454" y="6407945"/>
            <a:ext cx="47548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B12EF2-C173-4525-9CEE-F538A67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pengertianpakar.com/wp-content/uploads/2015/02/Pengertian-Negara-dan-Bentuk-Nega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4993"/>
            <a:ext cx="5775960" cy="56292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589840"/>
            <a:ext cx="10104120" cy="1829761"/>
          </a:xfrm>
        </p:spPr>
        <p:txBody>
          <a:bodyPr/>
          <a:lstStyle/>
          <a:p>
            <a:r>
              <a:rPr lang="en-US" dirty="0" smtClean="0"/>
              <a:t>NEGARA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0" y="4419600"/>
            <a:ext cx="10104120" cy="1199704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KONSEPSI DASAR TENTANG NEGARA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Picture 4" descr="D:\From Netbook\PolTek\Pict\3. Logo Telkom University Konfigurasi Memus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62" y="281722"/>
            <a:ext cx="1159314" cy="11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94302" y="2044395"/>
            <a:ext cx="2149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VDGF12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33800" y="5736934"/>
            <a:ext cx="1676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 DOSEN PKN TEL 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Indonesia,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memajukan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mencerdaskan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yang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, </a:t>
            </a:r>
            <a:r>
              <a:rPr lang="en-US" dirty="0" err="1" smtClean="0"/>
              <a:t>perdamaian</a:t>
            </a:r>
            <a:r>
              <a:rPr lang="en-US" dirty="0" smtClean="0"/>
              <a:t> </a:t>
            </a:r>
            <a:r>
              <a:rPr lang="en-US" dirty="0" err="1" smtClean="0"/>
              <a:t>abadi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tertuang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UUD 1945.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Indonesia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Negara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err="1" smtClean="0"/>
              <a:t>konstitutif</a:t>
            </a:r>
            <a:r>
              <a:rPr lang="en-US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err="1" smtClean="0"/>
              <a:t>deklaratif</a:t>
            </a:r>
            <a:r>
              <a:rPr lang="en-US" i="1" dirty="0" smtClean="0"/>
              <a:t>.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Konvensi</a:t>
            </a:r>
            <a:r>
              <a:rPr lang="en-US" dirty="0" smtClean="0"/>
              <a:t> </a:t>
            </a:r>
            <a:r>
              <a:rPr lang="en-US" dirty="0" err="1" smtClean="0"/>
              <a:t>Montevidio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1933,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 </a:t>
            </a:r>
            <a:r>
              <a:rPr lang="en-US" dirty="0" err="1" smtClean="0"/>
              <a:t>rakyat</a:t>
            </a:r>
            <a:r>
              <a:rPr lang="en-US" dirty="0" smtClean="0"/>
              <a:t>, </a:t>
            </a:r>
            <a:r>
              <a:rPr lang="en-US" dirty="0" err="1" smtClean="0"/>
              <a:t>wilayah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yang </a:t>
            </a:r>
            <a:r>
              <a:rPr lang="en-US" dirty="0" err="1" smtClean="0"/>
              <a:t>berdaulat</a:t>
            </a:r>
            <a:r>
              <a:rPr lang="en-US" dirty="0" smtClean="0"/>
              <a:t>.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err="1" smtClean="0"/>
              <a:t>deklaratif</a:t>
            </a:r>
            <a:r>
              <a:rPr lang="en-US" i="1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“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negara-negara</a:t>
            </a:r>
            <a:r>
              <a:rPr lang="en-US" dirty="0" smtClean="0"/>
              <a:t> lain”.   </a:t>
            </a:r>
          </a:p>
          <a:p>
            <a:pPr marL="624078" indent="-514350">
              <a:buFont typeface="+mj-lt"/>
              <a:buAutoNum type="alphaUcPeriod"/>
            </a:pPr>
            <a:r>
              <a:rPr lang="en-US" dirty="0" err="1" smtClean="0"/>
              <a:t>rakyat</a:t>
            </a:r>
            <a:r>
              <a:rPr lang="en-US" dirty="0" smtClean="0"/>
              <a:t>.</a:t>
            </a:r>
          </a:p>
          <a:p>
            <a:pPr marL="624078" indent="-514350">
              <a:buNone/>
            </a:pPr>
            <a:r>
              <a:rPr lang="en-US" dirty="0" smtClean="0"/>
              <a:t>	Oppenheim-</a:t>
            </a:r>
            <a:r>
              <a:rPr lang="en-US" dirty="0" err="1" smtClean="0"/>
              <a:t>Lauterpacht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mendiami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keturunan</a:t>
            </a:r>
            <a:r>
              <a:rPr lang="en-US" dirty="0" smtClean="0"/>
              <a:t> yang </a:t>
            </a:r>
            <a:r>
              <a:rPr lang="en-US" dirty="0" err="1" smtClean="0"/>
              <a:t>berlainan</a:t>
            </a:r>
            <a:r>
              <a:rPr lang="en-US" dirty="0" smtClean="0"/>
              <a:t>, </a:t>
            </a:r>
            <a:r>
              <a:rPr lang="en-US" dirty="0" err="1" smtClean="0"/>
              <a:t>menganut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UNSUR-UNSUR NEGARA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lphaUcPeriod" startAt="2"/>
            </a:pPr>
            <a:r>
              <a:rPr lang="en-US" dirty="0" smtClean="0"/>
              <a:t>Wilayah</a:t>
            </a:r>
          </a:p>
          <a:p>
            <a:pPr marL="624078" indent="-514350">
              <a:buNone/>
            </a:pPr>
            <a:r>
              <a:rPr lang="en-US" dirty="0" smtClean="0"/>
              <a:t>	Oppenheim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i="1" dirty="0" smtClean="0"/>
              <a:t>International Law,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dikutip</a:t>
            </a:r>
            <a:r>
              <a:rPr lang="en-US" dirty="0" smtClean="0"/>
              <a:t> </a:t>
            </a:r>
            <a:r>
              <a:rPr lang="en-US" dirty="0" err="1" smtClean="0"/>
              <a:t>Mochtar</a:t>
            </a:r>
            <a:r>
              <a:rPr lang="en-US" dirty="0" smtClean="0"/>
              <a:t> </a:t>
            </a:r>
            <a:r>
              <a:rPr lang="en-US" dirty="0" err="1" smtClean="0"/>
              <a:t>Kusumaatmadja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Etty</a:t>
            </a:r>
            <a:r>
              <a:rPr lang="en-US" dirty="0" smtClean="0"/>
              <a:t> R. </a:t>
            </a:r>
            <a:r>
              <a:rPr lang="en-US" dirty="0" err="1" smtClean="0"/>
              <a:t>Agoes</a:t>
            </a:r>
            <a:r>
              <a:rPr lang="en-US" dirty="0" smtClean="0"/>
              <a:t>,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batas-batas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diakui</a:t>
            </a:r>
            <a:r>
              <a:rPr lang="en-US" dirty="0" smtClean="0"/>
              <a:t> </a:t>
            </a:r>
            <a:r>
              <a:rPr lang="en-US" dirty="0" err="1" smtClean="0"/>
              <a:t>kedaulatan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eksistensinya</a:t>
            </a:r>
            <a:r>
              <a:rPr lang="en-US" dirty="0" smtClean="0"/>
              <a:t>.</a:t>
            </a:r>
          </a:p>
          <a:p>
            <a:pPr marL="624078" indent="-514350">
              <a:buNone/>
            </a:pPr>
            <a:endParaRPr lang="en-US" dirty="0"/>
          </a:p>
          <a:p>
            <a:pPr marL="624078" indent="-514350">
              <a:buNone/>
            </a:pPr>
            <a:r>
              <a:rPr lang="en-US" dirty="0" smtClean="0"/>
              <a:t>	Wilayah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yang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meliputi</a:t>
            </a:r>
            <a:r>
              <a:rPr lang="en-US" dirty="0" smtClean="0"/>
              <a:t>: </a:t>
            </a:r>
            <a:r>
              <a:rPr lang="en-US" dirty="0" err="1" smtClean="0"/>
              <a:t>daratan</a:t>
            </a:r>
            <a:r>
              <a:rPr lang="en-US" dirty="0" smtClean="0"/>
              <a:t>, </a:t>
            </a:r>
            <a:r>
              <a:rPr lang="en-US" dirty="0" err="1" smtClean="0"/>
              <a:t>lautan</a:t>
            </a:r>
            <a:r>
              <a:rPr lang="en-US" dirty="0" smtClean="0"/>
              <a:t>,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extra territorial. </a:t>
            </a:r>
            <a:r>
              <a:rPr lang="en-US" i="1" dirty="0" err="1" smtClean="0"/>
              <a:t>Pertama</a:t>
            </a:r>
            <a:r>
              <a:rPr lang="en-US" i="1" dirty="0" smtClean="0"/>
              <a:t>,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daratan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negara-negara</a:t>
            </a:r>
            <a:r>
              <a:rPr lang="en-US" dirty="0" smtClean="0"/>
              <a:t> </a:t>
            </a:r>
            <a:r>
              <a:rPr lang="en-US" dirty="0" err="1" smtClean="0"/>
              <a:t>tetangga</a:t>
            </a:r>
            <a:r>
              <a:rPr lang="en-US" dirty="0" smtClean="0"/>
              <a:t>. </a:t>
            </a:r>
            <a:r>
              <a:rPr lang="en-US" i="1" dirty="0" err="1" smtClean="0"/>
              <a:t>Kedua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lautan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lautan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batas-batas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territorial.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Wilayah </a:t>
            </a:r>
            <a:r>
              <a:rPr lang="en-US" dirty="0" err="1" smtClean="0"/>
              <a:t>lautan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lahirnya</a:t>
            </a:r>
            <a:r>
              <a:rPr lang="en-US" dirty="0" smtClean="0"/>
              <a:t> </a:t>
            </a:r>
            <a:r>
              <a:rPr lang="en-US" dirty="0" err="1" smtClean="0"/>
              <a:t>Konvensi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Jamaica 1982,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: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err="1" smtClean="0"/>
              <a:t>Laut</a:t>
            </a:r>
            <a:r>
              <a:rPr lang="en-US" dirty="0" smtClean="0"/>
              <a:t> territorial,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kedaulatan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lautan</a:t>
            </a:r>
            <a:r>
              <a:rPr lang="en-US" dirty="0" smtClean="0"/>
              <a:t> territorial yang </a:t>
            </a:r>
            <a:r>
              <a:rPr lang="en-US" dirty="0" err="1" smtClean="0"/>
              <a:t>jaraknya</a:t>
            </a:r>
            <a:r>
              <a:rPr lang="en-US" dirty="0" smtClean="0"/>
              <a:t> 12 mil </a:t>
            </a:r>
            <a:r>
              <a:rPr lang="en-US" dirty="0" err="1" smtClean="0"/>
              <a:t>laut</a:t>
            </a:r>
            <a:r>
              <a:rPr lang="en-US" dirty="0" smtClean="0"/>
              <a:t>,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lurus</a:t>
            </a:r>
            <a:r>
              <a:rPr lang="en-US" dirty="0" smtClean="0"/>
              <a:t> yang </a:t>
            </a:r>
            <a:r>
              <a:rPr lang="en-US" dirty="0" err="1" smtClean="0"/>
              <a:t>ditarik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pantai</a:t>
            </a:r>
            <a:r>
              <a:rPr lang="en-US" dirty="0" smtClean="0"/>
              <a:t>;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Wilayah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bersebelahan</a:t>
            </a:r>
            <a:r>
              <a:rPr lang="en-US" dirty="0" smtClean="0"/>
              <a:t>, </a:t>
            </a:r>
            <a:r>
              <a:rPr lang="en-US" dirty="0" err="1" smtClean="0"/>
              <a:t>yautu</a:t>
            </a:r>
            <a:r>
              <a:rPr lang="en-US" dirty="0" smtClean="0"/>
              <a:t> </a:t>
            </a:r>
            <a:r>
              <a:rPr lang="en-US" dirty="0" err="1" smtClean="0"/>
              <a:t>lautan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territorial 12 mil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24 mil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pantai</a:t>
            </a:r>
            <a:r>
              <a:rPr lang="en-US" dirty="0" smtClean="0"/>
              <a:t>;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Wilayah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Zona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Eksklusif</a:t>
            </a:r>
            <a:r>
              <a:rPr lang="en-US" dirty="0" smtClean="0"/>
              <a:t> (ZEE),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yang </a:t>
            </a:r>
            <a:r>
              <a:rPr lang="en-US" dirty="0" err="1" smtClean="0"/>
              <a:t>batasnya</a:t>
            </a:r>
            <a:r>
              <a:rPr lang="en-US" dirty="0" smtClean="0"/>
              <a:t> 200 mil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pantai</a:t>
            </a:r>
            <a:r>
              <a:rPr lang="en-US" dirty="0" smtClean="0"/>
              <a:t>; </a:t>
            </a:r>
          </a:p>
          <a:p>
            <a:pPr marL="624078" indent="-514350">
              <a:buFont typeface="+mj-lt"/>
              <a:buAutoNum type="arabicParenR"/>
            </a:pPr>
            <a:r>
              <a:rPr lang="en-US" dirty="0" smtClean="0"/>
              <a:t>Wilayah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landas</a:t>
            </a:r>
            <a:r>
              <a:rPr lang="en-US" dirty="0" smtClean="0"/>
              <a:t> </a:t>
            </a:r>
            <a:r>
              <a:rPr lang="en-US" dirty="0" err="1" smtClean="0"/>
              <a:t>benua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lautan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batasnya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200 mil </a:t>
            </a:r>
            <a:r>
              <a:rPr lang="en-US" dirty="0" err="1" smtClean="0"/>
              <a:t>laut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pantai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eksplorasi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eksploitasi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24078" indent="-514350">
              <a:buFont typeface="+mj-lt"/>
              <a:buAutoNum type="alphaUcPeriod" startAt="3"/>
            </a:pPr>
            <a:r>
              <a:rPr lang="en-US" dirty="0" err="1" smtClean="0"/>
              <a:t>Pemerintah</a:t>
            </a:r>
            <a:r>
              <a:rPr lang="en-US" dirty="0" smtClean="0"/>
              <a:t> 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,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kenegaraan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kelengkapan</a:t>
            </a:r>
            <a:r>
              <a:rPr lang="en-US" dirty="0" smtClean="0"/>
              <a:t> 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Negara yang </a:t>
            </a:r>
            <a:r>
              <a:rPr lang="en-US" dirty="0" err="1" smtClean="0"/>
              <a:t>berkuasa</a:t>
            </a:r>
            <a:r>
              <a:rPr lang="en-US" dirty="0" smtClean="0"/>
              <a:t> </a:t>
            </a:r>
            <a:r>
              <a:rPr lang="en-US" dirty="0" err="1" smtClean="0"/>
              <a:t>memerintah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eksekutif</a:t>
            </a:r>
            <a:r>
              <a:rPr lang="en-US" dirty="0" smtClean="0"/>
              <a:t>, </a:t>
            </a:r>
            <a:r>
              <a:rPr lang="en-US" dirty="0" err="1" smtClean="0"/>
              <a:t>legislatif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yudikatif</a:t>
            </a:r>
            <a:r>
              <a:rPr lang="en-US" dirty="0" smtClean="0"/>
              <a:t>. </a:t>
            </a:r>
            <a:r>
              <a:rPr lang="en-US" dirty="0" err="1" smtClean="0"/>
              <a:t>Pemerintah</a:t>
            </a:r>
            <a:r>
              <a:rPr lang="en-US" dirty="0" smtClean="0"/>
              <a:t> yang </a:t>
            </a:r>
            <a:r>
              <a:rPr lang="en-US" dirty="0" err="1" smtClean="0"/>
              <a:t>berdaulat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kenegaraan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perundang-undangan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lain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i="1" dirty="0" smtClean="0"/>
              <a:t>de facto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i="1" dirty="0" smtClean="0"/>
              <a:t>de jure.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i="1" dirty="0" smtClean="0"/>
              <a:t>de facto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i="1" dirty="0" smtClean="0"/>
              <a:t>de jure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sahnya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yuridis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hak-haknya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kewajibannya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sedunia</a:t>
            </a:r>
            <a:r>
              <a:rPr lang="en-US" dirty="0" smtClean="0"/>
              <a:t>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PENGAKUAN DARI NEGARA LAIN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terbentuknya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faktual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faktual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yang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karena</a:t>
            </a:r>
            <a:r>
              <a:rPr lang="en-US" dirty="0" smtClean="0"/>
              <a:t> :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menguasai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diduduki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lphaLcParenR" startAt="2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melepaskan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lphaLcParenR" startAt="2"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peleburan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lphaLcParenR" startAt="2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pecah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lenyap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bekas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negara-negara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TEORI TERBENTUKNYA NEGARA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beranggapan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perjanjian-perjanjian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tradisi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berpotensi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tirani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kelangsungannya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kontrak-kontrak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lembaga-lembaga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  <a:r>
              <a:rPr lang="en-US" dirty="0" err="1" smtClean="0"/>
              <a:t>Penganut</a:t>
            </a:r>
            <a:r>
              <a:rPr lang="en-US" dirty="0" smtClean="0"/>
              <a:t> </a:t>
            </a:r>
            <a:r>
              <a:rPr lang="en-US" dirty="0" err="1" smtClean="0"/>
              <a:t>mazhab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Thomas Hobbes, John Locke, </a:t>
            </a:r>
            <a:r>
              <a:rPr lang="en-US" dirty="0" err="1" smtClean="0"/>
              <a:t>dan</a:t>
            </a:r>
            <a:r>
              <a:rPr lang="en-US" dirty="0" smtClean="0"/>
              <a:t> J.J. Rousseau.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TEORI KONTRAK SOSIAL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filosofis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yang </a:t>
            </a:r>
            <a:r>
              <a:rPr lang="en-US" dirty="0" err="1" smtClean="0"/>
              <a:t>logis</a:t>
            </a:r>
            <a:r>
              <a:rPr lang="en-US" dirty="0" smtClean="0"/>
              <a:t>. </a:t>
            </a:r>
            <a:r>
              <a:rPr lang="en-US" dirty="0" err="1" smtClean="0"/>
              <a:t>Teori-teori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endParaRPr lang="en-US" dirty="0" smtClean="0"/>
          </a:p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endParaRPr lang="en-US" dirty="0" smtClean="0"/>
          </a:p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2" descr="http://www.learniseasy.com/wp-content/uploads/2015/10/pengertian-negara-dan-unsur-unsur-negar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04800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jagat</a:t>
            </a:r>
            <a:r>
              <a:rPr lang="en-US" dirty="0" smtClean="0"/>
              <a:t> </a:t>
            </a:r>
            <a:r>
              <a:rPr lang="en-US" dirty="0" err="1" smtClean="0"/>
              <a:t>raya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</a:t>
            </a:r>
            <a:r>
              <a:rPr lang="en-US" dirty="0" err="1" smtClean="0"/>
              <a:t>Penganut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Friedrich Julius Stahl, yang </a:t>
            </a:r>
            <a:r>
              <a:rPr lang="en-US" dirty="0" err="1" smtClean="0"/>
              <a:t>berpandangan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tumbuh</a:t>
            </a:r>
            <a:r>
              <a:rPr lang="en-US" dirty="0" smtClean="0"/>
              <a:t>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perkenan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kehendakNya</a:t>
            </a:r>
            <a:r>
              <a:rPr lang="en-US" dirty="0" smtClean="0"/>
              <a:t>.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TEORI KETUHANAN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smtClean="0"/>
              <a:t>]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9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dominasi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penjajahan</a:t>
            </a:r>
            <a:r>
              <a:rPr lang="en-US" dirty="0" smtClean="0"/>
              <a:t>.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pembenaran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terbentuknya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penaklukan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pendudukan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(</a:t>
            </a:r>
            <a:r>
              <a:rPr lang="en-US" dirty="0" err="1" smtClean="0"/>
              <a:t>etnis</a:t>
            </a:r>
            <a:r>
              <a:rPr lang="en-US" dirty="0" smtClean="0"/>
              <a:t>)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dimulailah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Karl Marx </a:t>
            </a:r>
            <a:r>
              <a:rPr lang="en-US" dirty="0" err="1" smtClean="0"/>
              <a:t>berpandangan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pemaksa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kekuasaannya</a:t>
            </a:r>
            <a:r>
              <a:rPr lang="en-US" dirty="0" smtClean="0"/>
              <a:t>.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Harold J. Laski.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TEORI KEKUASAAN/KEKUATAN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abadi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universal,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,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. 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Plato, </a:t>
            </a:r>
            <a:r>
              <a:rPr lang="en-US" dirty="0" err="1" smtClean="0"/>
              <a:t>Aristoteles</a:t>
            </a:r>
            <a:r>
              <a:rPr lang="en-US" dirty="0" smtClean="0"/>
              <a:t>, </a:t>
            </a:r>
            <a:r>
              <a:rPr lang="en-US" dirty="0" err="1" smtClean="0"/>
              <a:t>Agustinus</a:t>
            </a:r>
            <a:r>
              <a:rPr lang="en-US" dirty="0" smtClean="0"/>
              <a:t>, Al </a:t>
            </a:r>
            <a:r>
              <a:rPr lang="en-US" dirty="0" err="1" smtClean="0"/>
              <a:t>Ghazali</a:t>
            </a:r>
            <a:r>
              <a:rPr lang="en-US" dirty="0" smtClean="0"/>
              <a:t>, Thomas Aquinas. </a:t>
            </a:r>
            <a:r>
              <a:rPr lang="en-US" dirty="0" err="1" smtClean="0"/>
              <a:t>Menurut</a:t>
            </a:r>
            <a:r>
              <a:rPr lang="en-US" dirty="0" smtClean="0"/>
              <a:t> Plato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aneka</a:t>
            </a:r>
            <a:r>
              <a:rPr lang="en-US" dirty="0" smtClean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,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memenuhinya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TEORI HUKUM ALAM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media.licdn.com/mpr/mpr/jc/p/1/005/099/2a0/0b1c4b8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1752600" y="381000"/>
            <a:ext cx="9601200" cy="549241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Negara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berbeda-beda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modern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: </a:t>
            </a:r>
            <a:r>
              <a:rPr lang="en-US" i="1" dirty="0" err="1" smtClean="0"/>
              <a:t>negara</a:t>
            </a:r>
            <a:r>
              <a:rPr lang="en-US" i="1" dirty="0" smtClean="0"/>
              <a:t> </a:t>
            </a:r>
            <a:r>
              <a:rPr lang="en-US" i="1" dirty="0" err="1" smtClean="0"/>
              <a:t>kesatuan</a:t>
            </a:r>
            <a:r>
              <a:rPr lang="en-US" i="1" dirty="0" smtClean="0"/>
              <a:t> (</a:t>
            </a:r>
            <a:r>
              <a:rPr lang="en-US" i="1" dirty="0" err="1" smtClean="0"/>
              <a:t>unitarianisme</a:t>
            </a:r>
            <a:r>
              <a:rPr lang="en-US" i="1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negara</a:t>
            </a:r>
            <a:r>
              <a:rPr lang="en-US" i="1" dirty="0" smtClean="0"/>
              <a:t> </a:t>
            </a:r>
            <a:r>
              <a:rPr lang="en-US" i="1" dirty="0" err="1" smtClean="0"/>
              <a:t>serikat</a:t>
            </a:r>
            <a:r>
              <a:rPr lang="en-US" i="1" dirty="0" smtClean="0"/>
              <a:t> (</a:t>
            </a:r>
            <a:r>
              <a:rPr lang="en-US" i="1" dirty="0" err="1" smtClean="0"/>
              <a:t>federasi</a:t>
            </a:r>
            <a:r>
              <a:rPr lang="en-US" i="1" dirty="0" smtClean="0"/>
              <a:t>).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Negara </a:t>
            </a:r>
            <a:r>
              <a:rPr lang="en-US" dirty="0" err="1" smtClean="0"/>
              <a:t>Kesatuan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Negara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merdeka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berdaulat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yang </a:t>
            </a:r>
            <a:r>
              <a:rPr lang="en-US" dirty="0" err="1" smtClean="0"/>
              <a:t>berkuasa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. </a:t>
            </a:r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BENTUK-BENTUK NEGARA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pelaksanaannya</a:t>
            </a:r>
            <a:r>
              <a:rPr lang="en-US" dirty="0" smtClean="0"/>
              <a:t>,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: </a:t>
            </a:r>
            <a:r>
              <a:rPr lang="en-US" i="1" dirty="0" err="1" smtClean="0"/>
              <a:t>sentral</a:t>
            </a:r>
            <a:r>
              <a:rPr lang="en-US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otonomi</a:t>
            </a:r>
            <a:r>
              <a:rPr lang="en-US" i="1" dirty="0" smtClean="0"/>
              <a:t>.</a:t>
            </a:r>
          </a:p>
          <a:p>
            <a:pPr marL="624078" indent="-514350">
              <a:buFont typeface="+mj-lt"/>
              <a:buAutoNum type="alphaLcPeriod"/>
            </a:pPr>
            <a:r>
              <a:rPr lang="en-US" dirty="0" smtClean="0"/>
              <a:t>Negara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sentralisasi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yang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,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dibawahnya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. Model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(Pres </a:t>
            </a:r>
            <a:r>
              <a:rPr lang="en-US" dirty="0" err="1" smtClean="0"/>
              <a:t>Soeharto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model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lphaLcPeriod"/>
            </a:pPr>
            <a:r>
              <a:rPr lang="en-US" dirty="0" smtClean="0"/>
              <a:t>Negara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desentralisasi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kewenangan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mengurus</a:t>
            </a:r>
            <a:r>
              <a:rPr lang="en-US" dirty="0" smtClean="0"/>
              <a:t> </a:t>
            </a:r>
            <a:r>
              <a:rPr lang="en-US" dirty="0" err="1" smtClean="0"/>
              <a:t>urusan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wilayahnya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otonomi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swatantra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Malaysia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pasca</a:t>
            </a:r>
            <a:r>
              <a:rPr lang="en-US" dirty="0" smtClean="0"/>
              <a:t> </a:t>
            </a:r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otonomi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model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2"/>
            </a:pPr>
            <a:r>
              <a:rPr lang="en-US" dirty="0" smtClean="0"/>
              <a:t>Negara </a:t>
            </a:r>
            <a:r>
              <a:rPr lang="en-US" dirty="0" err="1" smtClean="0"/>
              <a:t>Serikat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Negara </a:t>
            </a:r>
            <a:r>
              <a:rPr lang="en-US" dirty="0" err="1" smtClean="0"/>
              <a:t>Serikat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federasi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mulanya</a:t>
            </a:r>
            <a:r>
              <a:rPr lang="en-US" dirty="0" smtClean="0"/>
              <a:t> </a:t>
            </a:r>
            <a:r>
              <a:rPr lang="en-US" dirty="0" err="1" smtClean="0"/>
              <a:t>negara-negara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merdeka</a:t>
            </a:r>
            <a:r>
              <a:rPr lang="en-US" dirty="0" smtClean="0"/>
              <a:t>, </a:t>
            </a:r>
            <a:r>
              <a:rPr lang="en-US" dirty="0" err="1" smtClean="0"/>
              <a:t>berdaulat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,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melepaskan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kekuasaannya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serikat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: </a:t>
            </a:r>
            <a:r>
              <a:rPr lang="en-US" i="1" dirty="0" err="1" smtClean="0"/>
              <a:t>monarki</a:t>
            </a:r>
            <a:r>
              <a:rPr lang="en-US" i="1" dirty="0" smtClean="0"/>
              <a:t>, </a:t>
            </a:r>
            <a:r>
              <a:rPr lang="en-US" i="1" dirty="0" err="1" smtClean="0"/>
              <a:t>oligarki</a:t>
            </a:r>
            <a:r>
              <a:rPr lang="en-US" i="1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demokrasi</a:t>
            </a:r>
            <a:r>
              <a:rPr lang="en-US" i="1" dirty="0" smtClean="0"/>
              <a:t>.</a:t>
            </a:r>
          </a:p>
          <a:p>
            <a:pPr marL="624078" indent="-514350">
              <a:buFont typeface="+mj-lt"/>
              <a:buAutoNum type="alphaUcPeriod"/>
            </a:pPr>
            <a:r>
              <a:rPr lang="en-US" i="1" dirty="0" err="1" smtClean="0"/>
              <a:t>Monarki</a:t>
            </a:r>
            <a:endParaRPr lang="en-US" i="1" dirty="0" smtClean="0"/>
          </a:p>
          <a:p>
            <a:pPr marL="624078" indent="-514350">
              <a:buNone/>
            </a:pPr>
            <a:r>
              <a:rPr lang="en-US" i="1" dirty="0" smtClean="0"/>
              <a:t>	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monarki</a:t>
            </a:r>
            <a:r>
              <a:rPr lang="en-US" dirty="0" smtClean="0"/>
              <a:t> </a:t>
            </a:r>
            <a:r>
              <a:rPr lang="en-US" dirty="0" err="1" smtClean="0"/>
              <a:t>dikepalai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raja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ratu</a:t>
            </a:r>
            <a:r>
              <a:rPr lang="en-US" dirty="0" smtClean="0"/>
              <a:t>. </a:t>
            </a:r>
            <a:r>
              <a:rPr lang="en-US" dirty="0" err="1" smtClean="0"/>
              <a:t>Monarki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: </a:t>
            </a:r>
            <a:r>
              <a:rPr lang="en-US" i="1" dirty="0" err="1" smtClean="0"/>
              <a:t>monarki</a:t>
            </a:r>
            <a:r>
              <a:rPr lang="en-US" i="1" dirty="0" smtClean="0"/>
              <a:t> </a:t>
            </a:r>
            <a:r>
              <a:rPr lang="en-US" i="1" dirty="0" err="1" smtClean="0"/>
              <a:t>absolut</a:t>
            </a:r>
            <a:r>
              <a:rPr lang="en-US" i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r>
              <a:rPr lang="en-US" dirty="0" smtClean="0"/>
              <a:t> Arab Saudi,</a:t>
            </a:r>
            <a:r>
              <a:rPr lang="en-US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monarki</a:t>
            </a:r>
            <a:r>
              <a:rPr lang="en-US" i="1" dirty="0" smtClean="0"/>
              <a:t> </a:t>
            </a:r>
            <a:r>
              <a:rPr lang="en-US" i="1" dirty="0" err="1" smtClean="0"/>
              <a:t>konstitusional</a:t>
            </a:r>
            <a:r>
              <a:rPr lang="en-US" i="1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 Malaysia, Thailand, </a:t>
            </a:r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monarki</a:t>
            </a:r>
            <a:r>
              <a:rPr lang="en-US" dirty="0" smtClean="0"/>
              <a:t> </a:t>
            </a:r>
            <a:r>
              <a:rPr lang="en-US" dirty="0" err="1" smtClean="0"/>
              <a:t>konstitusional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 raja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BENTUK-BENTUK NEGARA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lphaUcPeriod" startAt="2"/>
            </a:pPr>
            <a:r>
              <a:rPr lang="en-US" i="1" dirty="0" err="1" smtClean="0"/>
              <a:t>Oligarki</a:t>
            </a:r>
            <a:endParaRPr lang="en-US" i="1" dirty="0" smtClean="0"/>
          </a:p>
          <a:p>
            <a:pPr marL="624078" indent="-514350">
              <a:buNone/>
            </a:pPr>
            <a:r>
              <a:rPr lang="en-US" i="1" dirty="0" smtClean="0"/>
              <a:t>	</a:t>
            </a:r>
            <a:r>
              <a:rPr lang="en-US" dirty="0" smtClean="0"/>
              <a:t>Model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oligarki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berkuasa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lphaUcPeriod" startAt="3"/>
            </a:pPr>
            <a:r>
              <a:rPr lang="en-US" i="1" dirty="0" err="1" smtClean="0"/>
              <a:t>Demokrasi</a:t>
            </a:r>
            <a:endParaRPr lang="en-US" i="1" dirty="0" smtClean="0"/>
          </a:p>
          <a:p>
            <a:pPr marL="624078" indent="-514350">
              <a:buNone/>
            </a:pPr>
            <a:r>
              <a:rPr lang="en-US" i="1" dirty="0" smtClean="0"/>
              <a:t>	</a:t>
            </a:r>
            <a:r>
              <a:rPr lang="en-US" dirty="0" err="1" smtClean="0"/>
              <a:t>Pemerintahan</a:t>
            </a:r>
            <a:r>
              <a:rPr lang="en-US" dirty="0" smtClean="0"/>
              <a:t> model </a:t>
            </a:r>
            <a:r>
              <a:rPr lang="en-US" dirty="0" err="1" smtClean="0"/>
              <a:t>demokrasi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yang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kedaulatan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, </a:t>
            </a:r>
            <a:r>
              <a:rPr lang="en-US" dirty="0" err="1" smtClean="0"/>
              <a:t>kekuasaannya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pemilu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Presentasi kelompok II</a:t>
            </a:r>
            <a:endParaRPr lang="en-US" dirty="0"/>
          </a:p>
          <a:p>
            <a:r>
              <a:rPr lang="fi-FI" dirty="0"/>
              <a:t>a. Buat ilustrasi tentang terbentuknya negara dan bangsa</a:t>
            </a:r>
            <a:endParaRPr lang="en-US" dirty="0"/>
          </a:p>
          <a:p>
            <a:r>
              <a:rPr lang="fi-FI" dirty="0"/>
              <a:t>b. Menampilkan film tentang sejarah Indonesia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1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DAFTAR 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1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korean.co.id/ko/data/cheditor4/1312/1ccab34c9e81444e4ec5c80c805a5b2f_kYs3J372jRhBzJoPtbFu6IgaGbR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5257800"/>
            <a:ext cx="8763000" cy="194310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Istilah</a:t>
            </a:r>
            <a:r>
              <a:rPr lang="en-US" dirty="0" smtClean="0"/>
              <a:t> Negara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terjemahan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: state (</a:t>
            </a:r>
            <a:r>
              <a:rPr lang="en-US" dirty="0" err="1" smtClean="0"/>
              <a:t>Inggris</a:t>
            </a:r>
            <a:r>
              <a:rPr lang="en-US" dirty="0" smtClean="0"/>
              <a:t>), </a:t>
            </a:r>
            <a:r>
              <a:rPr lang="en-US" dirty="0" err="1" smtClean="0"/>
              <a:t>staat</a:t>
            </a:r>
            <a:r>
              <a:rPr lang="en-US" dirty="0" smtClean="0"/>
              <a:t> (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Jerman</a:t>
            </a:r>
            <a:r>
              <a:rPr lang="en-US" dirty="0" smtClean="0"/>
              <a:t>), </a:t>
            </a:r>
            <a:r>
              <a:rPr lang="en-US" dirty="0" err="1" smtClean="0"/>
              <a:t>baladun</a:t>
            </a:r>
            <a:r>
              <a:rPr lang="en-US" dirty="0" smtClean="0"/>
              <a:t> (Arab), </a:t>
            </a:r>
            <a:r>
              <a:rPr lang="en-US" dirty="0" err="1" smtClean="0"/>
              <a:t>etat</a:t>
            </a:r>
            <a:r>
              <a:rPr lang="en-US" dirty="0" smtClean="0"/>
              <a:t> (</a:t>
            </a:r>
            <a:r>
              <a:rPr lang="en-US" dirty="0" err="1" smtClean="0"/>
              <a:t>Perancis</a:t>
            </a:r>
            <a:r>
              <a:rPr lang="en-US" dirty="0" smtClean="0"/>
              <a:t>).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besatu</a:t>
            </a:r>
            <a:r>
              <a:rPr lang="en-US" dirty="0" smtClean="0"/>
              <a:t>,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dalan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kawasan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yang </a:t>
            </a:r>
            <a:r>
              <a:rPr lang="en-US" dirty="0" err="1" smtClean="0"/>
              <a:t>berdaulat</a:t>
            </a:r>
            <a:r>
              <a:rPr lang="en-US" dirty="0" smtClean="0"/>
              <a:t>.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konstitutif</a:t>
            </a:r>
            <a:r>
              <a:rPr lang="en-US" dirty="0" smtClean="0"/>
              <a:t> yang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berdaulat</a:t>
            </a:r>
            <a:r>
              <a:rPr lang="en-US" dirty="0" smtClean="0"/>
              <a:t> : </a:t>
            </a:r>
            <a:r>
              <a:rPr lang="en-US" dirty="0" err="1" smtClean="0"/>
              <a:t>masyarakat</a:t>
            </a:r>
            <a:r>
              <a:rPr lang="en-US" dirty="0" smtClean="0"/>
              <a:t> (</a:t>
            </a:r>
            <a:r>
              <a:rPr lang="en-US" dirty="0" err="1" smtClean="0"/>
              <a:t>rakyat</a:t>
            </a:r>
            <a:r>
              <a:rPr lang="en-US" dirty="0" smtClean="0"/>
              <a:t>), </a:t>
            </a:r>
            <a:r>
              <a:rPr lang="en-US" dirty="0" err="1" smtClean="0"/>
              <a:t>wilayah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yang </a:t>
            </a:r>
            <a:r>
              <a:rPr lang="en-US" dirty="0" err="1" smtClean="0"/>
              <a:t>berdaulat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PENGERTIAN NEGARA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Pengertian</a:t>
            </a:r>
            <a:r>
              <a:rPr lang="en-US" dirty="0" smtClean="0"/>
              <a:t> Negara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:</a:t>
            </a:r>
          </a:p>
          <a:p>
            <a:pPr marL="624078" indent="-514350">
              <a:buFont typeface="+mj-lt"/>
              <a:buAutoNum type="alphaLcPeriod"/>
            </a:pPr>
            <a:r>
              <a:rPr lang="en-US" dirty="0" smtClean="0"/>
              <a:t>Negara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: </a:t>
            </a:r>
            <a:r>
              <a:rPr lang="en-US" dirty="0" err="1" smtClean="0"/>
              <a:t>Menurut</a:t>
            </a:r>
            <a:r>
              <a:rPr lang="en-US" dirty="0" smtClean="0"/>
              <a:t> JHA </a:t>
            </a:r>
            <a:r>
              <a:rPr lang="en-US" dirty="0" err="1" smtClean="0"/>
              <a:t>Logeman</a:t>
            </a:r>
            <a:r>
              <a:rPr lang="en-US" dirty="0" smtClean="0"/>
              <a:t> (1892-1969) </a:t>
            </a:r>
            <a:r>
              <a:rPr lang="en-US" i="1" dirty="0" err="1" smtClean="0"/>
              <a:t>negara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organisasi</a:t>
            </a:r>
            <a:r>
              <a:rPr lang="en-US" i="1" dirty="0" smtClean="0"/>
              <a:t> </a:t>
            </a:r>
            <a:r>
              <a:rPr lang="en-US" i="1" dirty="0" err="1" smtClean="0"/>
              <a:t>kekuasaan</a:t>
            </a:r>
            <a:r>
              <a:rPr lang="en-US" i="1" dirty="0" smtClean="0"/>
              <a:t>, yang </a:t>
            </a:r>
            <a:r>
              <a:rPr lang="en-US" i="1" dirty="0" err="1" smtClean="0"/>
              <a:t>bertujuan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mengatur</a:t>
            </a:r>
            <a:r>
              <a:rPr lang="en-US" i="1" dirty="0" smtClean="0"/>
              <a:t> </a:t>
            </a:r>
            <a:r>
              <a:rPr lang="en-US" i="1" dirty="0" err="1" smtClean="0"/>
              <a:t>masyarakat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kekuasaan</a:t>
            </a:r>
            <a:r>
              <a:rPr lang="en-US" i="1" dirty="0" smtClean="0"/>
              <a:t> </a:t>
            </a:r>
            <a:r>
              <a:rPr lang="en-US" i="1" dirty="0" err="1" smtClean="0"/>
              <a:t>itu</a:t>
            </a:r>
            <a:r>
              <a:rPr lang="en-US" i="1" dirty="0" smtClean="0"/>
              <a:t>.</a:t>
            </a:r>
          </a:p>
          <a:p>
            <a:pPr marL="624078" indent="-514350">
              <a:buFont typeface="+mj-lt"/>
              <a:buAutoNum type="alphaLcPeriod"/>
            </a:pPr>
            <a:r>
              <a:rPr lang="en-US" dirty="0" smtClean="0"/>
              <a:t>Negara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:</a:t>
            </a:r>
          </a:p>
          <a:p>
            <a:pPr marL="630238" indent="-52070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Menurut</a:t>
            </a:r>
            <a:r>
              <a:rPr lang="en-US" dirty="0" smtClean="0"/>
              <a:t> RM Mac </a:t>
            </a:r>
            <a:r>
              <a:rPr lang="en-US" dirty="0" err="1" smtClean="0"/>
              <a:t>Iver</a:t>
            </a:r>
            <a:r>
              <a:rPr lang="en-US" dirty="0" smtClean="0"/>
              <a:t> </a:t>
            </a:r>
            <a:r>
              <a:rPr lang="en-US" i="1" dirty="0" err="1" smtClean="0"/>
              <a:t>negara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persekutuan</a:t>
            </a:r>
            <a:r>
              <a:rPr lang="en-US" i="1" dirty="0" smtClean="0"/>
              <a:t> </a:t>
            </a:r>
            <a:r>
              <a:rPr lang="en-US" i="1" dirty="0" err="1" smtClean="0"/>
              <a:t>manusia</a:t>
            </a:r>
            <a:r>
              <a:rPr lang="en-US" i="1" dirty="0" smtClean="0"/>
              <a:t>, </a:t>
            </a:r>
            <a:r>
              <a:rPr lang="en-US" i="1" dirty="0" err="1" smtClean="0"/>
              <a:t>perhimpunan</a:t>
            </a:r>
            <a:r>
              <a:rPr lang="en-US" i="1" dirty="0" smtClean="0"/>
              <a:t> </a:t>
            </a:r>
            <a:r>
              <a:rPr lang="en-US" i="1" dirty="0" err="1" smtClean="0"/>
              <a:t>keagamaan</a:t>
            </a:r>
            <a:r>
              <a:rPr lang="en-US" i="1" dirty="0" smtClean="0"/>
              <a:t>,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perhimpunan</a:t>
            </a:r>
            <a:r>
              <a:rPr lang="en-US" i="1" dirty="0" smtClean="0"/>
              <a:t> </a:t>
            </a:r>
            <a:r>
              <a:rPr lang="en-US" i="1" dirty="0" err="1" smtClean="0"/>
              <a:t>kemasyarakatan</a:t>
            </a:r>
            <a:r>
              <a:rPr lang="en-US" i="1" dirty="0" smtClean="0"/>
              <a:t> </a:t>
            </a:r>
            <a:r>
              <a:rPr lang="en-US" i="1" dirty="0" err="1" smtClean="0"/>
              <a:t>lainnya</a:t>
            </a:r>
            <a:r>
              <a:rPr lang="en-US" i="1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SUDUT PANDANG TENTANG NEGARA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lphaLcPeriod" startAt="3"/>
            </a:pPr>
            <a:r>
              <a:rPr lang="en-US" dirty="0" smtClean="0"/>
              <a:t>Negara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kesusilaan</a:t>
            </a:r>
            <a:r>
              <a:rPr lang="en-US" dirty="0" smtClean="0"/>
              <a:t> :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Friedrich Hegel (1770-1831)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kesusilaan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sintesa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 universal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kemerdekaan</a:t>
            </a:r>
            <a:r>
              <a:rPr lang="en-US" dirty="0" smtClean="0"/>
              <a:t> individual. Negara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organisme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wadah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menjelmakan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lain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lphaLcPeriod" startAt="4"/>
            </a:pPr>
            <a:r>
              <a:rPr lang="en-US" dirty="0" smtClean="0"/>
              <a:t>Negara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integritas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.</a:t>
            </a:r>
          </a:p>
          <a:p>
            <a:pPr marL="624078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Soepomo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BPUPK </a:t>
            </a:r>
            <a:r>
              <a:rPr lang="en-US" dirty="0" err="1" smtClean="0"/>
              <a:t>pada</a:t>
            </a:r>
            <a:r>
              <a:rPr lang="en-US" dirty="0" smtClean="0"/>
              <a:t> 31 Mei 1945 </a:t>
            </a:r>
            <a:r>
              <a:rPr lang="en-US" dirty="0" err="1" smtClean="0"/>
              <a:t>mengemukakan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623888" indent="6350">
              <a:buFont typeface="+mj-lt"/>
              <a:buAutoNum type="arabicParenR"/>
            </a:pPr>
            <a:r>
              <a:rPr lang="en-US" i="1" dirty="0" err="1" smtClean="0"/>
              <a:t>Teori</a:t>
            </a:r>
            <a:r>
              <a:rPr lang="en-US" i="1" dirty="0" smtClean="0"/>
              <a:t> </a:t>
            </a:r>
            <a:r>
              <a:rPr lang="en-US" i="1" dirty="0" err="1" smtClean="0"/>
              <a:t>perseorangan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teori</a:t>
            </a:r>
            <a:r>
              <a:rPr lang="en-US" i="1" dirty="0" smtClean="0"/>
              <a:t> </a:t>
            </a:r>
            <a:r>
              <a:rPr lang="en-US" i="1" dirty="0" err="1" smtClean="0"/>
              <a:t>individualistis</a:t>
            </a:r>
            <a:endParaRPr lang="en-US" i="1" dirty="0" smtClean="0"/>
          </a:p>
          <a:p>
            <a:pPr marL="623888" indent="6350">
              <a:buNone/>
            </a:pPr>
            <a:r>
              <a:rPr lang="en-US" i="1" dirty="0" smtClean="0"/>
              <a:t>	</a:t>
            </a:r>
            <a:r>
              <a:rPr lang="en-US" dirty="0" err="1" smtClean="0"/>
              <a:t>dari</a:t>
            </a:r>
            <a:r>
              <a:rPr lang="en-US" dirty="0" smtClean="0"/>
              <a:t> Thomas Hobbes, John Locke, JJ Rousseau, Herbert Spencer </a:t>
            </a:r>
            <a:r>
              <a:rPr lang="en-US" dirty="0" err="1" smtClean="0"/>
              <a:t>dan</a:t>
            </a:r>
            <a:r>
              <a:rPr lang="en-US" dirty="0" smtClean="0"/>
              <a:t> HJ Laski, yang </a:t>
            </a:r>
            <a:r>
              <a:rPr lang="en-US" dirty="0" err="1" smtClean="0"/>
              <a:t>berpandangan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yang </a:t>
            </a:r>
            <a:r>
              <a:rPr lang="en-US" dirty="0" err="1" smtClean="0"/>
              <a:t>lahir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arenR" startAt="2"/>
            </a:pPr>
            <a:r>
              <a:rPr lang="en-US" i="1" dirty="0" err="1" smtClean="0"/>
              <a:t>Teori</a:t>
            </a:r>
            <a:r>
              <a:rPr lang="en-US" i="1" dirty="0" smtClean="0"/>
              <a:t> </a:t>
            </a:r>
            <a:r>
              <a:rPr lang="en-US" i="1" dirty="0" err="1" smtClean="0"/>
              <a:t>golongan</a:t>
            </a:r>
            <a:r>
              <a:rPr lang="en-US" i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err="1" smtClean="0"/>
              <a:t>teori</a:t>
            </a:r>
            <a:r>
              <a:rPr lang="en-US" i="1" dirty="0" smtClean="0"/>
              <a:t> </a:t>
            </a:r>
            <a:r>
              <a:rPr lang="en-US" i="1" dirty="0" err="1" smtClean="0"/>
              <a:t>kelas</a:t>
            </a:r>
            <a:r>
              <a:rPr lang="en-US" i="1" dirty="0" smtClean="0"/>
              <a:t>, </a:t>
            </a:r>
            <a:r>
              <a:rPr lang="en-US" dirty="0" smtClean="0"/>
              <a:t>yang </a:t>
            </a:r>
            <a:r>
              <a:rPr lang="en-US" dirty="0" err="1" smtClean="0"/>
              <a:t>diajarkan</a:t>
            </a:r>
            <a:r>
              <a:rPr lang="en-US" dirty="0" smtClean="0"/>
              <a:t> Karl Marx, Frederick Engel </a:t>
            </a:r>
            <a:r>
              <a:rPr lang="en-US" dirty="0" err="1" smtClean="0"/>
              <a:t>dan</a:t>
            </a:r>
            <a:r>
              <a:rPr lang="en-US" dirty="0" smtClean="0"/>
              <a:t> Vladimir </a:t>
            </a:r>
            <a:r>
              <a:rPr lang="en-US" dirty="0" err="1" smtClean="0"/>
              <a:t>Ilyich</a:t>
            </a:r>
            <a:r>
              <a:rPr lang="en-US" dirty="0" smtClean="0"/>
              <a:t> Lenin,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paling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menindas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r>
              <a:rPr lang="en-US" dirty="0" smtClean="0"/>
              <a:t>.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memihak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lain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 smtClean="0"/>
              <a:t>penindasan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arenR" startAt="2"/>
            </a:pPr>
            <a:r>
              <a:rPr lang="en-US" i="1" dirty="0" err="1" smtClean="0"/>
              <a:t>Teori</a:t>
            </a:r>
            <a:r>
              <a:rPr lang="en-US" i="1" dirty="0" smtClean="0"/>
              <a:t> </a:t>
            </a:r>
            <a:r>
              <a:rPr lang="en-US" i="1" dirty="0" err="1" smtClean="0"/>
              <a:t>integralistik</a:t>
            </a:r>
            <a:r>
              <a:rPr lang="en-US" i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err="1" smtClean="0"/>
              <a:t>teori</a:t>
            </a:r>
            <a:r>
              <a:rPr lang="en-US" i="1" dirty="0" smtClean="0"/>
              <a:t> </a:t>
            </a:r>
            <a:r>
              <a:rPr lang="en-US" i="1" dirty="0" err="1" smtClean="0"/>
              <a:t>persatuan</a:t>
            </a:r>
            <a:r>
              <a:rPr lang="en-US" i="1" dirty="0" smtClean="0"/>
              <a:t>, </a:t>
            </a:r>
            <a:r>
              <a:rPr lang="en-US" dirty="0" smtClean="0"/>
              <a:t>yang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Benedictus</a:t>
            </a:r>
            <a:r>
              <a:rPr lang="en-US" dirty="0" smtClean="0"/>
              <a:t> De Spinoza, Adam Muller, Friedrich Hegel.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assets.kompas.com/data/photo/2015/11/03/1550586011-fot01246780x390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5181600" y="2400300"/>
            <a:ext cx="8915400" cy="44577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Negara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satu-satunya</a:t>
            </a:r>
            <a:r>
              <a:rPr lang="en-US" dirty="0" smtClean="0"/>
              <a:t> </a:t>
            </a:r>
            <a:r>
              <a:rPr lang="en-US" dirty="0" err="1" smtClean="0"/>
              <a:t>perhimpunan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kedaulatan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memaksa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mentaati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perundang</a:t>
            </a:r>
            <a:r>
              <a:rPr lang="en-US" dirty="0" smtClean="0"/>
              <a:t>-</a:t>
            </a:r>
            <a:r>
              <a:rPr lang="en-US" dirty="0" err="1" smtClean="0"/>
              <a:t>undangan</a:t>
            </a:r>
            <a:r>
              <a:rPr lang="en-US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besifat</a:t>
            </a:r>
            <a:r>
              <a:rPr lang="en-US" dirty="0" smtClean="0"/>
              <a:t> </a:t>
            </a:r>
            <a:r>
              <a:rPr lang="en-US" dirty="0" err="1" smtClean="0"/>
              <a:t>memaksa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mengikat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keanggotaan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CIRI KHAS NEGARA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570037"/>
            <a:ext cx="106984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yang </a:t>
            </a:r>
            <a:r>
              <a:rPr lang="en-US" dirty="0" err="1" smtClean="0"/>
              <a:t>mendiaminya</a:t>
            </a:r>
            <a:r>
              <a:rPr lang="en-US" dirty="0" smtClean="0"/>
              <a:t>,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:</a:t>
            </a:r>
          </a:p>
          <a:p>
            <a:pPr marL="624078" indent="-514350">
              <a:buFont typeface="+mj-lt"/>
              <a:buAutoNum type="alphaLcPeriod"/>
            </a:pP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endParaRPr lang="en-US" dirty="0" smtClean="0"/>
          </a:p>
          <a:p>
            <a:pPr marL="624078" indent="-514350">
              <a:buFont typeface="+mj-lt"/>
              <a:buAutoNum type="alphaLcPeriod"/>
            </a:pP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menyelenggarakan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endParaRPr lang="en-US" dirty="0" smtClean="0"/>
          </a:p>
          <a:p>
            <a:pPr marL="624078" indent="-514350">
              <a:buFont typeface="+mj-lt"/>
              <a:buAutoNum type="alphaLcPeriod"/>
            </a:pP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NEGARA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864</Words>
  <Application>Microsoft Office PowerPoint</Application>
  <PresentationFormat>Custom</PresentationFormat>
  <Paragraphs>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NEGARA</vt:lpstr>
      <vt:lpstr>Tujuan Pembelajaran</vt:lpstr>
      <vt:lpstr>PENGERTIAN NEGARA</vt:lpstr>
      <vt:lpstr>SUDUT PANDANG TENTANG NEGARA</vt:lpstr>
      <vt:lpstr>PowerPoint Presentation</vt:lpstr>
      <vt:lpstr>PowerPoint Presentation</vt:lpstr>
      <vt:lpstr>PowerPoint Presentation</vt:lpstr>
      <vt:lpstr>CIRI KHAS NEGARA</vt:lpstr>
      <vt:lpstr>TUJUAN NEGARA</vt:lpstr>
      <vt:lpstr>PowerPoint Presentation</vt:lpstr>
      <vt:lpstr>UNSUR-UNSUR NEGARA</vt:lpstr>
      <vt:lpstr>PowerPoint Presentation</vt:lpstr>
      <vt:lpstr>PowerPoint Presentation</vt:lpstr>
      <vt:lpstr>PowerPoint Presentation</vt:lpstr>
      <vt:lpstr>PENGAKUAN DARI NEGARA LAIN</vt:lpstr>
      <vt:lpstr>TEORI TERBENTUKNYA NEGARA</vt:lpstr>
      <vt:lpstr>TEORI KONTRAK SOSIAL</vt:lpstr>
      <vt:lpstr>PowerPoint Presentation</vt:lpstr>
      <vt:lpstr>TEORI KETUHANAN</vt:lpstr>
      <vt:lpstr>TEORI KEKUASAAN/KEKUATAN</vt:lpstr>
      <vt:lpstr>TEORI HUKUM ALAM</vt:lpstr>
      <vt:lpstr>BENTUK-BENTUK NEGARA</vt:lpstr>
      <vt:lpstr>PowerPoint Presentation</vt:lpstr>
      <vt:lpstr>PowerPoint Presentation</vt:lpstr>
      <vt:lpstr>BENTUK-BENTUK NEGARA</vt:lpstr>
      <vt:lpstr>PowerPoint Presentation</vt:lpstr>
      <vt:lpstr>TUGAS</vt:lpstr>
      <vt:lpstr>DAFTAR PUSTAKA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NEGARA</dc:title>
  <dc:creator>ratu ratna mulyati k</dc:creator>
  <cp:lastModifiedBy>Nurul Hidayah</cp:lastModifiedBy>
  <cp:revision>81</cp:revision>
  <dcterms:created xsi:type="dcterms:W3CDTF">2016-08-10T02:33:22Z</dcterms:created>
  <dcterms:modified xsi:type="dcterms:W3CDTF">2016-08-15T05:50:25Z</dcterms:modified>
</cp:coreProperties>
</file>