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2" r:id="rId2"/>
    <p:sldId id="315" r:id="rId3"/>
    <p:sldId id="313" r:id="rId4"/>
    <p:sldId id="288" r:id="rId5"/>
    <p:sldId id="309" r:id="rId6"/>
    <p:sldId id="287" r:id="rId7"/>
    <p:sldId id="310" r:id="rId8"/>
    <p:sldId id="311" r:id="rId9"/>
    <p:sldId id="312" r:id="rId10"/>
    <p:sldId id="286" r:id="rId11"/>
    <p:sldId id="293" r:id="rId12"/>
    <p:sldId id="289" r:id="rId13"/>
    <p:sldId id="292" r:id="rId14"/>
    <p:sldId id="307" r:id="rId15"/>
    <p:sldId id="295" r:id="rId16"/>
    <p:sldId id="308" r:id="rId17"/>
    <p:sldId id="297" r:id="rId18"/>
    <p:sldId id="298" r:id="rId19"/>
    <p:sldId id="296" r:id="rId20"/>
    <p:sldId id="299" r:id="rId21"/>
    <p:sldId id="300" r:id="rId22"/>
    <p:sldId id="302" r:id="rId23"/>
    <p:sldId id="303" r:id="rId24"/>
    <p:sldId id="314" r:id="rId25"/>
    <p:sldId id="316" r:id="rId26"/>
    <p:sldId id="279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471B3-B57E-4C04-BD93-1722CAEF3592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9C517-110F-4B26-8F97-00F7FC68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9C517-110F-4B26-8F97-00F7FC68B6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0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8007350" cy="4191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2579-ABC6-49DA-A32C-D8AA01BFA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BF1102-32DE-4DED-A81A-DA845837F20B}" type="datetimeFigureOut">
              <a:rPr lang="id-ID" smtClean="0"/>
              <a:pPr/>
              <a:t>15/08/2016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B2950E5-9905-4058-9C9D-0C1D6B18183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r>
              <a:rPr lang="en-US" dirty="0" smtClean="0"/>
              <a:t>KONSTITUSI</a:t>
            </a:r>
            <a:endParaRPr lang="en-US" dirty="0"/>
          </a:p>
        </p:txBody>
      </p:sp>
      <p:pic>
        <p:nvPicPr>
          <p:cNvPr id="5" name="Picture 4" descr="D:\From Netbook\PolTek\Pict\3. Logo Telkom University Konfigurasi Memus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07" y="248138"/>
            <a:ext cx="916054" cy="8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43956" y="2497085"/>
            <a:ext cx="2149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VDGF12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67400" y="4648200"/>
            <a:ext cx="3124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 DOSEN PKN TELKOM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Konstitusi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Dinamika</a:t>
            </a:r>
            <a:r>
              <a:rPr lang="en-US" sz="3200" dirty="0" smtClean="0"/>
              <a:t> </a:t>
            </a: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Indonesia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dirty="0" smtClean="0"/>
              <a:t>UUD 1945		: 1945 - 1949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Konstitusi</a:t>
            </a:r>
            <a:r>
              <a:rPr lang="en-US" dirty="0" smtClean="0"/>
              <a:t> RIS	         : 1949 – 1950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dirty="0" smtClean="0"/>
              <a:t>UUDS			: 1950 – 1959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dirty="0" smtClean="0"/>
              <a:t>UUD 1945		: 1959 - </a:t>
            </a:r>
            <a:r>
              <a:rPr lang="en-US" dirty="0" err="1" smtClean="0"/>
              <a:t>sekarang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Konstitusi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Amandemen</a:t>
            </a:r>
            <a:r>
              <a:rPr lang="en-US" sz="3200" dirty="0" smtClean="0"/>
              <a:t> UUD 1945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Amandemen</a:t>
            </a:r>
            <a:r>
              <a:rPr lang="en-US" dirty="0" smtClean="0"/>
              <a:t> 1	: 1999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Amandemen</a:t>
            </a:r>
            <a:r>
              <a:rPr lang="en-US" dirty="0" smtClean="0"/>
              <a:t> 2	: 2000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Amandemen</a:t>
            </a:r>
            <a:r>
              <a:rPr lang="en-US" dirty="0" smtClean="0"/>
              <a:t> 3	: 2001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Amandemen</a:t>
            </a:r>
            <a:r>
              <a:rPr lang="en-US" dirty="0" smtClean="0"/>
              <a:t> 4	: 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Konstitusi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Sistematika</a:t>
            </a:r>
            <a:r>
              <a:rPr lang="en-US" sz="3200" dirty="0" smtClean="0"/>
              <a:t> UUD 1945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Pembukaan</a:t>
            </a:r>
            <a:r>
              <a:rPr lang="en-US" sz="3200" dirty="0" smtClean="0"/>
              <a:t>	: 4 </a:t>
            </a:r>
            <a:r>
              <a:rPr lang="en-US" sz="3200" dirty="0" err="1" smtClean="0"/>
              <a:t>alinea</a:t>
            </a:r>
            <a:endParaRPr lang="en-US" sz="3200" dirty="0" smtClean="0"/>
          </a:p>
          <a:p>
            <a:pPr>
              <a:spcBef>
                <a:spcPts val="600"/>
              </a:spcBef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Batang</a:t>
            </a:r>
            <a:r>
              <a:rPr lang="en-US" sz="3200" dirty="0" smtClean="0"/>
              <a:t> </a:t>
            </a:r>
            <a:r>
              <a:rPr lang="en-US" sz="3200" dirty="0" err="1" smtClean="0"/>
              <a:t>Tubuh</a:t>
            </a:r>
            <a:r>
              <a:rPr lang="en-US" sz="3200" dirty="0" smtClean="0"/>
              <a:t>	:16 </a:t>
            </a:r>
            <a:r>
              <a:rPr lang="en-US" sz="3200" dirty="0" err="1" smtClean="0"/>
              <a:t>Bab</a:t>
            </a:r>
            <a:r>
              <a:rPr lang="en-US" sz="3200" dirty="0" smtClean="0"/>
              <a:t> 37 </a:t>
            </a:r>
            <a:r>
              <a:rPr lang="en-US" sz="3200" dirty="0" err="1" smtClean="0"/>
              <a:t>Pasal</a:t>
            </a:r>
            <a:endParaRPr lang="en-US" sz="3200" dirty="0" smtClean="0"/>
          </a:p>
          <a:p>
            <a:pPr>
              <a:buNone/>
              <a:defRPr/>
            </a:pPr>
            <a:r>
              <a:rPr lang="en-US" sz="3200" dirty="0" smtClean="0"/>
              <a:t>			           - </a:t>
            </a:r>
            <a:r>
              <a:rPr lang="en-US" sz="3200" dirty="0" err="1" smtClean="0"/>
              <a:t>Aturan</a:t>
            </a:r>
            <a:r>
              <a:rPr lang="en-US" sz="3200" dirty="0" smtClean="0"/>
              <a:t> </a:t>
            </a:r>
            <a:r>
              <a:rPr lang="en-US" sz="3200" dirty="0" err="1" smtClean="0"/>
              <a:t>Peralihan</a:t>
            </a:r>
            <a:r>
              <a:rPr lang="en-US" sz="3200" dirty="0" smtClean="0"/>
              <a:t> 2 </a:t>
            </a:r>
            <a:r>
              <a:rPr lang="en-US" sz="3200" dirty="0" err="1" smtClean="0"/>
              <a:t>pasal</a:t>
            </a:r>
            <a:endParaRPr lang="en-US" sz="3200" dirty="0" smtClean="0"/>
          </a:p>
          <a:p>
            <a:pPr>
              <a:buNone/>
              <a:defRPr/>
            </a:pPr>
            <a:r>
              <a:rPr lang="en-US" sz="3200" dirty="0" smtClean="0"/>
              <a:t>			           - </a:t>
            </a:r>
            <a:r>
              <a:rPr lang="en-US" sz="3200" dirty="0" err="1" smtClean="0"/>
              <a:t>Aturan</a:t>
            </a:r>
            <a:r>
              <a:rPr lang="en-US" sz="3200" dirty="0" smtClean="0"/>
              <a:t> </a:t>
            </a:r>
            <a:r>
              <a:rPr lang="en-US" sz="3200" dirty="0" err="1" smtClean="0"/>
              <a:t>Tambahan</a:t>
            </a:r>
            <a:r>
              <a:rPr lang="en-US" sz="3200" dirty="0" smtClean="0"/>
              <a:t> 2 </a:t>
            </a:r>
            <a:r>
              <a:rPr lang="en-US" sz="3200" dirty="0" err="1" smtClean="0"/>
              <a:t>ayat</a:t>
            </a:r>
            <a:r>
              <a:rPr lang="en-US" sz="3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244475"/>
            <a:ext cx="8156575" cy="1050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Konstitusi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sz="3100" b="1" dirty="0" smtClean="0"/>
              <a:t>Isi UUD 1945</a:t>
            </a:r>
            <a:endParaRPr lang="en-US" sz="3100" dirty="0" smtClean="0"/>
          </a:p>
        </p:txBody>
      </p:sp>
      <p:graphicFrame>
        <p:nvGraphicFramePr>
          <p:cNvPr id="50216" name="Group 40"/>
          <p:cNvGraphicFramePr>
            <a:graphicFrameLocks noGrp="1"/>
          </p:cNvGraphicFramePr>
          <p:nvPr>
            <p:ph type="tbl" idx="1"/>
          </p:nvPr>
        </p:nvGraphicFramePr>
        <p:xfrm>
          <a:off x="838200" y="1905000"/>
          <a:ext cx="8007350" cy="4009581"/>
        </p:xfrm>
        <a:graphic>
          <a:graphicData uri="http://schemas.openxmlformats.org/drawingml/2006/table">
            <a:tbl>
              <a:tblPr/>
              <a:tblGrid>
                <a:gridCol w="4003675"/>
                <a:gridCol w="4003675"/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Aspek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Isi Dalam UUD 1945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Dasar dibentuknya negara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Pembukaan UUD 1945 alinea 1, alinea 2 dan (terutama) alinea ke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Dasar Negara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Pembukaan UUD 1945 alinea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Tujuan negara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Pembukaan UUD 1945 alinea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Kewajiban Dasar Pemerintahan/Negara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Pembukaan dan Batang Tubuh UUD 1945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Pasal 27 – pasal 32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Bentuk Negara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Pasal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Lembaga-lembaga Negara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Pasal 2 – Pasal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Hubungan antar lembaga negara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Pasal 2 – Pasal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Hak-hak dan kewajiban dasar warga negara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Pasal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27 –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Pasal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Konstitusi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600" b="1" dirty="0" err="1" smtClean="0"/>
              <a:t>Konstitusi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Demokratis</a:t>
            </a:r>
            <a:endParaRPr lang="en-US" sz="3600" b="1" dirty="0" smtClean="0"/>
          </a:p>
          <a:p>
            <a:pPr marL="609600" indent="-609600">
              <a:buNone/>
              <a:defRPr/>
            </a:pPr>
            <a:r>
              <a:rPr lang="en-US" sz="2800" dirty="0" err="1" smtClean="0"/>
              <a:t>Konstitusi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demokratis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mengandung</a:t>
            </a:r>
            <a:r>
              <a:rPr lang="en-US" sz="2800" dirty="0" smtClean="0"/>
              <a:t> </a:t>
            </a:r>
            <a:r>
              <a:rPr lang="en-US" sz="2800" dirty="0" err="1" smtClean="0"/>
              <a:t>prinsip-prinsip</a:t>
            </a:r>
            <a:r>
              <a:rPr lang="en-US" sz="2800" dirty="0" smtClean="0"/>
              <a:t> </a:t>
            </a:r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800" dirty="0" err="1" smtClean="0"/>
              <a:t>demokrasi</a:t>
            </a:r>
            <a:r>
              <a:rPr lang="en-US" sz="2800" dirty="0" smtClean="0"/>
              <a:t>: 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  <a:defRPr/>
            </a:pPr>
            <a:r>
              <a:rPr lang="en-US" sz="2800" dirty="0" err="1" smtClean="0"/>
              <a:t>Demokrasi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besifat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menempatkan</a:t>
            </a:r>
            <a:r>
              <a:rPr lang="en-US" sz="2800" dirty="0" smtClean="0"/>
              <a:t> </a:t>
            </a:r>
            <a:r>
              <a:rPr lang="en-US" sz="2800" dirty="0" err="1" smtClean="0"/>
              <a:t>warga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kedaulatan</a:t>
            </a:r>
            <a:r>
              <a:rPr lang="en-US" sz="2800" dirty="0" smtClean="0"/>
              <a:t>. 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  <a:defRPr/>
            </a:pPr>
            <a:r>
              <a:rPr lang="en-US" sz="2800" dirty="0" err="1" smtClean="0"/>
              <a:t>Mayoritas</a:t>
            </a:r>
            <a:r>
              <a:rPr lang="en-US" sz="2800" dirty="0" smtClean="0"/>
              <a:t> </a:t>
            </a:r>
            <a:r>
              <a:rPr lang="en-US" sz="2800" dirty="0" err="1" smtClean="0"/>
              <a:t>berkuasa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terjaminnya</a:t>
            </a:r>
            <a:r>
              <a:rPr lang="en-US" sz="2800" dirty="0" smtClean="0"/>
              <a:t>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minoritas</a:t>
            </a:r>
            <a:r>
              <a:rPr lang="en-US" sz="2800" dirty="0" smtClean="0"/>
              <a:t>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  <a:defRPr/>
            </a:pPr>
            <a:r>
              <a:rPr lang="en-US" sz="2800" dirty="0" err="1" smtClean="0"/>
              <a:t>Pembatasan</a:t>
            </a:r>
            <a:r>
              <a:rPr lang="en-US" sz="2800" dirty="0" smtClean="0"/>
              <a:t> </a:t>
            </a:r>
            <a:r>
              <a:rPr lang="en-US" sz="2800" dirty="0" err="1" smtClean="0"/>
              <a:t>pemerintahan</a:t>
            </a:r>
            <a:endParaRPr lang="en-US" sz="2800" dirty="0" smtClean="0"/>
          </a:p>
          <a:p>
            <a:pPr marL="609600" indent="-609600">
              <a:buClr>
                <a:schemeClr val="tx1"/>
              </a:buClr>
              <a:buFontTx/>
              <a:buAutoNum type="arabicPeriod"/>
              <a:defRPr/>
            </a:pPr>
            <a:r>
              <a:rPr lang="en-US" sz="2800" dirty="0" err="1" smtClean="0"/>
              <a:t>Pembatasan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pemisahan</a:t>
            </a:r>
            <a:r>
              <a:rPr lang="en-US" sz="2800" dirty="0" smtClean="0"/>
              <a:t> </a:t>
            </a:r>
            <a:r>
              <a:rPr lang="en-US" sz="2800" dirty="0" err="1" smtClean="0"/>
              <a:t>kekuasaan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:</a:t>
            </a:r>
          </a:p>
          <a:p>
            <a:pPr marL="609600" indent="-609600">
              <a:buNone/>
              <a:defRPr/>
            </a:pPr>
            <a:r>
              <a:rPr lang="en-US" sz="2800" dirty="0" smtClean="0"/>
              <a:t>	a. </a:t>
            </a:r>
            <a:r>
              <a:rPr lang="en-US" sz="2800" dirty="0" err="1" smtClean="0"/>
              <a:t>Pemisahan</a:t>
            </a:r>
            <a:r>
              <a:rPr lang="en-US" sz="2800" dirty="0" smtClean="0"/>
              <a:t> </a:t>
            </a:r>
            <a:r>
              <a:rPr lang="en-US" sz="2800" dirty="0" err="1" smtClean="0"/>
              <a:t>wewenang</a:t>
            </a:r>
            <a:r>
              <a:rPr lang="en-US" sz="2800" dirty="0" smtClean="0"/>
              <a:t> </a:t>
            </a:r>
            <a:r>
              <a:rPr lang="en-US" sz="2800" dirty="0" err="1" smtClean="0"/>
              <a:t>kekuasaan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triaspolitika</a:t>
            </a:r>
            <a:endParaRPr lang="en-US" sz="2800" dirty="0" smtClean="0"/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800" dirty="0" smtClean="0"/>
              <a:t>	b. 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keseimbangan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lembaga-lembaga</a:t>
            </a:r>
            <a:r>
              <a:rPr lang="en-US" sz="2800" dirty="0" smtClean="0"/>
              <a:t> </a:t>
            </a:r>
            <a:r>
              <a:rPr lang="en-US" sz="2800" dirty="0" err="1" smtClean="0"/>
              <a:t>pemerintahan</a:t>
            </a:r>
            <a:endParaRPr lang="en-US" sz="2800" dirty="0" smtClean="0"/>
          </a:p>
          <a:p>
            <a:pPr marL="609600" indent="-609600">
              <a:buNone/>
              <a:defRPr/>
            </a:pPr>
            <a:r>
              <a:rPr lang="en-US" sz="2800" dirty="0" smtClean="0"/>
              <a:t>	c.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hukum</a:t>
            </a:r>
            <a:endParaRPr lang="en-US" sz="2800" dirty="0" smtClean="0"/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800" dirty="0" smtClean="0"/>
              <a:t>	d.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pemilu</a:t>
            </a:r>
            <a:r>
              <a:rPr lang="en-US" sz="2800" dirty="0" smtClean="0"/>
              <a:t> </a:t>
            </a:r>
            <a:r>
              <a:rPr lang="en-US" sz="2800" dirty="0" err="1" smtClean="0"/>
              <a:t>sabagai</a:t>
            </a:r>
            <a:r>
              <a:rPr lang="en-US" sz="2800" dirty="0" smtClean="0"/>
              <a:t> </a:t>
            </a:r>
            <a:r>
              <a:rPr lang="en-US" sz="2800" dirty="0" err="1" smtClean="0"/>
              <a:t>mekanisme</a:t>
            </a:r>
            <a:r>
              <a:rPr lang="en-US" sz="2800" dirty="0" smtClean="0"/>
              <a:t> </a:t>
            </a:r>
            <a:r>
              <a:rPr lang="en-US" sz="2800" dirty="0" err="1" smtClean="0"/>
              <a:t>peralihan</a:t>
            </a:r>
            <a:r>
              <a:rPr lang="en-US" sz="2800" dirty="0" smtClean="0"/>
              <a:t> </a:t>
            </a:r>
            <a:r>
              <a:rPr lang="en-US" sz="2800" dirty="0" err="1" smtClean="0"/>
              <a:t>kekuasaan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n-US" sz="3900" b="1" dirty="0" err="1" smtClean="0"/>
              <a:t>Sistem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Politik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Ketatanegaraan</a:t>
            </a:r>
            <a:r>
              <a:rPr lang="en-US" sz="3900" b="1" dirty="0" smtClean="0"/>
              <a:t> 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Ketatanegaraan</a:t>
            </a:r>
            <a:r>
              <a:rPr lang="en-US" sz="2800" dirty="0" smtClean="0"/>
              <a:t> Indonesia </a:t>
            </a:r>
            <a:r>
              <a:rPr lang="en-US" sz="2800" dirty="0" err="1" smtClean="0"/>
              <a:t>menurut</a:t>
            </a:r>
            <a:r>
              <a:rPr lang="en-US" sz="2800" dirty="0" smtClean="0"/>
              <a:t> UUD 1945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r>
              <a:rPr lang="en-US" sz="2800" dirty="0" smtClean="0"/>
              <a:t>: </a:t>
            </a:r>
            <a:r>
              <a:rPr lang="en-US" sz="2800" dirty="0" err="1" smtClean="0"/>
              <a:t>kesatuan</a:t>
            </a:r>
            <a:endParaRPr lang="en-US" sz="2800" dirty="0" smtClean="0"/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pemerintahan</a:t>
            </a:r>
            <a:r>
              <a:rPr lang="en-US" sz="2800" dirty="0" smtClean="0"/>
              <a:t>: </a:t>
            </a:r>
            <a:r>
              <a:rPr lang="en-US" sz="2800" dirty="0" err="1" smtClean="0"/>
              <a:t>republik</a:t>
            </a:r>
            <a:endParaRPr lang="en-US" sz="2800" dirty="0" smtClean="0"/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pemerintahan</a:t>
            </a:r>
            <a:r>
              <a:rPr lang="en-US" sz="2800" dirty="0" smtClean="0"/>
              <a:t>: </a:t>
            </a:r>
            <a:r>
              <a:rPr lang="en-US" sz="2800" dirty="0" err="1" smtClean="0"/>
              <a:t>presidensiil</a:t>
            </a:r>
            <a:endParaRPr lang="en-US" sz="2800" dirty="0" smtClean="0"/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politik</a:t>
            </a:r>
            <a:r>
              <a:rPr lang="en-US" sz="2800" dirty="0" smtClean="0"/>
              <a:t>: </a:t>
            </a:r>
            <a:r>
              <a:rPr lang="en-US" sz="2800" dirty="0" err="1" smtClean="0"/>
              <a:t>demokrasi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4100" dirty="0" err="1" smtClean="0"/>
              <a:t>Suprastruktur</a:t>
            </a:r>
            <a:r>
              <a:rPr lang="en-US" sz="4100" dirty="0" smtClean="0"/>
              <a:t> </a:t>
            </a:r>
            <a:r>
              <a:rPr lang="en-US" sz="4100" dirty="0" err="1" smtClean="0"/>
              <a:t>dan</a:t>
            </a:r>
            <a:r>
              <a:rPr lang="en-US" sz="4100" dirty="0" smtClean="0"/>
              <a:t> </a:t>
            </a:r>
            <a:r>
              <a:rPr lang="en-US" sz="4100" dirty="0" err="1" smtClean="0"/>
              <a:t>Infrastruktur</a:t>
            </a:r>
            <a:endParaRPr lang="en-US" sz="4100" dirty="0" smtClean="0"/>
          </a:p>
          <a:p>
            <a:pPr algn="just"/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kenegaraaan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UUD 1945. </a:t>
            </a:r>
            <a:endParaRPr lang="id-ID" dirty="0" smtClean="0"/>
          </a:p>
          <a:p>
            <a:pPr algn="just"/>
            <a:r>
              <a:rPr lang="id-ID" dirty="0" smtClean="0"/>
              <a:t>J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lembaga-lembaga</a:t>
            </a:r>
            <a:r>
              <a:rPr lang="en-US" dirty="0"/>
              <a:t> yang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UUD 1945 </a:t>
            </a:r>
            <a:r>
              <a:rPr lang="en-US" dirty="0" err="1"/>
              <a:t>merupakan</a:t>
            </a:r>
            <a:r>
              <a:rPr lang="en-US" dirty="0"/>
              <a:t> “</a:t>
            </a:r>
            <a:r>
              <a:rPr lang="en-US" dirty="0" err="1"/>
              <a:t>suprastruktur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”. </a:t>
            </a:r>
            <a:r>
              <a:rPr lang="en-US" dirty="0" smtClean="0"/>
              <a:t>Le</a:t>
            </a:r>
            <a:r>
              <a:rPr lang="id-ID" dirty="0" smtClean="0"/>
              <a:t>m</a:t>
            </a:r>
            <a:r>
              <a:rPr lang="en-US" dirty="0" err="1" smtClean="0"/>
              <a:t>baga-lembaga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legislatif</a:t>
            </a:r>
            <a:r>
              <a:rPr lang="en-US" dirty="0" smtClean="0"/>
              <a:t>, </a:t>
            </a:r>
            <a:r>
              <a:rPr lang="en-US" dirty="0" err="1" smtClean="0"/>
              <a:t>eksekutif</a:t>
            </a:r>
            <a:r>
              <a:rPr lang="en-US" dirty="0" smtClean="0"/>
              <a:t>, MA, MK, BPK, TNI/</a:t>
            </a:r>
            <a:r>
              <a:rPr lang="en-US" dirty="0" err="1" smtClean="0"/>
              <a:t>Polri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legal system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didirikan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. </a:t>
            </a:r>
            <a:endParaRPr lang="id-ID" dirty="0" smtClean="0"/>
          </a:p>
          <a:p>
            <a:pPr algn="just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/>
              <a:t>badan-badan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“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”,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pranata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partai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kemasyarakatan</a:t>
            </a:r>
            <a:r>
              <a:rPr lang="en-US" dirty="0"/>
              <a:t>, media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(interest group),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/>
              <a:t>penekan</a:t>
            </a:r>
            <a:r>
              <a:rPr lang="en-US" dirty="0"/>
              <a:t> (pressure group</a:t>
            </a:r>
            <a:r>
              <a:rPr lang="en-US" dirty="0" smtClean="0"/>
              <a:t>),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swadaya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media </a:t>
            </a:r>
            <a:r>
              <a:rPr lang="en-US" dirty="0" err="1" smtClean="0"/>
              <a:t>massa</a:t>
            </a:r>
            <a:r>
              <a:rPr lang="en-US" dirty="0" smtClean="0"/>
              <a:t>/</a:t>
            </a:r>
            <a:r>
              <a:rPr lang="en-US" dirty="0" err="1" smtClean="0"/>
              <a:t>pers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lain-lain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err="1" smtClean="0"/>
              <a:t>Sistem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Politik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Ketatanegaraan</a:t>
            </a:r>
            <a:r>
              <a:rPr lang="en-US" sz="3900" b="1" dirty="0" smtClean="0"/>
              <a:t> (2)</a:t>
            </a:r>
            <a:endParaRPr lang="id-ID" sz="39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n-US" sz="3900" b="1" dirty="0" err="1" smtClean="0"/>
              <a:t>Sistem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Politik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Ketatanegaraan</a:t>
            </a:r>
            <a:r>
              <a:rPr lang="en-US" sz="3900" b="1" dirty="0" smtClean="0"/>
              <a:t> (4)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Lembaga-lembaga</a:t>
            </a:r>
            <a:r>
              <a:rPr lang="en-US" sz="3200" dirty="0" smtClean="0"/>
              <a:t> Negara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800" b="1" dirty="0" err="1" smtClean="0"/>
              <a:t>Pemerintahan</a:t>
            </a:r>
            <a:r>
              <a:rPr lang="en-US" sz="2800" b="1" dirty="0" smtClean="0"/>
              <a:t> Negara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Kekuasaan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Pemerintahan</a:t>
            </a:r>
            <a:r>
              <a:rPr lang="en-US" sz="2000" dirty="0" smtClean="0"/>
              <a:t> Negara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tangan</a:t>
            </a:r>
            <a:r>
              <a:rPr lang="en-US" sz="2000" dirty="0" smtClean="0"/>
              <a:t> </a:t>
            </a:r>
            <a:r>
              <a:rPr lang="en-US" sz="2000" dirty="0" err="1" smtClean="0"/>
              <a:t>Presiden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dibantu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Wakil</a:t>
            </a:r>
            <a:r>
              <a:rPr lang="en-US" sz="2000" dirty="0" smtClean="0"/>
              <a:t> </a:t>
            </a:r>
            <a:r>
              <a:rPr lang="en-US" sz="2000" dirty="0" err="1" smtClean="0"/>
              <a:t>Presiden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Presiden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Wapres</a:t>
            </a:r>
            <a:r>
              <a:rPr lang="en-US" sz="2000" dirty="0" smtClean="0"/>
              <a:t> </a:t>
            </a:r>
            <a:r>
              <a:rPr lang="en-US" sz="2000" dirty="0" err="1" smtClean="0"/>
              <a:t>dipilih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rakyat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Capres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Cawapres</a:t>
            </a:r>
            <a:r>
              <a:rPr lang="en-US" sz="2000" dirty="0" smtClean="0"/>
              <a:t> </a:t>
            </a:r>
            <a:r>
              <a:rPr lang="en-US" sz="2000" dirty="0" err="1" smtClean="0"/>
              <a:t>diusulkan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partai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partai</a:t>
            </a:r>
            <a:r>
              <a:rPr lang="en-US" sz="2000" dirty="0" smtClean="0"/>
              <a:t> </a:t>
            </a:r>
            <a:r>
              <a:rPr lang="en-US" sz="2000" dirty="0" err="1" smtClean="0"/>
              <a:t>politik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Presiden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Wapres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menjabat</a:t>
            </a:r>
            <a:r>
              <a:rPr lang="en-US" sz="2000" dirty="0" smtClean="0"/>
              <a:t> 2 kali </a:t>
            </a:r>
            <a:r>
              <a:rPr lang="en-US" sz="2000" dirty="0" err="1" smtClean="0"/>
              <a:t>masa</a:t>
            </a:r>
            <a:r>
              <a:rPr lang="en-US" sz="2000" dirty="0" smtClean="0"/>
              <a:t> </a:t>
            </a:r>
            <a:r>
              <a:rPr lang="en-US" sz="2000" dirty="0" err="1" smtClean="0"/>
              <a:t>jabatan</a:t>
            </a:r>
            <a:r>
              <a:rPr lang="en-US" sz="2000" dirty="0" smtClean="0"/>
              <a:t> ( 2 x 5 </a:t>
            </a:r>
            <a:r>
              <a:rPr lang="en-US" sz="2000" dirty="0" err="1" smtClean="0"/>
              <a:t>tahun</a:t>
            </a:r>
            <a:r>
              <a:rPr lang="en-US" sz="2000" dirty="0" smtClean="0"/>
              <a:t>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pemerintahan</a:t>
            </a:r>
            <a:r>
              <a:rPr lang="en-US" sz="2000" dirty="0" smtClean="0"/>
              <a:t> </a:t>
            </a:r>
            <a:r>
              <a:rPr lang="en-US" sz="2000" dirty="0" err="1" smtClean="0"/>
              <a:t>presiden</a:t>
            </a:r>
            <a:r>
              <a:rPr lang="en-US" sz="2000" dirty="0" smtClean="0"/>
              <a:t>/</a:t>
            </a:r>
            <a:r>
              <a:rPr lang="en-US" sz="2000" dirty="0" err="1" smtClean="0"/>
              <a:t>wapres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mengajukan</a:t>
            </a:r>
            <a:r>
              <a:rPr lang="en-US" sz="2000" dirty="0" smtClean="0"/>
              <a:t> RUU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DPR </a:t>
            </a:r>
            <a:r>
              <a:rPr lang="en-US" sz="2000" dirty="0" err="1" smtClean="0"/>
              <a:t>dan</a:t>
            </a:r>
            <a:r>
              <a:rPr lang="en-US" sz="2000" dirty="0" smtClean="0"/>
              <a:t> PP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Presiden</a:t>
            </a:r>
            <a:r>
              <a:rPr lang="en-US" sz="2000" dirty="0" smtClean="0"/>
              <a:t>/</a:t>
            </a:r>
            <a:r>
              <a:rPr lang="en-US" sz="2000" dirty="0" err="1" smtClean="0"/>
              <a:t>Wapres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diberhentikan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masa</a:t>
            </a:r>
            <a:r>
              <a:rPr lang="en-US" sz="2000" dirty="0" smtClean="0"/>
              <a:t> </a:t>
            </a:r>
            <a:r>
              <a:rPr lang="en-US" sz="2000" dirty="0" err="1" smtClean="0"/>
              <a:t>jabatannya</a:t>
            </a:r>
            <a:r>
              <a:rPr lang="en-US" sz="2000" dirty="0" smtClean="0"/>
              <a:t> 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terbukti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pelanggaran</a:t>
            </a:r>
            <a:r>
              <a:rPr lang="en-US" sz="2000" dirty="0" smtClean="0"/>
              <a:t> </a:t>
            </a:r>
            <a:r>
              <a:rPr lang="en-US" sz="2000" dirty="0" err="1" smtClean="0"/>
              <a:t>hukum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: </a:t>
            </a:r>
            <a:r>
              <a:rPr lang="en-US" sz="2000" dirty="0" err="1" smtClean="0"/>
              <a:t>penghianatan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negara</a:t>
            </a:r>
            <a:r>
              <a:rPr lang="en-US" sz="2000" dirty="0" smtClean="0"/>
              <a:t>, KKN,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perbuatan</a:t>
            </a:r>
            <a:r>
              <a:rPr lang="en-US" sz="2000" dirty="0" smtClean="0"/>
              <a:t> </a:t>
            </a:r>
            <a:r>
              <a:rPr lang="en-US" sz="2000" dirty="0" err="1" smtClean="0"/>
              <a:t>tercela</a:t>
            </a:r>
            <a:endParaRPr lang="en-US" sz="2000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Presiden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membekukan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/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membubarkan</a:t>
            </a:r>
            <a:r>
              <a:rPr lang="en-US" sz="2000" dirty="0" smtClean="0"/>
              <a:t> DPR.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Presiden</a:t>
            </a:r>
            <a:r>
              <a:rPr lang="en-US" sz="2000" dirty="0" smtClean="0"/>
              <a:t>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dewan</a:t>
            </a:r>
            <a:r>
              <a:rPr lang="en-US" sz="2000" dirty="0" smtClean="0"/>
              <a:t> </a:t>
            </a:r>
            <a:r>
              <a:rPr lang="en-US" sz="2000" dirty="0" err="1" smtClean="0"/>
              <a:t>pertimbangan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bertugas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nasihat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pertimbangan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Presiden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n-US" sz="3900" b="1" dirty="0" err="1" smtClean="0"/>
              <a:t>Sistem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Politik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Ketatanegaraan</a:t>
            </a:r>
            <a:r>
              <a:rPr lang="en-US" sz="3900" b="1" dirty="0" smtClean="0"/>
              <a:t> 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Lembaga-lembaga</a:t>
            </a:r>
            <a:r>
              <a:rPr lang="en-US" sz="3200" dirty="0" smtClean="0"/>
              <a:t> Negara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800" b="1" dirty="0" err="1" smtClean="0"/>
              <a:t>Pemerintahan</a:t>
            </a:r>
            <a:r>
              <a:rPr lang="en-US" sz="2800" b="1" dirty="0" smtClean="0"/>
              <a:t> Daerah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Pemerintahan</a:t>
            </a:r>
            <a:r>
              <a:rPr lang="en-US" sz="2000" dirty="0" smtClean="0"/>
              <a:t> </a:t>
            </a:r>
            <a:r>
              <a:rPr lang="en-US" sz="2000" dirty="0" err="1" smtClean="0"/>
              <a:t>daerah</a:t>
            </a:r>
            <a:r>
              <a:rPr lang="en-US" sz="2000" dirty="0" smtClean="0"/>
              <a:t> </a:t>
            </a:r>
            <a:r>
              <a:rPr lang="en-US" sz="2000" u="sng" dirty="0" err="1" smtClean="0"/>
              <a:t>provinsi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kabupaten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u="sng" dirty="0" err="1" smtClean="0"/>
              <a:t>kota</a:t>
            </a:r>
            <a:r>
              <a:rPr lang="en-US" sz="2000" u="sng" dirty="0" smtClean="0"/>
              <a:t> </a:t>
            </a:r>
            <a:r>
              <a:rPr lang="en-US" sz="2000" dirty="0" err="1" smtClean="0"/>
              <a:t>mengurus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urusan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pemerintahan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asas</a:t>
            </a:r>
            <a:r>
              <a:rPr lang="en-US" sz="2000" dirty="0" smtClean="0"/>
              <a:t> </a:t>
            </a:r>
            <a:r>
              <a:rPr lang="en-US" sz="2000" dirty="0" err="1" smtClean="0"/>
              <a:t>otonomi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pembantuan</a:t>
            </a:r>
            <a:endParaRPr lang="en-US" sz="2000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Pemerintahan</a:t>
            </a:r>
            <a:r>
              <a:rPr lang="en-US" sz="2000" dirty="0" smtClean="0"/>
              <a:t> Daerah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DPRD yang </a:t>
            </a:r>
            <a:r>
              <a:rPr lang="en-US" sz="2000" dirty="0" err="1" smtClean="0"/>
              <a:t>dipilih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pemilu</a:t>
            </a:r>
            <a:endParaRPr lang="en-US" sz="2000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Daerah </a:t>
            </a:r>
            <a:r>
              <a:rPr lang="en-US" sz="2000" dirty="0" err="1" smtClean="0"/>
              <a:t>dipilih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demokratis</a:t>
            </a:r>
            <a:endParaRPr lang="en-US" sz="2000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Pemerintahan</a:t>
            </a:r>
            <a:r>
              <a:rPr lang="en-US" sz="2000" dirty="0" smtClean="0"/>
              <a:t> </a:t>
            </a:r>
            <a:r>
              <a:rPr lang="en-US" sz="2000" dirty="0" err="1" smtClean="0"/>
              <a:t>daerah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otonomi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seluas-luasnya</a:t>
            </a:r>
            <a:r>
              <a:rPr lang="en-US" sz="2000" dirty="0" smtClean="0"/>
              <a:t>, </a:t>
            </a:r>
            <a:r>
              <a:rPr lang="en-US" sz="2000" dirty="0" err="1" smtClean="0"/>
              <a:t>kecuali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ditetapkan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UU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urusan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pemerintahan</a:t>
            </a:r>
            <a:r>
              <a:rPr lang="en-US" sz="2000" dirty="0" smtClean="0"/>
              <a:t> </a:t>
            </a:r>
            <a:r>
              <a:rPr lang="en-US" sz="2000" dirty="0" err="1" smtClean="0"/>
              <a:t>pusat</a:t>
            </a:r>
            <a:endParaRPr lang="en-US" sz="2000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Susduk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tata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penyelenggaran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pemerintahan</a:t>
            </a:r>
            <a:r>
              <a:rPr lang="en-US" sz="2000" dirty="0" smtClean="0"/>
              <a:t> </a:t>
            </a:r>
            <a:r>
              <a:rPr lang="en-US" sz="2000" dirty="0" err="1" smtClean="0"/>
              <a:t>diatur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UU.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000" dirty="0" smtClean="0"/>
              <a:t>Negara </a:t>
            </a:r>
            <a:r>
              <a:rPr lang="en-US" sz="2000" dirty="0" err="1" smtClean="0"/>
              <a:t>mengakui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menghormati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pemerintahan</a:t>
            </a:r>
            <a:r>
              <a:rPr lang="en-US" sz="2000" dirty="0" smtClean="0"/>
              <a:t> </a:t>
            </a:r>
            <a:r>
              <a:rPr lang="en-US" sz="2000" dirty="0" err="1" smtClean="0"/>
              <a:t>daerah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khusus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n-US" sz="3900" b="1" dirty="0" err="1" smtClean="0"/>
              <a:t>Sistem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Politik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Ketatanegaraan</a:t>
            </a:r>
            <a:r>
              <a:rPr lang="en-US" sz="3900" b="1" dirty="0" smtClean="0"/>
              <a:t> 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Lembaga-lembaga</a:t>
            </a:r>
            <a:r>
              <a:rPr lang="en-US" sz="3200" dirty="0" smtClean="0"/>
              <a:t> Negara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2800" b="1" dirty="0" err="1" smtClean="0"/>
              <a:t>Majelis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Permusyawaratan</a:t>
            </a:r>
            <a:r>
              <a:rPr lang="en-US" sz="2800" b="1" dirty="0" smtClean="0"/>
              <a:t> Rakyat</a:t>
            </a:r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Anggota</a:t>
            </a:r>
            <a:r>
              <a:rPr lang="en-US" sz="2400" dirty="0" smtClean="0"/>
              <a:t>	: DPR </a:t>
            </a:r>
            <a:r>
              <a:rPr lang="en-US" sz="2400" dirty="0" err="1" smtClean="0"/>
              <a:t>dan</a:t>
            </a:r>
            <a:r>
              <a:rPr lang="en-US" sz="2400" dirty="0" smtClean="0"/>
              <a:t> DPD</a:t>
            </a:r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endParaRPr lang="en-US" sz="2400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Bersidang</a:t>
            </a:r>
            <a:r>
              <a:rPr lang="en-US" sz="2400" dirty="0" smtClean="0"/>
              <a:t> </a:t>
            </a:r>
            <a:r>
              <a:rPr lang="en-US" sz="2400" dirty="0" err="1" smtClean="0"/>
              <a:t>sedikitnya</a:t>
            </a:r>
            <a:r>
              <a:rPr lang="en-US" sz="2400" dirty="0" smtClean="0"/>
              <a:t> 1x </a:t>
            </a:r>
            <a:r>
              <a:rPr lang="en-US" sz="2400" dirty="0" err="1" smtClean="0"/>
              <a:t>dalam</a:t>
            </a:r>
            <a:r>
              <a:rPr lang="en-US" sz="2400" dirty="0" smtClean="0"/>
              <a:t> 5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Keputusan</a:t>
            </a:r>
            <a:r>
              <a:rPr lang="en-US" sz="2400" dirty="0" smtClean="0"/>
              <a:t> MPR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suara</a:t>
            </a:r>
            <a:r>
              <a:rPr lang="en-US" sz="2400" dirty="0" smtClean="0"/>
              <a:t> </a:t>
            </a:r>
            <a:r>
              <a:rPr lang="en-US" sz="2400" dirty="0" err="1" smtClean="0"/>
              <a:t>terbanyak</a:t>
            </a:r>
            <a:endParaRPr lang="en-US" sz="2400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Berwenang</a:t>
            </a:r>
            <a:r>
              <a:rPr lang="en-US" sz="2400" dirty="0" smtClean="0"/>
              <a:t>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UUD 1945</a:t>
            </a:r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Melantik</a:t>
            </a:r>
            <a:r>
              <a:rPr lang="en-US" sz="2400" dirty="0" smtClean="0"/>
              <a:t> </a:t>
            </a:r>
            <a:r>
              <a:rPr lang="en-US" sz="2400" dirty="0" err="1" smtClean="0"/>
              <a:t>Presiden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Wakil</a:t>
            </a:r>
            <a:r>
              <a:rPr lang="en-US" sz="2400" dirty="0" smtClean="0"/>
              <a:t> </a:t>
            </a:r>
            <a:r>
              <a:rPr lang="en-US" sz="2400" dirty="0" err="1" smtClean="0"/>
              <a:t>Presiden</a:t>
            </a:r>
            <a:endParaRPr lang="en-US" sz="2400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smtClean="0"/>
              <a:t>MPR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memberhentikan</a:t>
            </a:r>
            <a:r>
              <a:rPr lang="en-US" sz="2400" dirty="0" smtClean="0"/>
              <a:t> </a:t>
            </a:r>
            <a:r>
              <a:rPr lang="en-US" sz="2400" dirty="0" err="1" smtClean="0"/>
              <a:t>Presiden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Wakil</a:t>
            </a:r>
            <a:r>
              <a:rPr lang="en-US" sz="2400" dirty="0" smtClean="0"/>
              <a:t> </a:t>
            </a:r>
            <a:r>
              <a:rPr lang="en-US" sz="2400" dirty="0" err="1" smtClean="0"/>
              <a:t>Presiden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jabatannya</a:t>
            </a:r>
            <a:r>
              <a:rPr lang="en-US" sz="2400" dirty="0" smtClean="0"/>
              <a:t> </a:t>
            </a:r>
            <a:r>
              <a:rPr lang="en-US" sz="2400" dirty="0" err="1" smtClean="0"/>
              <a:t>menurut</a:t>
            </a:r>
            <a:r>
              <a:rPr lang="en-US" sz="2400" dirty="0" smtClean="0"/>
              <a:t> UUD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1473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n-US" sz="3900" b="1" dirty="0" err="1" smtClean="0"/>
              <a:t>Sistem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Politik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Ketatanegaraan</a:t>
            </a:r>
            <a:r>
              <a:rPr lang="en-US" sz="3900" b="1" dirty="0" smtClean="0"/>
              <a:t> 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Lembaga-lembaga</a:t>
            </a:r>
            <a:r>
              <a:rPr lang="en-US" sz="3200" dirty="0" smtClean="0"/>
              <a:t> Negara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b="1" dirty="0" err="1" smtClean="0"/>
              <a:t>Dewan</a:t>
            </a:r>
            <a:r>
              <a:rPr lang="en-US" b="1" dirty="0" smtClean="0"/>
              <a:t> </a:t>
            </a:r>
            <a:r>
              <a:rPr lang="en-US" b="1" dirty="0" err="1" smtClean="0"/>
              <a:t>Perwakilan</a:t>
            </a:r>
            <a:r>
              <a:rPr lang="en-US" b="1" dirty="0" smtClean="0"/>
              <a:t> Rakyat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Anggota</a:t>
            </a:r>
            <a:r>
              <a:rPr lang="en-US" dirty="0" smtClean="0"/>
              <a:t> DPR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pemilu</a:t>
            </a:r>
            <a:endParaRPr lang="en-US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dirty="0" smtClean="0"/>
              <a:t>DPR </a:t>
            </a:r>
            <a:r>
              <a:rPr lang="en-US" dirty="0" err="1" smtClean="0"/>
              <a:t>bersidang</a:t>
            </a:r>
            <a:r>
              <a:rPr lang="en-US" dirty="0" smtClean="0"/>
              <a:t> </a:t>
            </a:r>
            <a:r>
              <a:rPr lang="en-US" dirty="0" err="1" smtClean="0"/>
              <a:t>sedikitnya</a:t>
            </a:r>
            <a:r>
              <a:rPr lang="en-US" dirty="0" smtClean="0"/>
              <a:t> 1X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setahun</a:t>
            </a:r>
            <a:endParaRPr lang="en-US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Fungsi</a:t>
            </a:r>
            <a:r>
              <a:rPr lang="en-US" dirty="0" smtClean="0"/>
              <a:t> DPR: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Legislasi</a:t>
            </a:r>
            <a:r>
              <a:rPr lang="en-US" dirty="0" smtClean="0"/>
              <a:t> (</a:t>
            </a:r>
            <a:r>
              <a:rPr lang="en-US" dirty="0" err="1" smtClean="0"/>
              <a:t>Membentuk</a:t>
            </a:r>
            <a:r>
              <a:rPr lang="en-US" dirty="0" smtClean="0"/>
              <a:t> UU)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Anggaran</a:t>
            </a:r>
            <a:endParaRPr lang="en-US" dirty="0" smtClean="0"/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Pengawasan</a:t>
            </a:r>
            <a:endParaRPr lang="en-US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Dewan</a:t>
            </a:r>
            <a:r>
              <a:rPr lang="en-US" dirty="0" smtClean="0"/>
              <a:t>: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interpelasi</a:t>
            </a:r>
            <a:r>
              <a:rPr lang="en-US" dirty="0" smtClean="0"/>
              <a:t>,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r>
              <a:rPr lang="en-US" dirty="0" smtClean="0"/>
              <a:t>,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,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,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usul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,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imunitas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n-US" sz="3900" b="1" dirty="0" err="1" smtClean="0"/>
              <a:t>Sistem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Politik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Ketatanegaraan</a:t>
            </a:r>
            <a:r>
              <a:rPr lang="en-US" sz="3900" b="1" dirty="0" smtClean="0"/>
              <a:t> 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Lembaga-lembaga</a:t>
            </a:r>
            <a:r>
              <a:rPr lang="en-US" sz="3200" dirty="0" smtClean="0"/>
              <a:t> Negara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800" b="1" dirty="0" err="1" smtClean="0"/>
              <a:t>Dewan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Perwakilan</a:t>
            </a:r>
            <a:r>
              <a:rPr lang="en-US" sz="2800" b="1" dirty="0" smtClean="0"/>
              <a:t> Daerah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provinsi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endParaRPr lang="en-US" sz="2400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provinsi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jumlahnya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total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1/3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DPR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400" dirty="0" smtClean="0"/>
              <a:t>DPD </a:t>
            </a:r>
            <a:r>
              <a:rPr lang="en-US" sz="2400" dirty="0" err="1" smtClean="0"/>
              <a:t>sedikitnya</a:t>
            </a:r>
            <a:r>
              <a:rPr lang="en-US" sz="2400" dirty="0" smtClean="0"/>
              <a:t> </a:t>
            </a:r>
            <a:r>
              <a:rPr lang="en-US" sz="2400" dirty="0" err="1" smtClean="0"/>
              <a:t>bersidang</a:t>
            </a:r>
            <a:r>
              <a:rPr lang="en-US" sz="2400" dirty="0" smtClean="0"/>
              <a:t> 1x </a:t>
            </a:r>
            <a:r>
              <a:rPr lang="en-US" sz="2400" dirty="0" err="1" smtClean="0"/>
              <a:t>dalam</a:t>
            </a:r>
            <a:r>
              <a:rPr lang="en-US" sz="2400" dirty="0" smtClean="0"/>
              <a:t> 1 </a:t>
            </a:r>
            <a:r>
              <a:rPr lang="en-US" sz="2400" dirty="0" err="1" smtClean="0"/>
              <a:t>tahun</a:t>
            </a:r>
            <a:endParaRPr lang="en-US" sz="2400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400" dirty="0" smtClean="0"/>
              <a:t>DPD </a:t>
            </a:r>
            <a:r>
              <a:rPr lang="en-US" sz="2400" dirty="0" err="1" smtClean="0"/>
              <a:t>mengajukan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DPR: RUU yang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otonomi</a:t>
            </a:r>
            <a:r>
              <a:rPr lang="en-US" sz="2400" dirty="0" smtClean="0"/>
              <a:t>,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pusat</a:t>
            </a:r>
            <a:r>
              <a:rPr lang="en-US" sz="2400" dirty="0" smtClean="0"/>
              <a:t> – </a:t>
            </a:r>
            <a:r>
              <a:rPr lang="en-US" sz="2400" dirty="0" err="1" smtClean="0"/>
              <a:t>daerah</a:t>
            </a:r>
            <a:r>
              <a:rPr lang="en-US" sz="2400" dirty="0" smtClean="0"/>
              <a:t>, </a:t>
            </a:r>
            <a:r>
              <a:rPr lang="en-US" sz="2400" dirty="0" err="1" smtClean="0"/>
              <a:t>pembentukan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pemekaran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r>
              <a:rPr lang="en-US" sz="2400" dirty="0" smtClean="0"/>
              <a:t>,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pusat</a:t>
            </a:r>
            <a:r>
              <a:rPr lang="en-US" sz="2400" dirty="0" smtClean="0"/>
              <a:t> – </a:t>
            </a:r>
            <a:r>
              <a:rPr lang="en-US" sz="2400" dirty="0" err="1" smtClean="0"/>
              <a:t>daerah</a:t>
            </a:r>
            <a:r>
              <a:rPr lang="en-US" sz="2400" dirty="0" smtClean="0"/>
              <a:t>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2400" dirty="0" smtClean="0"/>
              <a:t>DPD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pengawasan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otonomi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r>
              <a:rPr lang="en-US" sz="2400" dirty="0" smtClean="0"/>
              <a:t>, ,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pusat</a:t>
            </a:r>
            <a:r>
              <a:rPr lang="en-US" sz="2400" dirty="0" smtClean="0"/>
              <a:t> – </a:t>
            </a:r>
            <a:r>
              <a:rPr lang="en-US" sz="2400" dirty="0" err="1" smtClean="0"/>
              <a:t>daerah</a:t>
            </a:r>
            <a:r>
              <a:rPr lang="en-US" sz="2400" dirty="0" smtClean="0"/>
              <a:t>, </a:t>
            </a:r>
            <a:r>
              <a:rPr lang="en-US" sz="2400" dirty="0" err="1" smtClean="0"/>
              <a:t>pembentukan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pemekaran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r>
              <a:rPr lang="en-US" sz="2400" dirty="0" smtClean="0"/>
              <a:t>,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pusat</a:t>
            </a:r>
            <a:r>
              <a:rPr lang="en-US" sz="2400" dirty="0" smtClean="0"/>
              <a:t> – </a:t>
            </a:r>
            <a:r>
              <a:rPr lang="en-US" sz="2400" dirty="0" err="1" smtClean="0"/>
              <a:t>daerah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n-US" sz="3900" b="1" dirty="0" err="1" smtClean="0"/>
              <a:t>Sistem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Politik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Ketatanegaraan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Lembaga-lembaga</a:t>
            </a:r>
            <a:r>
              <a:rPr lang="en-US" sz="3200" dirty="0" smtClean="0"/>
              <a:t> Negara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b="1" dirty="0" err="1" smtClean="0"/>
              <a:t>Badan</a:t>
            </a:r>
            <a:r>
              <a:rPr lang="en-US" b="1" dirty="0" smtClean="0"/>
              <a:t> </a:t>
            </a:r>
            <a:r>
              <a:rPr lang="en-US" b="1" dirty="0" err="1" smtClean="0"/>
              <a:t>Pemeriksa</a:t>
            </a:r>
            <a:r>
              <a:rPr lang="en-US" b="1" dirty="0" smtClean="0"/>
              <a:t> </a:t>
            </a:r>
            <a:r>
              <a:rPr lang="en-US" b="1" dirty="0" err="1" smtClean="0"/>
              <a:t>Keuangan</a:t>
            </a:r>
            <a:endParaRPr lang="en-US" b="1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dirty="0" smtClean="0"/>
              <a:t>BPK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endParaRPr lang="en-US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Angota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DPR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DPD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diresmikan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Presiden</a:t>
            </a:r>
            <a:endParaRPr lang="en-US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endParaRPr lang="en-US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diserahkan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DPR, DPD, </a:t>
            </a:r>
            <a:r>
              <a:rPr lang="en-US" dirty="0" err="1" smtClean="0"/>
              <a:t>dan</a:t>
            </a:r>
            <a:r>
              <a:rPr lang="en-US" dirty="0" smtClean="0"/>
              <a:t> DPRD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kewenangannya</a:t>
            </a:r>
            <a:endParaRPr lang="en-US" sz="2400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Fungsi</a:t>
            </a:r>
            <a:r>
              <a:rPr lang="en-US" sz="2400" dirty="0" smtClean="0"/>
              <a:t> BPK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bidang</a:t>
            </a:r>
            <a:r>
              <a:rPr lang="en-US" sz="2400" dirty="0" smtClean="0"/>
              <a:t>: </a:t>
            </a:r>
            <a:r>
              <a:rPr lang="en-US" sz="2400" dirty="0" err="1" smtClean="0"/>
              <a:t>operatif</a:t>
            </a:r>
            <a:r>
              <a:rPr lang="en-US" sz="2400" dirty="0" smtClean="0"/>
              <a:t>, </a:t>
            </a:r>
            <a:r>
              <a:rPr lang="en-US" sz="2400" dirty="0" err="1" smtClean="0"/>
              <a:t>yustisi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advisory.</a:t>
            </a:r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n-US" sz="3900" b="1" dirty="0" err="1" smtClean="0"/>
              <a:t>Sistem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Politik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Ketatanegaraan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Lembaga-lembaga</a:t>
            </a:r>
            <a:r>
              <a:rPr lang="en-US" sz="3200" dirty="0" smtClean="0"/>
              <a:t> Negara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2800" b="1" dirty="0" err="1" smtClean="0"/>
              <a:t>Kekuasaan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Kehakiman</a:t>
            </a:r>
            <a:endParaRPr lang="en-US" sz="2800" b="1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kekuasaan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merdeka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menyelenggarakan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peradilan</a:t>
            </a:r>
            <a:r>
              <a:rPr lang="en-US" sz="2400" dirty="0" smtClean="0"/>
              <a:t> </a:t>
            </a:r>
            <a:r>
              <a:rPr lang="en-US" sz="2400" dirty="0" err="1" smtClean="0"/>
              <a:t>guna</a:t>
            </a:r>
            <a:r>
              <a:rPr lang="en-US" sz="2400" dirty="0" smtClean="0"/>
              <a:t> </a:t>
            </a:r>
            <a:r>
              <a:rPr lang="en-US" sz="2400" dirty="0" err="1" smtClean="0"/>
              <a:t>menegakkan</a:t>
            </a:r>
            <a:r>
              <a:rPr lang="en-US" sz="2400" dirty="0" smtClean="0"/>
              <a:t>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keadilan</a:t>
            </a:r>
            <a:endParaRPr lang="en-US" sz="2400" dirty="0" smtClean="0"/>
          </a:p>
          <a:p>
            <a:pPr lvl="1">
              <a:buClr>
                <a:schemeClr val="tx1"/>
              </a:buClr>
              <a:buFontTx/>
              <a:buChar char="o"/>
              <a:defRPr/>
            </a:pP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kekuasaan</a:t>
            </a:r>
            <a:r>
              <a:rPr lang="en-US" sz="2400" dirty="0" smtClean="0"/>
              <a:t> </a:t>
            </a:r>
            <a:r>
              <a:rPr lang="en-US" sz="2400" dirty="0" err="1" smtClean="0"/>
              <a:t>kehakiman</a:t>
            </a:r>
            <a:endParaRPr lang="en-US" sz="2400" dirty="0" smtClean="0"/>
          </a:p>
          <a:p>
            <a:pPr lvl="2">
              <a:buClr>
                <a:schemeClr val="tx1"/>
              </a:buClr>
              <a:buFontTx/>
              <a:buChar char="o"/>
              <a:defRPr/>
            </a:pPr>
            <a:r>
              <a:rPr lang="en-US" sz="2000" dirty="0" smtClean="0"/>
              <a:t>MA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badan</a:t>
            </a:r>
            <a:r>
              <a:rPr lang="en-US" sz="2000" dirty="0" smtClean="0"/>
              <a:t> </a:t>
            </a:r>
            <a:r>
              <a:rPr lang="en-US" sz="2000" dirty="0" err="1" smtClean="0"/>
              <a:t>peradilan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bawahnya</a:t>
            </a:r>
            <a:endParaRPr lang="en-US" sz="2000" dirty="0" smtClean="0"/>
          </a:p>
          <a:p>
            <a:pPr lvl="2"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Mahkamah</a:t>
            </a:r>
            <a:r>
              <a:rPr lang="en-US" sz="2000" dirty="0" smtClean="0"/>
              <a:t> </a:t>
            </a:r>
            <a:r>
              <a:rPr lang="en-US" sz="2000" dirty="0" err="1" smtClean="0"/>
              <a:t>Konstitusi</a:t>
            </a:r>
            <a:r>
              <a:rPr lang="en-US" sz="2000" dirty="0" smtClean="0"/>
              <a:t>: </a:t>
            </a:r>
            <a:r>
              <a:rPr lang="en-US" sz="2000" dirty="0" err="1" smtClean="0"/>
              <a:t>mengadili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menguji</a:t>
            </a:r>
            <a:r>
              <a:rPr lang="en-US" sz="2000" dirty="0" smtClean="0"/>
              <a:t> </a:t>
            </a:r>
            <a:r>
              <a:rPr lang="en-US" sz="2000" dirty="0" err="1" smtClean="0"/>
              <a:t>uu</a:t>
            </a:r>
            <a:r>
              <a:rPr lang="en-US" sz="2000" dirty="0" smtClean="0"/>
              <a:t>, </a:t>
            </a:r>
            <a:r>
              <a:rPr lang="en-US" sz="2000" dirty="0" err="1" smtClean="0"/>
              <a:t>memutus</a:t>
            </a:r>
            <a:r>
              <a:rPr lang="en-US" sz="2000" dirty="0" smtClean="0"/>
              <a:t> </a:t>
            </a:r>
            <a:r>
              <a:rPr lang="en-US" sz="2000" dirty="0" err="1" smtClean="0"/>
              <a:t>sengketa</a:t>
            </a:r>
            <a:r>
              <a:rPr lang="en-US" sz="2000" dirty="0" smtClean="0"/>
              <a:t> </a:t>
            </a:r>
            <a:r>
              <a:rPr lang="en-US" sz="2000" dirty="0" err="1" smtClean="0"/>
              <a:t>kewenangan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</a:t>
            </a:r>
            <a:r>
              <a:rPr lang="en-US" sz="2000" dirty="0" err="1" smtClean="0"/>
              <a:t>lembaga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UUD, </a:t>
            </a:r>
            <a:r>
              <a:rPr lang="en-US" sz="2000" dirty="0" err="1" smtClean="0"/>
              <a:t>memutus</a:t>
            </a:r>
            <a:r>
              <a:rPr lang="en-US" sz="2000" dirty="0" smtClean="0"/>
              <a:t> </a:t>
            </a:r>
            <a:r>
              <a:rPr lang="en-US" sz="2000" dirty="0" err="1" smtClean="0"/>
              <a:t>pembubaran</a:t>
            </a:r>
            <a:r>
              <a:rPr lang="en-US" sz="2000" dirty="0" smtClean="0"/>
              <a:t> </a:t>
            </a:r>
            <a:r>
              <a:rPr lang="en-US" sz="2000" dirty="0" err="1" smtClean="0"/>
              <a:t>partai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memutus</a:t>
            </a:r>
            <a:r>
              <a:rPr lang="en-US" sz="2000" dirty="0" smtClean="0"/>
              <a:t> </a:t>
            </a:r>
            <a:r>
              <a:rPr lang="en-US" sz="2000" dirty="0" err="1" smtClean="0"/>
              <a:t>perselisihan</a:t>
            </a:r>
            <a:r>
              <a:rPr lang="en-US" sz="2000" dirty="0" smtClean="0"/>
              <a:t> </a:t>
            </a:r>
            <a:r>
              <a:rPr lang="en-US" sz="2000" dirty="0" err="1" smtClean="0"/>
              <a:t>pemilu</a:t>
            </a:r>
            <a:r>
              <a:rPr lang="en-US" sz="2000" dirty="0" smtClean="0"/>
              <a:t> </a:t>
            </a:r>
          </a:p>
          <a:p>
            <a:pPr lvl="2">
              <a:buClr>
                <a:schemeClr val="tx1"/>
              </a:buClr>
              <a:buFontTx/>
              <a:buChar char="o"/>
              <a:defRPr/>
            </a:pPr>
            <a:r>
              <a:rPr lang="en-US" sz="2000" dirty="0" err="1" smtClean="0"/>
              <a:t>Komisi</a:t>
            </a:r>
            <a:r>
              <a:rPr lang="en-US" sz="2000" dirty="0" smtClean="0"/>
              <a:t> </a:t>
            </a:r>
            <a:r>
              <a:rPr lang="en-US" sz="2000" dirty="0" err="1" smtClean="0"/>
              <a:t>Yudisial</a:t>
            </a:r>
            <a:r>
              <a:rPr lang="en-US" sz="2000" dirty="0" smtClean="0"/>
              <a:t>: </a:t>
            </a:r>
            <a:r>
              <a:rPr lang="en-US" sz="2000" dirty="0" err="1" smtClean="0"/>
              <a:t>mengusulkan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pengangkatan</a:t>
            </a:r>
            <a:r>
              <a:rPr lang="en-US" sz="2000" dirty="0" smtClean="0"/>
              <a:t> hakim </a:t>
            </a:r>
            <a:r>
              <a:rPr lang="en-US" sz="2000" dirty="0" err="1" smtClean="0"/>
              <a:t>agung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menegakkan</a:t>
            </a:r>
            <a:r>
              <a:rPr lang="en-US" sz="2000" dirty="0" smtClean="0"/>
              <a:t> </a:t>
            </a:r>
            <a:r>
              <a:rPr lang="en-US" sz="2000" dirty="0" err="1" smtClean="0"/>
              <a:t>kehormatan</a:t>
            </a:r>
            <a:r>
              <a:rPr lang="en-US" sz="2000" dirty="0" smtClean="0"/>
              <a:t>, </a:t>
            </a:r>
            <a:r>
              <a:rPr lang="en-US" sz="2000" dirty="0" err="1" smtClean="0"/>
              <a:t>keluhuran</a:t>
            </a:r>
            <a:r>
              <a:rPr lang="en-US" sz="2000" dirty="0" smtClean="0"/>
              <a:t> </a:t>
            </a:r>
            <a:r>
              <a:rPr lang="en-US" sz="2000" dirty="0" err="1" smtClean="0"/>
              <a:t>martabat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perilaku</a:t>
            </a:r>
            <a:r>
              <a:rPr lang="en-US" sz="2000" dirty="0" smtClean="0"/>
              <a:t> hakim.</a:t>
            </a:r>
          </a:p>
          <a:p>
            <a:pPr lvl="2">
              <a:buClr>
                <a:schemeClr val="tx1"/>
              </a:buClr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/>
              <a:t>Presentasi Kelompok III</a:t>
            </a:r>
            <a:endParaRPr lang="en-US" dirty="0"/>
          </a:p>
          <a:p>
            <a:r>
              <a:rPr lang="fi-FI" dirty="0"/>
              <a:t>a. Buat presentasi tentang kasus un-Konstitusional</a:t>
            </a:r>
            <a:endParaRPr lang="en-US" dirty="0"/>
          </a:p>
          <a:p>
            <a:r>
              <a:rPr lang="fi-FI" dirty="0"/>
              <a:t>b. analisa dan solusi alternatif yang ditawarkan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58904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6737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52600"/>
            <a:ext cx="8153400" cy="4267200"/>
          </a:xfrm>
        </p:spPr>
        <p:txBody>
          <a:bodyPr>
            <a:noAutofit/>
          </a:bodyPr>
          <a:lstStyle/>
          <a:p>
            <a:pPr algn="ctr"/>
            <a:r>
              <a:rPr lang="id-ID" sz="8000" dirty="0" smtClean="0"/>
              <a:t/>
            </a:r>
            <a:br>
              <a:rPr lang="id-ID" sz="8000" dirty="0" smtClean="0"/>
            </a:br>
            <a:r>
              <a:rPr lang="en-US" sz="6000" b="1" dirty="0" err="1" smtClean="0">
                <a:latin typeface="Algerian" pitchFamily="82" charset="0"/>
              </a:rPr>
              <a:t>Terima</a:t>
            </a:r>
            <a:r>
              <a:rPr lang="en-US" sz="6000" b="1" dirty="0" smtClean="0">
                <a:latin typeface="Algerian" pitchFamily="82" charset="0"/>
              </a:rPr>
              <a:t> </a:t>
            </a:r>
            <a:r>
              <a:rPr lang="en-US" sz="6000" b="1" dirty="0" err="1" smtClean="0">
                <a:latin typeface="Algerian" pitchFamily="82" charset="0"/>
              </a:rPr>
              <a:t>Kasih</a:t>
            </a:r>
            <a:endParaRPr lang="en-US" sz="6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982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13F9A"/>
                </a:solidFill>
              </a:rPr>
              <a:t>Sistem</a:t>
            </a:r>
            <a:r>
              <a:rPr lang="en-US" b="1" dirty="0">
                <a:solidFill>
                  <a:srgbClr val="B13F9A"/>
                </a:solidFill>
              </a:rPr>
              <a:t> </a:t>
            </a:r>
            <a:r>
              <a:rPr lang="en-US" b="1" dirty="0" err="1">
                <a:solidFill>
                  <a:srgbClr val="B13F9A"/>
                </a:solidFill>
              </a:rPr>
              <a:t>Konstitusi</a:t>
            </a:r>
            <a:r>
              <a:rPr lang="en-US" b="1" dirty="0">
                <a:solidFill>
                  <a:srgbClr val="B13F9A"/>
                </a:solidFill>
              </a:rPr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AC66BB"/>
              </a:buClr>
              <a:buFont typeface="Wingdings" pitchFamily="2" charset="2"/>
              <a:buChar char="v"/>
            </a:pPr>
            <a:r>
              <a:rPr lang="en-US" sz="3200" dirty="0" err="1">
                <a:solidFill>
                  <a:prstClr val="black"/>
                </a:solidFill>
              </a:rPr>
              <a:t>Pengertian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Konstitusi</a:t>
            </a:r>
            <a:endParaRPr lang="en-US" sz="3200" dirty="0">
              <a:solidFill>
                <a:prstClr val="black"/>
              </a:solidFill>
            </a:endParaRPr>
          </a:p>
          <a:p>
            <a:pPr lvl="0" algn="just">
              <a:buClr>
                <a:prstClr val="black"/>
              </a:buClr>
              <a:buFontTx/>
              <a:buChar char="o"/>
              <a:defRPr/>
            </a:pPr>
            <a:r>
              <a:rPr lang="en-US" sz="3000" dirty="0" err="1">
                <a:solidFill>
                  <a:prstClr val="black"/>
                </a:solidFill>
              </a:rPr>
              <a:t>Kesepakatan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bersama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i="1" dirty="0">
                <a:solidFill>
                  <a:prstClr val="black"/>
                </a:solidFill>
              </a:rPr>
              <a:t>(common platform)</a:t>
            </a:r>
            <a:r>
              <a:rPr lang="en-US" sz="3000" dirty="0">
                <a:solidFill>
                  <a:prstClr val="black"/>
                </a:solidFill>
              </a:rPr>
              <a:t> yang </a:t>
            </a:r>
            <a:r>
              <a:rPr lang="en-US" sz="3000" dirty="0" err="1">
                <a:solidFill>
                  <a:prstClr val="black"/>
                </a:solidFill>
              </a:rPr>
              <a:t>mengikat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berbagai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kelompok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politik</a:t>
            </a:r>
            <a:r>
              <a:rPr lang="en-US" sz="3000" dirty="0">
                <a:solidFill>
                  <a:prstClr val="black"/>
                </a:solidFill>
              </a:rPr>
              <a:t> yang </a:t>
            </a:r>
            <a:r>
              <a:rPr lang="en-US" sz="3000" dirty="0" err="1">
                <a:solidFill>
                  <a:prstClr val="black"/>
                </a:solidFill>
              </a:rPr>
              <a:t>hidup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dalam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teritori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tertentu</a:t>
            </a:r>
            <a:r>
              <a:rPr lang="en-US" sz="3000" dirty="0">
                <a:solidFill>
                  <a:prstClr val="black"/>
                </a:solidFill>
              </a:rPr>
              <a:t>.</a:t>
            </a:r>
          </a:p>
          <a:p>
            <a:pPr lvl="0" algn="just">
              <a:buClr>
                <a:prstClr val="black"/>
              </a:buClr>
              <a:buFontTx/>
              <a:buChar char="o"/>
              <a:defRPr/>
            </a:pPr>
            <a:r>
              <a:rPr lang="en-US" sz="3000" dirty="0" err="1">
                <a:solidFill>
                  <a:prstClr val="black"/>
                </a:solidFill>
              </a:rPr>
              <a:t>Hukum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dasar</a:t>
            </a:r>
            <a:r>
              <a:rPr lang="en-US" sz="3000" dirty="0">
                <a:solidFill>
                  <a:prstClr val="black"/>
                </a:solidFill>
              </a:rPr>
              <a:t> yang </a:t>
            </a:r>
            <a:r>
              <a:rPr lang="en-US" sz="3000" dirty="0" err="1">
                <a:solidFill>
                  <a:prstClr val="black"/>
                </a:solidFill>
              </a:rPr>
              <a:t>menetapkan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struktur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dan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prosedur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organisasi</a:t>
            </a:r>
            <a:r>
              <a:rPr lang="en-US" sz="3000" dirty="0">
                <a:solidFill>
                  <a:prstClr val="black"/>
                </a:solidFill>
              </a:rPr>
              <a:t> yang </a:t>
            </a:r>
            <a:r>
              <a:rPr lang="en-US" sz="3000" dirty="0" err="1">
                <a:solidFill>
                  <a:prstClr val="black"/>
                </a:solidFill>
              </a:rPr>
              <a:t>harus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diikuti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oleh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otoritas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publik</a:t>
            </a:r>
            <a:r>
              <a:rPr lang="en-US" sz="3000" dirty="0">
                <a:solidFill>
                  <a:prstClr val="black"/>
                </a:solidFill>
              </a:rPr>
              <a:t> agar </a:t>
            </a:r>
            <a:r>
              <a:rPr lang="en-US" sz="3000" dirty="0" err="1">
                <a:solidFill>
                  <a:prstClr val="black"/>
                </a:solidFill>
              </a:rPr>
              <a:t>keputusan-keputusan</a:t>
            </a:r>
            <a:r>
              <a:rPr lang="en-US" sz="3000" dirty="0">
                <a:solidFill>
                  <a:prstClr val="black"/>
                </a:solidFill>
              </a:rPr>
              <a:t> yang </a:t>
            </a:r>
            <a:r>
              <a:rPr lang="en-US" sz="3000" dirty="0" err="1">
                <a:solidFill>
                  <a:prstClr val="black"/>
                </a:solidFill>
              </a:rPr>
              <a:t>dibuat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mengikat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komunitas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err="1">
                <a:solidFill>
                  <a:prstClr val="black"/>
                </a:solidFill>
              </a:rPr>
              <a:t>politik</a:t>
            </a:r>
            <a:r>
              <a:rPr lang="en-US" sz="3000" dirty="0">
                <a:solidFill>
                  <a:prstClr val="black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8271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Konstitusi</a:t>
            </a:r>
            <a:r>
              <a:rPr lang="en-US" b="1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Konstitusi</a:t>
            </a:r>
            <a:endParaRPr lang="en-US" sz="32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pihak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berkuasa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menjalankan</a:t>
            </a:r>
            <a:r>
              <a:rPr lang="en-US" sz="3200" dirty="0" smtClean="0"/>
              <a:t> </a:t>
            </a:r>
            <a:r>
              <a:rPr lang="en-US" sz="3200" dirty="0" err="1" smtClean="0"/>
              <a:t>kekuasaannya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kerangka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institusional</a:t>
            </a:r>
            <a:r>
              <a:rPr lang="en-US" sz="3200" dirty="0" smtClean="0"/>
              <a:t> </a:t>
            </a: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lembaga-lembaga</a:t>
            </a:r>
            <a:r>
              <a:rPr lang="en-US" sz="3200" dirty="0" smtClean="0"/>
              <a:t> </a:t>
            </a:r>
            <a:r>
              <a:rPr lang="en-US" sz="3200" dirty="0" err="1" smtClean="0"/>
              <a:t>negara</a:t>
            </a:r>
            <a:r>
              <a:rPr lang="en-US" sz="3200" dirty="0" smtClean="0"/>
              <a:t>,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‘</a:t>
            </a:r>
            <a:r>
              <a:rPr lang="en-US" sz="3200" dirty="0" err="1" smtClean="0"/>
              <a:t>kontainer</a:t>
            </a:r>
            <a:r>
              <a:rPr lang="en-US" sz="3200" dirty="0" smtClean="0"/>
              <a:t>’ </a:t>
            </a:r>
            <a:r>
              <a:rPr lang="en-US" sz="3200" dirty="0" err="1" smtClean="0"/>
              <a:t>dimana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politik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pemerintahan</a:t>
            </a:r>
            <a:r>
              <a:rPr lang="en-US" sz="3200" dirty="0" smtClean="0"/>
              <a:t> </a:t>
            </a:r>
            <a:r>
              <a:rPr lang="en-US" sz="3200" dirty="0" err="1" smtClean="0"/>
              <a:t>bekerja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dinamis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Mendefinisikan</a:t>
            </a:r>
            <a:r>
              <a:rPr lang="en-US" sz="3200" dirty="0" smtClean="0"/>
              <a:t> organ-organ </a:t>
            </a:r>
            <a:r>
              <a:rPr lang="en-US" sz="3200" dirty="0" err="1" smtClean="0"/>
              <a:t>inti</a:t>
            </a:r>
            <a:r>
              <a:rPr lang="en-US" sz="3200" dirty="0" smtClean="0"/>
              <a:t> </a:t>
            </a:r>
            <a:r>
              <a:rPr lang="en-US" sz="3200" dirty="0" err="1" smtClean="0"/>
              <a:t>pemerintahan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jurisdiksinya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Menetapkan</a:t>
            </a:r>
            <a:r>
              <a:rPr lang="en-US" sz="3200" dirty="0" smtClean="0"/>
              <a:t> </a:t>
            </a:r>
            <a:r>
              <a:rPr lang="en-US" sz="3200" dirty="0" err="1" smtClean="0"/>
              <a:t>hak-hak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kewajiban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warga</a:t>
            </a:r>
            <a:r>
              <a:rPr lang="en-US" sz="3200" dirty="0" smtClean="0"/>
              <a:t> </a:t>
            </a:r>
            <a:r>
              <a:rPr lang="en-US" sz="3200" dirty="0" err="1" smtClean="0"/>
              <a:t>negara</a:t>
            </a:r>
            <a:r>
              <a:rPr lang="en-US" sz="32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Konstitusi</a:t>
            </a:r>
            <a:r>
              <a:rPr lang="en-US" b="1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Klasifikasi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Konstitusi</a:t>
            </a:r>
            <a:r>
              <a:rPr lang="en-US" sz="3200" dirty="0" smtClean="0"/>
              <a:t> (KC. </a:t>
            </a:r>
            <a:r>
              <a:rPr lang="en-US" sz="3200" smtClean="0"/>
              <a:t>Wheare</a:t>
            </a:r>
            <a:r>
              <a:rPr lang="en-US" sz="3200" dirty="0" smtClean="0"/>
              <a:t>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tertulis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tertulis</a:t>
            </a:r>
            <a:endParaRPr lang="en-US" sz="32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fleksibel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kaku</a:t>
            </a:r>
            <a:endParaRPr lang="en-US" sz="32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derajat</a:t>
            </a:r>
            <a:r>
              <a:rPr lang="en-US" sz="3200" dirty="0" smtClean="0"/>
              <a:t> </a:t>
            </a:r>
            <a:r>
              <a:rPr lang="en-US" sz="3200" dirty="0" err="1" smtClean="0"/>
              <a:t>tinggidan</a:t>
            </a:r>
            <a:r>
              <a:rPr lang="en-US" sz="3200" dirty="0" smtClean="0"/>
              <a:t> </a:t>
            </a: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derajat</a:t>
            </a:r>
            <a:r>
              <a:rPr lang="en-US" sz="3200" dirty="0" smtClean="0"/>
              <a:t> </a:t>
            </a:r>
            <a:r>
              <a:rPr lang="en-US" sz="3200" dirty="0" err="1" smtClean="0"/>
              <a:t>tinggi</a:t>
            </a:r>
            <a:endParaRPr lang="en-US" sz="32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negara</a:t>
            </a:r>
            <a:r>
              <a:rPr lang="en-US" sz="3200" dirty="0" smtClean="0"/>
              <a:t> </a:t>
            </a:r>
            <a:r>
              <a:rPr lang="en-US" sz="3200" dirty="0" err="1" smtClean="0"/>
              <a:t>serikat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negara</a:t>
            </a:r>
            <a:r>
              <a:rPr lang="en-US" sz="3200" dirty="0" smtClean="0"/>
              <a:t> </a:t>
            </a:r>
            <a:r>
              <a:rPr lang="en-US" sz="3200" dirty="0" err="1" smtClean="0"/>
              <a:t>kesatuan</a:t>
            </a:r>
            <a:endParaRPr lang="en-US" sz="32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Konstitusi</a:t>
            </a:r>
            <a:r>
              <a:rPr lang="en-US" sz="3200" dirty="0" smtClean="0"/>
              <a:t> </a:t>
            </a:r>
            <a:r>
              <a:rPr lang="en-US" sz="3200" dirty="0" err="1" smtClean="0"/>
              <a:t>pemerintahan</a:t>
            </a:r>
            <a:r>
              <a:rPr lang="en-US" sz="3200" dirty="0" smtClean="0"/>
              <a:t> </a:t>
            </a:r>
            <a:r>
              <a:rPr lang="en-US" sz="3200" dirty="0" err="1" smtClean="0"/>
              <a:t>presidensiil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pemerintahan</a:t>
            </a:r>
            <a:r>
              <a:rPr lang="en-US" sz="3200" dirty="0" smtClean="0"/>
              <a:t> </a:t>
            </a:r>
            <a:r>
              <a:rPr lang="en-US" sz="3200" dirty="0" err="1" smtClean="0"/>
              <a:t>parlementer</a:t>
            </a:r>
            <a:endParaRPr lang="en-US" sz="32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o"/>
              <a:defRPr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Konstitusi</a:t>
            </a:r>
            <a:r>
              <a:rPr lang="en-US" b="1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/>
              <a:t>Isi</a:t>
            </a:r>
            <a:r>
              <a:rPr lang="en-US" sz="3200" dirty="0" smtClean="0"/>
              <a:t> </a:t>
            </a:r>
            <a:r>
              <a:rPr lang="en-US" sz="3200" dirty="0" err="1" smtClean="0"/>
              <a:t>Konstitusi</a:t>
            </a:r>
            <a:endParaRPr lang="en-US" sz="3200" dirty="0" smtClean="0"/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dibentuknya</a:t>
            </a:r>
            <a:r>
              <a:rPr lang="en-US" sz="3200" dirty="0" smtClean="0"/>
              <a:t> Negara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negara</a:t>
            </a:r>
            <a:endParaRPr lang="en-US" sz="3200" dirty="0" smtClean="0"/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Tujuan</a:t>
            </a:r>
            <a:r>
              <a:rPr lang="en-US" sz="3200" dirty="0" smtClean="0"/>
              <a:t> </a:t>
            </a:r>
            <a:r>
              <a:rPr lang="en-US" sz="3200" dirty="0" err="1" smtClean="0"/>
              <a:t>negara</a:t>
            </a:r>
            <a:endParaRPr lang="en-US" sz="3200" dirty="0" smtClean="0"/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Kewajiban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Negara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Pemerintahan</a:t>
            </a:r>
            <a:endParaRPr lang="en-US" sz="3200" dirty="0" smtClean="0"/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Lembaga-lembaga</a:t>
            </a:r>
            <a:r>
              <a:rPr lang="en-US" sz="3200" dirty="0" smtClean="0"/>
              <a:t> Negara</a:t>
            </a:r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Hubungan</a:t>
            </a:r>
            <a:r>
              <a:rPr lang="en-US" sz="3200" dirty="0" smtClean="0"/>
              <a:t> </a:t>
            </a:r>
            <a:r>
              <a:rPr lang="en-US" sz="3200" dirty="0" err="1" smtClean="0"/>
              <a:t>antar</a:t>
            </a:r>
            <a:r>
              <a:rPr lang="en-US" sz="3200" dirty="0" smtClean="0"/>
              <a:t> </a:t>
            </a:r>
            <a:r>
              <a:rPr lang="en-US" sz="3200" dirty="0" err="1" smtClean="0"/>
              <a:t>lembaga</a:t>
            </a:r>
            <a:r>
              <a:rPr lang="en-US" sz="3200" dirty="0" smtClean="0"/>
              <a:t> </a:t>
            </a:r>
            <a:r>
              <a:rPr lang="en-US" sz="3200" dirty="0" err="1" smtClean="0"/>
              <a:t>negara</a:t>
            </a:r>
            <a:endParaRPr lang="en-US" sz="3200" dirty="0" smtClean="0"/>
          </a:p>
          <a:p>
            <a:pPr>
              <a:buClr>
                <a:schemeClr val="tx1"/>
              </a:buClr>
              <a:buFontTx/>
              <a:buChar char="o"/>
              <a:defRPr/>
            </a:pPr>
            <a:r>
              <a:rPr lang="en-US" sz="3200" dirty="0" err="1" smtClean="0"/>
              <a:t>Hak-hak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kewajiban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warga</a:t>
            </a:r>
            <a:r>
              <a:rPr lang="en-US" sz="3200" dirty="0" smtClean="0"/>
              <a:t> Negara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altLang="ja-JP" sz="31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/>
            </a:r>
            <a:br>
              <a:rPr lang="en-US" altLang="ja-JP" sz="31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</a:br>
            <a:r>
              <a:rPr lang="en-US" altLang="ja-JP" sz="3100" b="1" dirty="0" err="1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Konsep-konsep</a:t>
            </a:r>
            <a:r>
              <a:rPr lang="en-US" altLang="ja-JP" sz="31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3100" b="1" dirty="0" err="1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dasar</a:t>
            </a:r>
            <a:r>
              <a:rPr lang="en-US" altLang="ja-JP" sz="3100" b="1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Negara (individual) </a:t>
            </a:r>
            <a:r>
              <a:rPr lang="en-US" altLang="ja-JP" sz="3100" b="1" dirty="0" err="1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Lisan</a:t>
            </a:r>
            <a:r>
              <a:rPr lang="en-US" altLang="ja-JP" sz="31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/>
            </a:r>
            <a:br>
              <a:rPr lang="en-US" altLang="ja-JP" sz="31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</a:b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Prof. DR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Nugroho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Notosusanto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Prof. MR A.G. Pringgodigdo.1983. PN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Balai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Pustaka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Jakarta.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ja-JP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98908092"/>
              </p:ext>
            </p:extLst>
          </p:nvPr>
        </p:nvGraphicFramePr>
        <p:xfrm>
          <a:off x="1981199" y="2887980"/>
          <a:ext cx="5520055" cy="3169920"/>
        </p:xfrm>
        <a:graphic>
          <a:graphicData uri="http://schemas.openxmlformats.org/drawingml/2006/table">
            <a:tbl>
              <a:tblPr firstRow="1" firstCol="1" bandRow="1"/>
              <a:tblGrid>
                <a:gridCol w="1771015"/>
                <a:gridCol w="1874520"/>
                <a:gridCol w="187452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Yamin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(29 Mei 45)</a:t>
                      </a:r>
                      <a:endParaRPr lang="en-US" sz="16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Supomo(31 Mei 45)</a:t>
                      </a:r>
                      <a:endParaRPr lang="en-US" sz="16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Sukarno(1 Juni 45)</a:t>
                      </a:r>
                      <a:endParaRPr lang="en-US" sz="16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Peri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Kebangsaan</a:t>
                      </a:r>
                      <a:endParaRPr lang="en-US" sz="16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1.Persatuan</a:t>
                      </a:r>
                      <a:endParaRPr lang="en-US" sz="16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1. Kebangsaan</a:t>
                      </a:r>
                      <a:endParaRPr lang="en-US" sz="16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2.    </a:t>
                      </a:r>
                      <a:r>
                        <a:rPr lang="en-US" sz="16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Peri</a:t>
                      </a: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   </a:t>
                      </a:r>
                      <a:r>
                        <a:rPr lang="en-US" sz="16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Kemanusiaan</a:t>
                      </a:r>
                      <a:endParaRPr lang="en-US" sz="16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kekeluargaan</a:t>
                      </a:r>
                      <a:endParaRPr lang="en-US" sz="16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sng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Internasionalisme</a:t>
                      </a:r>
                      <a:r>
                        <a:rPr lang="en-US" sz="1600" b="1" i="1" u="sng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atau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Peri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Kemanusiaan</a:t>
                      </a:r>
                      <a:endParaRPr lang="en-US" sz="16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3.    </a:t>
                      </a:r>
                      <a:r>
                        <a:rPr lang="en-US" sz="16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Peri</a:t>
                      </a: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Ketuhanan</a:t>
                      </a:r>
                      <a:endParaRPr lang="en-US" sz="16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Keseimbangan lahir dan batin</a:t>
                      </a:r>
                      <a:endParaRPr lang="en-US" sz="16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Mufakat atau demokrasi</a:t>
                      </a:r>
                      <a:endParaRPr lang="en-US" sz="16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4.    </a:t>
                      </a:r>
                      <a:r>
                        <a:rPr lang="en-US" sz="16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Peri</a:t>
                      </a: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kerakyatan</a:t>
                      </a:r>
                      <a:endParaRPr lang="en-US" sz="16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Musyawarah</a:t>
                      </a:r>
                      <a:endParaRPr lang="en-US" sz="16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Kesejahteraan sosial</a:t>
                      </a:r>
                      <a:endParaRPr lang="en-US" sz="16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5.    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Kesejahteraan</a:t>
                      </a: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rakyat</a:t>
                      </a:r>
                      <a:endParaRPr lang="en-US" sz="16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Keadilan rakyat</a:t>
                      </a:r>
                      <a:endParaRPr lang="en-US" sz="16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Ketuhanan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Yang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Maha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Esa</a:t>
                      </a:r>
                      <a:endParaRPr lang="en-US" sz="16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8013" y="2808487"/>
            <a:ext cx="664797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							</a:t>
            </a:r>
            <a:endParaRPr kumimoji="0" lang="en-US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9469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6355564"/>
              </p:ext>
            </p:extLst>
          </p:nvPr>
        </p:nvGraphicFramePr>
        <p:xfrm>
          <a:off x="1877695" y="1897380"/>
          <a:ext cx="5623560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2811780"/>
                <a:gridCol w="2811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Yamin (29 Mei 1945)</a:t>
                      </a:r>
                      <a:endParaRPr lang="en-US" sz="12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Piagam Jakarta (22 Juni 1945)</a:t>
                      </a:r>
                      <a:endParaRPr lang="en-US" sz="12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1.Ketuhanan 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Yang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Maha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Esa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-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Tuhan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-an,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dengan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kewajiban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menjalankan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syariat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Islam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bagi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pemeluk-pemeluknya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2.Kebangsaan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Persatuan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Indonesia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Kemanusiaan</a:t>
                      </a: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yang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adil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dan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beradab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3.Rasa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kemanusiaan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yang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adil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dan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beradab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Persatuan Indonesia</a:t>
                      </a:r>
                      <a:endParaRPr lang="en-US" sz="12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4.Kerakyatan 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yang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dipimpin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oleh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hikmat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kebijaksanaan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dalam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permusyawaratan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perwakilan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Kerakyatan yang </a:t>
                      </a:r>
                      <a:r>
                        <a:rPr lang="id-ID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dipimpin </a:t>
                      </a:r>
                      <a:r>
                        <a:rPr lang="en-US" sz="16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oleh hikmat kebijaksanaan dalam permusyawaratan perwakilan</a:t>
                      </a:r>
                      <a:endParaRPr lang="en-US" sz="12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5.Keadilan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sosial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id-ID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bagi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seluruh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rakyat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Indonesia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Keadilan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social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bagi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seluruh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rakyat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Indonesia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8013" y="1897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3515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90254502"/>
              </p:ext>
            </p:extLst>
          </p:nvPr>
        </p:nvGraphicFramePr>
        <p:xfrm>
          <a:off x="1941081" y="3009323"/>
          <a:ext cx="5623560" cy="3291840"/>
        </p:xfrm>
        <a:graphic>
          <a:graphicData uri="http://schemas.openxmlformats.org/drawingml/2006/table">
            <a:tbl>
              <a:tblPr firstRow="1" firstCol="1" bandRow="1"/>
              <a:tblGrid>
                <a:gridCol w="2811780"/>
                <a:gridCol w="2811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Konstitusi RIS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UUD Sementara 1950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Ke-Tuhan-an Yang Maha Esa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Ke-Tuhan-an Yang Maha Esa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2.  </a:t>
                      </a:r>
                      <a:r>
                        <a:rPr lang="en-US" sz="24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Peri</a:t>
                      </a:r>
                      <a:r>
                        <a:rPr lang="en-US" sz="24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 </a:t>
                      </a:r>
                      <a:r>
                        <a:rPr lang="en-US" sz="24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Kemanusiaan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435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Peri Kemanusiaan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3.  </a:t>
                      </a:r>
                      <a:r>
                        <a:rPr lang="en-US" sz="24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Kebangsaan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435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Kebangsaan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4.  </a:t>
                      </a:r>
                      <a:r>
                        <a:rPr lang="en-US" sz="24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Kerakyatan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435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Kerakyatan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5.  </a:t>
                      </a:r>
                      <a:r>
                        <a:rPr lang="en-US" sz="2400" b="1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Keadilan</a:t>
                      </a:r>
                      <a:r>
                        <a:rPr lang="en-US" sz="24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Sosial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435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Keadilan</a:t>
                      </a:r>
                      <a:r>
                        <a:rPr lang="en-US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Sosial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8013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47305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1144</Words>
  <Application>Microsoft Office PowerPoint</Application>
  <PresentationFormat>On-screen Show (4:3)</PresentationFormat>
  <Paragraphs>210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MS Mincho</vt:lpstr>
      <vt:lpstr>Algerian</vt:lpstr>
      <vt:lpstr>Arial</vt:lpstr>
      <vt:lpstr>Calibri</vt:lpstr>
      <vt:lpstr>HGPｺﾞｼｯｸE</vt:lpstr>
      <vt:lpstr>Times New Roman</vt:lpstr>
      <vt:lpstr>Tw Cen MT</vt:lpstr>
      <vt:lpstr>Wingdings</vt:lpstr>
      <vt:lpstr>Wingdings 2</vt:lpstr>
      <vt:lpstr>Median</vt:lpstr>
      <vt:lpstr>KONSTITUSI</vt:lpstr>
      <vt:lpstr>Tujuan Pembelajaran</vt:lpstr>
      <vt:lpstr>Sistem Konstitusi (1)</vt:lpstr>
      <vt:lpstr>Sistem Konstitusi (2)</vt:lpstr>
      <vt:lpstr>Sistem Konstitusi (3)</vt:lpstr>
      <vt:lpstr>Sistem Konstitusi (4)</vt:lpstr>
      <vt:lpstr> Konsep-konsep dasar Negara (individual) Lisan Sumber: Prof. DR Nugroho Notosusanto, Prof. MR A.G. Pringgodigdo.1983. PN Balai Pustaka, Jakarta.  </vt:lpstr>
      <vt:lpstr>PowerPoint Presentation</vt:lpstr>
      <vt:lpstr>PowerPoint Presentation</vt:lpstr>
      <vt:lpstr>Sistem Konstitusi</vt:lpstr>
      <vt:lpstr>Sistem Konstitusi </vt:lpstr>
      <vt:lpstr>Sistem Konstitusi </vt:lpstr>
      <vt:lpstr>Sistem Konstitusi  Isi UUD 1945</vt:lpstr>
      <vt:lpstr>Sistem Konstitusi </vt:lpstr>
      <vt:lpstr>Sistem Politik dan Ketatanegaraan </vt:lpstr>
      <vt:lpstr>Sistem Politik dan Ketatanegaraan (2)</vt:lpstr>
      <vt:lpstr>Sistem Politik dan Ketatanegaraan (4)</vt:lpstr>
      <vt:lpstr>Sistem Politik dan Ketatanegaraan </vt:lpstr>
      <vt:lpstr>Sistem Politik dan Ketatanegaraan </vt:lpstr>
      <vt:lpstr>Sistem Politik dan Ketatanegaraan </vt:lpstr>
      <vt:lpstr>Sistem Politik dan Ketatanegaraan </vt:lpstr>
      <vt:lpstr>Sistem Politik dan Ketatanegaraan</vt:lpstr>
      <vt:lpstr>Sistem Politik dan Ketatanegaraan</vt:lpstr>
      <vt:lpstr>TUGAS</vt:lpstr>
      <vt:lpstr>Daftar Pustaka</vt:lpstr>
      <vt:lpstr> Terima Kasih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Geopolitik</dc:title>
  <dc:creator>ismail - [2010]</dc:creator>
  <cp:lastModifiedBy>Nurul Hidayah</cp:lastModifiedBy>
  <cp:revision>68</cp:revision>
  <dcterms:created xsi:type="dcterms:W3CDTF">2013-04-17T09:13:48Z</dcterms:created>
  <dcterms:modified xsi:type="dcterms:W3CDTF">2016-08-15T05:52:19Z</dcterms:modified>
</cp:coreProperties>
</file>