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400"/>
    <a:srgbClr val="FFFFFF"/>
    <a:srgbClr val="2A148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62" autoAdjust="0"/>
  </p:normalViewPr>
  <p:slideViewPr>
    <p:cSldViewPr>
      <p:cViewPr>
        <p:scale>
          <a:sx n="60" d="100"/>
          <a:sy n="60" d="100"/>
        </p:scale>
        <p:origin x="-153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5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426292"/>
            <a:ext cx="5486400" cy="476250"/>
          </a:xfr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elwe Bd BT" pitchFamily="18" charset="0"/>
              </a:rPr>
              <a:t>BAHAYA LATEN KOMUNIS</a:t>
            </a:r>
            <a:endParaRPr lang="en-US" dirty="0">
              <a:solidFill>
                <a:srgbClr val="FF0000"/>
              </a:solidFill>
              <a:latin typeface="Belwe Bd BT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9905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1" r="6245" b="23061"/>
          <a:stretch/>
        </p:blipFill>
        <p:spPr>
          <a:xfrm>
            <a:off x="8229600" y="98761"/>
            <a:ext cx="761999" cy="815639"/>
          </a:xfrm>
          <a:prstGeom prst="triangle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48464"/>
            <a:ext cx="3352800" cy="2266336"/>
          </a:xfrm>
          <a:prstGeom prst="ellipse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112500"/>
          </a:effectLst>
        </p:spPr>
      </p:pic>
      <p:sp>
        <p:nvSpPr>
          <p:cNvPr id="8" name="Rectangle 7"/>
          <p:cNvSpPr/>
          <p:nvPr/>
        </p:nvSpPr>
        <p:spPr>
          <a:xfrm>
            <a:off x="5816690" y="2856151"/>
            <a:ext cx="1989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b="1" dirty="0" err="1">
                <a:latin typeface="Berlin Sans FB Demi" pitchFamily="34" charset="0"/>
              </a:rPr>
              <a:t>Kelompok</a:t>
            </a:r>
            <a:r>
              <a:rPr lang="en-US" b="1" dirty="0">
                <a:latin typeface="Berlin Sans FB Demi" pitchFamily="34" charset="0"/>
              </a:rPr>
              <a:t> 5 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67200" y="3251592"/>
            <a:ext cx="4062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b="1" dirty="0" err="1">
                <a:latin typeface="Berlin Sans FB Demi" pitchFamily="34" charset="0"/>
              </a:rPr>
              <a:t>Dani</a:t>
            </a:r>
            <a:r>
              <a:rPr lang="en-US" b="1" dirty="0">
                <a:latin typeface="Berlin Sans FB Demi" pitchFamily="34" charset="0"/>
              </a:rPr>
              <a:t> </a:t>
            </a:r>
            <a:r>
              <a:rPr lang="en-US" b="1" dirty="0" err="1">
                <a:latin typeface="Berlin Sans FB Demi" pitchFamily="34" charset="0"/>
              </a:rPr>
              <a:t>Andriansyah</a:t>
            </a:r>
            <a:r>
              <a:rPr lang="en-US" b="1" dirty="0">
                <a:latin typeface="Berlin Sans FB Demi" pitchFamily="34" charset="0"/>
              </a:rPr>
              <a:t> 	1501164349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48638" y="3516868"/>
            <a:ext cx="4155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b="1" dirty="0" err="1">
                <a:latin typeface="Berlin Sans FB Demi" pitchFamily="34" charset="0"/>
              </a:rPr>
              <a:t>Dila</a:t>
            </a:r>
            <a:r>
              <a:rPr lang="en-US" b="1" dirty="0">
                <a:latin typeface="Berlin Sans FB Demi" pitchFamily="34" charset="0"/>
              </a:rPr>
              <a:t> </a:t>
            </a:r>
            <a:r>
              <a:rPr lang="en-US" b="1" dirty="0" err="1">
                <a:latin typeface="Berlin Sans FB Demi" pitchFamily="34" charset="0"/>
              </a:rPr>
              <a:t>Oktafani</a:t>
            </a:r>
            <a:r>
              <a:rPr lang="en-US" b="1" dirty="0">
                <a:latin typeface="Berlin Sans FB Demi" pitchFamily="34" charset="0"/>
              </a:rPr>
              <a:t> 	1501160067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65343" y="3810000"/>
            <a:ext cx="4049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b="1" dirty="0">
                <a:latin typeface="Berlin Sans FB Demi" pitchFamily="34" charset="0"/>
              </a:rPr>
              <a:t>Gita </a:t>
            </a:r>
            <a:r>
              <a:rPr lang="en-US" b="1" dirty="0" err="1">
                <a:latin typeface="Berlin Sans FB Demi" pitchFamily="34" charset="0"/>
              </a:rPr>
              <a:t>Medinna</a:t>
            </a:r>
            <a:r>
              <a:rPr lang="en-US" b="1" dirty="0">
                <a:latin typeface="Berlin Sans FB Demi" pitchFamily="34" charset="0"/>
              </a:rPr>
              <a:t> 	1501160150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53079" y="4126468"/>
            <a:ext cx="4027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b="1" dirty="0" err="1">
                <a:latin typeface="Berlin Sans FB Demi" pitchFamily="34" charset="0"/>
              </a:rPr>
              <a:t>Hilman</a:t>
            </a:r>
            <a:r>
              <a:rPr lang="en-US" b="1" dirty="0">
                <a:latin typeface="Berlin Sans FB Demi" pitchFamily="34" charset="0"/>
              </a:rPr>
              <a:t> Ismail	1501164180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57388" y="4419600"/>
            <a:ext cx="4075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b="1" dirty="0">
                <a:latin typeface="Berlin Sans FB Demi" pitchFamily="34" charset="0"/>
              </a:rPr>
              <a:t>Irena Yolanda 	1501164464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52824" y="4724400"/>
            <a:ext cx="4055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b="1" dirty="0" err="1">
                <a:latin typeface="Berlin Sans FB Demi" pitchFamily="34" charset="0"/>
              </a:rPr>
              <a:t>Nyoman</a:t>
            </a:r>
            <a:r>
              <a:rPr lang="en-US" b="1" dirty="0">
                <a:latin typeface="Berlin Sans FB Demi" pitchFamily="34" charset="0"/>
              </a:rPr>
              <a:t> </a:t>
            </a:r>
            <a:r>
              <a:rPr lang="en-US" b="1" dirty="0" err="1">
                <a:latin typeface="Berlin Sans FB Demi" pitchFamily="34" charset="0"/>
              </a:rPr>
              <a:t>Trisna</a:t>
            </a:r>
            <a:r>
              <a:rPr lang="en-US" b="1" dirty="0">
                <a:latin typeface="Berlin Sans FB Demi" pitchFamily="34" charset="0"/>
              </a:rPr>
              <a:t> D.P	1501160233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21255" y="5029200"/>
            <a:ext cx="4039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b="1" dirty="0" err="1">
                <a:latin typeface="Berlin Sans FB Demi" pitchFamily="34" charset="0"/>
              </a:rPr>
              <a:t>Ratnawati</a:t>
            </a:r>
            <a:r>
              <a:rPr lang="en-US" b="1" dirty="0">
                <a:latin typeface="Berlin Sans FB Demi" pitchFamily="34" charset="0"/>
              </a:rPr>
              <a:t> 		1501164014</a:t>
            </a:r>
          </a:p>
        </p:txBody>
      </p:sp>
    </p:spTree>
    <p:extLst>
      <p:ext uri="{BB962C8B-B14F-4D97-AF65-F5344CB8AC3E}">
        <p14:creationId xmlns:p14="http://schemas.microsoft.com/office/powerpoint/2010/main" val="358492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  <p:bldP spid="12" grpId="0"/>
      <p:bldP spid="13" grpId="0"/>
      <p:bldP spid="16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00400" y="337066"/>
            <a:ext cx="3124200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5529" y="2971800"/>
            <a:ext cx="8839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</a:rPr>
              <a:t>	</a:t>
            </a:r>
            <a:r>
              <a:rPr lang="en-US" sz="2000" b="1" dirty="0" err="1" smtClean="0">
                <a:latin typeface="Times New Roman" pitchFamily="18" charset="0"/>
              </a:rPr>
              <a:t>Bahaya</a:t>
            </a:r>
            <a:r>
              <a:rPr lang="en-US" sz="2000" b="1" dirty="0" smtClean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laten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</a:rPr>
              <a:t>Komunis</a:t>
            </a:r>
            <a:r>
              <a:rPr lang="en-US" sz="2000" b="1" dirty="0" smtClean="0">
                <a:latin typeface="Times New Roman" pitchFamily="18" charset="0"/>
              </a:rPr>
              <a:t> di </a:t>
            </a:r>
            <a:r>
              <a:rPr lang="en-US" sz="2000" b="1" dirty="0">
                <a:latin typeface="Times New Roman" pitchFamily="18" charset="0"/>
              </a:rPr>
              <a:t>Indonesia </a:t>
            </a:r>
            <a:r>
              <a:rPr lang="en-US" sz="2000" b="1" dirty="0" err="1">
                <a:latin typeface="Times New Roman" pitchFamily="18" charset="0"/>
              </a:rPr>
              <a:t>kendati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tidak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lagi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mengedepankan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aksi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dengan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angkat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senjata</a:t>
            </a:r>
            <a:r>
              <a:rPr lang="en-US" sz="2000" b="1" dirty="0">
                <a:latin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</a:rPr>
              <a:t>namun</a:t>
            </a:r>
            <a:r>
              <a:rPr lang="en-US" sz="2000" b="1" dirty="0">
                <a:latin typeface="Times New Roman" pitchFamily="18" charset="0"/>
              </a:rPr>
              <a:t> PKI </a:t>
            </a:r>
            <a:r>
              <a:rPr lang="en-US" sz="2000" b="1" dirty="0" err="1">
                <a:latin typeface="Times New Roman" pitchFamily="18" charset="0"/>
              </a:rPr>
              <a:t>kini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sudah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bermetamorfosa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kemana-mana</a:t>
            </a:r>
            <a:r>
              <a:rPr lang="en-US" sz="2000" b="1" dirty="0">
                <a:latin typeface="Times New Roman" pitchFamily="18" charset="0"/>
              </a:rPr>
              <a:t> (</a:t>
            </a:r>
            <a:r>
              <a:rPr lang="en-US" sz="2000" b="1" dirty="0" err="1">
                <a:latin typeface="Times New Roman" pitchFamily="18" charset="0"/>
              </a:rPr>
              <a:t>Komunis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gaya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baru</a:t>
            </a:r>
            <a:r>
              <a:rPr lang="en-US" sz="2000" b="1" dirty="0">
                <a:latin typeface="Times New Roman" pitchFamily="18" charset="0"/>
              </a:rPr>
              <a:t>). </a:t>
            </a:r>
            <a:r>
              <a:rPr lang="en-US" sz="2000" b="1" dirty="0" err="1">
                <a:latin typeface="Times New Roman" pitchFamily="18" charset="0"/>
              </a:rPr>
              <a:t>Masyarakat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bisa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melihat</a:t>
            </a:r>
            <a:r>
              <a:rPr lang="en-US" sz="2000" b="1" dirty="0">
                <a:latin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</a:rPr>
              <a:t>dimana-mana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ada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konflik</a:t>
            </a:r>
            <a:r>
              <a:rPr lang="en-US" sz="2000" b="1" dirty="0">
                <a:latin typeface="Times New Roman" pitchFamily="18" charset="0"/>
              </a:rPr>
              <a:t> di situ </a:t>
            </a:r>
            <a:r>
              <a:rPr lang="en-US" sz="2000" b="1" dirty="0" err="1">
                <a:latin typeface="Times New Roman" pitchFamily="18" charset="0"/>
              </a:rPr>
              <a:t>juga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ada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bekas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kader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dan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tokoh-tokohnya</a:t>
            </a:r>
            <a:r>
              <a:rPr lang="en-US" sz="2000" b="1" dirty="0">
                <a:latin typeface="Times New Roman" pitchFamily="18" charset="0"/>
              </a:rPr>
              <a:t>. Kader-</a:t>
            </a:r>
            <a:r>
              <a:rPr lang="en-US" sz="2000" b="1" dirty="0" err="1">
                <a:latin typeface="Times New Roman" pitchFamily="18" charset="0"/>
              </a:rPr>
              <a:t>kadernya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dengan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faham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komunismenya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bisa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ada</a:t>
            </a:r>
            <a:r>
              <a:rPr lang="en-US" sz="2000" b="1" dirty="0">
                <a:latin typeface="Times New Roman" pitchFamily="18" charset="0"/>
              </a:rPr>
              <a:t> di </a:t>
            </a:r>
            <a:r>
              <a:rPr lang="en-US" sz="2000" b="1" dirty="0" err="1">
                <a:latin typeface="Times New Roman" pitchFamily="18" charset="0"/>
              </a:rPr>
              <a:t>mana-mana</a:t>
            </a:r>
            <a:r>
              <a:rPr lang="en-US" sz="2000" b="1" dirty="0">
                <a:latin typeface="Times New Roman" pitchFamily="18" charset="0"/>
              </a:rPr>
              <a:t>. </a:t>
            </a:r>
            <a:r>
              <a:rPr lang="en-US" sz="2000" b="1" dirty="0" err="1">
                <a:latin typeface="Times New Roman" pitchFamily="18" charset="0"/>
              </a:rPr>
              <a:t>Selain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ada</a:t>
            </a:r>
            <a:r>
              <a:rPr lang="en-US" sz="2000" b="1" dirty="0">
                <a:latin typeface="Times New Roman" pitchFamily="18" charset="0"/>
              </a:rPr>
              <a:t> yang </a:t>
            </a:r>
            <a:r>
              <a:rPr lang="en-US" sz="2000" b="1" dirty="0" err="1">
                <a:latin typeface="Times New Roman" pitchFamily="18" charset="0"/>
              </a:rPr>
              <a:t>terang-terangan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membanggakan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partai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komunis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itu</a:t>
            </a:r>
            <a:r>
              <a:rPr lang="en-US" sz="2000" b="1" dirty="0">
                <a:latin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</a:rPr>
              <a:t>ada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juga</a:t>
            </a:r>
            <a:r>
              <a:rPr lang="en-US" sz="2000" b="1" dirty="0">
                <a:latin typeface="Times New Roman" pitchFamily="18" charset="0"/>
              </a:rPr>
              <a:t> yang </a:t>
            </a:r>
            <a:r>
              <a:rPr lang="en-US" sz="2000" b="1" dirty="0" err="1">
                <a:latin typeface="Times New Roman" pitchFamily="18" charset="0"/>
              </a:rPr>
              <a:t>melakukan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gerakan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secara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tersamar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atau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penyusupan-penyusupan</a:t>
            </a:r>
            <a:r>
              <a:rPr lang="en-US" sz="2000" b="1" dirty="0" smtClean="0">
                <a:latin typeface="Times New Roman" pitchFamily="18" charset="0"/>
              </a:rPr>
              <a:t>.</a:t>
            </a:r>
          </a:p>
          <a:p>
            <a:pPr algn="just"/>
            <a:endParaRPr lang="en-US" sz="2000" b="1" dirty="0">
              <a:latin typeface="Times New Roman" pitchFamily="18" charset="0"/>
            </a:endParaRPr>
          </a:p>
          <a:p>
            <a:pPr algn="just"/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120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</a:rPr>
              <a:t>nyawa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</a:rPr>
              <a:t>melayang</a:t>
            </a:r>
            <a:r>
              <a:rPr lang="en-US" sz="2000" b="1" dirty="0" smtClean="0">
                <a:latin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</a:rPr>
              <a:t>akibat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</a:rPr>
              <a:t>pembantaian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</a:rPr>
              <a:t>massal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</a:rPr>
              <a:t> yang di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</a:rPr>
              <a:t>lakukan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</a:rPr>
              <a:t>oleh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</a:rPr>
              <a:t>kaum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Times New Roman" pitchFamily="18" charset="0"/>
              </a:rPr>
              <a:t>ko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</a:rPr>
              <a:t>munis</a:t>
            </a:r>
            <a:r>
              <a:rPr lang="en-US" sz="2000" b="1" dirty="0" smtClean="0">
                <a:latin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</a:rPr>
              <a:t>di 75 Negara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</a:rPr>
              <a:t>selama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</a:rPr>
              <a:t>kurun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</a:rPr>
              <a:t>waktu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</a:rPr>
              <a:t> 74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</a:rPr>
              <a:t>tahun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</a:rPr>
              <a:t> (1917-1991).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0400" y="337066"/>
            <a:ext cx="327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Juniper-Thin" pitchFamily="2" charset="0"/>
              </a:rPr>
              <a:t>Bahaya</a:t>
            </a:r>
            <a:r>
              <a:rPr lang="en-US" sz="2000" dirty="0">
                <a:solidFill>
                  <a:srgbClr val="FF0000"/>
                </a:solidFill>
                <a:latin typeface="Juniper-Thin" pitchFamily="2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Juniper-Thin" pitchFamily="2" charset="0"/>
              </a:rPr>
              <a:t>laten</a:t>
            </a:r>
            <a:r>
              <a:rPr lang="en-US" sz="2000" dirty="0">
                <a:solidFill>
                  <a:srgbClr val="FF0000"/>
                </a:solidFill>
                <a:latin typeface="Juniper-Thin" pitchFamily="2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Juniper-Thin" pitchFamily="2" charset="0"/>
              </a:rPr>
              <a:t>Komunis</a:t>
            </a:r>
            <a:r>
              <a:rPr lang="en-US" sz="2000" dirty="0">
                <a:solidFill>
                  <a:srgbClr val="FF0000"/>
                </a:solidFill>
                <a:latin typeface="Juniper-Thin" pitchFamily="2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5529" y="1066800"/>
            <a:ext cx="883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</a:rPr>
              <a:t>	</a:t>
            </a:r>
            <a:r>
              <a:rPr lang="en-US" sz="2000" b="1" dirty="0" err="1" smtClean="0">
                <a:latin typeface="Times New Roman" pitchFamily="18" charset="0"/>
              </a:rPr>
              <a:t>Ideologi</a:t>
            </a:r>
            <a:r>
              <a:rPr lang="en-US" sz="2000" b="1" dirty="0" smtClean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komunis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atau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komunisme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merupakan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perlawanan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besar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pertama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dalam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abad</a:t>
            </a:r>
            <a:r>
              <a:rPr lang="en-US" sz="2000" b="1" dirty="0">
                <a:latin typeface="Times New Roman" pitchFamily="18" charset="0"/>
              </a:rPr>
              <a:t> ke-20 </a:t>
            </a:r>
            <a:r>
              <a:rPr lang="en-US" sz="2000" b="1" dirty="0" err="1">
                <a:latin typeface="Times New Roman" pitchFamily="18" charset="0"/>
              </a:rPr>
              <a:t>terhadap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sistem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ekomomi</a:t>
            </a:r>
            <a:r>
              <a:rPr lang="en-US" sz="2000" b="1" dirty="0">
                <a:latin typeface="Times New Roman" pitchFamily="18" charset="0"/>
              </a:rPr>
              <a:t> yang </a:t>
            </a:r>
            <a:r>
              <a:rPr lang="en-US" sz="2000" b="1" dirty="0" err="1">
                <a:latin typeface="Times New Roman" pitchFamily="18" charset="0"/>
              </a:rPr>
              <a:t>kapitalalis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dan</a:t>
            </a:r>
            <a:r>
              <a:rPr lang="en-US" sz="2000" b="1" dirty="0">
                <a:latin typeface="Times New Roman" pitchFamily="18" charset="0"/>
              </a:rPr>
              <a:t> liberal. </a:t>
            </a:r>
            <a:r>
              <a:rPr lang="en-US" sz="2000" b="1" dirty="0" err="1">
                <a:latin typeface="Times New Roman" pitchFamily="18" charset="0"/>
              </a:rPr>
              <a:t>Komunisme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adalah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sebuah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paham</a:t>
            </a:r>
            <a:r>
              <a:rPr lang="en-US" sz="2000" b="1" dirty="0">
                <a:latin typeface="Times New Roman" pitchFamily="18" charset="0"/>
              </a:rPr>
              <a:t> yang </a:t>
            </a:r>
            <a:r>
              <a:rPr lang="en-US" sz="2000" b="1" dirty="0" err="1">
                <a:latin typeface="Times New Roman" pitchFamily="18" charset="0"/>
              </a:rPr>
              <a:t>menekankan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kepemilikan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bersama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atas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alat-alat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priduksi</a:t>
            </a:r>
            <a:r>
              <a:rPr lang="en-US" sz="2000" b="1" dirty="0">
                <a:latin typeface="Times New Roman" pitchFamily="18" charset="0"/>
              </a:rPr>
              <a:t> (</a:t>
            </a:r>
            <a:r>
              <a:rPr lang="en-US" sz="2000" b="1" dirty="0" err="1">
                <a:latin typeface="Times New Roman" pitchFamily="18" charset="0"/>
              </a:rPr>
              <a:t>tanah</a:t>
            </a:r>
            <a:r>
              <a:rPr lang="en-US" sz="2000" b="1" dirty="0">
                <a:latin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</a:rPr>
              <a:t>tenaga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kerja</a:t>
            </a:r>
            <a:r>
              <a:rPr lang="en-US" sz="2000" b="1" dirty="0">
                <a:latin typeface="Times New Roman" pitchFamily="18" charset="0"/>
              </a:rPr>
              <a:t>, modal) yang </a:t>
            </a:r>
            <a:r>
              <a:rPr lang="en-US" sz="2000" b="1" dirty="0" err="1">
                <a:latin typeface="Times New Roman" pitchFamily="18" charset="0"/>
              </a:rPr>
              <a:t>bertujuan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untuk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tercapainya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masyarakat</a:t>
            </a:r>
            <a:r>
              <a:rPr lang="en-US" sz="2000" b="1" dirty="0">
                <a:latin typeface="Times New Roman" pitchFamily="18" charset="0"/>
              </a:rPr>
              <a:t> yang </a:t>
            </a:r>
            <a:r>
              <a:rPr lang="en-US" sz="2000" b="1" dirty="0" err="1">
                <a:latin typeface="Times New Roman" pitchFamily="18" charset="0"/>
              </a:rPr>
              <a:t>makmur</a:t>
            </a:r>
            <a:r>
              <a:rPr lang="en-US" sz="2000" b="1" dirty="0">
                <a:latin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</a:rPr>
              <a:t>masyarakat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komunis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tanpa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kelas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dan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semua</a:t>
            </a:r>
            <a:r>
              <a:rPr lang="en-US" sz="2000" b="1" dirty="0">
                <a:latin typeface="Times New Roman" pitchFamily="18" charset="0"/>
              </a:rPr>
              <a:t> orang </a:t>
            </a:r>
            <a:r>
              <a:rPr lang="en-US" sz="2000" b="1" dirty="0" err="1">
                <a:latin typeface="Times New Roman" pitchFamily="18" charset="0"/>
              </a:rPr>
              <a:t>sama</a:t>
            </a:r>
            <a:r>
              <a:rPr lang="en-US" sz="2000" b="1" dirty="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039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2400"/>
            <a:ext cx="3584636" cy="415498"/>
          </a:xfrm>
          <a:prstGeom prst="rect">
            <a:avLst/>
          </a:prstGeom>
          <a:solidFill>
            <a:srgbClr val="F6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838200"/>
            <a:ext cx="8763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</a:rPr>
              <a:t>1. </a:t>
            </a:r>
            <a:r>
              <a:rPr lang="en-US" sz="2000" b="1" dirty="0" err="1" smtClean="0">
                <a:latin typeface="Times New Roman" pitchFamily="18" charset="0"/>
              </a:rPr>
              <a:t>Ajaran</a:t>
            </a:r>
            <a:r>
              <a:rPr lang="en-US" sz="2000" b="1" dirty="0" smtClean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komunisme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adalah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sifatnya</a:t>
            </a:r>
            <a:r>
              <a:rPr lang="en-US" sz="2000" b="1" dirty="0">
                <a:latin typeface="Times New Roman" pitchFamily="18" charset="0"/>
              </a:rPr>
              <a:t> yang </a:t>
            </a:r>
            <a:r>
              <a:rPr lang="en-US" sz="2000" b="1" dirty="0" err="1">
                <a:latin typeface="Times New Roman" pitchFamily="18" charset="0"/>
              </a:rPr>
              <a:t>ateis</a:t>
            </a:r>
            <a:r>
              <a:rPr lang="en-US" sz="2000" b="1" dirty="0">
                <a:latin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</a:rPr>
              <a:t>tidak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mengimani</a:t>
            </a:r>
            <a:r>
              <a:rPr lang="en-US" sz="2000" b="1" dirty="0">
                <a:latin typeface="Times New Roman" pitchFamily="18" charset="0"/>
              </a:rPr>
              <a:t> Allah. Orang </a:t>
            </a:r>
            <a:r>
              <a:rPr lang="en-US" sz="2000" b="1" dirty="0" err="1">
                <a:latin typeface="Times New Roman" pitchFamily="18" charset="0"/>
              </a:rPr>
              <a:t>komunis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menganggap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Tuhan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tidak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ada</a:t>
            </a:r>
            <a:r>
              <a:rPr lang="en-US" sz="2000" b="1" dirty="0">
                <a:latin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</a:rPr>
              <a:t>kalau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ia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berpikir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Tuhan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tidak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ada</a:t>
            </a:r>
            <a:r>
              <a:rPr lang="en-US" sz="2000" b="1" dirty="0">
                <a:latin typeface="Times New Roman" pitchFamily="18" charset="0"/>
              </a:rPr>
              <a:t>. Akan </a:t>
            </a:r>
            <a:r>
              <a:rPr lang="en-US" sz="2000" b="1" dirty="0" err="1">
                <a:latin typeface="Times New Roman" pitchFamily="18" charset="0"/>
              </a:rPr>
              <a:t>tetapi</a:t>
            </a:r>
            <a:r>
              <a:rPr lang="en-US" sz="2000" b="1" dirty="0">
                <a:latin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</a:rPr>
              <a:t>kalau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ia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berpikir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Tuhan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ada</a:t>
            </a:r>
            <a:r>
              <a:rPr lang="en-US" sz="2000" b="1" dirty="0">
                <a:latin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</a:rPr>
              <a:t>jadilah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Tuhan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ada</a:t>
            </a:r>
            <a:r>
              <a:rPr lang="en-US" sz="2000" b="1" dirty="0">
                <a:latin typeface="Times New Roman" pitchFamily="18" charset="0"/>
              </a:rPr>
              <a:t>. </a:t>
            </a:r>
            <a:r>
              <a:rPr lang="en-US" sz="2000" b="1" dirty="0" err="1">
                <a:latin typeface="Times New Roman" pitchFamily="18" charset="0"/>
              </a:rPr>
              <a:t>Maka</a:t>
            </a:r>
            <a:r>
              <a:rPr lang="en-US" sz="2000" b="1" dirty="0">
                <a:latin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</a:rPr>
              <a:t>keberadaan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Tuhan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terserah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kepada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manusia</a:t>
            </a:r>
            <a:r>
              <a:rPr lang="en-US" sz="2000" b="1" dirty="0">
                <a:latin typeface="Times New Roman" pitchFamily="18" charset="0"/>
              </a:rPr>
              <a:t>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</a:rPr>
              <a:t>2. </a:t>
            </a:r>
            <a:r>
              <a:rPr lang="en-US" sz="2000" b="1" dirty="0" err="1" smtClean="0">
                <a:latin typeface="Times New Roman" pitchFamily="18" charset="0"/>
              </a:rPr>
              <a:t>Sifatnya</a:t>
            </a:r>
            <a:r>
              <a:rPr lang="en-US" sz="2000" b="1" dirty="0" smtClean="0">
                <a:latin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</a:rPr>
              <a:t>yang </a:t>
            </a:r>
            <a:r>
              <a:rPr lang="en-US" sz="2000" b="1" dirty="0" err="1">
                <a:latin typeface="Times New Roman" pitchFamily="18" charset="0"/>
              </a:rPr>
              <a:t>kurang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menghargai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manusia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sebagai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individu</a:t>
            </a:r>
            <a:r>
              <a:rPr lang="en-US" sz="2000" b="1" dirty="0">
                <a:latin typeface="Times New Roman" pitchFamily="18" charset="0"/>
              </a:rPr>
              <a:t>. </a:t>
            </a:r>
            <a:r>
              <a:rPr lang="en-US" sz="2000" b="1" dirty="0" err="1">
                <a:latin typeface="Times New Roman" pitchFamily="18" charset="0"/>
              </a:rPr>
              <a:t>terbukti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dari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ajarannya</a:t>
            </a:r>
            <a:r>
              <a:rPr lang="en-US" sz="2000" b="1" dirty="0">
                <a:latin typeface="Times New Roman" pitchFamily="18" charset="0"/>
              </a:rPr>
              <a:t> yang </a:t>
            </a:r>
            <a:r>
              <a:rPr lang="en-US" sz="2000" b="1" dirty="0" err="1">
                <a:latin typeface="Times New Roman" pitchFamily="18" charset="0"/>
              </a:rPr>
              <a:t>tidak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memperbolehkan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ia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menguasai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alat-alat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produksi</a:t>
            </a:r>
            <a:r>
              <a:rPr lang="en-US" sz="2000" b="1" dirty="0">
                <a:latin typeface="Times New Roman" pitchFamily="18" charset="0"/>
              </a:rPr>
              <a:t>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</a:rPr>
              <a:t>3. </a:t>
            </a:r>
            <a:r>
              <a:rPr lang="en-US" sz="2000" b="1" dirty="0" err="1" smtClean="0">
                <a:latin typeface="Times New Roman" pitchFamily="18" charset="0"/>
              </a:rPr>
              <a:t>Komunisme</a:t>
            </a:r>
            <a:r>
              <a:rPr lang="en-US" sz="2000" b="1" dirty="0" smtClean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mengajarkan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teori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perjuangan</a:t>
            </a:r>
            <a:r>
              <a:rPr lang="en-US" sz="2000" b="1" dirty="0">
                <a:latin typeface="Times New Roman" pitchFamily="18" charset="0"/>
              </a:rPr>
              <a:t> (</a:t>
            </a:r>
            <a:r>
              <a:rPr lang="en-US" sz="2000" b="1" dirty="0" err="1">
                <a:latin typeface="Times New Roman" pitchFamily="18" charset="0"/>
              </a:rPr>
              <a:t>pertentangan</a:t>
            </a:r>
            <a:r>
              <a:rPr lang="en-US" sz="2000" b="1" dirty="0">
                <a:latin typeface="Times New Roman" pitchFamily="18" charset="0"/>
              </a:rPr>
              <a:t>) </a:t>
            </a:r>
            <a:r>
              <a:rPr lang="en-US" sz="2000" b="1" dirty="0" err="1">
                <a:latin typeface="Times New Roman" pitchFamily="18" charset="0"/>
              </a:rPr>
              <a:t>kelas</a:t>
            </a:r>
            <a:r>
              <a:rPr lang="en-US" sz="2000" b="1" dirty="0">
                <a:latin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</a:rPr>
              <a:t>misalnya</a:t>
            </a:r>
            <a:r>
              <a:rPr lang="en-US" sz="2000" b="1" dirty="0">
                <a:latin typeface="Times New Roman" pitchFamily="18" charset="0"/>
              </a:rPr>
              <a:t> proletariat </a:t>
            </a:r>
            <a:r>
              <a:rPr lang="en-US" sz="2000" b="1" dirty="0" err="1">
                <a:latin typeface="Times New Roman" pitchFamily="18" charset="0"/>
              </a:rPr>
              <a:t>melawan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tuan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tanah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dan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kapitalis</a:t>
            </a:r>
            <a:r>
              <a:rPr lang="en-US" sz="2000" b="1" dirty="0">
                <a:latin typeface="Times New Roman" pitchFamily="18" charset="0"/>
              </a:rPr>
              <a:t>.</a:t>
            </a:r>
          </a:p>
          <a:p>
            <a:pPr algn="just"/>
            <a:r>
              <a:rPr lang="en-US" sz="2000" b="1" dirty="0">
                <a:latin typeface="Times New Roman" pitchFamily="18" charset="0"/>
              </a:rPr>
              <a:t>4. </a:t>
            </a:r>
            <a:r>
              <a:rPr lang="en-US" sz="2000" b="1" dirty="0" smtClean="0">
                <a:latin typeface="Times New Roman" pitchFamily="18" charset="0"/>
              </a:rPr>
              <a:t>Salah </a:t>
            </a:r>
            <a:r>
              <a:rPr lang="en-US" sz="2000" b="1" dirty="0" err="1">
                <a:latin typeface="Times New Roman" pitchFamily="18" charset="0"/>
              </a:rPr>
              <a:t>satu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doktrin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komunis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adalah</a:t>
            </a:r>
            <a:r>
              <a:rPr lang="en-US" sz="2000" b="1" dirty="0">
                <a:latin typeface="Times New Roman" pitchFamily="18" charset="0"/>
              </a:rPr>
              <a:t> the permanent </a:t>
            </a:r>
            <a:r>
              <a:rPr lang="en-US" sz="2000" b="1" dirty="0" err="1">
                <a:latin typeface="Times New Roman" pitchFamily="18" charset="0"/>
              </a:rPr>
              <a:t>atau</a:t>
            </a:r>
            <a:r>
              <a:rPr lang="en-US" sz="2000" b="1" dirty="0">
                <a:latin typeface="Times New Roman" pitchFamily="18" charset="0"/>
              </a:rPr>
              <a:t> continuous revolution (</a:t>
            </a:r>
            <a:r>
              <a:rPr lang="en-US" sz="2000" b="1" dirty="0" err="1">
                <a:latin typeface="Times New Roman" pitchFamily="18" charset="0"/>
              </a:rPr>
              <a:t>revolusi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terus-menerus</a:t>
            </a:r>
            <a:r>
              <a:rPr lang="en-US" sz="2000" b="1" dirty="0">
                <a:latin typeface="Times New Roman" pitchFamily="18" charset="0"/>
              </a:rPr>
              <a:t>). </a:t>
            </a:r>
            <a:r>
              <a:rPr lang="en-US" sz="2000" b="1" dirty="0" err="1">
                <a:latin typeface="Times New Roman" pitchFamily="18" charset="0"/>
              </a:rPr>
              <a:t>Revolusi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itu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menjalar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ke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seluruh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dunia</a:t>
            </a:r>
            <a:r>
              <a:rPr lang="en-US" sz="2000" b="1" dirty="0">
                <a:latin typeface="Times New Roman" pitchFamily="18" charset="0"/>
              </a:rPr>
              <a:t>. </a:t>
            </a:r>
            <a:r>
              <a:rPr lang="en-US" sz="2000" b="1" dirty="0" err="1">
                <a:latin typeface="Times New Roman" pitchFamily="18" charset="0"/>
              </a:rPr>
              <a:t>Maka</a:t>
            </a:r>
            <a:r>
              <a:rPr lang="en-US" sz="2000" b="1" dirty="0">
                <a:latin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</a:rPr>
              <a:t>komunisme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sering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disebut</a:t>
            </a:r>
            <a:r>
              <a:rPr lang="en-US" sz="2000" b="1" dirty="0">
                <a:latin typeface="Times New Roman" pitchFamily="18" charset="0"/>
              </a:rPr>
              <a:t> go international</a:t>
            </a:r>
            <a:r>
              <a:rPr lang="en-US" sz="2000" b="1" dirty="0" smtClean="0">
                <a:latin typeface="Times New Roman" pitchFamily="18" charset="0"/>
              </a:rPr>
              <a:t>.</a:t>
            </a:r>
            <a:endParaRPr lang="en-US" sz="2000" b="1" dirty="0"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358463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 err="1">
                <a:latin typeface="Times New Roman" pitchFamily="18" charset="0"/>
              </a:rPr>
              <a:t>Ciri-ciri</a:t>
            </a:r>
            <a:r>
              <a:rPr lang="en-US" sz="2100" b="1" dirty="0">
                <a:latin typeface="Times New Roman" pitchFamily="18" charset="0"/>
              </a:rPr>
              <a:t> </a:t>
            </a:r>
            <a:r>
              <a:rPr lang="en-US" sz="2100" b="1" dirty="0" err="1">
                <a:latin typeface="Times New Roman" pitchFamily="18" charset="0"/>
              </a:rPr>
              <a:t>Ideologi</a:t>
            </a:r>
            <a:r>
              <a:rPr lang="en-US" sz="2100" b="1" dirty="0">
                <a:latin typeface="Times New Roman" pitchFamily="18" charset="0"/>
              </a:rPr>
              <a:t> </a:t>
            </a:r>
            <a:r>
              <a:rPr lang="en-US" sz="2100" b="1" dirty="0" err="1">
                <a:latin typeface="Times New Roman" pitchFamily="18" charset="0"/>
              </a:rPr>
              <a:t>Komunisme</a:t>
            </a:r>
            <a:endParaRPr lang="en-US" sz="21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26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990600"/>
            <a:ext cx="1661652" cy="381000"/>
          </a:xfrm>
          <a:prstGeom prst="rect">
            <a:avLst/>
          </a:prstGeom>
          <a:solidFill>
            <a:srgbClr val="F6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609600"/>
            <a:ext cx="3733800" cy="381000"/>
          </a:xfrm>
          <a:prstGeom prst="rect">
            <a:avLst/>
          </a:prstGeom>
          <a:solidFill>
            <a:srgbClr val="F6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28600"/>
            <a:ext cx="3048000" cy="381000"/>
          </a:xfrm>
          <a:prstGeom prst="rect">
            <a:avLst/>
          </a:prstGeom>
          <a:solidFill>
            <a:srgbClr val="F6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152400"/>
            <a:ext cx="45720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Perbandingan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Antara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Komunisme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,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Pancasila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dan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Liberalisme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34587"/>
            <a:ext cx="8686800" cy="504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9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0648" y="209490"/>
            <a:ext cx="5378620" cy="400110"/>
          </a:xfrm>
          <a:prstGeom prst="rect">
            <a:avLst/>
          </a:prstGeom>
          <a:solidFill>
            <a:srgbClr val="F6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209490"/>
            <a:ext cx="54168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Times New Roman" pitchFamily="18" charset="0"/>
              </a:rPr>
              <a:t>Contoh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</a:rPr>
              <a:t>kasus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</a:rPr>
              <a:t>baru</a:t>
            </a:r>
            <a:r>
              <a:rPr lang="en-US" sz="2000" b="1" dirty="0" smtClean="0">
                <a:latin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</a:rPr>
              <a:t>baru</a:t>
            </a:r>
            <a:r>
              <a:rPr lang="en-US" sz="2000" b="1" dirty="0" smtClean="0">
                <a:latin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</a:rPr>
              <a:t>ini</a:t>
            </a:r>
            <a:r>
              <a:rPr lang="en-US" sz="2000" b="1" dirty="0" smtClean="0">
                <a:latin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</a:rPr>
              <a:t>terjadi</a:t>
            </a:r>
            <a:r>
              <a:rPr lang="en-US" sz="2000" b="1" dirty="0" smtClean="0">
                <a:latin typeface="Times New Roman" pitchFamily="18" charset="0"/>
              </a:rPr>
              <a:t> di Indonesia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76052" y="865239"/>
            <a:ext cx="6359310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 err="1">
                <a:latin typeface="Times New Roman" pitchFamily="18" charset="0"/>
              </a:rPr>
              <a:t>Kasus</a:t>
            </a:r>
            <a:r>
              <a:rPr lang="en-US" sz="2100" b="1" dirty="0">
                <a:latin typeface="Times New Roman" pitchFamily="18" charset="0"/>
              </a:rPr>
              <a:t> </a:t>
            </a:r>
            <a:r>
              <a:rPr lang="en-US" sz="2100" b="1" dirty="0" err="1">
                <a:latin typeface="Times New Roman" pitchFamily="18" charset="0"/>
              </a:rPr>
              <a:t>terbaru</a:t>
            </a:r>
            <a:r>
              <a:rPr lang="en-US" sz="2100" b="1" dirty="0">
                <a:latin typeface="Times New Roman" pitchFamily="18" charset="0"/>
              </a:rPr>
              <a:t> </a:t>
            </a:r>
            <a:r>
              <a:rPr lang="en-US" sz="2100" b="1" dirty="0" err="1">
                <a:latin typeface="Times New Roman" pitchFamily="18" charset="0"/>
              </a:rPr>
              <a:t>adalah</a:t>
            </a:r>
            <a:r>
              <a:rPr lang="en-US" sz="2100" b="1" dirty="0">
                <a:latin typeface="Times New Roman" pitchFamily="18" charset="0"/>
              </a:rPr>
              <a:t> </a:t>
            </a:r>
            <a:r>
              <a:rPr lang="en-US" sz="2100" b="1" dirty="0" err="1">
                <a:latin typeface="Times New Roman" pitchFamily="18" charset="0"/>
              </a:rPr>
              <a:t>penangkapan</a:t>
            </a:r>
            <a:r>
              <a:rPr lang="en-US" sz="2100" b="1" dirty="0">
                <a:latin typeface="Times New Roman" pitchFamily="18" charset="0"/>
              </a:rPr>
              <a:t> </a:t>
            </a:r>
            <a:r>
              <a:rPr lang="en-US" sz="2100" b="1" dirty="0" err="1">
                <a:latin typeface="Times New Roman" pitchFamily="18" charset="0"/>
              </a:rPr>
              <a:t>dua</a:t>
            </a:r>
            <a:r>
              <a:rPr lang="en-US" sz="2100" b="1" dirty="0">
                <a:latin typeface="Times New Roman" pitchFamily="18" charset="0"/>
              </a:rPr>
              <a:t> </a:t>
            </a:r>
            <a:r>
              <a:rPr lang="en-US" sz="2100" b="1" dirty="0" err="1">
                <a:latin typeface="Times New Roman" pitchFamily="18" charset="0"/>
              </a:rPr>
              <a:t>pegiat</a:t>
            </a:r>
            <a:r>
              <a:rPr lang="en-US" sz="2100" b="1" dirty="0">
                <a:latin typeface="Times New Roman" pitchFamily="18" charset="0"/>
              </a:rPr>
              <a:t> </a:t>
            </a:r>
            <a:r>
              <a:rPr lang="en-US" sz="2100" b="1" dirty="0" err="1">
                <a:latin typeface="Times New Roman" pitchFamily="18" charset="0"/>
              </a:rPr>
              <a:t>komunitas</a:t>
            </a:r>
            <a:r>
              <a:rPr lang="en-US" sz="2100" b="1" dirty="0">
                <a:latin typeface="Times New Roman" pitchFamily="18" charset="0"/>
              </a:rPr>
              <a:t> di Ternate, </a:t>
            </a:r>
            <a:r>
              <a:rPr lang="en-US" sz="2100" b="1" dirty="0" err="1">
                <a:latin typeface="Times New Roman" pitchFamily="18" charset="0"/>
              </a:rPr>
              <a:t>diduga</a:t>
            </a:r>
            <a:r>
              <a:rPr lang="en-US" sz="2100" b="1" dirty="0">
                <a:latin typeface="Times New Roman" pitchFamily="18" charset="0"/>
              </a:rPr>
              <a:t> </a:t>
            </a:r>
            <a:r>
              <a:rPr lang="en-US" sz="2100" b="1" dirty="0" err="1">
                <a:latin typeface="Times New Roman" pitchFamily="18" charset="0"/>
              </a:rPr>
              <a:t>karena</a:t>
            </a:r>
            <a:r>
              <a:rPr lang="en-US" sz="2100" b="1" dirty="0">
                <a:latin typeface="Times New Roman" pitchFamily="18" charset="0"/>
              </a:rPr>
              <a:t> </a:t>
            </a:r>
            <a:r>
              <a:rPr lang="en-US" sz="2100" b="1" dirty="0" err="1">
                <a:latin typeface="Times New Roman" pitchFamily="18" charset="0"/>
              </a:rPr>
              <a:t>menggunakan</a:t>
            </a:r>
            <a:r>
              <a:rPr lang="en-US" sz="2100" b="1" dirty="0">
                <a:latin typeface="Times New Roman" pitchFamily="18" charset="0"/>
              </a:rPr>
              <a:t> </a:t>
            </a:r>
            <a:r>
              <a:rPr lang="en-US" sz="2100" b="1" dirty="0" err="1">
                <a:latin typeface="Times New Roman" pitchFamily="18" charset="0"/>
              </a:rPr>
              <a:t>kaos</a:t>
            </a:r>
            <a:r>
              <a:rPr lang="en-US" sz="2100" b="1" dirty="0">
                <a:latin typeface="Times New Roman" pitchFamily="18" charset="0"/>
              </a:rPr>
              <a:t> </a:t>
            </a:r>
            <a:r>
              <a:rPr lang="en-US" sz="2100" b="1" dirty="0" err="1">
                <a:latin typeface="Times New Roman" pitchFamily="18" charset="0"/>
              </a:rPr>
              <a:t>bertuliskan</a:t>
            </a:r>
            <a:r>
              <a:rPr lang="en-US" sz="2100" b="1" dirty="0">
                <a:latin typeface="Times New Roman" pitchFamily="18" charset="0"/>
              </a:rPr>
              <a:t> "</a:t>
            </a:r>
            <a:r>
              <a:rPr lang="en-US" sz="2100" b="1" dirty="0" err="1">
                <a:latin typeface="Times New Roman" pitchFamily="18" charset="0"/>
              </a:rPr>
              <a:t>Pecinta</a:t>
            </a:r>
            <a:r>
              <a:rPr lang="en-US" sz="2100" b="1" dirty="0">
                <a:latin typeface="Times New Roman" pitchFamily="18" charset="0"/>
              </a:rPr>
              <a:t> Kopi Indonesia" </a:t>
            </a:r>
            <a:r>
              <a:rPr lang="en-US" sz="2100" b="1" dirty="0" err="1">
                <a:latin typeface="Times New Roman" pitchFamily="18" charset="0"/>
              </a:rPr>
              <a:t>dengan</a:t>
            </a:r>
            <a:r>
              <a:rPr lang="en-US" sz="2100" b="1" dirty="0">
                <a:latin typeface="Times New Roman" pitchFamily="18" charset="0"/>
              </a:rPr>
              <a:t> </a:t>
            </a:r>
            <a:r>
              <a:rPr lang="en-US" sz="2100" b="1" dirty="0" err="1">
                <a:latin typeface="Times New Roman" pitchFamily="18" charset="0"/>
              </a:rPr>
              <a:t>gambar</a:t>
            </a:r>
            <a:r>
              <a:rPr lang="en-US" sz="2100" b="1" dirty="0">
                <a:latin typeface="Times New Roman" pitchFamily="18" charset="0"/>
              </a:rPr>
              <a:t> </a:t>
            </a:r>
            <a:r>
              <a:rPr lang="en-US" sz="2100" b="1" dirty="0" err="1">
                <a:latin typeface="Times New Roman" pitchFamily="18" charset="0"/>
              </a:rPr>
              <a:t>cangkir</a:t>
            </a:r>
            <a:r>
              <a:rPr lang="en-US" sz="2100" b="1" dirty="0">
                <a:latin typeface="Times New Roman" pitchFamily="18" charset="0"/>
              </a:rPr>
              <a:t>, </a:t>
            </a:r>
            <a:r>
              <a:rPr lang="en-US" sz="2100" b="1" dirty="0" err="1">
                <a:latin typeface="Times New Roman" pitchFamily="18" charset="0"/>
              </a:rPr>
              <a:t>palu</a:t>
            </a:r>
            <a:r>
              <a:rPr lang="en-US" sz="2100" b="1" dirty="0">
                <a:latin typeface="Times New Roman" pitchFamily="18" charset="0"/>
              </a:rPr>
              <a:t>, </a:t>
            </a:r>
            <a:r>
              <a:rPr lang="en-US" sz="2100" b="1" dirty="0" err="1">
                <a:latin typeface="Times New Roman" pitchFamily="18" charset="0"/>
              </a:rPr>
              <a:t>dan</a:t>
            </a:r>
            <a:r>
              <a:rPr lang="en-US" sz="2100" b="1" dirty="0">
                <a:latin typeface="Times New Roman" pitchFamily="18" charset="0"/>
              </a:rPr>
              <a:t> </a:t>
            </a:r>
            <a:r>
              <a:rPr lang="en-US" sz="2100" b="1" dirty="0" err="1" smtClean="0">
                <a:latin typeface="Times New Roman" pitchFamily="18" charset="0"/>
              </a:rPr>
              <a:t>arit</a:t>
            </a:r>
            <a:r>
              <a:rPr lang="en-US" sz="2100" b="1" dirty="0" smtClean="0">
                <a:latin typeface="Times New Roman" pitchFamily="18" charset="0"/>
              </a:rPr>
              <a:t>. “</a:t>
            </a:r>
            <a:r>
              <a:rPr lang="en-US" sz="2100" b="1" dirty="0" err="1" smtClean="0">
                <a:latin typeface="Times New Roman" pitchFamily="18" charset="0"/>
              </a:rPr>
              <a:t>Kedua</a:t>
            </a:r>
            <a:r>
              <a:rPr lang="en-US" sz="2100" b="1" dirty="0" smtClean="0">
                <a:latin typeface="Times New Roman" pitchFamily="18" charset="0"/>
              </a:rPr>
              <a:t> </a:t>
            </a:r>
            <a:r>
              <a:rPr lang="en-US" sz="2100" b="1" dirty="0" err="1" smtClean="0">
                <a:latin typeface="Times New Roman" pitchFamily="18" charset="0"/>
              </a:rPr>
              <a:t>pemuda</a:t>
            </a:r>
            <a:r>
              <a:rPr lang="en-US" sz="2100" b="1" dirty="0" smtClean="0">
                <a:latin typeface="Times New Roman" pitchFamily="18" charset="0"/>
              </a:rPr>
              <a:t> </a:t>
            </a:r>
            <a:r>
              <a:rPr lang="en-US" sz="2100" b="1" dirty="0" err="1" smtClean="0">
                <a:latin typeface="Times New Roman" pitchFamily="18" charset="0"/>
              </a:rPr>
              <a:t>tersebut</a:t>
            </a:r>
            <a:r>
              <a:rPr lang="en-US" sz="2100" b="1" dirty="0" smtClean="0">
                <a:latin typeface="Times New Roman" pitchFamily="18" charset="0"/>
              </a:rPr>
              <a:t> </a:t>
            </a:r>
            <a:r>
              <a:rPr lang="en-US" sz="2100" b="1" dirty="0" err="1" smtClean="0">
                <a:latin typeface="Times New Roman" pitchFamily="18" charset="0"/>
              </a:rPr>
              <a:t>bukan</a:t>
            </a:r>
            <a:r>
              <a:rPr lang="en-US" sz="2100" b="1" dirty="0" smtClean="0">
                <a:latin typeface="Times New Roman" pitchFamily="18" charset="0"/>
              </a:rPr>
              <a:t> </a:t>
            </a:r>
            <a:r>
              <a:rPr lang="en-US" sz="2100" b="1" dirty="0" err="1" smtClean="0">
                <a:latin typeface="Times New Roman" pitchFamily="18" charset="0"/>
              </a:rPr>
              <a:t>hanya</a:t>
            </a:r>
            <a:r>
              <a:rPr lang="en-US" sz="2100" b="1" dirty="0" smtClean="0">
                <a:latin typeface="Times New Roman" pitchFamily="18" charset="0"/>
              </a:rPr>
              <a:t> </a:t>
            </a:r>
            <a:r>
              <a:rPr lang="en-US" sz="2100" b="1" dirty="0" err="1" smtClean="0">
                <a:latin typeface="Times New Roman" pitchFamily="18" charset="0"/>
              </a:rPr>
              <a:t>memakai</a:t>
            </a:r>
            <a:r>
              <a:rPr lang="en-US" sz="2100" b="1" dirty="0" smtClean="0">
                <a:latin typeface="Times New Roman" pitchFamily="18" charset="0"/>
              </a:rPr>
              <a:t> </a:t>
            </a:r>
            <a:r>
              <a:rPr lang="en-US" sz="2100" b="1" dirty="0" err="1" smtClean="0">
                <a:latin typeface="Times New Roman" pitchFamily="18" charset="0"/>
              </a:rPr>
              <a:t>baju</a:t>
            </a:r>
            <a:r>
              <a:rPr lang="en-US" sz="2100" b="1" dirty="0" smtClean="0">
                <a:latin typeface="Times New Roman" pitchFamily="18" charset="0"/>
              </a:rPr>
              <a:t> </a:t>
            </a:r>
            <a:r>
              <a:rPr lang="en-US" sz="2100" b="1" dirty="0" err="1" smtClean="0">
                <a:latin typeface="Times New Roman" pitchFamily="18" charset="0"/>
              </a:rPr>
              <a:t>saja</a:t>
            </a:r>
            <a:r>
              <a:rPr lang="en-US" sz="2100" b="1" dirty="0" smtClean="0">
                <a:latin typeface="Times New Roman" pitchFamily="18" charset="0"/>
              </a:rPr>
              <a:t> </a:t>
            </a:r>
            <a:r>
              <a:rPr lang="en-US" sz="2100" b="1" dirty="0" err="1" smtClean="0">
                <a:latin typeface="Times New Roman" pitchFamily="18" charset="0"/>
              </a:rPr>
              <a:t>namun</a:t>
            </a:r>
            <a:r>
              <a:rPr lang="en-US" sz="2100" b="1" dirty="0" smtClean="0">
                <a:latin typeface="Times New Roman" pitchFamily="18" charset="0"/>
              </a:rPr>
              <a:t> </a:t>
            </a:r>
            <a:r>
              <a:rPr lang="en-US" sz="2100" b="1" dirty="0" err="1" smtClean="0">
                <a:latin typeface="Times New Roman" pitchFamily="18" charset="0"/>
              </a:rPr>
              <a:t>telah</a:t>
            </a:r>
            <a:r>
              <a:rPr lang="en-US" sz="2100" b="1" dirty="0" smtClean="0">
                <a:latin typeface="Times New Roman" pitchFamily="18" charset="0"/>
              </a:rPr>
              <a:t> </a:t>
            </a:r>
            <a:r>
              <a:rPr lang="en-US" sz="2100" b="1" dirty="0" err="1" smtClean="0">
                <a:latin typeface="Times New Roman" pitchFamily="18" charset="0"/>
              </a:rPr>
              <a:t>menyebarkan</a:t>
            </a:r>
            <a:r>
              <a:rPr lang="en-US" sz="2100" b="1" dirty="0" smtClean="0">
                <a:latin typeface="Times New Roman" pitchFamily="18" charset="0"/>
              </a:rPr>
              <a:t> </a:t>
            </a:r>
            <a:r>
              <a:rPr lang="en-US" sz="2100" b="1" dirty="0" err="1" smtClean="0">
                <a:latin typeface="Times New Roman" pitchFamily="18" charset="0"/>
              </a:rPr>
              <a:t>paham</a:t>
            </a:r>
            <a:r>
              <a:rPr lang="en-US" sz="2100" b="1" dirty="0" smtClean="0">
                <a:latin typeface="Times New Roman" pitchFamily="18" charset="0"/>
              </a:rPr>
              <a:t> </a:t>
            </a:r>
            <a:r>
              <a:rPr lang="en-US" sz="2100" b="1" dirty="0" err="1" smtClean="0">
                <a:latin typeface="Times New Roman" pitchFamily="18" charset="0"/>
              </a:rPr>
              <a:t>komunis</a:t>
            </a:r>
            <a:r>
              <a:rPr lang="en-US" sz="2100" b="1" dirty="0" smtClean="0">
                <a:latin typeface="Times New Roman" pitchFamily="18" charset="0"/>
              </a:rPr>
              <a:t>” </a:t>
            </a:r>
            <a:r>
              <a:rPr lang="en-US" sz="2100" b="1" dirty="0" err="1"/>
              <a:t>Kapolda</a:t>
            </a:r>
            <a:r>
              <a:rPr lang="en-US" sz="2100" b="1" dirty="0"/>
              <a:t> Maluku Utara </a:t>
            </a:r>
            <a:r>
              <a:rPr lang="en-US" sz="2100" b="1" dirty="0" err="1"/>
              <a:t>Brigjen</a:t>
            </a:r>
            <a:r>
              <a:rPr lang="en-US" sz="2100" b="1" dirty="0"/>
              <a:t> Pol </a:t>
            </a:r>
            <a:r>
              <a:rPr lang="en-US" sz="2100" b="1" dirty="0" err="1"/>
              <a:t>Zulkarnaen</a:t>
            </a:r>
            <a:endParaRPr lang="en-US" sz="2100" b="1" dirty="0"/>
          </a:p>
          <a:p>
            <a:pPr algn="just"/>
            <a:endParaRPr lang="en-US" sz="2000" b="1" dirty="0">
              <a:latin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4"/>
          <a:stretch/>
        </p:blipFill>
        <p:spPr>
          <a:xfrm>
            <a:off x="190648" y="865239"/>
            <a:ext cx="2261420" cy="22197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739" y="3531095"/>
            <a:ext cx="2506858" cy="271579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7" name="Rectangle 6"/>
          <p:cNvSpPr/>
          <p:nvPr/>
        </p:nvSpPr>
        <p:spPr>
          <a:xfrm>
            <a:off x="762000" y="3780503"/>
            <a:ext cx="516577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 err="1" smtClean="0">
                <a:latin typeface="Times New Roman" pitchFamily="18" charset="0"/>
              </a:rPr>
              <a:t>Wanita</a:t>
            </a:r>
            <a:r>
              <a:rPr lang="en-US" sz="2100" b="1" dirty="0" smtClean="0">
                <a:latin typeface="Times New Roman" pitchFamily="18" charset="0"/>
              </a:rPr>
              <a:t> </a:t>
            </a:r>
            <a:r>
              <a:rPr lang="en-US" sz="2100" b="1" dirty="0" err="1" smtClean="0">
                <a:latin typeface="Times New Roman" pitchFamily="18" charset="0"/>
              </a:rPr>
              <a:t>kelahiran</a:t>
            </a:r>
            <a:r>
              <a:rPr lang="en-US" sz="2100" b="1" dirty="0" smtClean="0">
                <a:latin typeface="Times New Roman" pitchFamily="18" charset="0"/>
              </a:rPr>
              <a:t>  3 </a:t>
            </a:r>
            <a:r>
              <a:rPr lang="en-US" sz="2100" b="1" dirty="0" err="1" smtClean="0">
                <a:latin typeface="Times New Roman" pitchFamily="18" charset="0"/>
              </a:rPr>
              <a:t>Februari</a:t>
            </a:r>
            <a:r>
              <a:rPr lang="en-US" sz="2100" b="1" dirty="0" smtClean="0">
                <a:latin typeface="Times New Roman" pitchFamily="18" charset="0"/>
              </a:rPr>
              <a:t> 1992 </a:t>
            </a:r>
            <a:r>
              <a:rPr lang="en-US" sz="2100" b="1" dirty="0" err="1" smtClean="0">
                <a:latin typeface="Times New Roman" pitchFamily="18" charset="0"/>
              </a:rPr>
              <a:t>itu</a:t>
            </a:r>
            <a:r>
              <a:rPr lang="en-US" sz="2100" b="1" dirty="0" smtClean="0">
                <a:latin typeface="Times New Roman" pitchFamily="18" charset="0"/>
              </a:rPr>
              <a:t> </a:t>
            </a:r>
            <a:r>
              <a:rPr lang="en-US" sz="2100" b="1" dirty="0" err="1" smtClean="0">
                <a:latin typeface="Times New Roman" pitchFamily="18" charset="0"/>
              </a:rPr>
              <a:t>berdalih</a:t>
            </a:r>
            <a:r>
              <a:rPr lang="en-US" sz="2100" b="1" dirty="0" smtClean="0">
                <a:latin typeface="Times New Roman" pitchFamily="18" charset="0"/>
              </a:rPr>
              <a:t> </a:t>
            </a:r>
            <a:r>
              <a:rPr lang="en-US" sz="2100" b="1" dirty="0" err="1" smtClean="0">
                <a:latin typeface="Times New Roman" pitchFamily="18" charset="0"/>
              </a:rPr>
              <a:t>bahwa</a:t>
            </a:r>
            <a:r>
              <a:rPr lang="en-US" sz="2100" b="1" dirty="0" smtClean="0">
                <a:latin typeface="Times New Roman" pitchFamily="18" charset="0"/>
              </a:rPr>
              <a:t> </a:t>
            </a:r>
            <a:r>
              <a:rPr lang="en-US" sz="2100" b="1" dirty="0" err="1" smtClean="0">
                <a:latin typeface="Times New Roman" pitchFamily="18" charset="0"/>
              </a:rPr>
              <a:t>sikap</a:t>
            </a:r>
            <a:r>
              <a:rPr lang="en-US" sz="2100" b="1" dirty="0" smtClean="0">
                <a:latin typeface="Times New Roman" pitchFamily="18" charset="0"/>
              </a:rPr>
              <a:t> </a:t>
            </a:r>
            <a:r>
              <a:rPr lang="en-US" sz="2100" b="1" dirty="0" err="1" smtClean="0">
                <a:latin typeface="Times New Roman" pitchFamily="18" charset="0"/>
              </a:rPr>
              <a:t>tersebut</a:t>
            </a:r>
            <a:r>
              <a:rPr lang="en-US" sz="2100" b="1" dirty="0" smtClean="0">
                <a:latin typeface="Times New Roman" pitchFamily="18" charset="0"/>
              </a:rPr>
              <a:t> </a:t>
            </a:r>
            <a:r>
              <a:rPr lang="en-US" sz="2100" b="1" dirty="0" err="1" smtClean="0">
                <a:latin typeface="Times New Roman" pitchFamily="18" charset="0"/>
              </a:rPr>
              <a:t>untuk</a:t>
            </a:r>
            <a:r>
              <a:rPr lang="en-US" sz="2100" b="1" dirty="0" smtClean="0">
                <a:latin typeface="Times New Roman" pitchFamily="18" charset="0"/>
              </a:rPr>
              <a:t> </a:t>
            </a:r>
            <a:r>
              <a:rPr lang="en-US" sz="2100" b="1" dirty="0" err="1" smtClean="0">
                <a:latin typeface="Times New Roman" pitchFamily="18" charset="0"/>
              </a:rPr>
              <a:t>menghargai</a:t>
            </a:r>
            <a:r>
              <a:rPr lang="en-US" sz="2100" b="1" dirty="0" smtClean="0">
                <a:latin typeface="Times New Roman" pitchFamily="18" charset="0"/>
              </a:rPr>
              <a:t> </a:t>
            </a:r>
            <a:r>
              <a:rPr lang="en-US" sz="2100" b="1" dirty="0" err="1" smtClean="0">
                <a:latin typeface="Times New Roman" pitchFamily="18" charset="0"/>
              </a:rPr>
              <a:t>negara</a:t>
            </a:r>
            <a:r>
              <a:rPr lang="en-US" sz="2100" b="1" dirty="0" smtClean="0">
                <a:latin typeface="Times New Roman" pitchFamily="18" charset="0"/>
              </a:rPr>
              <a:t> lain </a:t>
            </a:r>
            <a:r>
              <a:rPr lang="en-US" sz="2100" b="1" dirty="0" err="1" smtClean="0">
                <a:latin typeface="Times New Roman" pitchFamily="18" charset="0"/>
              </a:rPr>
              <a:t>yakni</a:t>
            </a:r>
            <a:r>
              <a:rPr lang="en-US" sz="2100" b="1" dirty="0" smtClean="0">
                <a:latin typeface="Times New Roman" pitchFamily="18" charset="0"/>
              </a:rPr>
              <a:t> Vietnam. </a:t>
            </a:r>
            <a:r>
              <a:rPr lang="en-US" sz="2100" b="1" dirty="0" err="1" smtClean="0">
                <a:latin typeface="Times New Roman" pitchFamily="18" charset="0"/>
              </a:rPr>
              <a:t>Menurutnya</a:t>
            </a:r>
            <a:r>
              <a:rPr lang="en-US" sz="2100" b="1" dirty="0" smtClean="0">
                <a:latin typeface="Times New Roman" pitchFamily="18" charset="0"/>
              </a:rPr>
              <a:t>, </a:t>
            </a:r>
            <a:r>
              <a:rPr lang="en-US" sz="2100" b="1" dirty="0" err="1" smtClean="0">
                <a:latin typeface="Times New Roman" pitchFamily="18" charset="0"/>
              </a:rPr>
              <a:t>mengenakan</a:t>
            </a:r>
            <a:r>
              <a:rPr lang="en-US" sz="2100" b="1" dirty="0" smtClean="0">
                <a:latin typeface="Times New Roman" pitchFamily="18" charset="0"/>
              </a:rPr>
              <a:t> </a:t>
            </a:r>
            <a:r>
              <a:rPr lang="en-US" sz="2100" b="1" dirty="0" err="1" smtClean="0">
                <a:latin typeface="Times New Roman" pitchFamily="18" charset="0"/>
              </a:rPr>
              <a:t>baju</a:t>
            </a:r>
            <a:r>
              <a:rPr lang="en-US" sz="2100" b="1" dirty="0" smtClean="0">
                <a:latin typeface="Times New Roman" pitchFamily="18" charset="0"/>
              </a:rPr>
              <a:t> </a:t>
            </a:r>
            <a:r>
              <a:rPr lang="en-US" sz="2100" b="1" dirty="0" err="1" smtClean="0">
                <a:latin typeface="Times New Roman" pitchFamily="18" charset="0"/>
              </a:rPr>
              <a:t>palu</a:t>
            </a:r>
            <a:r>
              <a:rPr lang="en-US" sz="2100" b="1" dirty="0" smtClean="0">
                <a:latin typeface="Times New Roman" pitchFamily="18" charset="0"/>
              </a:rPr>
              <a:t> </a:t>
            </a:r>
            <a:r>
              <a:rPr lang="en-US" sz="2100" b="1" dirty="0" err="1" smtClean="0">
                <a:latin typeface="Times New Roman" pitchFamily="18" charset="0"/>
              </a:rPr>
              <a:t>arit</a:t>
            </a:r>
            <a:r>
              <a:rPr lang="en-US" sz="2100" b="1" dirty="0" smtClean="0">
                <a:latin typeface="Times New Roman" pitchFamily="18" charset="0"/>
              </a:rPr>
              <a:t> </a:t>
            </a:r>
            <a:r>
              <a:rPr lang="en-US" sz="2100" b="1" dirty="0" err="1" smtClean="0">
                <a:latin typeface="Times New Roman" pitchFamily="18" charset="0"/>
              </a:rPr>
              <a:t>sama</a:t>
            </a:r>
            <a:r>
              <a:rPr lang="en-US" sz="2100" b="1" dirty="0" smtClean="0">
                <a:latin typeface="Times New Roman" pitchFamily="18" charset="0"/>
              </a:rPr>
              <a:t> </a:t>
            </a:r>
            <a:r>
              <a:rPr lang="en-US" sz="2100" b="1" dirty="0" err="1" smtClean="0">
                <a:latin typeface="Times New Roman" pitchFamily="18" charset="0"/>
              </a:rPr>
              <a:t>seperti</a:t>
            </a:r>
            <a:r>
              <a:rPr lang="en-US" sz="2100" b="1" dirty="0" smtClean="0">
                <a:latin typeface="Times New Roman" pitchFamily="18" charset="0"/>
              </a:rPr>
              <a:t> orang lain </a:t>
            </a:r>
            <a:r>
              <a:rPr lang="en-US" sz="2100" b="1" dirty="0" err="1" smtClean="0">
                <a:latin typeface="Times New Roman" pitchFamily="18" charset="0"/>
              </a:rPr>
              <a:t>mengenakan</a:t>
            </a:r>
            <a:r>
              <a:rPr lang="en-US" sz="2100" b="1" dirty="0" smtClean="0">
                <a:latin typeface="Times New Roman" pitchFamily="18" charset="0"/>
              </a:rPr>
              <a:t> </a:t>
            </a:r>
            <a:r>
              <a:rPr lang="en-US" sz="2100" b="1" dirty="0" err="1" smtClean="0">
                <a:latin typeface="Times New Roman" pitchFamily="18" charset="0"/>
              </a:rPr>
              <a:t>bati</a:t>
            </a:r>
            <a:endParaRPr lang="en-US" sz="21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52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1219200"/>
            <a:ext cx="1447800" cy="457200"/>
          </a:xfrm>
          <a:prstGeom prst="rect">
            <a:avLst/>
          </a:prstGeom>
          <a:solidFill>
            <a:srgbClr val="F6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914400"/>
            <a:ext cx="4114800" cy="381000"/>
          </a:xfrm>
          <a:prstGeom prst="rect">
            <a:avLst/>
          </a:prstGeom>
          <a:solidFill>
            <a:srgbClr val="F6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9884" y="457200"/>
            <a:ext cx="3357716" cy="457200"/>
          </a:xfrm>
          <a:prstGeom prst="rect">
            <a:avLst/>
          </a:prstGeom>
          <a:solidFill>
            <a:srgbClr val="F6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99884" y="2590800"/>
            <a:ext cx="8686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100" b="1" dirty="0" smtClean="0">
                <a:solidFill>
                  <a:srgbClr val="FFFFFF"/>
                </a:solidFill>
                <a:latin typeface="Times New Roman" pitchFamily="18" charset="0"/>
              </a:rPr>
              <a:t>1. </a:t>
            </a:r>
            <a:r>
              <a:rPr lang="en-US" sz="2100" b="1" dirty="0" err="1" smtClean="0">
                <a:solidFill>
                  <a:srgbClr val="FFFFFF"/>
                </a:solidFill>
                <a:latin typeface="Times New Roman" pitchFamily="18" charset="0"/>
              </a:rPr>
              <a:t>Ketetapan</a:t>
            </a:r>
            <a:r>
              <a:rPr lang="en-US" sz="2100" b="1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MPRS no XXV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tahun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1966,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tentang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Pembubaran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Partai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Komunis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Indonesia,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pernyataan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sebagai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organisasi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terlarang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di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seluruh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wilayah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negara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Republik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Indonesia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bagi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Partai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Komunis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Indonesia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dan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larangan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setiap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kegiatan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untuk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menyebarkan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atau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mengembangkan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faham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atau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ajaran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Komunis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/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Marxisme-Leninisme</a:t>
            </a:r>
            <a:r>
              <a:rPr lang="en-US" sz="2100" b="1" dirty="0" smtClean="0">
                <a:solidFill>
                  <a:srgbClr val="FFFFFF"/>
                </a:solidFill>
                <a:latin typeface="Times New Roman" pitchFamily="18" charset="0"/>
              </a:rPr>
              <a:t>.</a:t>
            </a:r>
          </a:p>
          <a:p>
            <a:pPr lvl="0" algn="just"/>
            <a:endParaRPr lang="en-US" sz="2100" b="1" dirty="0">
              <a:solidFill>
                <a:srgbClr val="FFFFFF"/>
              </a:solidFill>
              <a:latin typeface="Times New Roman" pitchFamily="18" charset="0"/>
            </a:endParaRPr>
          </a:p>
          <a:p>
            <a:pPr algn="just"/>
            <a:r>
              <a:rPr lang="en-US" sz="2100" b="1" dirty="0" smtClean="0">
                <a:solidFill>
                  <a:srgbClr val="FFFFFF"/>
                </a:solidFill>
                <a:latin typeface="Times New Roman" pitchFamily="18" charset="0"/>
              </a:rPr>
              <a:t>2. UU 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no 27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tahun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1999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tentang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Perubahan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Kitab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Undang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Undang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Hukum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Pidana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yang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berkaitan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dengan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kejahatan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terhadap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keamanan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negara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. Ada 4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pasal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tindak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pidana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Komunisme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,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yaitu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pasal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107a, 107c, 107d </a:t>
            </a:r>
            <a:r>
              <a:rPr lang="en-US" sz="2100" b="1" dirty="0" err="1">
                <a:solidFill>
                  <a:srgbClr val="FFFFFF"/>
                </a:solidFill>
                <a:latin typeface="Times New Roman" pitchFamily="18" charset="0"/>
              </a:rPr>
              <a:t>dan</a:t>
            </a:r>
            <a:r>
              <a:rPr lang="en-US" sz="2100" b="1" dirty="0">
                <a:solidFill>
                  <a:srgbClr val="FFFFFF"/>
                </a:solidFill>
                <a:latin typeface="Times New Roman" pitchFamily="18" charset="0"/>
              </a:rPr>
              <a:t> 107e.</a:t>
            </a:r>
          </a:p>
        </p:txBody>
      </p:sp>
      <p:sp>
        <p:nvSpPr>
          <p:cNvPr id="3" name="Rectangle 2"/>
          <p:cNvSpPr/>
          <p:nvPr/>
        </p:nvSpPr>
        <p:spPr>
          <a:xfrm>
            <a:off x="299884" y="457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err="1">
                <a:latin typeface="Times New Roman" pitchFamily="18" charset="0"/>
              </a:rPr>
              <a:t>Dalil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hukum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pelarangan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Komunis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dan</a:t>
            </a:r>
            <a:r>
              <a:rPr lang="en-US" sz="2400" b="1" dirty="0">
                <a:latin typeface="Times New Roman" pitchFamily="18" charset="0"/>
              </a:rPr>
              <a:t> PKI yang </a:t>
            </a:r>
            <a:r>
              <a:rPr lang="en-US" sz="2400" b="1" dirty="0" err="1">
                <a:latin typeface="Times New Roman" pitchFamily="18" charset="0"/>
              </a:rPr>
              <a:t>masih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berlaku</a:t>
            </a:r>
            <a:r>
              <a:rPr lang="en-US" sz="2400" b="1" dirty="0">
                <a:latin typeface="Times New Roman" pitchFamily="18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59689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" grpId="0" animBg="1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2735" y="337066"/>
            <a:ext cx="2258624" cy="446276"/>
          </a:xfrm>
          <a:prstGeom prst="rect">
            <a:avLst/>
          </a:prstGeom>
          <a:solidFill>
            <a:srgbClr val="F6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1893" y="304800"/>
            <a:ext cx="222946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300" b="1" dirty="0">
                <a:latin typeface="Times New Roman" pitchFamily="18" charset="0"/>
              </a:rPr>
              <a:t>KESIMPULAN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148" y="4114800"/>
            <a:ext cx="8763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err="1">
                <a:latin typeface="Times New Roman" pitchFamily="18" charset="0"/>
              </a:rPr>
              <a:t>Lebih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baik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kita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mengkhawatirkan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hal-hal</a:t>
            </a:r>
            <a:r>
              <a:rPr lang="en-US" sz="2000" b="1" dirty="0">
                <a:latin typeface="Times New Roman" pitchFamily="18" charset="0"/>
              </a:rPr>
              <a:t> yang </a:t>
            </a:r>
            <a:r>
              <a:rPr lang="en-US" sz="2000" b="1" dirty="0" err="1">
                <a:latin typeface="Times New Roman" pitchFamily="18" charset="0"/>
              </a:rPr>
              <a:t>lebih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mengancam</a:t>
            </a:r>
            <a:r>
              <a:rPr lang="en-US" sz="2000" b="1" dirty="0">
                <a:latin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</a:rPr>
              <a:t>seperti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korupsi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misalnya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dan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bagaimana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lembaga</a:t>
            </a:r>
            <a:r>
              <a:rPr lang="en-US" sz="2000" b="1" dirty="0">
                <a:latin typeface="Times New Roman" pitchFamily="18" charset="0"/>
              </a:rPr>
              <a:t> yang </a:t>
            </a:r>
            <a:r>
              <a:rPr lang="en-US" sz="2000" b="1" dirty="0" err="1">
                <a:latin typeface="Times New Roman" pitchFamily="18" charset="0"/>
              </a:rPr>
              <a:t>memerangi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itu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sedang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dilemahkan</a:t>
            </a:r>
            <a:r>
              <a:rPr lang="en-US" sz="2000" b="1" dirty="0">
                <a:latin typeface="Times New Roman" pitchFamily="18" charset="0"/>
              </a:rPr>
              <a:t>. </a:t>
            </a:r>
            <a:r>
              <a:rPr lang="en-US" sz="2000" b="1" dirty="0" err="1">
                <a:latin typeface="Times New Roman" pitchFamily="18" charset="0"/>
              </a:rPr>
              <a:t>Itu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ancaman</a:t>
            </a:r>
            <a:r>
              <a:rPr lang="en-US" sz="2000" b="1" dirty="0">
                <a:latin typeface="Times New Roman" pitchFamily="18" charset="0"/>
              </a:rPr>
              <a:t> yang </a:t>
            </a:r>
            <a:r>
              <a:rPr lang="en-US" sz="2000" b="1" dirty="0" err="1">
                <a:latin typeface="Times New Roman" pitchFamily="18" charset="0"/>
              </a:rPr>
              <a:t>lebih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riil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buat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kita</a:t>
            </a:r>
            <a:r>
              <a:rPr lang="en-US" sz="2000" b="1" dirty="0">
                <a:latin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</a:rPr>
              <a:t>ketimbang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gerakan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komunisme</a:t>
            </a:r>
            <a:r>
              <a:rPr lang="en-US" sz="2000" b="1" dirty="0" smtClean="0">
                <a:latin typeface="Times New Roman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148" y="1371599"/>
            <a:ext cx="8763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err="1">
                <a:latin typeface="Times New Roman" pitchFamily="18" charset="0"/>
              </a:rPr>
              <a:t>Dalam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upaya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mengkomuniskan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bangsa</a:t>
            </a:r>
            <a:r>
              <a:rPr lang="en-US" sz="2000" b="1" dirty="0">
                <a:latin typeface="Times New Roman" pitchFamily="18" charset="0"/>
              </a:rPr>
              <a:t> Indonesia </a:t>
            </a:r>
            <a:r>
              <a:rPr lang="en-US" sz="2000" b="1" dirty="0" err="1">
                <a:latin typeface="Times New Roman" pitchFamily="18" charset="0"/>
              </a:rPr>
              <a:t>komunis</a:t>
            </a:r>
            <a:r>
              <a:rPr lang="en-US" sz="2000" b="1" dirty="0">
                <a:latin typeface="Times New Roman" pitchFamily="18" charset="0"/>
              </a:rPr>
              <a:t>/PKI </a:t>
            </a:r>
            <a:r>
              <a:rPr lang="en-US" sz="2000" b="1" dirty="0" err="1">
                <a:latin typeface="Times New Roman" pitchFamily="18" charset="0"/>
              </a:rPr>
              <a:t>telah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menerapkan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berbagai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strategi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pergerakan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baik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strategi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gerakan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terbuka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yaitu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gerakan</a:t>
            </a:r>
            <a:r>
              <a:rPr lang="en-US" sz="2000" b="1" dirty="0">
                <a:latin typeface="Times New Roman" pitchFamily="18" charset="0"/>
              </a:rPr>
              <a:t> legal formal </a:t>
            </a:r>
            <a:r>
              <a:rPr lang="en-US" sz="2000" b="1" dirty="0" err="1">
                <a:latin typeface="Times New Roman" pitchFamily="18" charset="0"/>
              </a:rPr>
              <a:t>maupun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strategi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tertutup</a:t>
            </a:r>
            <a:r>
              <a:rPr lang="en-US" sz="2000" b="1" dirty="0">
                <a:latin typeface="Times New Roman" pitchFamily="18" charset="0"/>
              </a:rPr>
              <a:t>. “</a:t>
            </a:r>
            <a:r>
              <a:rPr lang="en-US" sz="2000" b="1" dirty="0" err="1">
                <a:latin typeface="Times New Roman" pitchFamily="18" charset="0"/>
              </a:rPr>
              <a:t>Strategi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tersebut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adalah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gerakan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memutarbalikkan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fakta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sejarah</a:t>
            </a:r>
            <a:r>
              <a:rPr lang="en-US" sz="2000" b="1" dirty="0">
                <a:latin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</a:rPr>
              <a:t>penyusupan</a:t>
            </a:r>
            <a:r>
              <a:rPr lang="en-US" sz="2000" b="1" dirty="0">
                <a:latin typeface="Times New Roman" pitchFamily="18" charset="0"/>
              </a:rPr>
              <a:t>/</a:t>
            </a:r>
            <a:r>
              <a:rPr lang="en-US" sz="2000" b="1" dirty="0" err="1">
                <a:latin typeface="Times New Roman" pitchFamily="18" charset="0"/>
              </a:rPr>
              <a:t>infiltrasi</a:t>
            </a:r>
            <a:r>
              <a:rPr lang="en-US" sz="2000" b="1" dirty="0">
                <a:latin typeface="Times New Roman" pitchFamily="18" charset="0"/>
              </a:rPr>
              <a:t> (</a:t>
            </a:r>
            <a:r>
              <a:rPr lang="en-US" sz="2000" b="1" dirty="0" err="1">
                <a:latin typeface="Times New Roman" pitchFamily="18" charset="0"/>
              </a:rPr>
              <a:t>Kuda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Troya</a:t>
            </a:r>
            <a:r>
              <a:rPr lang="en-US" sz="2000" b="1" dirty="0">
                <a:latin typeface="Times New Roman" pitchFamily="18" charset="0"/>
              </a:rPr>
              <a:t>), </a:t>
            </a:r>
            <a:r>
              <a:rPr lang="en-US" sz="2000" b="1" dirty="0" err="1">
                <a:latin typeface="Times New Roman" pitchFamily="18" charset="0"/>
              </a:rPr>
              <a:t>pertentangan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kelas</a:t>
            </a:r>
            <a:r>
              <a:rPr lang="en-US" sz="2000" b="1" dirty="0">
                <a:latin typeface="Times New Roman" pitchFamily="18" charset="0"/>
              </a:rPr>
              <a:t> (</a:t>
            </a:r>
            <a:r>
              <a:rPr lang="en-US" sz="2000" b="1" dirty="0" err="1">
                <a:latin typeface="Times New Roman" pitchFamily="18" charset="0"/>
              </a:rPr>
              <a:t>Metode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Baji</a:t>
            </a:r>
            <a:r>
              <a:rPr lang="en-US" sz="2000" b="1" dirty="0">
                <a:latin typeface="Times New Roman" pitchFamily="18" charset="0"/>
              </a:rPr>
              <a:t>), </a:t>
            </a:r>
            <a:r>
              <a:rPr lang="en-US" sz="2000" b="1" dirty="0" err="1">
                <a:latin typeface="Times New Roman" pitchFamily="18" charset="0"/>
              </a:rPr>
              <a:t>agitasi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dan</a:t>
            </a:r>
            <a:r>
              <a:rPr lang="en-US" sz="2000" b="1" dirty="0">
                <a:latin typeface="Times New Roman" pitchFamily="18" charset="0"/>
              </a:rPr>
              <a:t> propaganda, </a:t>
            </a:r>
            <a:r>
              <a:rPr lang="en-US" sz="2000" b="1" dirty="0" err="1">
                <a:latin typeface="Times New Roman" pitchFamily="18" charset="0"/>
              </a:rPr>
              <a:t>metode</a:t>
            </a:r>
            <a:r>
              <a:rPr lang="en-US" sz="2000" b="1" dirty="0">
                <a:latin typeface="Times New Roman" pitchFamily="18" charset="0"/>
              </a:rPr>
              <a:t> salami, </a:t>
            </a:r>
            <a:r>
              <a:rPr lang="en-US" sz="2000" b="1" dirty="0" err="1">
                <a:latin typeface="Times New Roman" pitchFamily="18" charset="0"/>
              </a:rPr>
              <a:t>metoda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danau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pasir</a:t>
            </a:r>
            <a:r>
              <a:rPr lang="en-US" sz="2000" b="1" dirty="0">
                <a:latin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</a:rPr>
              <a:t>metoda</a:t>
            </a:r>
            <a:r>
              <a:rPr lang="en-US" sz="2000" b="1" dirty="0">
                <a:latin typeface="Times New Roman" pitchFamily="18" charset="0"/>
              </a:rPr>
              <a:t> hallo and horn </a:t>
            </a:r>
            <a:r>
              <a:rPr lang="en-US" sz="2000" b="1" dirty="0" err="1">
                <a:latin typeface="Times New Roman" pitchFamily="18" charset="0"/>
              </a:rPr>
              <a:t>serta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masih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</a:rPr>
              <a:t>banyak</a:t>
            </a:r>
            <a:r>
              <a:rPr lang="en-US" sz="2000" b="1" dirty="0" smtClean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metode-metode</a:t>
            </a:r>
            <a:r>
              <a:rPr lang="en-US" sz="2000" b="1" dirty="0">
                <a:latin typeface="Times New Roman" pitchFamily="18" charset="0"/>
              </a:rPr>
              <a:t> lain yang </a:t>
            </a:r>
            <a:r>
              <a:rPr lang="en-US" sz="2000" b="1" dirty="0" err="1">
                <a:latin typeface="Times New Roman" pitchFamily="18" charset="0"/>
              </a:rPr>
              <a:t>dilakukan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Komunis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untuk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menghancurkan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negara</a:t>
            </a:r>
            <a:r>
              <a:rPr lang="en-US" sz="2000" b="1" dirty="0">
                <a:latin typeface="Times New Roman" pitchFamily="18" charset="0"/>
              </a:rPr>
              <a:t> NKRI.</a:t>
            </a:r>
          </a:p>
        </p:txBody>
      </p:sp>
    </p:spTree>
    <p:extLst>
      <p:ext uri="{BB962C8B-B14F-4D97-AF65-F5344CB8AC3E}">
        <p14:creationId xmlns:p14="http://schemas.microsoft.com/office/powerpoint/2010/main" val="92838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009900"/>
            <a:ext cx="9144000" cy="723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334000"/>
            <a:ext cx="1433093" cy="127721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286000" y="2895600"/>
            <a:ext cx="5029200" cy="838200"/>
          </a:xfrm>
          <a:prstGeom prst="rect">
            <a:avLst/>
          </a:prstGeom>
        </p:spPr>
        <p:txBody>
          <a:bodyPr vert="horz" lIns="91440" tIns="45720" rIns="91440" bIns="914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err="1" smtClean="0">
                <a:latin typeface="Belwe Bd BT" pitchFamily="18" charset="0"/>
              </a:rPr>
              <a:t>Terima</a:t>
            </a:r>
            <a:r>
              <a:rPr lang="en-US" sz="5000" dirty="0" smtClean="0">
                <a:latin typeface="Belwe Bd BT" pitchFamily="18" charset="0"/>
              </a:rPr>
              <a:t> </a:t>
            </a:r>
            <a:r>
              <a:rPr lang="en-US" sz="5000" dirty="0" err="1" smtClean="0">
                <a:latin typeface="Belwe Bd BT" pitchFamily="18" charset="0"/>
              </a:rPr>
              <a:t>kasih</a:t>
            </a:r>
            <a:endParaRPr lang="en-US" sz="5000" dirty="0" smtClean="0">
              <a:latin typeface="Belwe Bd BT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09600"/>
            <a:ext cx="5486400" cy="1295400"/>
          </a:xfrm>
          <a:prstGeom prst="rect">
            <a:avLst/>
          </a:prstGeom>
        </p:spPr>
        <p:txBody>
          <a:bodyPr vert="horz" lIns="91440" tIns="45720" rIns="91440" bIns="914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Belwe Bd BT" pitchFamily="18" charset="0"/>
              </a:rPr>
              <a:t>Pleas give you a question?</a:t>
            </a:r>
            <a:endParaRPr lang="en-US" dirty="0">
              <a:latin typeface="Belwe Bd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08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u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</p:bld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372</TotalTime>
  <Words>387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Horizon</vt:lpstr>
      <vt:lpstr>BAHAYA LATEN KOMUNIS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BAHAYA LATEN KOMUNIS</dc:title>
  <dc:creator>Hp</dc:creator>
  <cp:lastModifiedBy>Hp</cp:lastModifiedBy>
  <cp:revision>30</cp:revision>
  <dcterms:created xsi:type="dcterms:W3CDTF">2006-08-16T00:00:00Z</dcterms:created>
  <dcterms:modified xsi:type="dcterms:W3CDTF">2016-09-13T16:31:53Z</dcterms:modified>
</cp:coreProperties>
</file>