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litch" TargetMode="External"/><Relationship Id="rId3" Type="http://schemas.openxmlformats.org/officeDocument/2006/relationships/hyperlink" Target="https://en.wikipedia.org/wiki/Easter_egg_(media)"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11" name="Shape 11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1" name="Shape 22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222" name="Shape 22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1" name="Shape 23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 Prisoners Dilemma</a:t>
            </a:r>
            <a:endParaRPr/>
          </a:p>
        </p:txBody>
      </p:sp>
      <p:sp>
        <p:nvSpPr>
          <p:cNvPr id="232" name="Shape 23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4" name="Shape 24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245" name="Shape 24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2" name="Shape 12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23" name="Shape 12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Project manajemen</a:t>
            </a:r>
            <a:endParaRPr b="0" i="0" sz="1200" u="none" cap="none" strike="noStrike">
              <a:solidFill>
                <a:schemeClr val="dk1"/>
              </a:solidFill>
              <a:latin typeface="Calibri"/>
              <a:ea typeface="Calibri"/>
              <a:cs typeface="Calibri"/>
              <a:sym typeface="Calibri"/>
            </a:endParaRPr>
          </a:p>
        </p:txBody>
      </p:sp>
      <p:sp>
        <p:nvSpPr>
          <p:cNvPr id="255" name="Shape 25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3" name="Shape 14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lt1"/>
              </a:buClr>
              <a:buSzPts val="1200"/>
              <a:buFont typeface="Calibri"/>
              <a:buAutoNum type="alphaLcPeriod"/>
            </a:pPr>
            <a:r>
              <a:rPr b="0" i="0" lang="en-US" sz="1200" u="none" cap="none" strike="noStrike">
                <a:solidFill>
                  <a:schemeClr val="lt1"/>
                </a:solidFill>
                <a:latin typeface="Calibri"/>
                <a:ea typeface="Calibri"/>
                <a:cs typeface="Calibri"/>
                <a:sym typeface="Calibri"/>
              </a:rPr>
              <a:t>Buat percakapan tentang develop game jaman dulu</a:t>
            </a:r>
            <a:endParaRPr b="0" i="0" sz="1200" u="none" cap="none" strike="noStrike">
              <a:solidFill>
                <a:schemeClr val="lt1"/>
              </a:solidFill>
              <a:latin typeface="Calibri"/>
              <a:ea typeface="Calibri"/>
              <a:cs typeface="Calibri"/>
              <a:sym typeface="Calibri"/>
            </a:endParaRPr>
          </a:p>
          <a:p>
            <a:pPr indent="-228600" lvl="0" marL="228600" marR="0" rtl="0" algn="l">
              <a:spcBef>
                <a:spcPts val="0"/>
              </a:spcBef>
              <a:spcAft>
                <a:spcPts val="0"/>
              </a:spcAft>
              <a:buClr>
                <a:schemeClr val="lt1"/>
              </a:buClr>
              <a:buSzPts val="1200"/>
              <a:buFont typeface="Calibri"/>
              <a:buAutoNum type="alphaLcPeriod"/>
            </a:pPr>
            <a:r>
              <a:rPr b="0" i="0" lang="en-US" sz="1200" u="none" cap="none" strike="noStrike">
                <a:solidFill>
                  <a:schemeClr val="lt1"/>
                </a:solidFill>
                <a:latin typeface="Calibri"/>
                <a:ea typeface="Calibri"/>
                <a:cs typeface="Calibri"/>
                <a:sym typeface="Calibri"/>
              </a:rPr>
              <a:t>Apa yang membuat game menyenangkan? Menjadi karakter utama? Lebih jago dari temen? Suka ceritanya? Suka menyelesaikan suatu problem? Mind set kreatif? Strategic thinking? Team building? Atribut/stats increment? Hobi?</a:t>
            </a:r>
            <a:endParaRPr/>
          </a:p>
          <a:p>
            <a:pPr indent="-228600" lvl="0" marL="228600" marR="0" rtl="0" algn="l">
              <a:spcBef>
                <a:spcPts val="0"/>
              </a:spcBef>
              <a:spcAft>
                <a:spcPts val="0"/>
              </a:spcAft>
              <a:buClr>
                <a:schemeClr val="lt1"/>
              </a:buClr>
              <a:buSzPts val="1200"/>
              <a:buFont typeface="Calibri"/>
              <a:buAutoNum type="alphaLcPeriod"/>
            </a:pPr>
            <a:r>
              <a:rPr b="0" i="0" lang="en-US" sz="1200" u="none" cap="none" strike="noStrike">
                <a:solidFill>
                  <a:schemeClr val="lt1"/>
                </a:solidFill>
                <a:latin typeface="Calibri"/>
                <a:ea typeface="Calibri"/>
                <a:cs typeface="Calibri"/>
                <a:sym typeface="Calibri"/>
              </a:rPr>
              <a:t>Cek next slide</a:t>
            </a:r>
            <a:endParaRPr/>
          </a:p>
          <a:p>
            <a:pPr indent="-228600" lvl="0" marL="228600" marR="0" rtl="0" algn="l">
              <a:spcBef>
                <a:spcPts val="0"/>
              </a:spcBef>
              <a:spcAft>
                <a:spcPts val="0"/>
              </a:spcAft>
              <a:buClr>
                <a:schemeClr val="lt1"/>
              </a:buClr>
              <a:buSzPts val="1200"/>
              <a:buFont typeface="Calibri"/>
              <a:buAutoNum type="alphaLcPeriod"/>
            </a:pPr>
            <a:r>
              <a:rPr b="0" i="0" lang="en-US" sz="1200" u="none" cap="none" strike="noStrike">
                <a:solidFill>
                  <a:schemeClr val="lt1"/>
                </a:solidFill>
                <a:latin typeface="Calibri"/>
                <a:ea typeface="Calibri"/>
                <a:cs typeface="Calibri"/>
                <a:sym typeface="Calibri"/>
              </a:rPr>
              <a:t>Shows picture of games?</a:t>
            </a:r>
            <a:endParaRPr/>
          </a:p>
          <a:p>
            <a:pPr indent="-228600" lvl="0" marL="228600" marR="0" rtl="0" algn="l">
              <a:spcBef>
                <a:spcPts val="0"/>
              </a:spcBef>
              <a:spcAft>
                <a:spcPts val="0"/>
              </a:spcAft>
              <a:buClr>
                <a:schemeClr val="lt1"/>
              </a:buClr>
              <a:buSzPts val="1200"/>
              <a:buFont typeface="Calibri"/>
              <a:buAutoNum type="alphaLcPeriod"/>
            </a:pPr>
            <a:r>
              <a:rPr b="0" i="0" lang="en-US" sz="1200" u="none" cap="none" strike="noStrike">
                <a:solidFill>
                  <a:schemeClr val="lt1"/>
                </a:solidFill>
                <a:latin typeface="Calibri"/>
                <a:ea typeface="Calibri"/>
                <a:cs typeface="Calibri"/>
                <a:sym typeface="Calibri"/>
              </a:rPr>
              <a:t>Picture about consoles, pc, handheld</a:t>
            </a:r>
            <a:endParaRPr/>
          </a:p>
          <a:p>
            <a:pPr indent="-152400" lvl="0" marL="228600" marR="0" rtl="0" algn="l">
              <a:spcBef>
                <a:spcPts val="0"/>
              </a:spcBef>
              <a:spcAft>
                <a:spcPts val="0"/>
              </a:spcAft>
              <a:buClr>
                <a:schemeClr val="lt1"/>
              </a:buClr>
              <a:buSzPts val="1200"/>
              <a:buFont typeface="Calibri"/>
              <a:buNone/>
            </a:pPr>
            <a:r>
              <a:t/>
            </a:r>
            <a:endParaRPr b="0" i="0" sz="1200" u="none" cap="none" strike="noStrike">
              <a:solidFill>
                <a:schemeClr val="lt1"/>
              </a:solidFill>
              <a:latin typeface="Calibri"/>
              <a:ea typeface="Calibri"/>
              <a:cs typeface="Calibri"/>
              <a:sym typeface="Calibri"/>
            </a:endParaRPr>
          </a:p>
          <a:p>
            <a:pPr indent="-152400" lvl="0" marL="228600" marR="0" rtl="0" algn="l">
              <a:spcBef>
                <a:spcPts val="0"/>
              </a:spcBef>
              <a:spcAft>
                <a:spcPts val="0"/>
              </a:spcAft>
              <a:buClr>
                <a:schemeClr val="lt1"/>
              </a:buClr>
              <a:buSzPts val="1200"/>
              <a:buFont typeface="Calibri"/>
              <a:buNone/>
            </a:pPr>
            <a:r>
              <a:t/>
            </a:r>
            <a:endParaRPr b="0" i="0" sz="1200" u="none" cap="none" strike="noStrike">
              <a:solidFill>
                <a:schemeClr val="lt1"/>
              </a:solidFill>
              <a:latin typeface="Calibri"/>
              <a:ea typeface="Calibri"/>
              <a:cs typeface="Calibri"/>
              <a:sym typeface="Calibri"/>
            </a:endParaRPr>
          </a:p>
        </p:txBody>
      </p:sp>
      <p:sp>
        <p:nvSpPr>
          <p:cNvPr id="156" name="Shape 15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Archiever</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Also known as "Diamonds", these are players who prefer to gain "points", levels, equipment and other concrete measurements of succeeding in a game. They will go to great lengths to achieve rewards that confer them little or no gameplay benefit simply for the prestige of having it.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Explorers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Explorers, dubbed "Spades" for their tendency to dig around, are players who prefer discovering areas, creating maps and learning about hidden places. They often feel restricted when a game expects them to move on within a certain time, as that does not allow them to look around at their own pace. They find great joy in discovering an unknown </a:t>
            </a:r>
            <a:r>
              <a:rPr b="0" i="0" lang="en-US" sz="1200" u="sng" cap="none" strike="noStrike">
                <a:solidFill>
                  <a:schemeClr val="hlink"/>
                </a:solidFill>
                <a:latin typeface="Calibri"/>
                <a:ea typeface="Calibri"/>
                <a:cs typeface="Calibri"/>
                <a:sym typeface="Calibri"/>
                <a:hlinkClick r:id="rId2"/>
              </a:rPr>
              <a:t>glitch</a:t>
            </a:r>
            <a:r>
              <a:rPr b="0" i="0" lang="en-US" sz="1200" u="none" cap="none" strike="noStrike">
                <a:solidFill>
                  <a:schemeClr val="dk1"/>
                </a:solidFill>
                <a:latin typeface="Calibri"/>
                <a:ea typeface="Calibri"/>
                <a:cs typeface="Calibri"/>
                <a:sym typeface="Calibri"/>
              </a:rPr>
              <a:t> or a hidden </a:t>
            </a:r>
            <a:r>
              <a:rPr b="0" i="0" lang="en-US" sz="1200" u="sng" cap="none" strike="noStrike">
                <a:solidFill>
                  <a:schemeClr val="hlink"/>
                </a:solidFill>
                <a:latin typeface="Calibri"/>
                <a:ea typeface="Calibri"/>
                <a:cs typeface="Calibri"/>
                <a:sym typeface="Calibri"/>
                <a:hlinkClick r:id="rId3"/>
              </a:rPr>
              <a:t>easter egg</a:t>
            </a:r>
            <a:r>
              <a:rPr b="0" i="0" lang="en-US" sz="12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Socializers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There are a multitude of gamers who choose to play games for the social aspect, rather than the actual game itself. These players are known as Socializers or "Hearts". They gain the most enjoyment from a game by interacting with other players, and on some occasions, computer-controlled characters with personality. The game is merely a tool they use to meet others in-game or outside of it.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Killers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"Clubs" is a very accurate moniker for what the Killer likes to do. They thrive on competition with other players, and prefer fighting them to scripted computer-controlled opponents.</a:t>
            </a:r>
            <a:endParaRPr/>
          </a:p>
        </p:txBody>
      </p:sp>
      <p:sp>
        <p:nvSpPr>
          <p:cNvPr id="163" name="Shape 16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8" name="Shape 78"/>
        <p:cNvGrpSpPr/>
        <p:nvPr/>
      </p:nvGrpSpPr>
      <p:grpSpPr>
        <a:xfrm>
          <a:off x="0" y="0"/>
          <a:ext cx="0" cy="0"/>
          <a:chOff x="0" y="0"/>
          <a:chExt cx="0" cy="0"/>
        </a:xfrm>
      </p:grpSpPr>
      <p:sp>
        <p:nvSpPr>
          <p:cNvPr id="79" name="Shape 7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82" name="Shape 82"/>
        <p:cNvGrpSpPr/>
        <p:nvPr/>
      </p:nvGrpSpPr>
      <p:grpSpPr>
        <a:xfrm>
          <a:off x="0" y="0"/>
          <a:ext cx="0" cy="0"/>
          <a:chOff x="0" y="0"/>
          <a:chExt cx="0" cy="0"/>
        </a:xfrm>
      </p:grpSpPr>
      <p:sp>
        <p:nvSpPr>
          <p:cNvPr id="83" name="Shape 83"/>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Shape 84"/>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Shape 85"/>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6" name="Shape 8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9" name="Shape 89"/>
        <p:cNvGrpSpPr/>
        <p:nvPr/>
      </p:nvGrpSpPr>
      <p:grpSpPr>
        <a:xfrm>
          <a:off x="0" y="0"/>
          <a:ext cx="0" cy="0"/>
          <a:chOff x="0" y="0"/>
          <a:chExt cx="0" cy="0"/>
        </a:xfrm>
      </p:grpSpPr>
      <p:sp>
        <p:nvSpPr>
          <p:cNvPr id="90" name="Shape 9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Shape 91"/>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2" name="Shape 92"/>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3" name="Shape 9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96" name="Shape 96"/>
        <p:cNvGrpSpPr/>
        <p:nvPr/>
      </p:nvGrpSpPr>
      <p:grpSpPr>
        <a:xfrm>
          <a:off x="0" y="0"/>
          <a:ext cx="0" cy="0"/>
          <a:chOff x="0" y="0"/>
          <a:chExt cx="0" cy="0"/>
        </a:xfrm>
      </p:grpSpPr>
      <p:sp>
        <p:nvSpPr>
          <p:cNvPr id="97" name="Shape 9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Shape 98"/>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Shape 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02" name="Shape 102"/>
        <p:cNvGrpSpPr/>
        <p:nvPr/>
      </p:nvGrpSpPr>
      <p:grpSpPr>
        <a:xfrm>
          <a:off x="0" y="0"/>
          <a:ext cx="0" cy="0"/>
          <a:chOff x="0" y="0"/>
          <a:chExt cx="0" cy="0"/>
        </a:xfrm>
      </p:grpSpPr>
      <p:sp>
        <p:nvSpPr>
          <p:cNvPr id="103" name="Shape 103"/>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Shape 104"/>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30" name="Shape 3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2" name="Shape 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Shape 4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5" name="Shape 45"/>
        <p:cNvGrpSpPr/>
        <p:nvPr/>
      </p:nvGrpSpPr>
      <p:grpSpPr>
        <a:xfrm>
          <a:off x="0" y="0"/>
          <a:ext cx="0" cy="0"/>
          <a:chOff x="0" y="0"/>
          <a:chExt cx="0" cy="0"/>
        </a:xfrm>
      </p:grpSpPr>
      <p:sp>
        <p:nvSpPr>
          <p:cNvPr id="46" name="Shape 46"/>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8" name="Shape 4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1" name="Shape 51"/>
        <p:cNvGrpSpPr/>
        <p:nvPr/>
      </p:nvGrpSpPr>
      <p:grpSpPr>
        <a:xfrm>
          <a:off x="0" y="0"/>
          <a:ext cx="0" cy="0"/>
          <a:chOff x="0" y="0"/>
          <a:chExt cx="0" cy="0"/>
        </a:xfrm>
      </p:grpSpPr>
      <p:sp>
        <p:nvSpPr>
          <p:cNvPr id="52" name="Shape 5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Shape 5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4" name="Shape 5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7" name="Shape 57"/>
        <p:cNvGrpSpPr/>
        <p:nvPr/>
      </p:nvGrpSpPr>
      <p:grpSpPr>
        <a:xfrm>
          <a:off x="0" y="0"/>
          <a:ext cx="0" cy="0"/>
          <a:chOff x="0" y="0"/>
          <a:chExt cx="0" cy="0"/>
        </a:xfrm>
      </p:grpSpPr>
      <p:sp>
        <p:nvSpPr>
          <p:cNvPr id="58" name="Shape 5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Shape 59"/>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Shape 6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7" name="Shape 67"/>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9" name="Shape 69"/>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3" name="Shape 73"/>
        <p:cNvGrpSpPr/>
        <p:nvPr/>
      </p:nvGrpSpPr>
      <p:grpSpPr>
        <a:xfrm>
          <a:off x="0" y="0"/>
          <a:ext cx="0" cy="0"/>
          <a:chOff x="0" y="0"/>
          <a:chExt cx="0" cy="0"/>
        </a:xfrm>
      </p:grpSpPr>
      <p:sp>
        <p:nvSpPr>
          <p:cNvPr id="74" name="Shape 7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ocs.unity3d.com/Manual/LearningtheInterface.html" TargetMode="External"/><Relationship Id="rId4" Type="http://schemas.openxmlformats.org/officeDocument/2006/relationships/hyperlink" Target="http://unity3d.com/learn/tutorials/modules/beginner/live-training-archive/editor-bas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candycrushplayfreegam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12" name="Shape 112"/>
        <p:cNvGrpSpPr/>
        <p:nvPr/>
      </p:nvGrpSpPr>
      <p:grpSpPr>
        <a:xfrm>
          <a:off x="0" y="0"/>
          <a:ext cx="0" cy="0"/>
          <a:chOff x="0" y="0"/>
          <a:chExt cx="0" cy="0"/>
        </a:xfrm>
      </p:grpSpPr>
      <p:grpSp>
        <p:nvGrpSpPr>
          <p:cNvPr id="113" name="Shape 113" title="intersecting circles"/>
          <p:cNvGrpSpPr/>
          <p:nvPr/>
        </p:nvGrpSpPr>
        <p:grpSpPr>
          <a:xfrm>
            <a:off x="1155481" y="498348"/>
            <a:ext cx="9902663" cy="5861304"/>
            <a:chOff x="1155481" y="498348"/>
            <a:chExt cx="9902663" cy="5861304"/>
          </a:xfrm>
        </p:grpSpPr>
        <p:sp>
          <p:nvSpPr>
            <p:cNvPr id="114" name="Shape 114"/>
            <p:cNvSpPr/>
            <p:nvPr/>
          </p:nvSpPr>
          <p:spPr>
            <a:xfrm>
              <a:off x="1155481" y="498348"/>
              <a:ext cx="5861304" cy="5861304"/>
            </a:xfrm>
            <a:prstGeom prst="ellipse">
              <a:avLst/>
            </a:prstGeom>
            <a:solidFill>
              <a:schemeClr val="accent1">
                <a:alpha val="54901"/>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5196840" y="498348"/>
              <a:ext cx="5861304" cy="5861304"/>
            </a:xfrm>
            <a:prstGeom prst="ellipse">
              <a:avLst/>
            </a:prstGeom>
            <a:solidFill>
              <a:schemeClr val="accent1">
                <a:alpha val="54901"/>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3165348" y="498348"/>
              <a:ext cx="5861304" cy="5861304"/>
            </a:xfrm>
            <a:prstGeom prst="ellipse">
              <a:avLst/>
            </a:prstGeom>
            <a:solidFill>
              <a:schemeClr val="accent1">
                <a:alpha val="69803"/>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7" name="Shape 117" title="ribbon"/>
          <p:cNvSpPr/>
          <p:nvPr/>
        </p:nvSpPr>
        <p:spPr>
          <a:xfrm>
            <a:off x="0" y="2514600"/>
            <a:ext cx="12192000" cy="1828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txBox="1"/>
          <p:nvPr>
            <p:ph type="ctrTitle"/>
          </p:nvPr>
        </p:nvSpPr>
        <p:spPr>
          <a:xfrm>
            <a:off x="1524000" y="2776538"/>
            <a:ext cx="9144000" cy="138118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000"/>
              <a:buFont typeface="Calibri"/>
              <a:buNone/>
            </a:pPr>
            <a:r>
              <a:rPr b="0" i="0" lang="en-US" sz="4000" u="none" cap="none" strike="noStrike">
                <a:solidFill>
                  <a:schemeClr val="dk2"/>
                </a:solidFill>
                <a:latin typeface="Calibri"/>
                <a:ea typeface="Calibri"/>
                <a:cs typeface="Calibri"/>
                <a:sym typeface="Calibri"/>
              </a:rPr>
              <a:t>UNIT 1: </a:t>
            </a:r>
            <a:br>
              <a:rPr b="0" i="0" lang="en-US" sz="4000" u="none" cap="none" strike="noStrike">
                <a:solidFill>
                  <a:schemeClr val="dk2"/>
                </a:solidFill>
                <a:latin typeface="Calibri"/>
                <a:ea typeface="Calibri"/>
                <a:cs typeface="Calibri"/>
                <a:sym typeface="Calibri"/>
              </a:rPr>
            </a:br>
            <a:r>
              <a:rPr b="0" i="0" lang="en-US" sz="4000" u="none" cap="none" strike="noStrike">
                <a:solidFill>
                  <a:schemeClr val="dk2"/>
                </a:solidFill>
                <a:latin typeface="Calibri"/>
                <a:ea typeface="Calibri"/>
                <a:cs typeface="Calibri"/>
                <a:sym typeface="Calibri"/>
              </a:rPr>
              <a:t>INTRODUCTION TO GAME DESIGN</a:t>
            </a:r>
            <a:endParaRPr/>
          </a:p>
        </p:txBody>
      </p:sp>
      <p:sp>
        <p:nvSpPr>
          <p:cNvPr id="119" name="Shape 119"/>
          <p:cNvSpPr txBox="1"/>
          <p:nvPr>
            <p:ph idx="1" type="subTitle"/>
          </p:nvPr>
        </p:nvSpPr>
        <p:spPr>
          <a:xfrm>
            <a:off x="1524000" y="4495800"/>
            <a:ext cx="9144000" cy="762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7" name="Shape 187"/>
        <p:cNvGrpSpPr/>
        <p:nvPr/>
      </p:nvGrpSpPr>
      <p:grpSpPr>
        <a:xfrm>
          <a:off x="0" y="0"/>
          <a:ext cx="0" cy="0"/>
          <a:chOff x="0" y="0"/>
          <a:chExt cx="0" cy="0"/>
        </a:xfrm>
      </p:grpSpPr>
      <p:pic>
        <p:nvPicPr>
          <p:cNvPr id="188" name="Shape 188"/>
          <p:cNvPicPr preferRelativeResize="0"/>
          <p:nvPr>
            <p:ph idx="1" type="body"/>
          </p:nvPr>
        </p:nvPicPr>
        <p:blipFill rotWithShape="1">
          <a:blip r:embed="rId3">
            <a:alphaModFix/>
          </a:blip>
          <a:srcRect b="4272" l="0" r="0" t="5727"/>
          <a:stretch/>
        </p:blipFill>
        <p:spPr>
          <a:xfrm>
            <a:off x="20" y="10"/>
            <a:ext cx="12191980" cy="6857990"/>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2" name="Shape 192"/>
        <p:cNvGrpSpPr/>
        <p:nvPr/>
      </p:nvGrpSpPr>
      <p:grpSpPr>
        <a:xfrm>
          <a:off x="0" y="0"/>
          <a:ext cx="0" cy="0"/>
          <a:chOff x="0" y="0"/>
          <a:chExt cx="0" cy="0"/>
        </a:xfrm>
      </p:grpSpPr>
      <p:pic>
        <p:nvPicPr>
          <p:cNvPr descr="A picture containing nature  Description generated with high confidence" id="193" name="Shape 193"/>
          <p:cNvPicPr preferRelativeResize="0"/>
          <p:nvPr>
            <p:ph idx="1" type="body"/>
          </p:nvPr>
        </p:nvPicPr>
        <p:blipFill rotWithShape="1">
          <a:blip r:embed="rId3">
            <a:alphaModFix/>
          </a:blip>
          <a:srcRect b="0" l="0" r="0" t="0"/>
          <a:stretch/>
        </p:blipFill>
        <p:spPr>
          <a:xfrm>
            <a:off x="20" y="10"/>
            <a:ext cx="12191980" cy="6857990"/>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7" name="Shape 197"/>
        <p:cNvGrpSpPr/>
        <p:nvPr/>
      </p:nvGrpSpPr>
      <p:grpSpPr>
        <a:xfrm>
          <a:off x="0" y="0"/>
          <a:ext cx="0" cy="0"/>
          <a:chOff x="0" y="0"/>
          <a:chExt cx="0" cy="0"/>
        </a:xfrm>
      </p:grpSpPr>
      <p:pic>
        <p:nvPicPr>
          <p:cNvPr descr="A picture containing grass, table  Description generated with very high confidence" id="198" name="Shape 198"/>
          <p:cNvPicPr preferRelativeResize="0"/>
          <p:nvPr>
            <p:ph idx="1" type="body"/>
          </p:nvPr>
        </p:nvPicPr>
        <p:blipFill rotWithShape="1">
          <a:blip r:embed="rId3">
            <a:alphaModFix/>
          </a:blip>
          <a:srcRect b="0" l="0" r="0" t="0"/>
          <a:stretch/>
        </p:blipFill>
        <p:spPr>
          <a:xfrm>
            <a:off x="20" y="10"/>
            <a:ext cx="12191980" cy="6857990"/>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2" name="Shape 202"/>
        <p:cNvGrpSpPr/>
        <p:nvPr/>
      </p:nvGrpSpPr>
      <p:grpSpPr>
        <a:xfrm>
          <a:off x="0" y="0"/>
          <a:ext cx="0" cy="0"/>
          <a:chOff x="0" y="0"/>
          <a:chExt cx="0" cy="0"/>
        </a:xfrm>
      </p:grpSpPr>
      <p:pic>
        <p:nvPicPr>
          <p:cNvPr descr="A group of people in a field  Description generated with high confidence" id="203" name="Shape 203"/>
          <p:cNvPicPr preferRelativeResize="0"/>
          <p:nvPr>
            <p:ph idx="1" type="body"/>
          </p:nvPr>
        </p:nvPicPr>
        <p:blipFill rotWithShape="1">
          <a:blip r:embed="rId3">
            <a:alphaModFix/>
          </a:blip>
          <a:srcRect b="0" l="0" r="0" t="0"/>
          <a:stretch/>
        </p:blipFill>
        <p:spPr>
          <a:xfrm>
            <a:off x="20" y="10"/>
            <a:ext cx="12191980" cy="6857990"/>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7" name="Shape 207"/>
        <p:cNvGrpSpPr/>
        <p:nvPr/>
      </p:nvGrpSpPr>
      <p:grpSpPr>
        <a:xfrm>
          <a:off x="0" y="0"/>
          <a:ext cx="0" cy="0"/>
          <a:chOff x="0" y="0"/>
          <a:chExt cx="0" cy="0"/>
        </a:xfrm>
      </p:grpSpPr>
      <p:pic>
        <p:nvPicPr>
          <p:cNvPr id="208" name="Shape 208"/>
          <p:cNvPicPr preferRelativeResize="0"/>
          <p:nvPr>
            <p:ph idx="1" type="body"/>
          </p:nvPr>
        </p:nvPicPr>
        <p:blipFill rotWithShape="1">
          <a:blip r:embed="rId3">
            <a:alphaModFix/>
          </a:blip>
          <a:srcRect b="0" l="0" r="0" t="0"/>
          <a:stretch/>
        </p:blipFill>
        <p:spPr>
          <a:xfrm>
            <a:off x="20" y="10"/>
            <a:ext cx="12191980" cy="6857990"/>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2" name="Shape 212"/>
        <p:cNvGrpSpPr/>
        <p:nvPr/>
      </p:nvGrpSpPr>
      <p:grpSpPr>
        <a:xfrm>
          <a:off x="0" y="0"/>
          <a:ext cx="0" cy="0"/>
          <a:chOff x="0" y="0"/>
          <a:chExt cx="0" cy="0"/>
        </a:xfrm>
      </p:grpSpPr>
      <p:pic>
        <p:nvPicPr>
          <p:cNvPr descr="A picture containing building  Description generated with high confidence" id="213" name="Shape 213"/>
          <p:cNvPicPr preferRelativeResize="0"/>
          <p:nvPr>
            <p:ph idx="1" type="body"/>
          </p:nvPr>
        </p:nvPicPr>
        <p:blipFill rotWithShape="1">
          <a:blip r:embed="rId3">
            <a:alphaModFix/>
          </a:blip>
          <a:srcRect b="0" l="0" r="1333" t="0"/>
          <a:stretch/>
        </p:blipFill>
        <p:spPr>
          <a:xfrm>
            <a:off x="20" y="10"/>
            <a:ext cx="12191980" cy="6857990"/>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7" name="Shape 217"/>
        <p:cNvGrpSpPr/>
        <p:nvPr/>
      </p:nvGrpSpPr>
      <p:grpSpPr>
        <a:xfrm>
          <a:off x="0" y="0"/>
          <a:ext cx="0" cy="0"/>
          <a:chOff x="0" y="0"/>
          <a:chExt cx="0" cy="0"/>
        </a:xfrm>
      </p:grpSpPr>
      <p:pic>
        <p:nvPicPr>
          <p:cNvPr descr="A close up of a sign  Description generated with high confidence" id="218" name="Shape 218"/>
          <p:cNvPicPr preferRelativeResize="0"/>
          <p:nvPr/>
        </p:nvPicPr>
        <p:blipFill rotWithShape="1">
          <a:blip r:embed="rId3">
            <a:alphaModFix/>
          </a:blip>
          <a:srcRect b="0" l="0" r="0" t="0"/>
          <a:stretch/>
        </p:blipFill>
        <p:spPr>
          <a:xfrm>
            <a:off x="1524736" y="-6594"/>
            <a:ext cx="9152789" cy="6864593"/>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04040"/>
        </a:solidFill>
      </p:bgPr>
    </p:bg>
    <p:spTree>
      <p:nvGrpSpPr>
        <p:cNvPr id="223" name="Shape 223"/>
        <p:cNvGrpSpPr/>
        <p:nvPr/>
      </p:nvGrpSpPr>
      <p:grpSpPr>
        <a:xfrm>
          <a:off x="0" y="0"/>
          <a:ext cx="0" cy="0"/>
          <a:chOff x="0" y="0"/>
          <a:chExt cx="0" cy="0"/>
        </a:xfrm>
      </p:grpSpPr>
      <p:sp>
        <p:nvSpPr>
          <p:cNvPr id="224" name="Shape 224"/>
          <p:cNvSpPr/>
          <p:nvPr/>
        </p:nvSpPr>
        <p:spPr>
          <a:xfrm>
            <a:off x="0" y="-3324"/>
            <a:ext cx="12192000" cy="686132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Shape 225"/>
          <p:cNvSpPr/>
          <p:nvPr/>
        </p:nvSpPr>
        <p:spPr>
          <a:xfrm>
            <a:off x="0" y="0"/>
            <a:ext cx="11786754" cy="6858000"/>
          </a:xfrm>
          <a:custGeom>
            <a:pathLst>
              <a:path extrusionOk="0" h="120000" w="120000">
                <a:moveTo>
                  <a:pt x="0" y="0"/>
                </a:moveTo>
                <a:lnTo>
                  <a:pt x="87663"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Shape 226"/>
          <p:cNvSpPr/>
          <p:nvPr/>
        </p:nvSpPr>
        <p:spPr>
          <a:xfrm>
            <a:off x="0" y="0"/>
            <a:ext cx="3581400" cy="6858000"/>
          </a:xfrm>
          <a:custGeom>
            <a:pathLst>
              <a:path extrusionOk="0" h="120000" w="120000">
                <a:moveTo>
                  <a:pt x="0" y="0"/>
                </a:moveTo>
                <a:lnTo>
                  <a:pt x="13578"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Shape 227"/>
          <p:cNvSpPr txBox="1"/>
          <p:nvPr>
            <p:ph type="title"/>
          </p:nvPr>
        </p:nvSpPr>
        <p:spPr>
          <a:xfrm>
            <a:off x="833002" y="365125"/>
            <a:ext cx="10520702"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2. Game Element Exploration</a:t>
            </a:r>
            <a:endParaRPr/>
          </a:p>
        </p:txBody>
      </p:sp>
      <p:sp>
        <p:nvSpPr>
          <p:cNvPr id="228" name="Shape 228"/>
          <p:cNvSpPr txBox="1"/>
          <p:nvPr>
            <p:ph idx="1" type="body"/>
          </p:nvPr>
        </p:nvSpPr>
        <p:spPr>
          <a:xfrm>
            <a:off x="838201" y="2022601"/>
            <a:ext cx="10515598" cy="41543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a. Narrative formation</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b. Game design</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c. Objectives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d. Player options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e. Sequences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f. Mechanics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g. Game aesthetics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h. Dramatic elements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i. Multimedia inclusions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5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5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5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5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animEffect filter="fade" transition="in">
                                      <p:cBhvr>
                                        <p:cTn dur="500"/>
                                        <p:tgtEl>
                                          <p:spTgt spid="2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animEffect filter="fade" transition="in">
                                      <p:cBhvr>
                                        <p:cTn dur="500"/>
                                        <p:tgtEl>
                                          <p:spTgt spid="2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animEffect filter="fade" transition="in">
                                      <p:cBhvr>
                                        <p:cTn dur="500"/>
                                        <p:tgtEl>
                                          <p:spTgt spid="2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7" st="7"/>
                                            </p:txEl>
                                          </p:spTgt>
                                        </p:tgtEl>
                                        <p:attrNameLst>
                                          <p:attrName>style.visibility</p:attrName>
                                        </p:attrNameLst>
                                      </p:cBhvr>
                                      <p:to>
                                        <p:strVal val="visible"/>
                                      </p:to>
                                    </p:set>
                                    <p:animEffect filter="fade" transition="in">
                                      <p:cBhvr>
                                        <p:cTn dur="500"/>
                                        <p:tgtEl>
                                          <p:spTgt spid="2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8" st="8"/>
                                            </p:txEl>
                                          </p:spTgt>
                                        </p:tgtEl>
                                        <p:attrNameLst>
                                          <p:attrName>style.visibility</p:attrName>
                                        </p:attrNameLst>
                                      </p:cBhvr>
                                      <p:to>
                                        <p:strVal val="visible"/>
                                      </p:to>
                                    </p:set>
                                    <p:animEffect filter="fade" transition="in">
                                      <p:cBhvr>
                                        <p:cTn dur="500"/>
                                        <p:tgtEl>
                                          <p:spTgt spid="22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3" name="Shape 233"/>
        <p:cNvGrpSpPr/>
        <p:nvPr/>
      </p:nvGrpSpPr>
      <p:grpSpPr>
        <a:xfrm>
          <a:off x="0" y="0"/>
          <a:ext cx="0" cy="0"/>
          <a:chOff x="0" y="0"/>
          <a:chExt cx="0" cy="0"/>
        </a:xfrm>
      </p:grpSpPr>
      <p:sp>
        <p:nvSpPr>
          <p:cNvPr id="234" name="Shape 234"/>
          <p:cNvSpPr/>
          <p:nvPr/>
        </p:nvSpPr>
        <p:spPr>
          <a:xfrm>
            <a:off x="7311418" y="450221"/>
            <a:ext cx="4421661" cy="594885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Shape 235"/>
          <p:cNvSpPr/>
          <p:nvPr/>
        </p:nvSpPr>
        <p:spPr>
          <a:xfrm>
            <a:off x="462058" y="450221"/>
            <a:ext cx="4402377" cy="3918123"/>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6" name="Shape 236"/>
          <p:cNvSpPr/>
          <p:nvPr/>
        </p:nvSpPr>
        <p:spPr>
          <a:xfrm>
            <a:off x="458921" y="4521269"/>
            <a:ext cx="6697525" cy="18778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237" name="Shape 237"/>
          <p:cNvPicPr preferRelativeResize="0"/>
          <p:nvPr/>
        </p:nvPicPr>
        <p:blipFill rotWithShape="1">
          <a:blip r:embed="rId3">
            <a:alphaModFix/>
          </a:blip>
          <a:srcRect b="0" l="0" r="0" t="0"/>
          <a:stretch/>
        </p:blipFill>
        <p:spPr>
          <a:xfrm>
            <a:off x="5243078" y="2576514"/>
            <a:ext cx="1705848" cy="1705848"/>
          </a:xfrm>
          <a:prstGeom prst="rect">
            <a:avLst/>
          </a:prstGeom>
          <a:noFill/>
          <a:ln>
            <a:noFill/>
          </a:ln>
        </p:spPr>
      </p:pic>
      <p:sp>
        <p:nvSpPr>
          <p:cNvPr id="238" name="Shape 238"/>
          <p:cNvSpPr/>
          <p:nvPr/>
        </p:nvSpPr>
        <p:spPr>
          <a:xfrm>
            <a:off x="5048949" y="450221"/>
            <a:ext cx="2115455" cy="1898903"/>
          </a:xfrm>
          <a:prstGeom prst="rect">
            <a:avLst/>
          </a:prstGeom>
          <a:solidFill>
            <a:srgbClr val="3F73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9" name="Shape 239"/>
          <p:cNvSpPr txBox="1"/>
          <p:nvPr>
            <p:ph type="title"/>
          </p:nvPr>
        </p:nvSpPr>
        <p:spPr>
          <a:xfrm>
            <a:off x="774700" y="762000"/>
            <a:ext cx="3759200" cy="3340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3. Game Play</a:t>
            </a:r>
            <a:endParaRPr/>
          </a:p>
        </p:txBody>
      </p:sp>
      <p:sp>
        <p:nvSpPr>
          <p:cNvPr id="240" name="Shape 240"/>
          <p:cNvSpPr txBox="1"/>
          <p:nvPr>
            <p:ph idx="1" type="body"/>
          </p:nvPr>
        </p:nvSpPr>
        <p:spPr>
          <a:xfrm>
            <a:off x="7658103" y="795548"/>
            <a:ext cx="3759198" cy="527560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 Game theory introduction</a:t>
            </a:r>
            <a:endParaRPr/>
          </a:p>
          <a:p>
            <a:pPr indent="0" lvl="0" marL="0" marR="0" rtl="0" algn="l">
              <a:lnSpc>
                <a:spcPct val="90000"/>
              </a:lnSpc>
              <a:spcBef>
                <a:spcPts val="10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b. Balance</a:t>
            </a:r>
            <a:endParaRPr/>
          </a:p>
          <a:p>
            <a:pPr indent="0" lvl="0" marL="0" marR="0" rtl="0" algn="l">
              <a:lnSpc>
                <a:spcPct val="90000"/>
              </a:lnSpc>
              <a:spcBef>
                <a:spcPts val="10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c. Challenge development</a:t>
            </a:r>
            <a:endParaRPr/>
          </a:p>
          <a:p>
            <a:pPr indent="0" lvl="0" marL="0" marR="0" rtl="0" algn="l">
              <a:lnSpc>
                <a:spcPct val="90000"/>
              </a:lnSpc>
              <a:spcBef>
                <a:spcPts val="10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d. Level design</a:t>
            </a:r>
            <a:endParaRPr/>
          </a:p>
        </p:txBody>
      </p:sp>
      <p:sp>
        <p:nvSpPr>
          <p:cNvPr id="241" name="Shape 241"/>
          <p:cNvSpPr/>
          <p:nvPr/>
        </p:nvSpPr>
        <p:spPr>
          <a:xfrm>
            <a:off x="458921" y="6029747"/>
            <a:ext cx="493866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https://www.youtube.com/watch?v=3Y1WpytiHKE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5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5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5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500"/>
                                        <p:tgtEl>
                                          <p:spTgt spid="2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B5258"/>
        </a:solidFill>
      </p:bgPr>
    </p:bg>
    <p:spTree>
      <p:nvGrpSpPr>
        <p:cNvPr id="246" name="Shape 246"/>
        <p:cNvGrpSpPr/>
        <p:nvPr/>
      </p:nvGrpSpPr>
      <p:grpSpPr>
        <a:xfrm>
          <a:off x="0" y="0"/>
          <a:ext cx="0" cy="0"/>
          <a:chOff x="0" y="0"/>
          <a:chExt cx="0" cy="0"/>
        </a:xfrm>
      </p:grpSpPr>
      <p:sp>
        <p:nvSpPr>
          <p:cNvPr id="247" name="Shape 247"/>
          <p:cNvSpPr/>
          <p:nvPr/>
        </p:nvSpPr>
        <p:spPr>
          <a:xfrm>
            <a:off x="17834" y="0"/>
            <a:ext cx="12192000" cy="6858000"/>
          </a:xfrm>
          <a:prstGeom prst="rect">
            <a:avLst/>
          </a:prstGeom>
          <a:solidFill>
            <a:srgbClr val="2B525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Shape 248"/>
          <p:cNvSpPr/>
          <p:nvPr/>
        </p:nvSpPr>
        <p:spPr>
          <a:xfrm>
            <a:off x="1438656" y="0"/>
            <a:ext cx="3215640" cy="6858000"/>
          </a:xfrm>
          <a:prstGeom prst="rect">
            <a:avLst/>
          </a:prstGeom>
          <a:solidFill>
            <a:srgbClr val="417B84">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Shape 249"/>
          <p:cNvSpPr/>
          <p:nvPr/>
        </p:nvSpPr>
        <p:spPr>
          <a:xfrm>
            <a:off x="0" y="0"/>
            <a:ext cx="1438656" cy="6858000"/>
          </a:xfrm>
          <a:prstGeom prst="rect">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250" name="Shape 250"/>
          <p:cNvSpPr txBox="1"/>
          <p:nvPr>
            <p:ph type="title"/>
          </p:nvPr>
        </p:nvSpPr>
        <p:spPr>
          <a:xfrm>
            <a:off x="1776173" y="1608667"/>
            <a:ext cx="2556390" cy="4491015"/>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FFFFFF"/>
              </a:buClr>
              <a:buSzPts val="3200"/>
              <a:buFont typeface="Calibri"/>
              <a:buNone/>
            </a:pPr>
            <a:r>
              <a:rPr b="0" i="0" lang="en-US" sz="3200" u="none" cap="none" strike="noStrike">
                <a:solidFill>
                  <a:srgbClr val="FFFFFF"/>
                </a:solidFill>
                <a:latin typeface="Calibri"/>
                <a:ea typeface="Calibri"/>
                <a:cs typeface="Calibri"/>
                <a:sym typeface="Calibri"/>
              </a:rPr>
              <a:t>4. Game Analysis</a:t>
            </a:r>
            <a:endParaRPr/>
          </a:p>
        </p:txBody>
      </p:sp>
      <p:sp>
        <p:nvSpPr>
          <p:cNvPr id="251" name="Shape 251"/>
          <p:cNvSpPr txBox="1"/>
          <p:nvPr>
            <p:ph idx="1" type="body"/>
          </p:nvPr>
        </p:nvSpPr>
        <p:spPr>
          <a:xfrm>
            <a:off x="4976029" y="1608667"/>
            <a:ext cx="6291241" cy="449101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000"/>
              <a:buFont typeface="Arial"/>
              <a:buNone/>
            </a:pPr>
            <a:r>
              <a:rPr b="0" i="0" lang="en-US" sz="2000" u="none" cap="none" strike="noStrike">
                <a:solidFill>
                  <a:srgbClr val="FFFFFF"/>
                </a:solidFill>
                <a:latin typeface="Calibri"/>
                <a:ea typeface="Calibri"/>
                <a:cs typeface="Calibri"/>
                <a:sym typeface="Calibri"/>
              </a:rPr>
              <a:t>a. Game play critical analysis</a:t>
            </a:r>
            <a:endParaRPr/>
          </a:p>
          <a:p>
            <a:pPr indent="0" lvl="0" marL="0" marR="0" rtl="0" algn="l">
              <a:lnSpc>
                <a:spcPct val="90000"/>
              </a:lnSpc>
              <a:spcBef>
                <a:spcPts val="1000"/>
              </a:spcBef>
              <a:spcAft>
                <a:spcPts val="0"/>
              </a:spcAft>
              <a:buClr>
                <a:srgbClr val="FFFFFF"/>
              </a:buClr>
              <a:buSzPts val="2000"/>
              <a:buFont typeface="Arial"/>
              <a:buNone/>
            </a:pPr>
            <a:r>
              <a:rPr b="0" i="0" lang="en-US" sz="2000" u="none" cap="none" strike="noStrike">
                <a:solidFill>
                  <a:srgbClr val="FFFFFF"/>
                </a:solidFill>
                <a:latin typeface="Calibri"/>
                <a:ea typeface="Calibri"/>
                <a:cs typeface="Calibri"/>
                <a:sym typeface="Calibri"/>
              </a:rPr>
              <a:t>b. Functionality</a:t>
            </a:r>
            <a:endParaRPr/>
          </a:p>
          <a:p>
            <a:pPr indent="0" lvl="0" marL="0" marR="0" rtl="0" algn="l">
              <a:lnSpc>
                <a:spcPct val="90000"/>
              </a:lnSpc>
              <a:spcBef>
                <a:spcPts val="1000"/>
              </a:spcBef>
              <a:spcAft>
                <a:spcPts val="0"/>
              </a:spcAft>
              <a:buClr>
                <a:srgbClr val="FFFFFF"/>
              </a:buClr>
              <a:buSzPts val="2000"/>
              <a:buFont typeface="Arial"/>
              <a:buNone/>
            </a:pPr>
            <a:r>
              <a:rPr b="0" i="0" lang="en-US" sz="2000" u="none" cap="none" strike="noStrike">
                <a:solidFill>
                  <a:srgbClr val="FFFFFF"/>
                </a:solidFill>
                <a:latin typeface="Calibri"/>
                <a:ea typeface="Calibri"/>
                <a:cs typeface="Calibri"/>
                <a:sym typeface="Calibri"/>
              </a:rPr>
              <a:t>c. Aesthetics</a:t>
            </a:r>
            <a:endParaRPr/>
          </a:p>
          <a:p>
            <a:pPr indent="0" lvl="0" marL="0" marR="0" rtl="0" algn="l">
              <a:lnSpc>
                <a:spcPct val="90000"/>
              </a:lnSpc>
              <a:spcBef>
                <a:spcPts val="1000"/>
              </a:spcBef>
              <a:spcAft>
                <a:spcPts val="0"/>
              </a:spcAft>
              <a:buClr>
                <a:srgbClr val="FFFFFF"/>
              </a:buClr>
              <a:buSzPts val="2000"/>
              <a:buFont typeface="Arial"/>
              <a:buNone/>
            </a:pPr>
            <a:r>
              <a:rPr b="0" i="0" lang="en-US" sz="2000" u="none" cap="none" strike="noStrike">
                <a:solidFill>
                  <a:srgbClr val="FFFFFF"/>
                </a:solidFill>
                <a:latin typeface="Calibri"/>
                <a:ea typeface="Calibri"/>
                <a:cs typeface="Calibri"/>
                <a:sym typeface="Calibri"/>
              </a:rPr>
              <a:t>d. Game play</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5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5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5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500"/>
                                        <p:tgtEl>
                                          <p:spTgt spid="2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B5258"/>
        </a:solidFill>
      </p:bgPr>
    </p:bg>
    <p:spTree>
      <p:nvGrpSpPr>
        <p:cNvPr id="124" name="Shape 124"/>
        <p:cNvGrpSpPr/>
        <p:nvPr/>
      </p:nvGrpSpPr>
      <p:grpSpPr>
        <a:xfrm>
          <a:off x="0" y="0"/>
          <a:ext cx="0" cy="0"/>
          <a:chOff x="0" y="0"/>
          <a:chExt cx="0" cy="0"/>
        </a:xfrm>
      </p:grpSpPr>
      <p:sp>
        <p:nvSpPr>
          <p:cNvPr id="125" name="Shape 125"/>
          <p:cNvSpPr/>
          <p:nvPr/>
        </p:nvSpPr>
        <p:spPr>
          <a:xfrm>
            <a:off x="17834" y="0"/>
            <a:ext cx="12192000" cy="6858000"/>
          </a:xfrm>
          <a:prstGeom prst="rect">
            <a:avLst/>
          </a:prstGeom>
          <a:solidFill>
            <a:srgbClr val="2B525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Shape 126"/>
          <p:cNvSpPr/>
          <p:nvPr/>
        </p:nvSpPr>
        <p:spPr>
          <a:xfrm>
            <a:off x="1438656" y="0"/>
            <a:ext cx="3215640" cy="6858000"/>
          </a:xfrm>
          <a:prstGeom prst="rect">
            <a:avLst/>
          </a:prstGeom>
          <a:solidFill>
            <a:srgbClr val="417B84">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Shape 127"/>
          <p:cNvSpPr/>
          <p:nvPr/>
        </p:nvSpPr>
        <p:spPr>
          <a:xfrm>
            <a:off x="0" y="0"/>
            <a:ext cx="1438656" cy="6858000"/>
          </a:xfrm>
          <a:prstGeom prst="rect">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Calibri"/>
              <a:ea typeface="Calibri"/>
              <a:cs typeface="Calibri"/>
              <a:sym typeface="Calibri"/>
            </a:endParaRPr>
          </a:p>
        </p:txBody>
      </p:sp>
      <p:sp>
        <p:nvSpPr>
          <p:cNvPr id="128" name="Shape 128"/>
          <p:cNvSpPr txBox="1"/>
          <p:nvPr>
            <p:ph type="title"/>
          </p:nvPr>
        </p:nvSpPr>
        <p:spPr>
          <a:xfrm>
            <a:off x="1776173" y="1608667"/>
            <a:ext cx="2556390" cy="4491015"/>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FFFFFF"/>
              </a:buClr>
              <a:buSzPts val="3200"/>
              <a:buFont typeface="Calibri"/>
              <a:buNone/>
            </a:pPr>
            <a:r>
              <a:rPr b="0" i="0" lang="en-US" sz="3200" u="none" cap="none" strike="noStrike">
                <a:solidFill>
                  <a:srgbClr val="FFFFFF"/>
                </a:solidFill>
                <a:latin typeface="Calibri"/>
                <a:ea typeface="Calibri"/>
                <a:cs typeface="Calibri"/>
                <a:sym typeface="Calibri"/>
              </a:rPr>
              <a:t>UNIT DESCRIPTION</a:t>
            </a:r>
            <a:endParaRPr b="0" i="0" sz="3200" u="none" cap="none" strike="noStrike">
              <a:solidFill>
                <a:srgbClr val="FFFFFF"/>
              </a:solidFill>
              <a:latin typeface="Calibri"/>
              <a:ea typeface="Calibri"/>
              <a:cs typeface="Calibri"/>
              <a:sym typeface="Calibri"/>
            </a:endParaRPr>
          </a:p>
        </p:txBody>
      </p:sp>
      <p:sp>
        <p:nvSpPr>
          <p:cNvPr id="129" name="Shape 129"/>
          <p:cNvSpPr txBox="1"/>
          <p:nvPr>
            <p:ph idx="1" type="body"/>
          </p:nvPr>
        </p:nvSpPr>
        <p:spPr>
          <a:xfrm>
            <a:off x="4976029" y="1608667"/>
            <a:ext cx="6291241" cy="449101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000"/>
              <a:buFont typeface="Arial"/>
              <a:buNone/>
            </a:pPr>
            <a:r>
              <a:rPr b="0" i="0" lang="en-US" sz="2000" u="none" cap="none" strike="noStrike">
                <a:solidFill>
                  <a:srgbClr val="FFFFFF"/>
                </a:solidFill>
                <a:latin typeface="Calibri"/>
                <a:ea typeface="Calibri"/>
                <a:cs typeface="Calibri"/>
                <a:sym typeface="Calibri"/>
              </a:rPr>
              <a:t>Activities in this unit of instruction are designed to provide a high level overview of game design and the game creation process. Learners will be introduced to various game genres during this unit. They will also become familiar with elements of game play and project management concepts, as related to interactive application and video game creation.</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Shape 257"/>
          <p:cNvSpPr/>
          <p:nvPr/>
        </p:nvSpPr>
        <p:spPr>
          <a:xfrm>
            <a:off x="7311418" y="450221"/>
            <a:ext cx="4421661" cy="594885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Shape 258"/>
          <p:cNvSpPr/>
          <p:nvPr/>
        </p:nvSpPr>
        <p:spPr>
          <a:xfrm>
            <a:off x="462058" y="450221"/>
            <a:ext cx="4402377" cy="3918123"/>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9" name="Shape 259"/>
          <p:cNvSpPr/>
          <p:nvPr/>
        </p:nvSpPr>
        <p:spPr>
          <a:xfrm>
            <a:off x="458921" y="4521269"/>
            <a:ext cx="6697525" cy="18778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260" name="Shape 260"/>
          <p:cNvPicPr preferRelativeResize="0"/>
          <p:nvPr/>
        </p:nvPicPr>
        <p:blipFill rotWithShape="1">
          <a:blip r:embed="rId3">
            <a:alphaModFix/>
          </a:blip>
          <a:srcRect b="0" l="0" r="0" t="0"/>
          <a:stretch/>
        </p:blipFill>
        <p:spPr>
          <a:xfrm>
            <a:off x="5243078" y="2576514"/>
            <a:ext cx="1705848" cy="1705848"/>
          </a:xfrm>
          <a:prstGeom prst="rect">
            <a:avLst/>
          </a:prstGeom>
          <a:noFill/>
          <a:ln>
            <a:noFill/>
          </a:ln>
        </p:spPr>
      </p:pic>
      <p:sp>
        <p:nvSpPr>
          <p:cNvPr id="261" name="Shape 261"/>
          <p:cNvSpPr/>
          <p:nvPr/>
        </p:nvSpPr>
        <p:spPr>
          <a:xfrm>
            <a:off x="5048949" y="450221"/>
            <a:ext cx="2115455" cy="1898903"/>
          </a:xfrm>
          <a:prstGeom prst="rect">
            <a:avLst/>
          </a:prstGeom>
          <a:solidFill>
            <a:srgbClr val="3F71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2" name="Shape 262"/>
          <p:cNvSpPr txBox="1"/>
          <p:nvPr>
            <p:ph type="title"/>
          </p:nvPr>
        </p:nvSpPr>
        <p:spPr>
          <a:xfrm>
            <a:off x="774700" y="762000"/>
            <a:ext cx="3759200" cy="3340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5. Project Management for Game Development</a:t>
            </a:r>
            <a:endParaRPr/>
          </a:p>
        </p:txBody>
      </p:sp>
      <p:sp>
        <p:nvSpPr>
          <p:cNvPr id="263" name="Shape 263"/>
          <p:cNvSpPr txBox="1"/>
          <p:nvPr>
            <p:ph idx="1" type="body"/>
          </p:nvPr>
        </p:nvSpPr>
        <p:spPr>
          <a:xfrm>
            <a:off x="7658103" y="795548"/>
            <a:ext cx="3759198" cy="527560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 What is Project Management?</a:t>
            </a:r>
            <a:endParaRPr/>
          </a:p>
          <a:p>
            <a:pPr indent="0" lvl="0" marL="0" marR="0" rtl="0" algn="l">
              <a:lnSpc>
                <a:spcPct val="90000"/>
              </a:lnSpc>
              <a:spcBef>
                <a:spcPts val="10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b. Why is Project Management important?</a:t>
            </a:r>
            <a:endParaRPr/>
          </a:p>
          <a:p>
            <a:pPr indent="0" lvl="0" marL="0" marR="0" rtl="0" algn="l">
              <a:lnSpc>
                <a:spcPct val="90000"/>
              </a:lnSpc>
              <a:spcBef>
                <a:spcPts val="10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c. The Four Phases of Project Management (model)</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5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5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500"/>
                                        <p:tgtEl>
                                          <p:spTgt spid="2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pic>
        <p:nvPicPr>
          <p:cNvPr descr="A screenshot of a cell phone  Description generated with very high confidence" id="269" name="Shape 269"/>
          <p:cNvPicPr preferRelativeResize="0"/>
          <p:nvPr>
            <p:ph idx="1" type="body"/>
          </p:nvPr>
        </p:nvPicPr>
        <p:blipFill rotWithShape="1">
          <a:blip r:embed="rId3">
            <a:alphaModFix/>
          </a:blip>
          <a:srcRect b="0" l="0" r="0" t="0"/>
          <a:stretch/>
        </p:blipFill>
        <p:spPr>
          <a:xfrm>
            <a:off x="371475" y="182561"/>
            <a:ext cx="11629440" cy="6513513"/>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3" name="Shape 273"/>
        <p:cNvGrpSpPr/>
        <p:nvPr/>
      </p:nvGrpSpPr>
      <p:grpSpPr>
        <a:xfrm>
          <a:off x="0" y="0"/>
          <a:ext cx="0" cy="0"/>
          <a:chOff x="0" y="0"/>
          <a:chExt cx="0" cy="0"/>
        </a:xfrm>
      </p:grpSpPr>
      <p:sp>
        <p:nvSpPr>
          <p:cNvPr id="274" name="Shape 274"/>
          <p:cNvSpPr/>
          <p:nvPr/>
        </p:nvSpPr>
        <p:spPr>
          <a:xfrm>
            <a:off x="7311418" y="450221"/>
            <a:ext cx="4421661" cy="594885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Shape 275"/>
          <p:cNvSpPr/>
          <p:nvPr/>
        </p:nvSpPr>
        <p:spPr>
          <a:xfrm>
            <a:off x="462058" y="450221"/>
            <a:ext cx="4402377" cy="3918123"/>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6" name="Shape 276"/>
          <p:cNvSpPr/>
          <p:nvPr/>
        </p:nvSpPr>
        <p:spPr>
          <a:xfrm>
            <a:off x="458921" y="4521269"/>
            <a:ext cx="6697525" cy="18778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277" name="Shape 277"/>
          <p:cNvPicPr preferRelativeResize="0"/>
          <p:nvPr/>
        </p:nvPicPr>
        <p:blipFill rotWithShape="1">
          <a:blip r:embed="rId3">
            <a:alphaModFix/>
          </a:blip>
          <a:srcRect b="0" l="0" r="0" t="0"/>
          <a:stretch/>
        </p:blipFill>
        <p:spPr>
          <a:xfrm>
            <a:off x="5243078" y="2576514"/>
            <a:ext cx="1705848" cy="1705848"/>
          </a:xfrm>
          <a:prstGeom prst="rect">
            <a:avLst/>
          </a:prstGeom>
          <a:noFill/>
          <a:ln>
            <a:noFill/>
          </a:ln>
        </p:spPr>
      </p:pic>
      <p:sp>
        <p:nvSpPr>
          <p:cNvPr id="278" name="Shape 278"/>
          <p:cNvSpPr/>
          <p:nvPr/>
        </p:nvSpPr>
        <p:spPr>
          <a:xfrm>
            <a:off x="5048949" y="450221"/>
            <a:ext cx="2115455" cy="1898903"/>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9" name="Shape 279"/>
          <p:cNvSpPr txBox="1"/>
          <p:nvPr>
            <p:ph type="title"/>
          </p:nvPr>
        </p:nvSpPr>
        <p:spPr>
          <a:xfrm>
            <a:off x="774700" y="762000"/>
            <a:ext cx="3759200" cy="3340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6. Unity Editor for Game Creation</a:t>
            </a:r>
            <a:endParaRPr b="0" i="0" sz="4400" u="none" cap="none" strike="noStrike">
              <a:solidFill>
                <a:srgbClr val="FFFFFF"/>
              </a:solidFill>
              <a:latin typeface="Calibri"/>
              <a:ea typeface="Calibri"/>
              <a:cs typeface="Calibri"/>
              <a:sym typeface="Calibri"/>
            </a:endParaRPr>
          </a:p>
        </p:txBody>
      </p:sp>
      <p:sp>
        <p:nvSpPr>
          <p:cNvPr id="280" name="Shape 280"/>
          <p:cNvSpPr txBox="1"/>
          <p:nvPr>
            <p:ph idx="1" type="body"/>
          </p:nvPr>
        </p:nvSpPr>
        <p:spPr>
          <a:xfrm>
            <a:off x="7658103" y="795548"/>
            <a:ext cx="3759198" cy="5275603"/>
          </a:xfrm>
          <a:prstGeom prst="rect">
            <a:avLst/>
          </a:prstGeom>
          <a:noFill/>
          <a:ln>
            <a:noFill/>
          </a:ln>
        </p:spPr>
        <p:txBody>
          <a:bodyPr anchorCtr="0" anchor="ctr"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Setting up a new project</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Navigating within the Unity Editor</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E5F9F"/>
        </a:solidFill>
      </p:bgPr>
    </p:bg>
    <p:spTree>
      <p:nvGrpSpPr>
        <p:cNvPr id="284" name="Shape 284"/>
        <p:cNvGrpSpPr/>
        <p:nvPr/>
      </p:nvGrpSpPr>
      <p:grpSpPr>
        <a:xfrm>
          <a:off x="0" y="0"/>
          <a:ext cx="0" cy="0"/>
          <a:chOff x="0" y="0"/>
          <a:chExt cx="0" cy="0"/>
        </a:xfrm>
      </p:grpSpPr>
      <p:sp>
        <p:nvSpPr>
          <p:cNvPr id="285" name="Shape 285"/>
          <p:cNvSpPr/>
          <p:nvPr/>
        </p:nvSpPr>
        <p:spPr>
          <a:xfrm>
            <a:off x="0" y="-3324"/>
            <a:ext cx="12192000" cy="6861324"/>
          </a:xfrm>
          <a:prstGeom prst="rect">
            <a:avLst/>
          </a:prstGeom>
          <a:solidFill>
            <a:srgbClr val="1E5F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Shape 286"/>
          <p:cNvSpPr/>
          <p:nvPr/>
        </p:nvSpPr>
        <p:spPr>
          <a:xfrm>
            <a:off x="1246925" y="-479"/>
            <a:ext cx="9468701" cy="6858478"/>
          </a:xfrm>
          <a:custGeom>
            <a:pathLst>
              <a:path extrusionOk="0" h="120000" w="120000">
                <a:moveTo>
                  <a:pt x="0" y="0"/>
                </a:moveTo>
                <a:lnTo>
                  <a:pt x="66161" y="0"/>
                </a:lnTo>
                <a:lnTo>
                  <a:pt x="79674" y="0"/>
                </a:lnTo>
                <a:lnTo>
                  <a:pt x="79744" y="0"/>
                </a:lnTo>
                <a:lnTo>
                  <a:pt x="120000" y="120000"/>
                </a:lnTo>
                <a:lnTo>
                  <a:pt x="25906" y="120000"/>
                </a:lnTo>
                <a:lnTo>
                  <a:pt x="25909" y="119990"/>
                </a:lnTo>
                <a:lnTo>
                  <a:pt x="0" y="119990"/>
                </a:ln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Shape 287"/>
          <p:cNvSpPr/>
          <p:nvPr/>
        </p:nvSpPr>
        <p:spPr>
          <a:xfrm>
            <a:off x="-1" y="-479"/>
            <a:ext cx="9324977" cy="6858479"/>
          </a:xfrm>
          <a:custGeom>
            <a:pathLst>
              <a:path extrusionOk="0" h="120000" w="120000">
                <a:moveTo>
                  <a:pt x="16046" y="0"/>
                </a:moveTo>
                <a:lnTo>
                  <a:pt x="65331" y="0"/>
                </a:lnTo>
                <a:lnTo>
                  <a:pt x="79052" y="0"/>
                </a:lnTo>
                <a:lnTo>
                  <a:pt x="79124" y="0"/>
                </a:lnTo>
                <a:lnTo>
                  <a:pt x="120000" y="119999"/>
                </a:lnTo>
                <a:lnTo>
                  <a:pt x="43226" y="119999"/>
                </a:lnTo>
                <a:lnTo>
                  <a:pt x="43226" y="120000"/>
                </a:lnTo>
                <a:lnTo>
                  <a:pt x="0" y="120000"/>
                </a:lnTo>
                <a:lnTo>
                  <a:pt x="0" y="8"/>
                </a:lnTo>
                <a:lnTo>
                  <a:pt x="16046" y="8"/>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Shape 288"/>
          <p:cNvSpPr txBox="1"/>
          <p:nvPr>
            <p:ph type="title"/>
          </p:nvPr>
        </p:nvSpPr>
        <p:spPr>
          <a:xfrm>
            <a:off x="804671" y="2600324"/>
            <a:ext cx="6405753" cy="32779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5400"/>
              <a:buFont typeface="Calibri"/>
              <a:buNone/>
            </a:pPr>
            <a:r>
              <a:rPr b="0" i="0" lang="en-US" sz="5400" u="none" cap="none" strike="noStrike">
                <a:solidFill>
                  <a:schemeClr val="lt1"/>
                </a:solidFill>
                <a:latin typeface="Calibri"/>
                <a:ea typeface="Calibri"/>
                <a:cs typeface="Calibri"/>
                <a:sym typeface="Calibri"/>
              </a:rPr>
              <a:t>SPL Activities</a:t>
            </a:r>
            <a:endParaRPr/>
          </a:p>
        </p:txBody>
      </p:sp>
      <p:sp>
        <p:nvSpPr>
          <p:cNvPr id="289" name="Shape 289"/>
          <p:cNvSpPr txBox="1"/>
          <p:nvPr>
            <p:ph idx="1" type="body"/>
          </p:nvPr>
        </p:nvSpPr>
        <p:spPr>
          <a:xfrm>
            <a:off x="804672" y="1300450"/>
            <a:ext cx="4167376" cy="115552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t/>
            </a:r>
            <a:endParaRPr b="0" i="0" sz="2000" u="none" cap="none" strike="noStrike">
              <a:solidFill>
                <a:schemeClr val="lt1"/>
              </a:solidFill>
              <a:latin typeface="Calibri"/>
              <a:ea typeface="Calibri"/>
              <a:cs typeface="Calibri"/>
              <a:sym typeface="Calibri"/>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04040"/>
        </a:solidFill>
      </p:bgPr>
    </p:bg>
    <p:spTree>
      <p:nvGrpSpPr>
        <p:cNvPr id="293" name="Shape 293"/>
        <p:cNvGrpSpPr/>
        <p:nvPr/>
      </p:nvGrpSpPr>
      <p:grpSpPr>
        <a:xfrm>
          <a:off x="0" y="0"/>
          <a:ext cx="0" cy="0"/>
          <a:chOff x="0" y="0"/>
          <a:chExt cx="0" cy="0"/>
        </a:xfrm>
      </p:grpSpPr>
      <p:sp>
        <p:nvSpPr>
          <p:cNvPr id="294" name="Shape 294"/>
          <p:cNvSpPr/>
          <p:nvPr/>
        </p:nvSpPr>
        <p:spPr>
          <a:xfrm>
            <a:off x="0" y="-3324"/>
            <a:ext cx="12192000" cy="686132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Shape 295"/>
          <p:cNvSpPr/>
          <p:nvPr/>
        </p:nvSpPr>
        <p:spPr>
          <a:xfrm>
            <a:off x="0" y="0"/>
            <a:ext cx="11786754" cy="6858000"/>
          </a:xfrm>
          <a:custGeom>
            <a:pathLst>
              <a:path extrusionOk="0" h="120000" w="120000">
                <a:moveTo>
                  <a:pt x="0" y="0"/>
                </a:moveTo>
                <a:lnTo>
                  <a:pt x="87663"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Shape 296"/>
          <p:cNvSpPr/>
          <p:nvPr/>
        </p:nvSpPr>
        <p:spPr>
          <a:xfrm>
            <a:off x="0" y="0"/>
            <a:ext cx="3581400" cy="6858000"/>
          </a:xfrm>
          <a:custGeom>
            <a:pathLst>
              <a:path extrusionOk="0" h="120000" w="120000">
                <a:moveTo>
                  <a:pt x="0" y="0"/>
                </a:moveTo>
                <a:lnTo>
                  <a:pt x="13578"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Shape 297"/>
          <p:cNvSpPr txBox="1"/>
          <p:nvPr>
            <p:ph type="title"/>
          </p:nvPr>
        </p:nvSpPr>
        <p:spPr>
          <a:xfrm>
            <a:off x="833002" y="365125"/>
            <a:ext cx="10520702"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Exploring the Unity Editor</a:t>
            </a:r>
            <a:endParaRPr/>
          </a:p>
        </p:txBody>
      </p:sp>
      <p:sp>
        <p:nvSpPr>
          <p:cNvPr id="298" name="Shape 298"/>
          <p:cNvSpPr txBox="1"/>
          <p:nvPr>
            <p:ph idx="1" type="body"/>
          </p:nvPr>
        </p:nvSpPr>
        <p:spPr>
          <a:xfrm>
            <a:off x="838201" y="2022601"/>
            <a:ext cx="10515598" cy="41543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1. Learning the Interface Tutorial:</a:t>
            </a:r>
            <a:endParaRPr/>
          </a:p>
          <a:p>
            <a:pPr indent="0" lvl="0" marL="0" marR="0" rtl="0" algn="l">
              <a:lnSpc>
                <a:spcPct val="90000"/>
              </a:lnSpc>
              <a:spcBef>
                <a:spcPts val="1000"/>
              </a:spcBef>
              <a:spcAft>
                <a:spcPts val="0"/>
              </a:spcAft>
              <a:buClr>
                <a:schemeClr val="lt1"/>
              </a:buClr>
              <a:buSzPts val="2000"/>
              <a:buFont typeface="Arial"/>
              <a:buNone/>
            </a:pPr>
            <a:r>
              <a:rPr b="0" i="0" lang="en-US" sz="2000" u="sng" cap="none" strike="noStrike">
                <a:solidFill>
                  <a:schemeClr val="hlink"/>
                </a:solidFill>
                <a:latin typeface="Calibri"/>
                <a:ea typeface="Calibri"/>
                <a:cs typeface="Calibri"/>
                <a:sym typeface="Calibri"/>
                <a:hlinkClick r:id="rId3"/>
              </a:rPr>
              <a:t>http://docs.unity3d.com/Manual/LearningtheInterface.html</a:t>
            </a:r>
            <a:endParaRPr b="0" i="0" sz="20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2. Editor Basics:</a:t>
            </a:r>
            <a:endParaRPr/>
          </a:p>
          <a:p>
            <a:pPr indent="0" lvl="0" marL="0" marR="0" rtl="0" algn="l">
              <a:lnSpc>
                <a:spcPct val="90000"/>
              </a:lnSpc>
              <a:spcBef>
                <a:spcPts val="1000"/>
              </a:spcBef>
              <a:spcAft>
                <a:spcPts val="0"/>
              </a:spcAft>
              <a:buClr>
                <a:schemeClr val="lt1"/>
              </a:buClr>
              <a:buSzPts val="2000"/>
              <a:buFont typeface="Arial"/>
              <a:buNone/>
            </a:pPr>
            <a:r>
              <a:rPr b="0" i="0" lang="en-US" sz="2000" u="sng" cap="none" strike="noStrike">
                <a:solidFill>
                  <a:schemeClr val="hlink"/>
                </a:solidFill>
                <a:latin typeface="Calibri"/>
                <a:ea typeface="Calibri"/>
                <a:cs typeface="Calibri"/>
                <a:sym typeface="Calibri"/>
                <a:hlinkClick r:id="rId4"/>
              </a:rPr>
              <a:t>http://unity3d.com/learn/tutorials/modules/beginner/live-training-archive/editor-basics</a:t>
            </a:r>
            <a:endParaRPr b="0" i="0" sz="20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000"/>
              <a:buFont typeface="Arial"/>
              <a:buNone/>
            </a:pPr>
            <a:r>
              <a:t/>
            </a:r>
            <a:endParaRPr b="0" i="0" sz="20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000"/>
              <a:buFont typeface="Arial"/>
              <a:buNone/>
            </a:pPr>
            <a:r>
              <a:t/>
            </a:r>
            <a:endParaRPr b="0" i="0" sz="2000" u="none" cap="none" strike="noStrike">
              <a:solidFill>
                <a:schemeClr val="lt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500"/>
                                        <p:tgtEl>
                                          <p:spTgt spid="29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500"/>
                                        <p:tgtEl>
                                          <p:spTgt spid="29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500"/>
                                        <p:tgtEl>
                                          <p:spTgt spid="298">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500"/>
                                        <p:tgtEl>
                                          <p:spTgt spid="298">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Effect filter="fade" transition="in">
                                      <p:cBhvr>
                                        <p:cTn dur="500"/>
                                        <p:tgtEl>
                                          <p:spTgt spid="298">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animEffect filter="fade" transition="in">
                                      <p:cBhvr>
                                        <p:cTn dur="500"/>
                                        <p:tgtEl>
                                          <p:spTgt spid="29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302" name="Shape 302"/>
        <p:cNvGrpSpPr/>
        <p:nvPr/>
      </p:nvGrpSpPr>
      <p:grpSpPr>
        <a:xfrm>
          <a:off x="0" y="0"/>
          <a:ext cx="0" cy="0"/>
          <a:chOff x="0" y="0"/>
          <a:chExt cx="0" cy="0"/>
        </a:xfrm>
      </p:grpSpPr>
      <p:sp>
        <p:nvSpPr>
          <p:cNvPr id="303" name="Shape 303"/>
          <p:cNvSpPr/>
          <p:nvPr/>
        </p:nvSpPr>
        <p:spPr>
          <a:xfrm>
            <a:off x="5913121" y="-2"/>
            <a:ext cx="6278879" cy="6858002"/>
          </a:xfrm>
          <a:custGeom>
            <a:pathLst>
              <a:path extrusionOk="0" h="120000" w="120000">
                <a:moveTo>
                  <a:pt x="870" y="0"/>
                </a:moveTo>
                <a:lnTo>
                  <a:pt x="120000" y="0"/>
                </a:lnTo>
                <a:lnTo>
                  <a:pt x="120000" y="119999"/>
                </a:lnTo>
                <a:lnTo>
                  <a:pt x="62921" y="119999"/>
                </a:lnTo>
                <a:lnTo>
                  <a:pt x="60804" y="118757"/>
                </a:lnTo>
                <a:cubicBezTo>
                  <a:pt x="24119" y="96066"/>
                  <a:pt x="0" y="57639"/>
                  <a:pt x="0" y="14055"/>
                </a:cubicBezTo>
                <a:cubicBezTo>
                  <a:pt x="0" y="9696"/>
                  <a:pt x="241" y="5389"/>
                  <a:pt x="712" y="1145"/>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304" name="Shape 304"/>
          <p:cNvCxnSpPr/>
          <p:nvPr/>
        </p:nvCxnSpPr>
        <p:spPr>
          <a:xfrm>
            <a:off x="763661" y="2316480"/>
            <a:ext cx="8229600" cy="0"/>
          </a:xfrm>
          <a:prstGeom prst="straightConnector1">
            <a:avLst/>
          </a:prstGeom>
          <a:noFill/>
          <a:ln cap="sq" cmpd="sng" w="19050">
            <a:solidFill>
              <a:schemeClr val="lt1"/>
            </a:solidFill>
            <a:prstDash val="solid"/>
            <a:miter lim="800000"/>
            <a:headEnd len="med" w="med" type="none"/>
            <a:tailEnd len="med" w="med" type="none"/>
          </a:ln>
        </p:spPr>
      </p:cxnSp>
      <p:sp>
        <p:nvSpPr>
          <p:cNvPr id="305" name="Shape 305"/>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Game Developers Journal Entry</a:t>
            </a:r>
            <a:endParaRPr/>
          </a:p>
        </p:txBody>
      </p:sp>
      <p:sp>
        <p:nvSpPr>
          <p:cNvPr id="306" name="Shape 306"/>
          <p:cNvSpPr txBox="1"/>
          <p:nvPr>
            <p:ph idx="1" type="body"/>
          </p:nvPr>
        </p:nvSpPr>
        <p:spPr>
          <a:xfrm>
            <a:off x="655320" y="2644518"/>
            <a:ext cx="9013052" cy="332725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Within your Game Developers Journal, enter at least five core game (i.e. product) ideas to be considered for your final Capstone Project. These do not need to be very detailed ideas, just a few sentences to capture the main game concept. Later, one of these ideas will be developed and delivered as your final Capstone Project submission.</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500"/>
                                        <p:tgtEl>
                                          <p:spTgt spid="30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04040"/>
        </a:solidFill>
      </p:bgPr>
    </p:bg>
    <p:spTree>
      <p:nvGrpSpPr>
        <p:cNvPr id="310" name="Shape 310"/>
        <p:cNvGrpSpPr/>
        <p:nvPr/>
      </p:nvGrpSpPr>
      <p:grpSpPr>
        <a:xfrm>
          <a:off x="0" y="0"/>
          <a:ext cx="0" cy="0"/>
          <a:chOff x="0" y="0"/>
          <a:chExt cx="0" cy="0"/>
        </a:xfrm>
      </p:grpSpPr>
      <p:sp>
        <p:nvSpPr>
          <p:cNvPr id="311" name="Shape 311"/>
          <p:cNvSpPr/>
          <p:nvPr/>
        </p:nvSpPr>
        <p:spPr>
          <a:xfrm>
            <a:off x="0" y="-3324"/>
            <a:ext cx="12192000" cy="686132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Shape 312"/>
          <p:cNvSpPr/>
          <p:nvPr/>
        </p:nvSpPr>
        <p:spPr>
          <a:xfrm>
            <a:off x="0" y="0"/>
            <a:ext cx="11786754" cy="6858000"/>
          </a:xfrm>
          <a:custGeom>
            <a:pathLst>
              <a:path extrusionOk="0" h="120000" w="120000">
                <a:moveTo>
                  <a:pt x="0" y="0"/>
                </a:moveTo>
                <a:lnTo>
                  <a:pt x="87663"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Shape 313"/>
          <p:cNvSpPr/>
          <p:nvPr/>
        </p:nvSpPr>
        <p:spPr>
          <a:xfrm>
            <a:off x="0" y="0"/>
            <a:ext cx="3581400" cy="6858000"/>
          </a:xfrm>
          <a:custGeom>
            <a:pathLst>
              <a:path extrusionOk="0" h="120000" w="120000">
                <a:moveTo>
                  <a:pt x="0" y="0"/>
                </a:moveTo>
                <a:lnTo>
                  <a:pt x="13578"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Shape 314"/>
          <p:cNvSpPr txBox="1"/>
          <p:nvPr>
            <p:ph type="title"/>
          </p:nvPr>
        </p:nvSpPr>
        <p:spPr>
          <a:xfrm>
            <a:off x="833002" y="365125"/>
            <a:ext cx="10520702"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Contemporary Game Assignment -1</a:t>
            </a:r>
            <a:endParaRPr/>
          </a:p>
        </p:txBody>
      </p:sp>
      <p:sp>
        <p:nvSpPr>
          <p:cNvPr id="315" name="Shape 315"/>
          <p:cNvSpPr txBox="1"/>
          <p:nvPr>
            <p:ph idx="1" type="body"/>
          </p:nvPr>
        </p:nvSpPr>
        <p:spPr>
          <a:xfrm>
            <a:off x="838201" y="2022601"/>
            <a:ext cx="10515598" cy="41543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Download Candy Crush Saga onto any gameplay device. The game can be found at:</a:t>
            </a:r>
            <a:endParaRPr/>
          </a:p>
          <a:p>
            <a:pPr indent="0" lvl="0" marL="0" marR="0" rtl="0" algn="l">
              <a:lnSpc>
                <a:spcPct val="90000"/>
              </a:lnSpc>
              <a:spcBef>
                <a:spcPts val="1000"/>
              </a:spcBef>
              <a:spcAft>
                <a:spcPts val="0"/>
              </a:spcAft>
              <a:buClr>
                <a:schemeClr val="lt1"/>
              </a:buClr>
              <a:buSzPts val="2000"/>
              <a:buFont typeface="Arial"/>
              <a:buNone/>
            </a:pPr>
            <a:r>
              <a:rPr b="0" i="0" lang="en-US" sz="2000" u="sng" cap="none" strike="noStrike">
                <a:solidFill>
                  <a:schemeClr val="hlink"/>
                </a:solidFill>
                <a:latin typeface="Calibri"/>
                <a:ea typeface="Calibri"/>
                <a:cs typeface="Calibri"/>
                <a:sym typeface="Calibri"/>
                <a:hlinkClick r:id="rId3"/>
              </a:rPr>
              <a:t>http://candycrushplayfreegame.com</a:t>
            </a:r>
            <a:r>
              <a:rPr b="0" i="0" lang="en-US" sz="2000" u="none" cap="none" strike="noStrike">
                <a:solidFill>
                  <a:schemeClr val="lt1"/>
                </a:solidFill>
                <a:latin typeface="Calibri"/>
                <a:ea typeface="Calibri"/>
                <a:cs typeface="Calibri"/>
                <a:sym typeface="Calibri"/>
              </a:rPr>
              <a:t>.</a:t>
            </a:r>
            <a:endParaRPr/>
          </a:p>
          <a:p>
            <a:pPr indent="0" lvl="0" marL="0" marR="0" rtl="0" algn="l">
              <a:lnSpc>
                <a:spcPct val="90000"/>
              </a:lnSpc>
              <a:spcBef>
                <a:spcPts val="1000"/>
              </a:spcBef>
              <a:spcAft>
                <a:spcPts val="0"/>
              </a:spcAft>
              <a:buClr>
                <a:schemeClr val="lt1"/>
              </a:buClr>
              <a:buSzPts val="2000"/>
              <a:buFont typeface="Arial"/>
              <a:buNone/>
            </a:pPr>
            <a:r>
              <a:t/>
            </a:r>
            <a:endParaRPr b="0" i="0" sz="20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Play the game long enough to understand the directions and the overall objective(s) of the game.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04040"/>
        </a:solidFill>
      </p:bgPr>
    </p:bg>
    <p:spTree>
      <p:nvGrpSpPr>
        <p:cNvPr id="319" name="Shape 319"/>
        <p:cNvGrpSpPr/>
        <p:nvPr/>
      </p:nvGrpSpPr>
      <p:grpSpPr>
        <a:xfrm>
          <a:off x="0" y="0"/>
          <a:ext cx="0" cy="0"/>
          <a:chOff x="0" y="0"/>
          <a:chExt cx="0" cy="0"/>
        </a:xfrm>
      </p:grpSpPr>
      <p:sp>
        <p:nvSpPr>
          <p:cNvPr id="320" name="Shape 320"/>
          <p:cNvSpPr/>
          <p:nvPr/>
        </p:nvSpPr>
        <p:spPr>
          <a:xfrm>
            <a:off x="0" y="-3324"/>
            <a:ext cx="12192000" cy="686132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Shape 321"/>
          <p:cNvSpPr/>
          <p:nvPr/>
        </p:nvSpPr>
        <p:spPr>
          <a:xfrm>
            <a:off x="0" y="0"/>
            <a:ext cx="11786754" cy="6858000"/>
          </a:xfrm>
          <a:custGeom>
            <a:pathLst>
              <a:path extrusionOk="0" h="120000" w="120000">
                <a:moveTo>
                  <a:pt x="0" y="0"/>
                </a:moveTo>
                <a:lnTo>
                  <a:pt x="87663"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Shape 322"/>
          <p:cNvSpPr/>
          <p:nvPr/>
        </p:nvSpPr>
        <p:spPr>
          <a:xfrm>
            <a:off x="0" y="0"/>
            <a:ext cx="3581400" cy="6858000"/>
          </a:xfrm>
          <a:custGeom>
            <a:pathLst>
              <a:path extrusionOk="0" h="120000" w="120000">
                <a:moveTo>
                  <a:pt x="0" y="0"/>
                </a:moveTo>
                <a:lnTo>
                  <a:pt x="13578"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Shape 323"/>
          <p:cNvSpPr txBox="1"/>
          <p:nvPr>
            <p:ph type="title"/>
          </p:nvPr>
        </p:nvSpPr>
        <p:spPr>
          <a:xfrm>
            <a:off x="833002" y="365125"/>
            <a:ext cx="10520702"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Contemporary Game Assignment -2</a:t>
            </a:r>
            <a:endParaRPr/>
          </a:p>
        </p:txBody>
      </p:sp>
      <p:sp>
        <p:nvSpPr>
          <p:cNvPr id="324" name="Shape 324"/>
          <p:cNvSpPr txBox="1"/>
          <p:nvPr>
            <p:ph idx="1" type="body"/>
          </p:nvPr>
        </p:nvSpPr>
        <p:spPr>
          <a:xfrm>
            <a:off x="838201" y="2022601"/>
            <a:ext cx="10515598" cy="41543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Produce a Game Modification Task Sheet document by identifying the following:</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What platform is used to play the game?</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What is the objective of the game?</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What three things do you like about the game?</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What three things did you not like about the game?</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List three reasons why you think this game is popular and successful.</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04040"/>
        </a:solidFill>
      </p:bgPr>
    </p:bg>
    <p:spTree>
      <p:nvGrpSpPr>
        <p:cNvPr id="328" name="Shape 328"/>
        <p:cNvGrpSpPr/>
        <p:nvPr/>
      </p:nvGrpSpPr>
      <p:grpSpPr>
        <a:xfrm>
          <a:off x="0" y="0"/>
          <a:ext cx="0" cy="0"/>
          <a:chOff x="0" y="0"/>
          <a:chExt cx="0" cy="0"/>
        </a:xfrm>
      </p:grpSpPr>
      <p:sp>
        <p:nvSpPr>
          <p:cNvPr id="329" name="Shape 329"/>
          <p:cNvSpPr/>
          <p:nvPr/>
        </p:nvSpPr>
        <p:spPr>
          <a:xfrm>
            <a:off x="0" y="-3324"/>
            <a:ext cx="12192000" cy="686132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Shape 330"/>
          <p:cNvSpPr/>
          <p:nvPr/>
        </p:nvSpPr>
        <p:spPr>
          <a:xfrm>
            <a:off x="0" y="0"/>
            <a:ext cx="11786754" cy="6858000"/>
          </a:xfrm>
          <a:custGeom>
            <a:pathLst>
              <a:path extrusionOk="0" h="120000" w="120000">
                <a:moveTo>
                  <a:pt x="0" y="0"/>
                </a:moveTo>
                <a:lnTo>
                  <a:pt x="87663"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Shape 331"/>
          <p:cNvSpPr/>
          <p:nvPr/>
        </p:nvSpPr>
        <p:spPr>
          <a:xfrm>
            <a:off x="0" y="0"/>
            <a:ext cx="3581400" cy="6858000"/>
          </a:xfrm>
          <a:custGeom>
            <a:pathLst>
              <a:path extrusionOk="0" h="120000" w="120000">
                <a:moveTo>
                  <a:pt x="0" y="0"/>
                </a:moveTo>
                <a:lnTo>
                  <a:pt x="13578" y="0"/>
                </a:lnTo>
                <a:lnTo>
                  <a:pt x="120000" y="120000"/>
                </a:lnTo>
                <a:lnTo>
                  <a:pt x="0" y="120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Shape 332"/>
          <p:cNvSpPr txBox="1"/>
          <p:nvPr>
            <p:ph type="title"/>
          </p:nvPr>
        </p:nvSpPr>
        <p:spPr>
          <a:xfrm>
            <a:off x="833002" y="365125"/>
            <a:ext cx="10520702"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Contemporary Game Assignment -3</a:t>
            </a:r>
            <a:endParaRPr/>
          </a:p>
        </p:txBody>
      </p:sp>
      <p:sp>
        <p:nvSpPr>
          <p:cNvPr id="333" name="Shape 333"/>
          <p:cNvSpPr txBox="1"/>
          <p:nvPr>
            <p:ph idx="1" type="body"/>
          </p:nvPr>
        </p:nvSpPr>
        <p:spPr>
          <a:xfrm>
            <a:off x="838201" y="2022601"/>
            <a:ext cx="10515598" cy="41543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Based on your own observations, create a written plan for modifying the</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game. This document will serve as your Game Modification Plan.</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Your plan should include the following:</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Re-write the main goal of the game.</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Describe how you would improve the game. Be as specific as possible!</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List three reasons why your ideas may not have been implemented by the original designers.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List three reasons why you think players would like your changes.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 List three reasons why these changes would be difficult to implement.</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7" name="Shape 337"/>
        <p:cNvGrpSpPr/>
        <p:nvPr/>
      </p:nvGrpSpPr>
      <p:grpSpPr>
        <a:xfrm>
          <a:off x="0" y="0"/>
          <a:ext cx="0" cy="0"/>
          <a:chOff x="0" y="0"/>
          <a:chExt cx="0" cy="0"/>
        </a:xfrm>
      </p:grpSpPr>
      <p:sp>
        <p:nvSpPr>
          <p:cNvPr id="338" name="Shape 338"/>
          <p:cNvSpPr/>
          <p:nvPr/>
        </p:nvSpPr>
        <p:spPr>
          <a:xfrm>
            <a:off x="638175" y="0"/>
            <a:ext cx="3248025" cy="3400426"/>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social media post  Description generated with very high confidence" id="339" name="Shape 339"/>
          <p:cNvPicPr preferRelativeResize="0"/>
          <p:nvPr/>
        </p:nvPicPr>
        <p:blipFill rotWithShape="1">
          <a:blip r:embed="rId3">
            <a:alphaModFix/>
          </a:blip>
          <a:srcRect b="0" l="0" r="0" t="0"/>
          <a:stretch/>
        </p:blipFill>
        <p:spPr>
          <a:xfrm rot="5400000">
            <a:off x="5741731" y="-244280"/>
            <a:ext cx="4279940" cy="7347537"/>
          </a:xfrm>
          <a:prstGeom prst="rect">
            <a:avLst/>
          </a:prstGeom>
          <a:noFill/>
          <a:ln>
            <a:noFill/>
          </a:ln>
        </p:spPr>
      </p:pic>
      <p:sp>
        <p:nvSpPr>
          <p:cNvPr id="340" name="Shape 340"/>
          <p:cNvSpPr txBox="1"/>
          <p:nvPr>
            <p:ph type="title"/>
          </p:nvPr>
        </p:nvSpPr>
        <p:spPr>
          <a:xfrm>
            <a:off x="838200" y="171162"/>
            <a:ext cx="2840182" cy="237114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3200"/>
              <a:buFont typeface="Calibri"/>
              <a:buNone/>
            </a:pPr>
            <a:r>
              <a:rPr b="0" i="0" lang="en-US" sz="3200" u="none" cap="none" strike="noStrike">
                <a:solidFill>
                  <a:srgbClr val="FFFFFF"/>
                </a:solidFill>
                <a:latin typeface="Calibri"/>
                <a:ea typeface="Calibri"/>
                <a:cs typeface="Calibri"/>
                <a:sym typeface="Calibri"/>
              </a:rPr>
              <a:t>ASSESSMENT REFERENCE GUIDE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 name="Shape 134"/>
        <p:cNvGrpSpPr/>
        <p:nvPr/>
      </p:nvGrpSpPr>
      <p:grpSpPr>
        <a:xfrm>
          <a:off x="0" y="0"/>
          <a:ext cx="0" cy="0"/>
          <a:chOff x="0" y="0"/>
          <a:chExt cx="0" cy="0"/>
        </a:xfrm>
      </p:grpSpPr>
      <p:pic>
        <p:nvPicPr>
          <p:cNvPr descr="A close up of text on a white background  Description generated with very high confidence" id="135" name="Shape 135"/>
          <p:cNvPicPr preferRelativeResize="0"/>
          <p:nvPr/>
        </p:nvPicPr>
        <p:blipFill rotWithShape="1">
          <a:blip r:embed="rId3">
            <a:alphaModFix/>
          </a:blip>
          <a:srcRect b="0" l="0" r="0" t="0"/>
          <a:stretch/>
        </p:blipFill>
        <p:spPr>
          <a:xfrm>
            <a:off x="5659270" y="492573"/>
            <a:ext cx="5542649" cy="5880796"/>
          </a:xfrm>
          <a:prstGeom prst="rect">
            <a:avLst/>
          </a:prstGeom>
          <a:noFill/>
          <a:ln>
            <a:noFill/>
          </a:ln>
        </p:spPr>
      </p:pic>
      <p:sp>
        <p:nvSpPr>
          <p:cNvPr id="136" name="Shape 136"/>
          <p:cNvSpPr/>
          <p:nvPr/>
        </p:nvSpPr>
        <p:spPr>
          <a:xfrm>
            <a:off x="336884" y="321177"/>
            <a:ext cx="4332307" cy="6179552"/>
          </a:xfrm>
          <a:prstGeom prst="rect">
            <a:avLst/>
          </a:prstGeom>
          <a:solidFill>
            <a:srgbClr val="3F3F3F"/>
          </a:solidFill>
          <a:ln cap="sq" cmpd="thinThick" w="127000">
            <a:solidFill>
              <a:srgbClr val="3F3F3F"/>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37" name="Shape 137"/>
          <p:cNvCxnSpPr/>
          <p:nvPr/>
        </p:nvCxnSpPr>
        <p:spPr>
          <a:xfrm>
            <a:off x="1191126" y="3910267"/>
            <a:ext cx="2586790" cy="0"/>
          </a:xfrm>
          <a:prstGeom prst="straightConnector1">
            <a:avLst/>
          </a:prstGeom>
          <a:noFill/>
          <a:ln cap="flat" cmpd="sng" w="22225">
            <a:solidFill>
              <a:srgbClr val="D8D8D8"/>
            </a:solidFill>
            <a:prstDash val="solid"/>
            <a:miter lim="800000"/>
            <a:headEnd len="med" w="med" type="none"/>
            <a:tailEnd len="med" w="med" type="none"/>
          </a:ln>
        </p:spPr>
      </p:cxnSp>
      <p:sp>
        <p:nvSpPr>
          <p:cNvPr id="138" name="Shape 138"/>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LEARNING OBJECTIVES</a:t>
            </a:r>
            <a:endParaRPr/>
          </a:p>
        </p:txBody>
      </p:sp>
      <p:sp>
        <p:nvSpPr>
          <p:cNvPr id="139" name="Shape 139"/>
          <p:cNvSpPr txBox="1"/>
          <p:nvPr>
            <p:ph idx="1" type="body"/>
          </p:nvPr>
        </p:nvSpPr>
        <p:spPr>
          <a:xfrm>
            <a:off x="674237" y="4170501"/>
            <a:ext cx="3657600" cy="15255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4CD4D7"/>
              </a:buClr>
              <a:buSzPts val="2000"/>
              <a:buFont typeface="Arial"/>
              <a:buNone/>
            </a:pPr>
            <a:r>
              <a:rPr b="0" i="0" lang="en-US" sz="2000" u="none" cap="none" strike="noStrike">
                <a:solidFill>
                  <a:srgbClr val="4CD4D7"/>
                </a:solidFill>
                <a:latin typeface="Calibri"/>
                <a:ea typeface="Calibri"/>
                <a:cs typeface="Calibri"/>
                <a:sym typeface="Calibri"/>
              </a:rPr>
              <a:t>By the end of this unit, learners should be able to perform the following tasks: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Shape 14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46" name="Shape 146"/>
          <p:cNvCxnSpPr/>
          <p:nvPr/>
        </p:nvCxnSpPr>
        <p:spPr>
          <a:xfrm>
            <a:off x="7800392" y="4525347"/>
            <a:ext cx="0" cy="1737360"/>
          </a:xfrm>
          <a:prstGeom prst="straightConnector1">
            <a:avLst/>
          </a:prstGeom>
          <a:noFill/>
          <a:ln cap="sq" cmpd="sng" w="19050">
            <a:solidFill>
              <a:schemeClr val="dk1"/>
            </a:solidFill>
            <a:prstDash val="solid"/>
            <a:miter lim="800000"/>
            <a:headEnd len="med" w="med" type="none"/>
            <a:tailEnd len="med" w="med" type="none"/>
          </a:ln>
        </p:spPr>
      </p:cxnSp>
      <p:sp>
        <p:nvSpPr>
          <p:cNvPr id="147" name="Shape 147"/>
          <p:cNvSpPr/>
          <p:nvPr/>
        </p:nvSpPr>
        <p:spPr>
          <a:xfrm>
            <a:off x="3395001" y="2466604"/>
            <a:ext cx="962395" cy="9623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 name="Shape 148"/>
          <p:cNvSpPr/>
          <p:nvPr/>
        </p:nvSpPr>
        <p:spPr>
          <a:xfrm>
            <a:off x="5125829" y="2327988"/>
            <a:ext cx="293695" cy="29369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 name="Shape 149"/>
          <p:cNvSpPr/>
          <p:nvPr/>
        </p:nvSpPr>
        <p:spPr>
          <a:xfrm>
            <a:off x="6492113" y="0"/>
            <a:ext cx="5699887" cy="4059244"/>
          </a:xfrm>
          <a:custGeom>
            <a:pathLst>
              <a:path extrusionOk="0" h="120000" w="120000">
                <a:moveTo>
                  <a:pt x="0" y="0"/>
                </a:moveTo>
                <a:lnTo>
                  <a:pt x="120000" y="0"/>
                </a:lnTo>
                <a:lnTo>
                  <a:pt x="120000" y="116595"/>
                </a:lnTo>
                <a:lnTo>
                  <a:pt x="116334" y="117670"/>
                </a:lnTo>
                <a:cubicBezTo>
                  <a:pt x="110447" y="119200"/>
                  <a:pt x="104378" y="120000"/>
                  <a:pt x="98175" y="120000"/>
                </a:cubicBezTo>
                <a:cubicBezTo>
                  <a:pt x="48556" y="120000"/>
                  <a:pt x="7451" y="68813"/>
                  <a:pt x="180" y="1993"/>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 name="Shape 150"/>
          <p:cNvSpPr/>
          <p:nvPr/>
        </p:nvSpPr>
        <p:spPr>
          <a:xfrm>
            <a:off x="588567" y="620480"/>
            <a:ext cx="2243800" cy="224379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 name="Shape 151"/>
          <p:cNvSpPr txBox="1"/>
          <p:nvPr>
            <p:ph type="title"/>
          </p:nvPr>
        </p:nvSpPr>
        <p:spPr>
          <a:xfrm>
            <a:off x="642257" y="4525347"/>
            <a:ext cx="6939722" cy="173736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COURSE OUTLINE</a:t>
            </a:r>
            <a:endParaRPr/>
          </a:p>
        </p:txBody>
      </p:sp>
      <p:sp>
        <p:nvSpPr>
          <p:cNvPr id="152" name="Shape 152"/>
          <p:cNvSpPr txBox="1"/>
          <p:nvPr>
            <p:ph idx="1" type="body"/>
          </p:nvPr>
        </p:nvSpPr>
        <p:spPr>
          <a:xfrm>
            <a:off x="8050762" y="4525347"/>
            <a:ext cx="3211288" cy="17373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888888"/>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04040"/>
        </a:solidFill>
      </p:bgPr>
    </p:bg>
    <p:spTree>
      <p:nvGrpSpPr>
        <p:cNvPr id="157" name="Shape 157"/>
        <p:cNvGrpSpPr/>
        <p:nvPr/>
      </p:nvGrpSpPr>
      <p:grpSpPr>
        <a:xfrm>
          <a:off x="0" y="0"/>
          <a:ext cx="0" cy="0"/>
          <a:chOff x="0" y="0"/>
          <a:chExt cx="0" cy="0"/>
        </a:xfrm>
      </p:grpSpPr>
      <p:sp>
        <p:nvSpPr>
          <p:cNvPr id="158" name="Shape 158"/>
          <p:cNvSpPr txBox="1"/>
          <p:nvPr>
            <p:ph type="title"/>
          </p:nvPr>
        </p:nvSpPr>
        <p:spPr>
          <a:xfrm>
            <a:off x="833002" y="365125"/>
            <a:ext cx="10520702"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1. Game/Application Design Overview</a:t>
            </a:r>
            <a:endParaRPr/>
          </a:p>
        </p:txBody>
      </p:sp>
      <p:sp>
        <p:nvSpPr>
          <p:cNvPr id="159" name="Shape 159"/>
          <p:cNvSpPr txBox="1"/>
          <p:nvPr>
            <p:ph idx="1" type="body"/>
          </p:nvPr>
        </p:nvSpPr>
        <p:spPr>
          <a:xfrm>
            <a:off x="838201" y="2022601"/>
            <a:ext cx="10515598" cy="41543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a. What is a game/application and how is it created?</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b. What makes a game enjoyable?</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c. Knowing the players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d. Game genres</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e. Game Platforms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5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5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5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5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500"/>
                                        <p:tgtEl>
                                          <p:spTgt spid="1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4" name="Shape 164"/>
        <p:cNvGrpSpPr/>
        <p:nvPr/>
      </p:nvGrpSpPr>
      <p:grpSpPr>
        <a:xfrm>
          <a:off x="0" y="0"/>
          <a:ext cx="0" cy="0"/>
          <a:chOff x="0" y="0"/>
          <a:chExt cx="0" cy="0"/>
        </a:xfrm>
      </p:grpSpPr>
      <p:sp>
        <p:nvSpPr>
          <p:cNvPr id="165" name="Shape 165"/>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Character Theory Chart</a:t>
            </a:r>
            <a:endParaRPr/>
          </a:p>
        </p:txBody>
      </p:sp>
      <p:pic>
        <p:nvPicPr>
          <p:cNvPr id="166" name="Shape 166"/>
          <p:cNvPicPr preferRelativeResize="0"/>
          <p:nvPr>
            <p:ph idx="1" type="body"/>
          </p:nvPr>
        </p:nvPicPr>
        <p:blipFill rotWithShape="1">
          <a:blip r:embed="rId3">
            <a:alphaModFix/>
          </a:blip>
          <a:srcRect b="0" l="0" r="0" t="0"/>
          <a:stretch/>
        </p:blipFill>
        <p:spPr>
          <a:xfrm>
            <a:off x="4774156" y="961812"/>
            <a:ext cx="5717086" cy="4930987"/>
          </a:xfrm>
          <a:prstGeom prst="rect">
            <a:avLst/>
          </a:prstGeom>
          <a:noFill/>
          <a:ln>
            <a:noFill/>
          </a:ln>
        </p:spPr>
      </p:pic>
      <p:sp>
        <p:nvSpPr>
          <p:cNvPr id="167" name="Shape 167"/>
          <p:cNvSpPr/>
          <p:nvPr/>
        </p:nvSpPr>
        <p:spPr>
          <a:xfrm>
            <a:off x="2427792" y="6168509"/>
            <a:ext cx="35264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http://www.4you2learn.com/bartle</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pic>
        <p:nvPicPr>
          <p:cNvPr descr="A group of people standing in front of a mountain  Description generated with high confidence" id="172" name="Shape 172"/>
          <p:cNvPicPr preferRelativeResize="0"/>
          <p:nvPr>
            <p:ph idx="1" type="body"/>
          </p:nvPr>
        </p:nvPicPr>
        <p:blipFill rotWithShape="1">
          <a:blip r:embed="rId3">
            <a:alphaModFix/>
          </a:blip>
          <a:srcRect b="0" l="0" r="0" t="0"/>
          <a:stretch/>
        </p:blipFill>
        <p:spPr>
          <a:xfrm>
            <a:off x="20" y="10"/>
            <a:ext cx="12191980" cy="6857990"/>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pic>
        <p:nvPicPr>
          <p:cNvPr descr="A picture containing grass, outdoor, building  Description generated with very high confidence" id="177" name="Shape 177"/>
          <p:cNvPicPr preferRelativeResize="0"/>
          <p:nvPr>
            <p:ph idx="1" type="body"/>
          </p:nvPr>
        </p:nvPicPr>
        <p:blipFill rotWithShape="1">
          <a:blip r:embed="rId3">
            <a:alphaModFix/>
          </a:blip>
          <a:srcRect b="-1" l="0" r="887" t="0"/>
          <a:stretch/>
        </p:blipFill>
        <p:spPr>
          <a:xfrm>
            <a:off x="20" y="10"/>
            <a:ext cx="12191980" cy="6857990"/>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pic>
        <p:nvPicPr>
          <p:cNvPr descr="A picture containing grass  Description generated with very high confidence" id="183" name="Shape 183"/>
          <p:cNvPicPr preferRelativeResize="0"/>
          <p:nvPr>
            <p:ph idx="1" type="body"/>
          </p:nvPr>
        </p:nvPicPr>
        <p:blipFill rotWithShape="1">
          <a:blip r:embed="rId3">
            <a:alphaModFix/>
          </a:blip>
          <a:srcRect b="0" l="0" r="0" t="0"/>
          <a:stretch/>
        </p:blipFill>
        <p:spPr>
          <a:xfrm>
            <a:off x="1429788" y="0"/>
            <a:ext cx="9144000" cy="6858000"/>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