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5" autoAdjust="0"/>
  </p:normalViewPr>
  <p:slideViewPr>
    <p:cSldViewPr snapToGrid="0">
      <p:cViewPr varScale="1">
        <p:scale>
          <a:sx n="109" d="100"/>
          <a:sy n="109" d="100"/>
        </p:scale>
        <p:origin x="53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3991D-201F-46A4-9473-D18D11BDFA1E}"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E1C2A-66EF-4A14-B543-5A33BC2F69D6}" type="slidenum">
              <a:rPr lang="en-US" smtClean="0"/>
              <a:t>‹#›</a:t>
            </a:fld>
            <a:endParaRPr lang="en-US"/>
          </a:p>
        </p:txBody>
      </p:sp>
    </p:spTree>
    <p:extLst>
      <p:ext uri="{BB962C8B-B14F-4D97-AF65-F5344CB8AC3E}">
        <p14:creationId xmlns:p14="http://schemas.microsoft.com/office/powerpoint/2010/main" val="185143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ign.com/articles/2017/06/28/gran-turismo-sport-creator-kazunori-yamauchi-talks-sound-steering-wheels-and-shifting-gears-ign-firs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opengameart.org/art-search-advanced?keys=&amp;field_art_type_tid%5B%5D=13&amp;sort_by=count&amp;sort_order=DESC"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amedev.net/articles/programming/general-and-gameplay-programming/sound-formats-and-their-uses-in-games-r190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unity3d.com/Manual/class-AudioSourc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youtu.be/fWX38qjECyE?t=49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http://www.ign.com/articles/2017/06/28/gran-turismo-sport-creator-kazunori-yamauchi-talks-sound-steering-wheels-and-shifting-gears-ign-first</a:t>
            </a:r>
            <a:endParaRPr lang="en-US" dirty="0"/>
          </a:p>
          <a:p>
            <a:endParaRPr lang="en-US" dirty="0"/>
          </a:p>
          <a:p>
            <a:r>
              <a:rPr lang="en-US" dirty="0">
                <a:hlinkClick r:id="rId4"/>
              </a:rPr>
              <a:t>https://opengameart.org/art-search-advanced?keys=&amp;field_art_type_tid%5B%5D=13&amp;sort_by=count&amp;sort_order=DESC</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8CE1C2A-66EF-4A14-B543-5A33BC2F69D6}" type="slidenum">
              <a:rPr lang="en-US" smtClean="0"/>
              <a:t>5</a:t>
            </a:fld>
            <a:endParaRPr lang="en-US"/>
          </a:p>
        </p:txBody>
      </p:sp>
    </p:spTree>
    <p:extLst>
      <p:ext uri="{BB962C8B-B14F-4D97-AF65-F5344CB8AC3E}">
        <p14:creationId xmlns:p14="http://schemas.microsoft.com/office/powerpoint/2010/main" val="67055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https://www.gamedev.net/articles/programming/general-and-gameplay-programming/sound-formats-and-their-uses-in-games-r1902</a:t>
            </a:r>
            <a:endParaRPr lang="en-US" dirty="0"/>
          </a:p>
          <a:p>
            <a:endParaRPr lang="en-US" dirty="0"/>
          </a:p>
          <a:p>
            <a:r>
              <a:rPr lang="en-US" dirty="0"/>
              <a:t>WAV - Well Documented and easy to use. File size can get pretty large unless you choose to use codecs for them. Good choice to use for sound effects or other small audio pieces.</a:t>
            </a:r>
          </a:p>
          <a:p>
            <a:endParaRPr lang="en-US" dirty="0"/>
          </a:p>
          <a:p>
            <a:r>
              <a:rPr lang="en-US" dirty="0"/>
              <a:t>MP3 - </a:t>
            </a:r>
            <a:r>
              <a:rPr lang="en-US" b="1" dirty="0"/>
              <a:t>Bottom Line-</a:t>
            </a:r>
            <a:r>
              <a:rPr lang="en-US" dirty="0"/>
              <a:t> Well documented, many examples online. Good format to use for a lot of speech or music</a:t>
            </a:r>
          </a:p>
          <a:p>
            <a:endParaRPr lang="en-US" dirty="0"/>
          </a:p>
          <a:p>
            <a:r>
              <a:rPr lang="en-US" b="1" dirty="0"/>
              <a:t>MIDI - Bottom Line</a:t>
            </a:r>
            <a:r>
              <a:rPr lang="en-US" dirty="0"/>
              <a:t>- MIDIs can be fairly small in size and if given the right IDF can sound great. The format has been around for a long time and because of that there many examples and samples available all over the net.</a:t>
            </a:r>
          </a:p>
          <a:p>
            <a:endParaRPr lang="en-US" dirty="0"/>
          </a:p>
          <a:p>
            <a:r>
              <a:rPr lang="en-US" dirty="0"/>
              <a:t>OGG - </a:t>
            </a:r>
            <a:r>
              <a:rPr lang="en-US" b="1" dirty="0"/>
              <a:t>Bottom Line-</a:t>
            </a:r>
            <a:r>
              <a:rPr lang="en-US" dirty="0"/>
              <a:t> Best compression found in this experiment for song quality audio. Some neat utilities can be found on the site to help you convert your songs to the format without having to write code to do it yourself (always a plus).</a:t>
            </a:r>
          </a:p>
          <a:p>
            <a:endParaRPr lang="en-US" dirty="0"/>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8CE1C2A-66EF-4A14-B543-5A33BC2F69D6}" type="slidenum">
              <a:rPr lang="en-US" smtClean="0"/>
              <a:t>6</a:t>
            </a:fld>
            <a:endParaRPr lang="en-US"/>
          </a:p>
        </p:txBody>
      </p:sp>
    </p:spTree>
    <p:extLst>
      <p:ext uri="{BB962C8B-B14F-4D97-AF65-F5344CB8AC3E}">
        <p14:creationId xmlns:p14="http://schemas.microsoft.com/office/powerpoint/2010/main" val="276109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E1C2A-66EF-4A14-B543-5A33BC2F69D6}" type="slidenum">
              <a:rPr lang="en-US" smtClean="0"/>
              <a:t>7</a:t>
            </a:fld>
            <a:endParaRPr lang="en-US"/>
          </a:p>
        </p:txBody>
      </p:sp>
    </p:spTree>
    <p:extLst>
      <p:ext uri="{BB962C8B-B14F-4D97-AF65-F5344CB8AC3E}">
        <p14:creationId xmlns:p14="http://schemas.microsoft.com/office/powerpoint/2010/main" val="272488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https://docs.unity3d.com/Manual/class-AudioSource.html</a:t>
            </a:r>
            <a:endParaRPr lang="en-US" dirty="0"/>
          </a:p>
          <a:p>
            <a:endParaRPr lang="en-US" dirty="0"/>
          </a:p>
          <a:p>
            <a:r>
              <a:rPr lang="en-US" dirty="0">
                <a:hlinkClick r:id="rId4"/>
              </a:rPr>
              <a:t>https://youtu.be/fWX38qjECyE?t=49s</a:t>
            </a:r>
            <a:endParaRPr lang="en-US" dirty="0"/>
          </a:p>
          <a:p>
            <a:endParaRPr lang="en-US" dirty="0"/>
          </a:p>
          <a:p>
            <a:r>
              <a:rPr lang="en-US" dirty="0"/>
              <a:t>Doppler effect</a:t>
            </a:r>
          </a:p>
          <a:p>
            <a:endParaRPr lang="en-US" dirty="0"/>
          </a:p>
        </p:txBody>
      </p:sp>
      <p:sp>
        <p:nvSpPr>
          <p:cNvPr id="4" name="Slide Number Placeholder 3"/>
          <p:cNvSpPr>
            <a:spLocks noGrp="1"/>
          </p:cNvSpPr>
          <p:nvPr>
            <p:ph type="sldNum" sz="quarter" idx="10"/>
          </p:nvPr>
        </p:nvSpPr>
        <p:spPr/>
        <p:txBody>
          <a:bodyPr/>
          <a:lstStyle/>
          <a:p>
            <a:fld id="{08CE1C2A-66EF-4A14-B543-5A33BC2F69D6}" type="slidenum">
              <a:rPr lang="en-US" smtClean="0"/>
              <a:t>8</a:t>
            </a:fld>
            <a:endParaRPr lang="en-US"/>
          </a:p>
        </p:txBody>
      </p:sp>
    </p:spTree>
    <p:extLst>
      <p:ext uri="{BB962C8B-B14F-4D97-AF65-F5344CB8AC3E}">
        <p14:creationId xmlns:p14="http://schemas.microsoft.com/office/powerpoint/2010/main" val="2554458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0636F47-1F1C-4687-B39D-C90DE081063F}" type="datetimeFigureOut">
              <a:rPr lang="en-US" smtClean="0"/>
              <a:t>3/27/2018</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14A6495-78D3-4FDE-9873-559A610349FA}"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1176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636F47-1F1C-4687-B39D-C90DE081063F}"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3518869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636F47-1F1C-4687-B39D-C90DE081063F}"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4150080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636F47-1F1C-4687-B39D-C90DE081063F}"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6495-78D3-4FDE-9873-559A610349FA}"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4848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636F47-1F1C-4687-B39D-C90DE081063F}"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76366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0636F47-1F1C-4687-B39D-C90DE081063F}"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3264910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0636F47-1F1C-4687-B39D-C90DE081063F}"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3759869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36F47-1F1C-4687-B39D-C90DE081063F}"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125900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36F47-1F1C-4687-B39D-C90DE081063F}"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2322458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36F47-1F1C-4687-B39D-C90DE081063F}"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10191320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636F47-1F1C-4687-B39D-C90DE081063F}"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2566739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36F47-1F1C-4687-B39D-C90DE081063F}"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1781988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36F47-1F1C-4687-B39D-C90DE081063F}"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1015957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36F47-1F1C-4687-B39D-C90DE081063F}"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213407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36F47-1F1C-4687-B39D-C90DE081063F}"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311796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636F47-1F1C-4687-B39D-C90DE081063F}"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1785552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636F47-1F1C-4687-B39D-C90DE081063F}"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6495-78D3-4FDE-9873-559A610349FA}" type="slidenum">
              <a:rPr lang="en-US" smtClean="0"/>
              <a:t>‹#›</a:t>
            </a:fld>
            <a:endParaRPr lang="en-US"/>
          </a:p>
        </p:txBody>
      </p:sp>
    </p:spTree>
    <p:extLst>
      <p:ext uri="{BB962C8B-B14F-4D97-AF65-F5344CB8AC3E}">
        <p14:creationId xmlns:p14="http://schemas.microsoft.com/office/powerpoint/2010/main" val="2170945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0636F47-1F1C-4687-B39D-C90DE081063F}" type="datetimeFigureOut">
              <a:rPr lang="en-US" smtClean="0"/>
              <a:t>3/27/2018</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14A6495-78D3-4FDE-9873-559A610349FA}" type="slidenum">
              <a:rPr lang="en-US" smtClean="0"/>
              <a:t>‹#›</a:t>
            </a:fld>
            <a:endParaRPr lang="en-US"/>
          </a:p>
        </p:txBody>
      </p:sp>
    </p:spTree>
    <p:extLst>
      <p:ext uri="{BB962C8B-B14F-4D97-AF65-F5344CB8AC3E}">
        <p14:creationId xmlns:p14="http://schemas.microsoft.com/office/powerpoint/2010/main" val="322817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unity3d.com/learn/tutorials/projects/roll-a-bal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unity3d.com/learn/tutorials/modules/beginner/audio/lessons/audio-sources-and-listen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28F-D115-46C4-9B3D-888E997E3F26}"/>
              </a:ext>
            </a:extLst>
          </p:cNvPr>
          <p:cNvSpPr>
            <a:spLocks noGrp="1"/>
          </p:cNvSpPr>
          <p:nvPr>
            <p:ph type="ctrTitle"/>
          </p:nvPr>
        </p:nvSpPr>
        <p:spPr>
          <a:xfrm rot="21420000">
            <a:off x="929680" y="661649"/>
            <a:ext cx="9716681" cy="2766528"/>
          </a:xfrm>
        </p:spPr>
        <p:txBody>
          <a:bodyPr>
            <a:normAutofit fontScale="90000"/>
          </a:bodyPr>
          <a:lstStyle/>
          <a:p>
            <a:r>
              <a:rPr lang="en-US" dirty="0"/>
              <a:t>UNIT 11: PRINCIPLES OF SOUND AND AUDIO FOR GAMERS</a:t>
            </a:r>
          </a:p>
        </p:txBody>
      </p:sp>
      <p:sp>
        <p:nvSpPr>
          <p:cNvPr id="3" name="Subtitle 2">
            <a:extLst>
              <a:ext uri="{FF2B5EF4-FFF2-40B4-BE49-F238E27FC236}">
                <a16:creationId xmlns:a16="http://schemas.microsoft.com/office/drawing/2014/main" id="{50DCA0D1-6BAE-46FE-BD93-49D7C57D41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8627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11DB-E2E6-4D37-834A-EA563E44A5A1}"/>
              </a:ext>
            </a:extLst>
          </p:cNvPr>
          <p:cNvSpPr>
            <a:spLocks noGrp="1"/>
          </p:cNvSpPr>
          <p:nvPr>
            <p:ph type="title"/>
          </p:nvPr>
        </p:nvSpPr>
        <p:spPr/>
        <p:txBody>
          <a:bodyPr>
            <a:normAutofit fontScale="90000"/>
          </a:bodyPr>
          <a:lstStyle/>
          <a:p>
            <a:r>
              <a:rPr lang="en-US" dirty="0"/>
              <a:t>Sound and Audio Sources for Game Development</a:t>
            </a:r>
          </a:p>
        </p:txBody>
      </p:sp>
      <p:sp>
        <p:nvSpPr>
          <p:cNvPr id="3" name="Content Placeholder 2">
            <a:extLst>
              <a:ext uri="{FF2B5EF4-FFF2-40B4-BE49-F238E27FC236}">
                <a16:creationId xmlns:a16="http://schemas.microsoft.com/office/drawing/2014/main" id="{50ECC97F-E0D8-42A4-903B-A7C341F71B40}"/>
              </a:ext>
            </a:extLst>
          </p:cNvPr>
          <p:cNvSpPr>
            <a:spLocks noGrp="1"/>
          </p:cNvSpPr>
          <p:nvPr>
            <p:ph sz="quarter" idx="13"/>
          </p:nvPr>
        </p:nvSpPr>
        <p:spPr/>
        <p:txBody>
          <a:bodyPr>
            <a:normAutofit/>
          </a:bodyPr>
          <a:lstStyle/>
          <a:p>
            <a:pPr marL="0" indent="0">
              <a:buNone/>
            </a:pPr>
            <a:r>
              <a:rPr lang="en-US" dirty="0"/>
              <a:t>Sound design is an important part of creating a fun and engaging game. Choosing the correct sound format can make or break an interactive application or video game. Sometimes music and sounds do not properly support the theme or the outcome of the game. If integrated poorly, they can distract the player or reduce the sense of engagement of being in the game. As game developers storyboard and plan the game, sound and audio files must be selected or designed for use in the game. In order to be effective in sound and audio design, you must be knowledgeable of sound and audio source formats, resources, sound properties, and parameters.</a:t>
            </a:r>
          </a:p>
        </p:txBody>
      </p:sp>
    </p:spTree>
    <p:extLst>
      <p:ext uri="{BB962C8B-B14F-4D97-AF65-F5344CB8AC3E}">
        <p14:creationId xmlns:p14="http://schemas.microsoft.com/office/powerpoint/2010/main" val="17234976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4A-6FA5-40B3-B943-2E556CD254EB}"/>
              </a:ext>
            </a:extLst>
          </p:cNvPr>
          <p:cNvSpPr>
            <a:spLocks noGrp="1"/>
          </p:cNvSpPr>
          <p:nvPr>
            <p:ph type="title"/>
          </p:nvPr>
        </p:nvSpPr>
        <p:spPr/>
        <p:txBody>
          <a:bodyPr/>
          <a:lstStyle/>
          <a:p>
            <a:r>
              <a:rPr lang="en-US" dirty="0"/>
              <a:t>Weekly assignment</a:t>
            </a:r>
          </a:p>
        </p:txBody>
      </p:sp>
      <p:sp>
        <p:nvSpPr>
          <p:cNvPr id="3" name="Content Placeholder 2">
            <a:extLst>
              <a:ext uri="{FF2B5EF4-FFF2-40B4-BE49-F238E27FC236}">
                <a16:creationId xmlns:a16="http://schemas.microsoft.com/office/drawing/2014/main" id="{3E4EC26F-D4E6-4F5F-9206-9E55911D7CB5}"/>
              </a:ext>
            </a:extLst>
          </p:cNvPr>
          <p:cNvSpPr>
            <a:spLocks noGrp="1"/>
          </p:cNvSpPr>
          <p:nvPr>
            <p:ph sz="quarter" idx="13"/>
          </p:nvPr>
        </p:nvSpPr>
        <p:spPr/>
        <p:txBody>
          <a:bodyPr/>
          <a:lstStyle/>
          <a:p>
            <a:pPr marL="0" indent="0">
              <a:buNone/>
            </a:pPr>
            <a:r>
              <a:rPr lang="en-US" dirty="0"/>
              <a:t>Create the Roll a Ball Game, </a:t>
            </a:r>
            <a:r>
              <a:rPr lang="en-US" dirty="0">
                <a:hlinkClick r:id="rId2"/>
              </a:rPr>
              <a:t>http://unity3d.com/learn/tutorials/projects/roll-a-ball</a:t>
            </a:r>
            <a:r>
              <a:rPr lang="en-US" dirty="0"/>
              <a:t> in Unity. Add sounds to objects in the game that evoke specific moods, actions, or that increase the level of excitement. Integrate as many sounds and effects, as possible, to add enhance the quality of the game environment. Be sure to add sound effects to objects (e.g. rolling ball) that add realism to the game.</a:t>
            </a:r>
          </a:p>
        </p:txBody>
      </p:sp>
    </p:spTree>
    <p:extLst>
      <p:ext uri="{BB962C8B-B14F-4D97-AF65-F5344CB8AC3E}">
        <p14:creationId xmlns:p14="http://schemas.microsoft.com/office/powerpoint/2010/main" val="11457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3461-BB25-4266-88FE-D9A6BB4C7CDD}"/>
              </a:ext>
            </a:extLst>
          </p:cNvPr>
          <p:cNvSpPr>
            <a:spLocks noGrp="1"/>
          </p:cNvSpPr>
          <p:nvPr>
            <p:ph type="title"/>
          </p:nvPr>
        </p:nvSpPr>
        <p:spPr/>
        <p:txBody>
          <a:bodyPr/>
          <a:lstStyle/>
          <a:p>
            <a:r>
              <a:rPr lang="en-US" dirty="0"/>
              <a:t>UNIT DESCRIPTION</a:t>
            </a:r>
          </a:p>
        </p:txBody>
      </p:sp>
      <p:sp>
        <p:nvSpPr>
          <p:cNvPr id="3" name="Content Placeholder 2">
            <a:extLst>
              <a:ext uri="{FF2B5EF4-FFF2-40B4-BE49-F238E27FC236}">
                <a16:creationId xmlns:a16="http://schemas.microsoft.com/office/drawing/2014/main" id="{FB48FF17-13A4-4C6C-B453-B3E7E73946C8}"/>
              </a:ext>
            </a:extLst>
          </p:cNvPr>
          <p:cNvSpPr>
            <a:spLocks noGrp="1"/>
          </p:cNvSpPr>
          <p:nvPr>
            <p:ph sz="quarter" idx="13"/>
          </p:nvPr>
        </p:nvSpPr>
        <p:spPr/>
        <p:txBody>
          <a:bodyPr/>
          <a:lstStyle/>
          <a:p>
            <a:pPr marL="0" indent="0">
              <a:buNone/>
            </a:pPr>
            <a:r>
              <a:rPr lang="en-US" dirty="0"/>
              <a:t>Activities in this unit of study are designed to explore the various applications of sound and music, including the selection of appropriate choices, and the optimization of asset formats.</a:t>
            </a:r>
          </a:p>
        </p:txBody>
      </p:sp>
    </p:spTree>
    <p:extLst>
      <p:ext uri="{BB962C8B-B14F-4D97-AF65-F5344CB8AC3E}">
        <p14:creationId xmlns:p14="http://schemas.microsoft.com/office/powerpoint/2010/main" val="298783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23" name="Picture 11" descr="A brick wall&#10;&#10;Description generated with very high confidence">
            <a:extLst>
              <a:ext uri="{FF2B5EF4-FFF2-40B4-BE49-F238E27FC236}">
                <a16:creationId xmlns:a16="http://schemas.microsoft.com/office/drawing/2014/main" id="{576E8DBD-6DBD-4FCB-8FE8-8F0425C0B67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Freeform 11">
            <a:extLst>
              <a:ext uri="{FF2B5EF4-FFF2-40B4-BE49-F238E27FC236}">
                <a16:creationId xmlns:a16="http://schemas.microsoft.com/office/drawing/2014/main" id="{70BE0118-665B-49AC-8ED9-B29C009CE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6" name="Freeform 13">
            <a:extLst>
              <a:ext uri="{FF2B5EF4-FFF2-40B4-BE49-F238E27FC236}">
                <a16:creationId xmlns:a16="http://schemas.microsoft.com/office/drawing/2014/main" id="{DB8E4593-3024-4A7B-92FB-8114D72E57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Freeform 25">
            <a:extLst>
              <a:ext uri="{FF2B5EF4-FFF2-40B4-BE49-F238E27FC236}">
                <a16:creationId xmlns:a16="http://schemas.microsoft.com/office/drawing/2014/main" id="{F72029E6-113E-4A42-8D29-4B796B39B9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0" name="Freeform 14">
            <a:extLst>
              <a:ext uri="{FF2B5EF4-FFF2-40B4-BE49-F238E27FC236}">
                <a16:creationId xmlns:a16="http://schemas.microsoft.com/office/drawing/2014/main" id="{FBAE6AE5-2B20-46E6-B338-A385BFF09F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2" name="5-Point Star 24">
            <a:extLst>
              <a:ext uri="{FF2B5EF4-FFF2-40B4-BE49-F238E27FC236}">
                <a16:creationId xmlns:a16="http://schemas.microsoft.com/office/drawing/2014/main" id="{4555B12C-E2CF-448D-918F-96D0958DC6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4" name="Picture 23" descr="A brick wall&#10;&#10;Description generated with very high confidence">
            <a:extLst>
              <a:ext uri="{FF2B5EF4-FFF2-40B4-BE49-F238E27FC236}">
                <a16:creationId xmlns:a16="http://schemas.microsoft.com/office/drawing/2014/main" id="{47458151-6535-4712-9D31-5BFEBD22056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28F956D1-3AF5-47E1-BF12-D331E34AAA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4A5A7DD1-718C-42BE-9B90-4D960E22E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0" name="Rectangle 29">
            <a:extLst>
              <a:ext uri="{FF2B5EF4-FFF2-40B4-BE49-F238E27FC236}">
                <a16:creationId xmlns:a16="http://schemas.microsoft.com/office/drawing/2014/main" id="{C9864909-0F48-48BD-B525-B293738D4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968C96D3-2738-44C4-B597-801558452BCE}"/>
              </a:ext>
            </a:extLst>
          </p:cNvPr>
          <p:cNvPicPr>
            <a:picLocks noGrp="1" noChangeAspect="1"/>
          </p:cNvPicPr>
          <p:nvPr>
            <p:ph sz="quarter" idx="13"/>
          </p:nvPr>
        </p:nvPicPr>
        <p:blipFill>
          <a:blip r:embed="rId4"/>
          <a:stretch>
            <a:fillRect/>
          </a:stretch>
        </p:blipFill>
        <p:spPr>
          <a:xfrm>
            <a:off x="5927851" y="684680"/>
            <a:ext cx="4961803" cy="5482657"/>
          </a:xfrm>
          <a:prstGeom prst="rect">
            <a:avLst/>
          </a:prstGeom>
        </p:spPr>
      </p:pic>
      <p:sp>
        <p:nvSpPr>
          <p:cNvPr id="32" name="Rectangle 31">
            <a:extLst>
              <a:ext uri="{FF2B5EF4-FFF2-40B4-BE49-F238E27FC236}">
                <a16:creationId xmlns:a16="http://schemas.microsoft.com/office/drawing/2014/main" id="{89A8C427-1B47-42B2-9206-1F34BE757D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9DE02FF1-20BC-4306-B0FB-AE6D71D737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94ACCD-86B1-4195-AD86-7419F4F2FC34}"/>
              </a:ext>
            </a:extLst>
          </p:cNvPr>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5100"/>
              <a:t>LEARNING OBJECTIVES</a:t>
            </a:r>
          </a:p>
        </p:txBody>
      </p:sp>
    </p:spTree>
    <p:extLst>
      <p:ext uri="{BB962C8B-B14F-4D97-AF65-F5344CB8AC3E}">
        <p14:creationId xmlns:p14="http://schemas.microsoft.com/office/powerpoint/2010/main" val="2497000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0204-94FE-4147-9C88-4E3C1269734F}"/>
              </a:ext>
            </a:extLst>
          </p:cNvPr>
          <p:cNvSpPr>
            <a:spLocks noGrp="1"/>
          </p:cNvSpPr>
          <p:nvPr>
            <p:ph type="title"/>
          </p:nvPr>
        </p:nvSpPr>
        <p:spPr/>
        <p:txBody>
          <a:bodyPr/>
          <a:lstStyle/>
          <a:p>
            <a:r>
              <a:rPr lang="en-US" dirty="0"/>
              <a:t>COURSE OUTLINE</a:t>
            </a:r>
          </a:p>
        </p:txBody>
      </p:sp>
      <p:sp>
        <p:nvSpPr>
          <p:cNvPr id="3" name="Text Placeholder 2">
            <a:extLst>
              <a:ext uri="{FF2B5EF4-FFF2-40B4-BE49-F238E27FC236}">
                <a16:creationId xmlns:a16="http://schemas.microsoft.com/office/drawing/2014/main" id="{7CCF62C0-1338-4B5B-9DAF-46288C14505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2610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54915C5-707B-4B29-9E6B-116367F841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0191" cy="6858000"/>
          </a:xfrm>
          <a:custGeom>
            <a:avLst/>
            <a:gdLst>
              <a:gd name="connsiteX0" fmla="*/ 1 w 4061802"/>
              <a:gd name="connsiteY0" fmla="*/ 0 h 6858000"/>
              <a:gd name="connsiteX1" fmla="*/ 4059081 w 4061802"/>
              <a:gd name="connsiteY1" fmla="*/ 0 h 6858000"/>
              <a:gd name="connsiteX2" fmla="*/ 4059081 w 4061802"/>
              <a:gd name="connsiteY2" fmla="*/ 2339825 h 6858000"/>
              <a:gd name="connsiteX3" fmla="*/ 4061802 w 4061802"/>
              <a:gd name="connsiteY3" fmla="*/ 2339683 h 6858000"/>
              <a:gd name="connsiteX4" fmla="*/ 4061802 w 4061802"/>
              <a:gd name="connsiteY4" fmla="*/ 3776054 h 6858000"/>
              <a:gd name="connsiteX5" fmla="*/ 4059081 w 4061802"/>
              <a:gd name="connsiteY5" fmla="*/ 3776199 h 6858000"/>
              <a:gd name="connsiteX6" fmla="*/ 4059081 w 4061802"/>
              <a:gd name="connsiteY6" fmla="*/ 6858000 h 6858000"/>
              <a:gd name="connsiteX7" fmla="*/ 1 w 4061802"/>
              <a:gd name="connsiteY7" fmla="*/ 6858000 h 6858000"/>
              <a:gd name="connsiteX8" fmla="*/ 1 w 4061802"/>
              <a:gd name="connsiteY8" fmla="*/ 3992604 h 6858000"/>
              <a:gd name="connsiteX9" fmla="*/ 0 w 4061802"/>
              <a:gd name="connsiteY9" fmla="*/ 3992604 h 6858000"/>
              <a:gd name="connsiteX10" fmla="*/ 0 w 4061802"/>
              <a:gd name="connsiteY10" fmla="*/ 2552279 h 6858000"/>
              <a:gd name="connsiteX11" fmla="*/ 1 w 4061802"/>
              <a:gd name="connsiteY11" fmla="*/ 2552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1802" h="6858000">
                <a:moveTo>
                  <a:pt x="1" y="0"/>
                </a:moveTo>
                <a:lnTo>
                  <a:pt x="4059081" y="0"/>
                </a:lnTo>
                <a:lnTo>
                  <a:pt x="4059081" y="2339825"/>
                </a:lnTo>
                <a:lnTo>
                  <a:pt x="4061802" y="2339683"/>
                </a:lnTo>
                <a:lnTo>
                  <a:pt x="4061802" y="3776054"/>
                </a:lnTo>
                <a:lnTo>
                  <a:pt x="4059081" y="3776199"/>
                </a:lnTo>
                <a:lnTo>
                  <a:pt x="4059081" y="6858000"/>
                </a:lnTo>
                <a:lnTo>
                  <a:pt x="1" y="6858000"/>
                </a:lnTo>
                <a:lnTo>
                  <a:pt x="1" y="3992604"/>
                </a:lnTo>
                <a:lnTo>
                  <a:pt x="0" y="3992604"/>
                </a:lnTo>
                <a:lnTo>
                  <a:pt x="0" y="2552279"/>
                </a:lnTo>
                <a:lnTo>
                  <a:pt x="1" y="2552279"/>
                </a:lnTo>
                <a:close/>
              </a:path>
            </a:pathLst>
          </a:custGeom>
          <a:gradFill flip="none" rotWithShape="1">
            <a:gsLst>
              <a:gs pos="34000">
                <a:schemeClr val="accent1"/>
              </a:gs>
              <a:gs pos="100000">
                <a:schemeClr val="accent1">
                  <a:lumMod val="50000"/>
                </a:schemeClr>
              </a:gs>
            </a:gsLst>
            <a:lin ang="3600000" scaled="0"/>
            <a:tileRect/>
          </a:gradFill>
          <a:ln>
            <a:noFill/>
          </a:ln>
        </p:spPr>
        <p:style>
          <a:lnRef idx="1">
            <a:schemeClr val="accent1"/>
          </a:lnRef>
          <a:fillRef idx="3">
            <a:schemeClr val="accent1"/>
          </a:fillRef>
          <a:effectRef idx="2">
            <a:schemeClr val="accent1"/>
          </a:effectRef>
          <a:fontRef idx="minor">
            <a:schemeClr val="lt1"/>
          </a:fontRef>
        </p:style>
      </p:sp>
      <p:sp useBgFill="1">
        <p:nvSpPr>
          <p:cNvPr id="10" name="Freeform: Shape 9">
            <a:extLst>
              <a:ext uri="{FF2B5EF4-FFF2-40B4-BE49-F238E27FC236}">
                <a16:creationId xmlns:a16="http://schemas.microsoft.com/office/drawing/2014/main" id="{43B4841E-E6B6-48C3-BA02-F73659C6DA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802" y="1"/>
            <a:ext cx="8130198" cy="6857999"/>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6B8E032-9914-4C00-B51A-C2DA1627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9EB2D-C0D3-48EC-AD6C-1B039A1B6C5C}"/>
              </a:ext>
            </a:extLst>
          </p:cNvPr>
          <p:cNvSpPr>
            <a:spLocks noGrp="1"/>
          </p:cNvSpPr>
          <p:nvPr>
            <p:ph type="title"/>
          </p:nvPr>
        </p:nvSpPr>
        <p:spPr>
          <a:xfrm>
            <a:off x="482600" y="1226122"/>
            <a:ext cx="3418334" cy="4405756"/>
          </a:xfrm>
        </p:spPr>
        <p:txBody>
          <a:bodyPr anchor="ctr">
            <a:normAutofit/>
          </a:bodyPr>
          <a:lstStyle/>
          <a:p>
            <a:r>
              <a:rPr lang="en-US" sz="3600" dirty="0">
                <a:solidFill>
                  <a:srgbClr val="FFFFFF"/>
                </a:solidFill>
              </a:rPr>
              <a:t>1. Enhancing Game Experience with Sound and Audio</a:t>
            </a:r>
          </a:p>
        </p:txBody>
      </p:sp>
      <p:sp>
        <p:nvSpPr>
          <p:cNvPr id="3" name="Content Placeholder 2">
            <a:extLst>
              <a:ext uri="{FF2B5EF4-FFF2-40B4-BE49-F238E27FC236}">
                <a16:creationId xmlns:a16="http://schemas.microsoft.com/office/drawing/2014/main" id="{0E1C9436-E81A-40EA-BFB4-24BCC9AED4F2}"/>
              </a:ext>
            </a:extLst>
          </p:cNvPr>
          <p:cNvSpPr>
            <a:spLocks noGrp="1"/>
          </p:cNvSpPr>
          <p:nvPr>
            <p:ph sz="quarter" idx="13"/>
          </p:nvPr>
        </p:nvSpPr>
        <p:spPr>
          <a:xfrm>
            <a:off x="4554461" y="1226122"/>
            <a:ext cx="6526045" cy="4405756"/>
          </a:xfrm>
        </p:spPr>
        <p:txBody>
          <a:bodyPr anchor="ctr">
            <a:normAutofit/>
          </a:bodyPr>
          <a:lstStyle/>
          <a:p>
            <a:pPr marL="0" indent="0">
              <a:buNone/>
              <a:tabLst>
                <a:tab pos="403225" algn="l"/>
                <a:tab pos="798513" algn="l"/>
                <a:tab pos="971550" algn="l"/>
              </a:tabLst>
            </a:pPr>
            <a:r>
              <a:rPr lang="en-US" sz="1600" dirty="0">
                <a:solidFill>
                  <a:schemeClr val="tx1">
                    <a:lumMod val="95000"/>
                    <a:lumOff val="5000"/>
                  </a:schemeClr>
                </a:solidFill>
              </a:rPr>
              <a:t>a. 	Sounds for game realism</a:t>
            </a:r>
          </a:p>
          <a:p>
            <a:pPr marL="0" indent="0">
              <a:buNone/>
              <a:tabLst>
                <a:tab pos="403225" algn="l"/>
                <a:tab pos="798513" algn="l"/>
                <a:tab pos="971550" algn="l"/>
              </a:tabLst>
            </a:pPr>
            <a:r>
              <a:rPr lang="en-US" sz="1600" dirty="0">
                <a:solidFill>
                  <a:schemeClr val="tx1">
                    <a:lumMod val="95000"/>
                    <a:lumOff val="5000"/>
                  </a:schemeClr>
                </a:solidFill>
              </a:rPr>
              <a:t>	</a:t>
            </a:r>
            <a:r>
              <a:rPr lang="en-US" sz="1600" dirty="0" err="1">
                <a:solidFill>
                  <a:schemeClr val="tx1">
                    <a:lumMod val="95000"/>
                    <a:lumOff val="5000"/>
                  </a:schemeClr>
                </a:solidFill>
              </a:rPr>
              <a:t>i</a:t>
            </a:r>
            <a:r>
              <a:rPr lang="en-US" sz="1600" dirty="0">
                <a:solidFill>
                  <a:schemeClr val="tx1">
                    <a:lumMod val="95000"/>
                    <a:lumOff val="5000"/>
                  </a:schemeClr>
                </a:solidFill>
              </a:rPr>
              <a:t>. 	Motors, Lasers, Other sound</a:t>
            </a:r>
          </a:p>
          <a:p>
            <a:pPr marL="0" indent="0">
              <a:buNone/>
              <a:tabLst>
                <a:tab pos="403225" algn="l"/>
                <a:tab pos="798513" algn="l"/>
                <a:tab pos="971550" algn="l"/>
              </a:tabLst>
            </a:pPr>
            <a:r>
              <a:rPr lang="en-US" sz="1600" dirty="0">
                <a:solidFill>
                  <a:schemeClr val="tx1">
                    <a:lumMod val="95000"/>
                    <a:lumOff val="5000"/>
                  </a:schemeClr>
                </a:solidFill>
              </a:rPr>
              <a:t>b. Adding dialogue to the game</a:t>
            </a:r>
          </a:p>
          <a:p>
            <a:pPr marL="0" indent="0">
              <a:buNone/>
              <a:tabLst>
                <a:tab pos="403225" algn="l"/>
                <a:tab pos="798513" algn="l"/>
                <a:tab pos="971550" algn="l"/>
              </a:tabLst>
            </a:pPr>
            <a:r>
              <a:rPr lang="en-US" sz="1600" dirty="0">
                <a:solidFill>
                  <a:schemeClr val="tx1">
                    <a:lumMod val="95000"/>
                    <a:lumOff val="5000"/>
                  </a:schemeClr>
                </a:solidFill>
              </a:rPr>
              <a:t>	</a:t>
            </a:r>
            <a:r>
              <a:rPr lang="en-US" sz="1600" dirty="0" err="1">
                <a:solidFill>
                  <a:schemeClr val="tx1">
                    <a:lumMod val="95000"/>
                    <a:lumOff val="5000"/>
                  </a:schemeClr>
                </a:solidFill>
              </a:rPr>
              <a:t>i</a:t>
            </a:r>
            <a:r>
              <a:rPr lang="en-US" sz="1600" dirty="0">
                <a:solidFill>
                  <a:schemeClr val="tx1">
                    <a:lumMod val="95000"/>
                    <a:lumOff val="5000"/>
                  </a:schemeClr>
                </a:solidFill>
              </a:rPr>
              <a:t>. 	Game</a:t>
            </a:r>
          </a:p>
          <a:p>
            <a:pPr marL="0" indent="0">
              <a:buNone/>
              <a:tabLst>
                <a:tab pos="403225" algn="l"/>
                <a:tab pos="798513" algn="l"/>
                <a:tab pos="971550" algn="l"/>
              </a:tabLst>
            </a:pPr>
            <a:r>
              <a:rPr lang="en-US" sz="1600" dirty="0">
                <a:solidFill>
                  <a:schemeClr val="tx1">
                    <a:lumMod val="95000"/>
                    <a:lumOff val="5000"/>
                  </a:schemeClr>
                </a:solidFill>
              </a:rPr>
              <a:t>	ii. 	Character</a:t>
            </a:r>
          </a:p>
          <a:p>
            <a:pPr marL="0" indent="0">
              <a:buNone/>
              <a:tabLst>
                <a:tab pos="403225" algn="l"/>
                <a:tab pos="798513" algn="l"/>
                <a:tab pos="971550" algn="l"/>
              </a:tabLst>
            </a:pPr>
            <a:r>
              <a:rPr lang="en-US" sz="1600" dirty="0">
                <a:solidFill>
                  <a:schemeClr val="tx1">
                    <a:lumMod val="95000"/>
                    <a:lumOff val="5000"/>
                  </a:schemeClr>
                </a:solidFill>
              </a:rPr>
              <a:t>	iii. 	Player</a:t>
            </a:r>
          </a:p>
          <a:p>
            <a:pPr marL="0" indent="0">
              <a:buNone/>
              <a:tabLst>
                <a:tab pos="403225" algn="l"/>
                <a:tab pos="798513" algn="l"/>
                <a:tab pos="971550" algn="l"/>
              </a:tabLst>
            </a:pPr>
            <a:r>
              <a:rPr lang="en-US" sz="1600" dirty="0">
                <a:solidFill>
                  <a:schemeClr val="tx1">
                    <a:lumMod val="95000"/>
                    <a:lumOff val="5000"/>
                  </a:schemeClr>
                </a:solidFill>
              </a:rPr>
              <a:t>c. 	Selecting appropriate music for game experience</a:t>
            </a:r>
          </a:p>
          <a:p>
            <a:pPr marL="0" indent="0">
              <a:buNone/>
              <a:tabLst>
                <a:tab pos="403225" algn="l"/>
                <a:tab pos="798513" algn="l"/>
                <a:tab pos="971550" algn="l"/>
              </a:tabLst>
            </a:pPr>
            <a:r>
              <a:rPr lang="en-US" sz="1600" dirty="0">
                <a:solidFill>
                  <a:schemeClr val="tx1">
                    <a:lumMod val="95000"/>
                    <a:lumOff val="5000"/>
                  </a:schemeClr>
                </a:solidFill>
              </a:rPr>
              <a:t>d. 	Finding Sound and Music Sources</a:t>
            </a:r>
          </a:p>
          <a:p>
            <a:pPr marL="0" indent="0">
              <a:buNone/>
              <a:tabLst>
                <a:tab pos="403225" algn="l"/>
                <a:tab pos="798513" algn="l"/>
                <a:tab pos="971550" algn="l"/>
              </a:tabLst>
            </a:pPr>
            <a:r>
              <a:rPr lang="en-US" sz="1600" dirty="0">
                <a:solidFill>
                  <a:schemeClr val="tx1">
                    <a:lumMod val="95000"/>
                    <a:lumOff val="5000"/>
                  </a:schemeClr>
                </a:solidFill>
              </a:rPr>
              <a:t>e. 	Proper use of copyrighted music and sound files</a:t>
            </a:r>
          </a:p>
        </p:txBody>
      </p:sp>
    </p:spTree>
    <p:extLst>
      <p:ext uri="{BB962C8B-B14F-4D97-AF65-F5344CB8AC3E}">
        <p14:creationId xmlns:p14="http://schemas.microsoft.com/office/powerpoint/2010/main" val="1552197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54915C5-707B-4B29-9E6B-116367F841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0191" cy="6858000"/>
          </a:xfrm>
          <a:custGeom>
            <a:avLst/>
            <a:gdLst>
              <a:gd name="connsiteX0" fmla="*/ 1 w 4061802"/>
              <a:gd name="connsiteY0" fmla="*/ 0 h 6858000"/>
              <a:gd name="connsiteX1" fmla="*/ 4059081 w 4061802"/>
              <a:gd name="connsiteY1" fmla="*/ 0 h 6858000"/>
              <a:gd name="connsiteX2" fmla="*/ 4059081 w 4061802"/>
              <a:gd name="connsiteY2" fmla="*/ 2339825 h 6858000"/>
              <a:gd name="connsiteX3" fmla="*/ 4061802 w 4061802"/>
              <a:gd name="connsiteY3" fmla="*/ 2339683 h 6858000"/>
              <a:gd name="connsiteX4" fmla="*/ 4061802 w 4061802"/>
              <a:gd name="connsiteY4" fmla="*/ 3776054 h 6858000"/>
              <a:gd name="connsiteX5" fmla="*/ 4059081 w 4061802"/>
              <a:gd name="connsiteY5" fmla="*/ 3776199 h 6858000"/>
              <a:gd name="connsiteX6" fmla="*/ 4059081 w 4061802"/>
              <a:gd name="connsiteY6" fmla="*/ 6858000 h 6858000"/>
              <a:gd name="connsiteX7" fmla="*/ 1 w 4061802"/>
              <a:gd name="connsiteY7" fmla="*/ 6858000 h 6858000"/>
              <a:gd name="connsiteX8" fmla="*/ 1 w 4061802"/>
              <a:gd name="connsiteY8" fmla="*/ 3992604 h 6858000"/>
              <a:gd name="connsiteX9" fmla="*/ 0 w 4061802"/>
              <a:gd name="connsiteY9" fmla="*/ 3992604 h 6858000"/>
              <a:gd name="connsiteX10" fmla="*/ 0 w 4061802"/>
              <a:gd name="connsiteY10" fmla="*/ 2552279 h 6858000"/>
              <a:gd name="connsiteX11" fmla="*/ 1 w 4061802"/>
              <a:gd name="connsiteY11" fmla="*/ 2552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1802" h="6858000">
                <a:moveTo>
                  <a:pt x="1" y="0"/>
                </a:moveTo>
                <a:lnTo>
                  <a:pt x="4059081" y="0"/>
                </a:lnTo>
                <a:lnTo>
                  <a:pt x="4059081" y="2339825"/>
                </a:lnTo>
                <a:lnTo>
                  <a:pt x="4061802" y="2339683"/>
                </a:lnTo>
                <a:lnTo>
                  <a:pt x="4061802" y="3776054"/>
                </a:lnTo>
                <a:lnTo>
                  <a:pt x="4059081" y="3776199"/>
                </a:lnTo>
                <a:lnTo>
                  <a:pt x="4059081" y="6858000"/>
                </a:lnTo>
                <a:lnTo>
                  <a:pt x="1" y="6858000"/>
                </a:lnTo>
                <a:lnTo>
                  <a:pt x="1" y="3992604"/>
                </a:lnTo>
                <a:lnTo>
                  <a:pt x="0" y="3992604"/>
                </a:lnTo>
                <a:lnTo>
                  <a:pt x="0" y="2552279"/>
                </a:lnTo>
                <a:lnTo>
                  <a:pt x="1" y="2552279"/>
                </a:lnTo>
                <a:close/>
              </a:path>
            </a:pathLst>
          </a:custGeom>
          <a:gradFill flip="none" rotWithShape="1">
            <a:gsLst>
              <a:gs pos="34000">
                <a:schemeClr val="accent1"/>
              </a:gs>
              <a:gs pos="100000">
                <a:schemeClr val="accent1">
                  <a:lumMod val="50000"/>
                </a:schemeClr>
              </a:gs>
            </a:gsLst>
            <a:lin ang="3600000" scaled="0"/>
            <a:tileRect/>
          </a:gradFill>
          <a:ln>
            <a:noFill/>
          </a:ln>
        </p:spPr>
        <p:style>
          <a:lnRef idx="1">
            <a:schemeClr val="accent1"/>
          </a:lnRef>
          <a:fillRef idx="3">
            <a:schemeClr val="accent1"/>
          </a:fillRef>
          <a:effectRef idx="2">
            <a:schemeClr val="accent1"/>
          </a:effectRef>
          <a:fontRef idx="minor">
            <a:schemeClr val="lt1"/>
          </a:fontRef>
        </p:style>
      </p:sp>
      <p:sp useBgFill="1">
        <p:nvSpPr>
          <p:cNvPr id="10" name="Freeform: Shape 9">
            <a:extLst>
              <a:ext uri="{FF2B5EF4-FFF2-40B4-BE49-F238E27FC236}">
                <a16:creationId xmlns:a16="http://schemas.microsoft.com/office/drawing/2014/main" id="{43B4841E-E6B6-48C3-BA02-F73659C6DA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802" y="1"/>
            <a:ext cx="8130198" cy="6857999"/>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6B8E032-9914-4C00-B51A-C2DA1627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307A7-2B34-4BE4-81C4-44B0932F2F2C}"/>
              </a:ext>
            </a:extLst>
          </p:cNvPr>
          <p:cNvSpPr>
            <a:spLocks noGrp="1"/>
          </p:cNvSpPr>
          <p:nvPr>
            <p:ph type="title"/>
          </p:nvPr>
        </p:nvSpPr>
        <p:spPr>
          <a:xfrm>
            <a:off x="441684" y="1226122"/>
            <a:ext cx="3500166" cy="4405756"/>
          </a:xfrm>
        </p:spPr>
        <p:txBody>
          <a:bodyPr anchor="ctr">
            <a:normAutofit/>
          </a:bodyPr>
          <a:lstStyle/>
          <a:p>
            <a:r>
              <a:rPr lang="en-US" sz="3600" dirty="0">
                <a:solidFill>
                  <a:srgbClr val="FFFFFF"/>
                </a:solidFill>
              </a:rPr>
              <a:t>2. Audio sources</a:t>
            </a:r>
          </a:p>
        </p:txBody>
      </p:sp>
      <p:sp>
        <p:nvSpPr>
          <p:cNvPr id="3" name="Content Placeholder 2">
            <a:extLst>
              <a:ext uri="{FF2B5EF4-FFF2-40B4-BE49-F238E27FC236}">
                <a16:creationId xmlns:a16="http://schemas.microsoft.com/office/drawing/2014/main" id="{9C778638-FE6A-4FB6-811C-A1E3C89F9BFD}"/>
              </a:ext>
            </a:extLst>
          </p:cNvPr>
          <p:cNvSpPr>
            <a:spLocks noGrp="1"/>
          </p:cNvSpPr>
          <p:nvPr>
            <p:ph sz="quarter" idx="13"/>
          </p:nvPr>
        </p:nvSpPr>
        <p:spPr>
          <a:xfrm>
            <a:off x="4554461" y="1226122"/>
            <a:ext cx="6526045" cy="4405756"/>
          </a:xfrm>
        </p:spPr>
        <p:txBody>
          <a:bodyPr anchor="ctr">
            <a:normAutofit/>
          </a:bodyPr>
          <a:lstStyle/>
          <a:p>
            <a:pPr marL="0" indent="0">
              <a:buNone/>
              <a:tabLst>
                <a:tab pos="461963" algn="l"/>
                <a:tab pos="914400" algn="l"/>
              </a:tabLst>
            </a:pPr>
            <a:r>
              <a:rPr lang="en-US" sz="1600" dirty="0">
                <a:solidFill>
                  <a:schemeClr val="tx1">
                    <a:lumMod val="95000"/>
                    <a:lumOff val="5000"/>
                  </a:schemeClr>
                </a:solidFill>
              </a:rPr>
              <a:t>a. 	Choosing correct sound file types</a:t>
            </a:r>
          </a:p>
          <a:p>
            <a:pPr marL="0" indent="0">
              <a:buNone/>
              <a:tabLst>
                <a:tab pos="461963" algn="l"/>
                <a:tab pos="914400" algn="l"/>
              </a:tabLst>
            </a:pPr>
            <a:r>
              <a:rPr lang="en-US" sz="1600" dirty="0">
                <a:solidFill>
                  <a:schemeClr val="tx1">
                    <a:lumMod val="95000"/>
                    <a:lumOff val="5000"/>
                  </a:schemeClr>
                </a:solidFill>
              </a:rPr>
              <a:t>	</a:t>
            </a:r>
            <a:r>
              <a:rPr lang="en-US" sz="1600" dirty="0" err="1">
                <a:solidFill>
                  <a:schemeClr val="tx1">
                    <a:lumMod val="95000"/>
                    <a:lumOff val="5000"/>
                  </a:schemeClr>
                </a:solidFill>
              </a:rPr>
              <a:t>i</a:t>
            </a:r>
            <a:r>
              <a:rPr lang="en-US" sz="1600" dirty="0">
                <a:solidFill>
                  <a:schemeClr val="tx1">
                    <a:lumMod val="95000"/>
                    <a:lumOff val="5000"/>
                  </a:schemeClr>
                </a:solidFill>
              </a:rPr>
              <a:t>. 	Wav files</a:t>
            </a:r>
          </a:p>
          <a:p>
            <a:pPr marL="0" indent="0">
              <a:buNone/>
              <a:tabLst>
                <a:tab pos="461963" algn="l"/>
                <a:tab pos="914400" algn="l"/>
              </a:tabLst>
            </a:pPr>
            <a:r>
              <a:rPr lang="en-US" sz="1600" dirty="0">
                <a:solidFill>
                  <a:schemeClr val="tx1">
                    <a:lumMod val="95000"/>
                    <a:lumOff val="5000"/>
                  </a:schemeClr>
                </a:solidFill>
              </a:rPr>
              <a:t>	ii. 	MP3 files</a:t>
            </a:r>
          </a:p>
          <a:p>
            <a:pPr marL="0" indent="0">
              <a:buNone/>
              <a:tabLst>
                <a:tab pos="461963" algn="l"/>
                <a:tab pos="914400" algn="l"/>
              </a:tabLst>
            </a:pPr>
            <a:r>
              <a:rPr lang="en-US" sz="1600" dirty="0">
                <a:solidFill>
                  <a:schemeClr val="tx1">
                    <a:lumMod val="95000"/>
                    <a:lumOff val="5000"/>
                  </a:schemeClr>
                </a:solidFill>
              </a:rPr>
              <a:t>	iii. 	MIDI Files</a:t>
            </a:r>
          </a:p>
          <a:p>
            <a:pPr marL="0" indent="0">
              <a:buNone/>
              <a:tabLst>
                <a:tab pos="461963" algn="l"/>
                <a:tab pos="914400" algn="l"/>
              </a:tabLst>
            </a:pPr>
            <a:r>
              <a:rPr lang="en-US" sz="1600" dirty="0">
                <a:solidFill>
                  <a:schemeClr val="tx1">
                    <a:lumMod val="95000"/>
                    <a:lumOff val="5000"/>
                  </a:schemeClr>
                </a:solidFill>
              </a:rPr>
              <a:t>	iv. 	API Sources: OGG </a:t>
            </a:r>
            <a:r>
              <a:rPr lang="en-US" sz="1600" dirty="0" err="1">
                <a:solidFill>
                  <a:schemeClr val="tx1">
                    <a:lumMod val="95000"/>
                    <a:lumOff val="5000"/>
                  </a:schemeClr>
                </a:solidFill>
              </a:rPr>
              <a:t>Vorbis</a:t>
            </a:r>
            <a:r>
              <a:rPr lang="en-US" sz="1600" dirty="0">
                <a:solidFill>
                  <a:schemeClr val="tx1">
                    <a:lumMod val="95000"/>
                    <a:lumOff val="5000"/>
                  </a:schemeClr>
                </a:solidFill>
              </a:rPr>
              <a:t>, FMOD, SDL</a:t>
            </a:r>
          </a:p>
        </p:txBody>
      </p:sp>
    </p:spTree>
    <p:extLst>
      <p:ext uri="{BB962C8B-B14F-4D97-AF65-F5344CB8AC3E}">
        <p14:creationId xmlns:p14="http://schemas.microsoft.com/office/powerpoint/2010/main" val="2892645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E9E5-3AB8-4F51-B198-66FFD1F4A3D4}"/>
              </a:ext>
            </a:extLst>
          </p:cNvPr>
          <p:cNvSpPr>
            <a:spLocks noGrp="1"/>
          </p:cNvSpPr>
          <p:nvPr>
            <p:ph type="title"/>
          </p:nvPr>
        </p:nvSpPr>
        <p:spPr/>
        <p:txBody>
          <a:bodyPr/>
          <a:lstStyle/>
          <a:p>
            <a:r>
              <a:rPr lang="en-US" dirty="0"/>
              <a:t>3. 2D and 3D Sound</a:t>
            </a:r>
          </a:p>
        </p:txBody>
      </p:sp>
      <p:sp>
        <p:nvSpPr>
          <p:cNvPr id="3" name="Content Placeholder 2">
            <a:extLst>
              <a:ext uri="{FF2B5EF4-FFF2-40B4-BE49-F238E27FC236}">
                <a16:creationId xmlns:a16="http://schemas.microsoft.com/office/drawing/2014/main" id="{AD22222A-EC16-4851-B4C3-2533B75D8DA4}"/>
              </a:ext>
            </a:extLst>
          </p:cNvPr>
          <p:cNvSpPr>
            <a:spLocks noGrp="1"/>
          </p:cNvSpPr>
          <p:nvPr>
            <p:ph sz="quarter" idx="13"/>
          </p:nvPr>
        </p:nvSpPr>
        <p:spPr/>
        <p:txBody>
          <a:bodyPr/>
          <a:lstStyle/>
          <a:p>
            <a:pPr marL="0" indent="0">
              <a:buNone/>
            </a:pPr>
            <a:r>
              <a:rPr lang="en-US" dirty="0"/>
              <a:t>a. Overview of Mono and Stereo format and 2D/3D Sound</a:t>
            </a:r>
          </a:p>
          <a:p>
            <a:pPr marL="0" indent="0">
              <a:buNone/>
            </a:pPr>
            <a:r>
              <a:rPr lang="en-US" dirty="0"/>
              <a:t>b. 3D Sound Settings and Applications</a:t>
            </a:r>
          </a:p>
          <a:p>
            <a:pPr marL="0" indent="0">
              <a:buNone/>
            </a:pPr>
            <a:r>
              <a:rPr lang="en-US" dirty="0"/>
              <a:t>c. 2D Sound Settings and Applications</a:t>
            </a:r>
          </a:p>
        </p:txBody>
      </p:sp>
    </p:spTree>
    <p:extLst>
      <p:ext uri="{BB962C8B-B14F-4D97-AF65-F5344CB8AC3E}">
        <p14:creationId xmlns:p14="http://schemas.microsoft.com/office/powerpoint/2010/main" val="3069352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3061-6C91-42A9-8A3C-D34D1AA4DB4D}"/>
              </a:ext>
            </a:extLst>
          </p:cNvPr>
          <p:cNvSpPr>
            <a:spLocks noGrp="1"/>
          </p:cNvSpPr>
          <p:nvPr>
            <p:ph type="title"/>
          </p:nvPr>
        </p:nvSpPr>
        <p:spPr/>
        <p:txBody>
          <a:bodyPr>
            <a:normAutofit fontScale="90000"/>
          </a:bodyPr>
          <a:lstStyle/>
          <a:p>
            <a:r>
              <a:rPr lang="en-US" dirty="0"/>
              <a:t>4. Sound FX: Compression, Doppler, priority settings, playback</a:t>
            </a:r>
          </a:p>
        </p:txBody>
      </p:sp>
      <p:sp>
        <p:nvSpPr>
          <p:cNvPr id="3" name="Content Placeholder 2">
            <a:extLst>
              <a:ext uri="{FF2B5EF4-FFF2-40B4-BE49-F238E27FC236}">
                <a16:creationId xmlns:a16="http://schemas.microsoft.com/office/drawing/2014/main" id="{573B9737-4082-4E24-8152-03211D5881DC}"/>
              </a:ext>
            </a:extLst>
          </p:cNvPr>
          <p:cNvSpPr>
            <a:spLocks noGrp="1"/>
          </p:cNvSpPr>
          <p:nvPr>
            <p:ph sz="quarter" idx="13"/>
          </p:nvPr>
        </p:nvSpPr>
        <p:spPr/>
        <p:txBody>
          <a:bodyPr/>
          <a:lstStyle/>
          <a:p>
            <a:pPr marL="0" indent="0">
              <a:buNone/>
            </a:pPr>
            <a:r>
              <a:rPr lang="en-US" dirty="0"/>
              <a:t>a. What is Audio Compression and When to Use it</a:t>
            </a:r>
          </a:p>
          <a:p>
            <a:pPr marL="0" indent="0">
              <a:buNone/>
            </a:pPr>
            <a:r>
              <a:rPr lang="en-US" dirty="0"/>
              <a:t>b. Introduction to the Doppler Effect</a:t>
            </a:r>
          </a:p>
          <a:p>
            <a:pPr marL="0" indent="0">
              <a:buNone/>
            </a:pPr>
            <a:r>
              <a:rPr lang="en-US" dirty="0"/>
              <a:t>c. Applying the Doppler Effect to Game Assets</a:t>
            </a:r>
          </a:p>
          <a:p>
            <a:pPr marL="0" indent="0">
              <a:buNone/>
            </a:pPr>
            <a:r>
              <a:rPr lang="en-US" dirty="0"/>
              <a:t>d. Setting Sound Priorities</a:t>
            </a:r>
          </a:p>
          <a:p>
            <a:pPr marL="0" indent="0">
              <a:buNone/>
            </a:pPr>
            <a:r>
              <a:rPr lang="en-US" dirty="0"/>
              <a:t>e. Volume </a:t>
            </a:r>
            <a:r>
              <a:rPr lang="en-US" dirty="0" err="1"/>
              <a:t>Rolloff</a:t>
            </a:r>
            <a:r>
              <a:rPr lang="en-US" dirty="0"/>
              <a:t> and </a:t>
            </a:r>
            <a:r>
              <a:rPr lang="en-US" dirty="0" err="1"/>
              <a:t>Rolloff</a:t>
            </a:r>
            <a:r>
              <a:rPr lang="en-US" dirty="0"/>
              <a:t> Settings</a:t>
            </a:r>
          </a:p>
        </p:txBody>
      </p:sp>
    </p:spTree>
    <p:extLst>
      <p:ext uri="{BB962C8B-B14F-4D97-AF65-F5344CB8AC3E}">
        <p14:creationId xmlns:p14="http://schemas.microsoft.com/office/powerpoint/2010/main" val="30193265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F49A-53F6-48E4-8BC8-1535A6243708}"/>
              </a:ext>
            </a:extLst>
          </p:cNvPr>
          <p:cNvSpPr>
            <a:spLocks noGrp="1"/>
          </p:cNvSpPr>
          <p:nvPr>
            <p:ph type="title"/>
          </p:nvPr>
        </p:nvSpPr>
        <p:spPr/>
        <p:txBody>
          <a:bodyPr/>
          <a:lstStyle/>
          <a:p>
            <a:r>
              <a:rPr lang="en-US" dirty="0"/>
              <a:t>Additional Skill Development</a:t>
            </a:r>
          </a:p>
        </p:txBody>
      </p:sp>
      <p:sp>
        <p:nvSpPr>
          <p:cNvPr id="3" name="Content Placeholder 2">
            <a:extLst>
              <a:ext uri="{FF2B5EF4-FFF2-40B4-BE49-F238E27FC236}">
                <a16:creationId xmlns:a16="http://schemas.microsoft.com/office/drawing/2014/main" id="{9660EAC8-84B1-4FB9-AD03-2A5426AE2A4D}"/>
              </a:ext>
            </a:extLst>
          </p:cNvPr>
          <p:cNvSpPr>
            <a:spLocks noGrp="1"/>
          </p:cNvSpPr>
          <p:nvPr>
            <p:ph sz="quarter" idx="13"/>
          </p:nvPr>
        </p:nvSpPr>
        <p:spPr/>
        <p:txBody>
          <a:bodyPr/>
          <a:lstStyle/>
          <a:p>
            <a:pPr marL="0" indent="0">
              <a:buNone/>
            </a:pPr>
            <a:r>
              <a:rPr lang="en-US" dirty="0"/>
              <a:t>The tutorial in this unit is intended to help learners fully understand how music and sound effects add to engagement and excitement in the game:</a:t>
            </a:r>
          </a:p>
          <a:p>
            <a:pPr marL="0" indent="0">
              <a:buNone/>
            </a:pPr>
            <a:r>
              <a:rPr lang="en-US" dirty="0"/>
              <a:t>Audio Listeners &amp; Sources: </a:t>
            </a:r>
            <a:r>
              <a:rPr lang="en-US" dirty="0">
                <a:hlinkClick r:id="rId2"/>
              </a:rPr>
              <a:t>http://unity3d.com/learn/tutorials/modules/beginner/audio/lessons/audio-sources-and-listeners</a:t>
            </a:r>
            <a:endParaRPr lang="en-US" dirty="0"/>
          </a:p>
          <a:p>
            <a:pPr marL="0" indent="0">
              <a:buNone/>
            </a:pPr>
            <a:endParaRPr lang="en-US" dirty="0"/>
          </a:p>
        </p:txBody>
      </p:sp>
    </p:spTree>
    <p:extLst>
      <p:ext uri="{BB962C8B-B14F-4D97-AF65-F5344CB8AC3E}">
        <p14:creationId xmlns:p14="http://schemas.microsoft.com/office/powerpoint/2010/main" val="2059893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865</TotalTime>
  <Words>556</Words>
  <Application>Microsoft Office PowerPoint</Application>
  <PresentationFormat>Widescreen</PresentationFormat>
  <Paragraphs>61</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Impact</vt:lpstr>
      <vt:lpstr>Main Event</vt:lpstr>
      <vt:lpstr>UNIT 11: PRINCIPLES OF SOUND AND AUDIO FOR GAMERS</vt:lpstr>
      <vt:lpstr>UNIT DESCRIPTION</vt:lpstr>
      <vt:lpstr>LEARNING OBJECTIVES</vt:lpstr>
      <vt:lpstr>COURSE OUTLINE</vt:lpstr>
      <vt:lpstr>1. Enhancing Game Experience with Sound and Audio</vt:lpstr>
      <vt:lpstr>2. Audio sources</vt:lpstr>
      <vt:lpstr>3. 2D and 3D Sound</vt:lpstr>
      <vt:lpstr>4. Sound FX: Compression, Doppler, priority settings, playback</vt:lpstr>
      <vt:lpstr>Additional Skill Development</vt:lpstr>
      <vt:lpstr>Sound and Audio Sources for Game Development</vt:lpstr>
      <vt:lpstr>Weekly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11: PRINCIPLES OF SOUND AND AUDIO FOR GAMERS</dc:title>
  <dc:creator>AMIR HASANUDIN FAUZI</dc:creator>
  <cp:lastModifiedBy>AMIR HASANUDIN FAUZI</cp:lastModifiedBy>
  <cp:revision>24</cp:revision>
  <dcterms:created xsi:type="dcterms:W3CDTF">2018-03-24T08:49:18Z</dcterms:created>
  <dcterms:modified xsi:type="dcterms:W3CDTF">2018-03-27T08:08:03Z</dcterms:modified>
</cp:coreProperties>
</file>