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97" r:id="rId2"/>
    <p:sldId id="398" r:id="rId3"/>
    <p:sldId id="399" r:id="rId4"/>
    <p:sldId id="404" r:id="rId5"/>
    <p:sldId id="405" r:id="rId6"/>
    <p:sldId id="406" r:id="rId7"/>
    <p:sldId id="400" r:id="rId8"/>
    <p:sldId id="401" r:id="rId9"/>
    <p:sldId id="40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1" d="100"/>
          <a:sy n="101" d="100"/>
        </p:scale>
        <p:origin x="126"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549B42-6A7E-4523-AE9F-812E23F7DC51}" type="datetimeFigureOut">
              <a:rPr lang="en-US" smtClean="0"/>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E71D57-92CD-4954-917E-99AE27D5F296}" type="slidenum">
              <a:rPr lang="en-US" smtClean="0"/>
              <a:t>‹#›</a:t>
            </a:fld>
            <a:endParaRPr lang="en-US"/>
          </a:p>
        </p:txBody>
      </p:sp>
    </p:spTree>
    <p:extLst>
      <p:ext uri="{BB962C8B-B14F-4D97-AF65-F5344CB8AC3E}">
        <p14:creationId xmlns:p14="http://schemas.microsoft.com/office/powerpoint/2010/main" val="1297137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549B42-6A7E-4523-AE9F-812E23F7DC51}" type="datetimeFigureOut">
              <a:rPr lang="en-US" smtClean="0"/>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E71D57-92CD-4954-917E-99AE27D5F296}" type="slidenum">
              <a:rPr lang="en-US" smtClean="0"/>
              <a:t>‹#›</a:t>
            </a:fld>
            <a:endParaRPr lang="en-US"/>
          </a:p>
        </p:txBody>
      </p:sp>
    </p:spTree>
    <p:extLst>
      <p:ext uri="{BB962C8B-B14F-4D97-AF65-F5344CB8AC3E}">
        <p14:creationId xmlns:p14="http://schemas.microsoft.com/office/powerpoint/2010/main" val="968695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549B42-6A7E-4523-AE9F-812E23F7DC51}" type="datetimeFigureOut">
              <a:rPr lang="en-US" smtClean="0"/>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E71D57-92CD-4954-917E-99AE27D5F29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72137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549B42-6A7E-4523-AE9F-812E23F7DC51}" type="datetimeFigureOut">
              <a:rPr lang="en-US" smtClean="0"/>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E71D57-92CD-4954-917E-99AE27D5F296}" type="slidenum">
              <a:rPr lang="en-US" smtClean="0"/>
              <a:t>‹#›</a:t>
            </a:fld>
            <a:endParaRPr lang="en-US"/>
          </a:p>
        </p:txBody>
      </p:sp>
    </p:spTree>
    <p:extLst>
      <p:ext uri="{BB962C8B-B14F-4D97-AF65-F5344CB8AC3E}">
        <p14:creationId xmlns:p14="http://schemas.microsoft.com/office/powerpoint/2010/main" val="231247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549B42-6A7E-4523-AE9F-812E23F7DC51}" type="datetimeFigureOut">
              <a:rPr lang="en-US" smtClean="0"/>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E71D57-92CD-4954-917E-99AE27D5F29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80428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549B42-6A7E-4523-AE9F-812E23F7DC51}" type="datetimeFigureOut">
              <a:rPr lang="en-US" smtClean="0"/>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E71D57-92CD-4954-917E-99AE27D5F296}" type="slidenum">
              <a:rPr lang="en-US" smtClean="0"/>
              <a:t>‹#›</a:t>
            </a:fld>
            <a:endParaRPr lang="en-US"/>
          </a:p>
        </p:txBody>
      </p:sp>
    </p:spTree>
    <p:extLst>
      <p:ext uri="{BB962C8B-B14F-4D97-AF65-F5344CB8AC3E}">
        <p14:creationId xmlns:p14="http://schemas.microsoft.com/office/powerpoint/2010/main" val="3007599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549B42-6A7E-4523-AE9F-812E23F7DC51}" type="datetimeFigureOut">
              <a:rPr lang="en-US" smtClean="0"/>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E71D57-92CD-4954-917E-99AE27D5F296}" type="slidenum">
              <a:rPr lang="en-US" smtClean="0"/>
              <a:t>‹#›</a:t>
            </a:fld>
            <a:endParaRPr lang="en-US"/>
          </a:p>
        </p:txBody>
      </p:sp>
    </p:spTree>
    <p:extLst>
      <p:ext uri="{BB962C8B-B14F-4D97-AF65-F5344CB8AC3E}">
        <p14:creationId xmlns:p14="http://schemas.microsoft.com/office/powerpoint/2010/main" val="1006012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549B42-6A7E-4523-AE9F-812E23F7DC51}" type="datetimeFigureOut">
              <a:rPr lang="en-US" smtClean="0"/>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E71D57-92CD-4954-917E-99AE27D5F296}" type="slidenum">
              <a:rPr lang="en-US" smtClean="0"/>
              <a:t>‹#›</a:t>
            </a:fld>
            <a:endParaRPr lang="en-US"/>
          </a:p>
        </p:txBody>
      </p:sp>
    </p:spTree>
    <p:extLst>
      <p:ext uri="{BB962C8B-B14F-4D97-AF65-F5344CB8AC3E}">
        <p14:creationId xmlns:p14="http://schemas.microsoft.com/office/powerpoint/2010/main" val="4082310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549B42-6A7E-4523-AE9F-812E23F7DC51}" type="datetimeFigureOut">
              <a:rPr lang="en-US" smtClean="0"/>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E71D57-92CD-4954-917E-99AE27D5F296}" type="slidenum">
              <a:rPr lang="en-US" smtClean="0"/>
              <a:t>‹#›</a:t>
            </a:fld>
            <a:endParaRPr lang="en-US"/>
          </a:p>
        </p:txBody>
      </p:sp>
    </p:spTree>
    <p:extLst>
      <p:ext uri="{BB962C8B-B14F-4D97-AF65-F5344CB8AC3E}">
        <p14:creationId xmlns:p14="http://schemas.microsoft.com/office/powerpoint/2010/main" val="2163294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549B42-6A7E-4523-AE9F-812E23F7DC51}" type="datetimeFigureOut">
              <a:rPr lang="en-US" smtClean="0"/>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E71D57-92CD-4954-917E-99AE27D5F296}" type="slidenum">
              <a:rPr lang="en-US" smtClean="0"/>
              <a:t>‹#›</a:t>
            </a:fld>
            <a:endParaRPr lang="en-US"/>
          </a:p>
        </p:txBody>
      </p:sp>
    </p:spTree>
    <p:extLst>
      <p:ext uri="{BB962C8B-B14F-4D97-AF65-F5344CB8AC3E}">
        <p14:creationId xmlns:p14="http://schemas.microsoft.com/office/powerpoint/2010/main" val="3142247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549B42-6A7E-4523-AE9F-812E23F7DC51}" type="datetimeFigureOut">
              <a:rPr lang="en-US" smtClean="0"/>
              <a:t>4/2/2018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E71D57-92CD-4954-917E-99AE27D5F296}" type="slidenum">
              <a:rPr lang="en-US" smtClean="0"/>
              <a:t>‹#›</a:t>
            </a:fld>
            <a:endParaRPr lang="en-US"/>
          </a:p>
        </p:txBody>
      </p:sp>
    </p:spTree>
    <p:extLst>
      <p:ext uri="{BB962C8B-B14F-4D97-AF65-F5344CB8AC3E}">
        <p14:creationId xmlns:p14="http://schemas.microsoft.com/office/powerpoint/2010/main" val="118666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549B42-6A7E-4523-AE9F-812E23F7DC51}" type="datetimeFigureOut">
              <a:rPr lang="en-US" smtClean="0"/>
              <a:t>4/2/2018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E71D57-92CD-4954-917E-99AE27D5F296}" type="slidenum">
              <a:rPr lang="en-US" smtClean="0"/>
              <a:t>‹#›</a:t>
            </a:fld>
            <a:endParaRPr lang="en-US"/>
          </a:p>
        </p:txBody>
      </p:sp>
    </p:spTree>
    <p:extLst>
      <p:ext uri="{BB962C8B-B14F-4D97-AF65-F5344CB8AC3E}">
        <p14:creationId xmlns:p14="http://schemas.microsoft.com/office/powerpoint/2010/main" val="363235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549B42-6A7E-4523-AE9F-812E23F7DC51}" type="datetimeFigureOut">
              <a:rPr lang="en-US" smtClean="0"/>
              <a:t>4/2/2018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E71D57-92CD-4954-917E-99AE27D5F296}" type="slidenum">
              <a:rPr lang="en-US" smtClean="0"/>
              <a:t>‹#›</a:t>
            </a:fld>
            <a:endParaRPr lang="en-US"/>
          </a:p>
        </p:txBody>
      </p:sp>
    </p:spTree>
    <p:extLst>
      <p:ext uri="{BB962C8B-B14F-4D97-AF65-F5344CB8AC3E}">
        <p14:creationId xmlns:p14="http://schemas.microsoft.com/office/powerpoint/2010/main" val="3351972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549B42-6A7E-4523-AE9F-812E23F7DC51}" type="datetimeFigureOut">
              <a:rPr lang="en-US" smtClean="0"/>
              <a:t>4/2/2018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E71D57-92CD-4954-917E-99AE27D5F296}" type="slidenum">
              <a:rPr lang="en-US" smtClean="0"/>
              <a:t>‹#›</a:t>
            </a:fld>
            <a:endParaRPr lang="en-US"/>
          </a:p>
        </p:txBody>
      </p:sp>
    </p:spTree>
    <p:extLst>
      <p:ext uri="{BB962C8B-B14F-4D97-AF65-F5344CB8AC3E}">
        <p14:creationId xmlns:p14="http://schemas.microsoft.com/office/powerpoint/2010/main" val="3108199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549B42-6A7E-4523-AE9F-812E23F7DC51}" type="datetimeFigureOut">
              <a:rPr lang="en-US" smtClean="0"/>
              <a:t>4/2/2018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E71D57-92CD-4954-917E-99AE27D5F296}" type="slidenum">
              <a:rPr lang="en-US" smtClean="0"/>
              <a:t>‹#›</a:t>
            </a:fld>
            <a:endParaRPr lang="en-US"/>
          </a:p>
        </p:txBody>
      </p:sp>
    </p:spTree>
    <p:extLst>
      <p:ext uri="{BB962C8B-B14F-4D97-AF65-F5344CB8AC3E}">
        <p14:creationId xmlns:p14="http://schemas.microsoft.com/office/powerpoint/2010/main" val="4117734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2549B42-6A7E-4523-AE9F-812E23F7DC51}" type="datetimeFigureOut">
              <a:rPr lang="en-US" smtClean="0"/>
              <a:t>4/2/2018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E71D57-92CD-4954-917E-99AE27D5F296}" type="slidenum">
              <a:rPr lang="en-US" smtClean="0"/>
              <a:t>‹#›</a:t>
            </a:fld>
            <a:endParaRPr lang="en-US"/>
          </a:p>
        </p:txBody>
      </p:sp>
    </p:spTree>
    <p:extLst>
      <p:ext uri="{BB962C8B-B14F-4D97-AF65-F5344CB8AC3E}">
        <p14:creationId xmlns:p14="http://schemas.microsoft.com/office/powerpoint/2010/main" val="36070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2549B42-6A7E-4523-AE9F-812E23F7DC51}" type="datetimeFigureOut">
              <a:rPr lang="en-US" smtClean="0"/>
              <a:t>4/2/2018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2E71D57-92CD-4954-917E-99AE27D5F296}" type="slidenum">
              <a:rPr lang="en-US" smtClean="0"/>
              <a:t>‹#›</a:t>
            </a:fld>
            <a:endParaRPr lang="en-US"/>
          </a:p>
        </p:txBody>
      </p:sp>
    </p:spTree>
    <p:extLst>
      <p:ext uri="{BB962C8B-B14F-4D97-AF65-F5344CB8AC3E}">
        <p14:creationId xmlns:p14="http://schemas.microsoft.com/office/powerpoint/2010/main" val="23967406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21715-1461-4729-8281-362A2B011A16}"/>
              </a:ext>
            </a:extLst>
          </p:cNvPr>
          <p:cNvSpPr>
            <a:spLocks noGrp="1"/>
          </p:cNvSpPr>
          <p:nvPr>
            <p:ph type="ctrTitle"/>
          </p:nvPr>
        </p:nvSpPr>
        <p:spPr/>
        <p:txBody>
          <a:bodyPr>
            <a:normAutofit fontScale="90000"/>
          </a:bodyPr>
          <a:lstStyle/>
          <a:p>
            <a:r>
              <a:rPr lang="en-US" dirty="0"/>
              <a:t>UNIT 12: STRATEGIC GAME DEVELOPMENT TECHNIQUES AND CONCEPTS</a:t>
            </a:r>
          </a:p>
        </p:txBody>
      </p:sp>
      <p:sp>
        <p:nvSpPr>
          <p:cNvPr id="3" name="Subtitle 2">
            <a:extLst>
              <a:ext uri="{FF2B5EF4-FFF2-40B4-BE49-F238E27FC236}">
                <a16:creationId xmlns:a16="http://schemas.microsoft.com/office/drawing/2014/main" id="{EE6A4F48-483E-40C3-BF76-873D2428E84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09246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C283A-7542-4B4F-B11D-4AD5101CDF80}"/>
              </a:ext>
            </a:extLst>
          </p:cNvPr>
          <p:cNvSpPr>
            <a:spLocks noGrp="1"/>
          </p:cNvSpPr>
          <p:nvPr>
            <p:ph type="title"/>
          </p:nvPr>
        </p:nvSpPr>
        <p:spPr/>
        <p:txBody>
          <a:bodyPr/>
          <a:lstStyle/>
          <a:p>
            <a:r>
              <a:rPr lang="en-US" dirty="0"/>
              <a:t>UNIT DESCRIPTION</a:t>
            </a:r>
          </a:p>
        </p:txBody>
      </p:sp>
      <p:sp>
        <p:nvSpPr>
          <p:cNvPr id="3" name="Content Placeholder 2">
            <a:extLst>
              <a:ext uri="{FF2B5EF4-FFF2-40B4-BE49-F238E27FC236}">
                <a16:creationId xmlns:a16="http://schemas.microsoft.com/office/drawing/2014/main" id="{244973FC-C070-4122-8FCE-9ED25EB38C66}"/>
              </a:ext>
            </a:extLst>
          </p:cNvPr>
          <p:cNvSpPr>
            <a:spLocks noGrp="1"/>
          </p:cNvSpPr>
          <p:nvPr>
            <p:ph idx="1"/>
          </p:nvPr>
        </p:nvSpPr>
        <p:spPr/>
        <p:txBody>
          <a:bodyPr/>
          <a:lstStyle/>
          <a:p>
            <a:pPr marL="0" indent="0">
              <a:buNone/>
            </a:pPr>
            <a:r>
              <a:rPr lang="en-US" dirty="0"/>
              <a:t>Activities in this unit of study are designed to focus on the creation of advanced animations and graphical user interfaces (GUI’s) that are adaptable to a variety of platforms and play levels.</a:t>
            </a:r>
          </a:p>
        </p:txBody>
      </p:sp>
    </p:spTree>
    <p:extLst>
      <p:ext uri="{BB962C8B-B14F-4D97-AF65-F5344CB8AC3E}">
        <p14:creationId xmlns:p14="http://schemas.microsoft.com/office/powerpoint/2010/main" val="2406312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Isosceles Triangle 20">
            <a:extLst>
              <a:ext uri="{FF2B5EF4-FFF2-40B4-BE49-F238E27FC236}">
                <a16:creationId xmlns:a16="http://schemas.microsoft.com/office/drawing/2014/main" id="{AA330523-F25B-4007-B3E5-ABB5637D16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A screenshot of a cell phone&#10;&#10;Description generated with very high confidence">
            <a:extLst>
              <a:ext uri="{FF2B5EF4-FFF2-40B4-BE49-F238E27FC236}">
                <a16:creationId xmlns:a16="http://schemas.microsoft.com/office/drawing/2014/main" id="{A70E9BDF-D3C8-465F-A2A7-CB15D01681D3}"/>
              </a:ext>
            </a:extLst>
          </p:cNvPr>
          <p:cNvPicPr>
            <a:picLocks noChangeAspect="1"/>
          </p:cNvPicPr>
          <p:nvPr/>
        </p:nvPicPr>
        <p:blipFill>
          <a:blip r:embed="rId2"/>
          <a:stretch>
            <a:fillRect/>
          </a:stretch>
        </p:blipFill>
        <p:spPr>
          <a:xfrm>
            <a:off x="888603" y="1333547"/>
            <a:ext cx="4887354" cy="4190905"/>
          </a:xfrm>
          <a:prstGeom prst="rect">
            <a:avLst/>
          </a:prstGeom>
        </p:spPr>
      </p:pic>
      <p:sp>
        <p:nvSpPr>
          <p:cNvPr id="2" name="Title 1">
            <a:extLst>
              <a:ext uri="{FF2B5EF4-FFF2-40B4-BE49-F238E27FC236}">
                <a16:creationId xmlns:a16="http://schemas.microsoft.com/office/drawing/2014/main" id="{9BFECCA5-36BB-485D-AD91-6BD84650ADC3}"/>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sz="4400" kern="1200">
                <a:solidFill>
                  <a:schemeClr val="accent1"/>
                </a:solidFill>
                <a:latin typeface="+mj-lt"/>
                <a:ea typeface="+mj-ea"/>
                <a:cs typeface="+mj-cs"/>
              </a:rPr>
              <a:t>LEARNING OBJECTIVES</a:t>
            </a:r>
          </a:p>
        </p:txBody>
      </p:sp>
      <p:sp>
        <p:nvSpPr>
          <p:cNvPr id="3" name="Content Placeholder 2">
            <a:extLst>
              <a:ext uri="{FF2B5EF4-FFF2-40B4-BE49-F238E27FC236}">
                <a16:creationId xmlns:a16="http://schemas.microsoft.com/office/drawing/2014/main" id="{B2CF2839-EA5B-4359-9D98-138753C9203B}"/>
              </a:ext>
            </a:extLst>
          </p:cNvPr>
          <p:cNvSpPr>
            <a:spLocks noGrp="1"/>
          </p:cNvSpPr>
          <p:nvPr>
            <p:ph idx="1"/>
          </p:nvPr>
        </p:nvSpPr>
        <p:spPr>
          <a:xfrm>
            <a:off x="6094374" y="4263992"/>
            <a:ext cx="3498045" cy="1325857"/>
          </a:xfrm>
        </p:spPr>
        <p:txBody>
          <a:bodyPr vert="horz" lIns="91440" tIns="45720" rIns="91440" bIns="45720" rtlCol="0" anchor="t">
            <a:normAutofit/>
          </a:bodyPr>
          <a:lstStyle/>
          <a:p>
            <a:pPr marL="0" indent="0">
              <a:buNone/>
            </a:pPr>
            <a:r>
              <a:rPr lang="en-US">
                <a:solidFill>
                  <a:schemeClr val="tx1">
                    <a:lumMod val="50000"/>
                    <a:lumOff val="50000"/>
                  </a:schemeClr>
                </a:solidFill>
              </a:rPr>
              <a:t>By the end of this unit, learners should be able to perform the following tasks:</a:t>
            </a:r>
          </a:p>
        </p:txBody>
      </p:sp>
    </p:spTree>
    <p:extLst>
      <p:ext uri="{BB962C8B-B14F-4D97-AF65-F5344CB8AC3E}">
        <p14:creationId xmlns:p14="http://schemas.microsoft.com/office/powerpoint/2010/main" val="1339938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91277-4518-4460-91D5-5F100019110D}"/>
              </a:ext>
            </a:extLst>
          </p:cNvPr>
          <p:cNvSpPr>
            <a:spLocks noGrp="1"/>
          </p:cNvSpPr>
          <p:nvPr>
            <p:ph type="title"/>
          </p:nvPr>
        </p:nvSpPr>
        <p:spPr/>
        <p:txBody>
          <a:bodyPr/>
          <a:lstStyle/>
          <a:p>
            <a:r>
              <a:rPr lang="en-US" dirty="0"/>
              <a:t>1. Creating Intermediate Level Game Interfaces</a:t>
            </a:r>
          </a:p>
        </p:txBody>
      </p:sp>
      <p:sp>
        <p:nvSpPr>
          <p:cNvPr id="3" name="Content Placeholder 2">
            <a:extLst>
              <a:ext uri="{FF2B5EF4-FFF2-40B4-BE49-F238E27FC236}">
                <a16:creationId xmlns:a16="http://schemas.microsoft.com/office/drawing/2014/main" id="{99F82FB8-C90B-438A-B93A-A03272A64FC7}"/>
              </a:ext>
            </a:extLst>
          </p:cNvPr>
          <p:cNvSpPr>
            <a:spLocks noGrp="1"/>
          </p:cNvSpPr>
          <p:nvPr>
            <p:ph idx="1"/>
          </p:nvPr>
        </p:nvSpPr>
        <p:spPr/>
        <p:txBody>
          <a:bodyPr/>
          <a:lstStyle/>
          <a:p>
            <a:pPr marL="0" indent="0">
              <a:buNone/>
            </a:pPr>
            <a:r>
              <a:rPr lang="en-US" dirty="0"/>
              <a:t>a. Using Externally Created Skins in Unity</a:t>
            </a:r>
          </a:p>
          <a:p>
            <a:pPr marL="0" indent="0">
              <a:buNone/>
            </a:pPr>
            <a:r>
              <a:rPr lang="en-US" dirty="0"/>
              <a:t>b. Custom GUI Styles in Unity</a:t>
            </a:r>
          </a:p>
        </p:txBody>
      </p:sp>
    </p:spTree>
    <p:extLst>
      <p:ext uri="{BB962C8B-B14F-4D97-AF65-F5344CB8AC3E}">
        <p14:creationId xmlns:p14="http://schemas.microsoft.com/office/powerpoint/2010/main" val="2156851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B73CD-24C1-459F-B495-21AC38CC8CA4}"/>
              </a:ext>
            </a:extLst>
          </p:cNvPr>
          <p:cNvSpPr>
            <a:spLocks noGrp="1"/>
          </p:cNvSpPr>
          <p:nvPr>
            <p:ph type="title"/>
          </p:nvPr>
        </p:nvSpPr>
        <p:spPr/>
        <p:txBody>
          <a:bodyPr/>
          <a:lstStyle/>
          <a:p>
            <a:r>
              <a:rPr lang="en-US" dirty="0"/>
              <a:t>2. Creating Intermediate Level Animations in Unity</a:t>
            </a:r>
          </a:p>
        </p:txBody>
      </p:sp>
      <p:sp>
        <p:nvSpPr>
          <p:cNvPr id="3" name="Content Placeholder 2">
            <a:extLst>
              <a:ext uri="{FF2B5EF4-FFF2-40B4-BE49-F238E27FC236}">
                <a16:creationId xmlns:a16="http://schemas.microsoft.com/office/drawing/2014/main" id="{45CB3657-570E-4D04-9BDD-E0E5D3542523}"/>
              </a:ext>
            </a:extLst>
          </p:cNvPr>
          <p:cNvSpPr>
            <a:spLocks noGrp="1"/>
          </p:cNvSpPr>
          <p:nvPr>
            <p:ph idx="1"/>
          </p:nvPr>
        </p:nvSpPr>
        <p:spPr/>
        <p:txBody>
          <a:bodyPr/>
          <a:lstStyle/>
          <a:p>
            <a:pPr marL="0" indent="0">
              <a:buNone/>
            </a:pPr>
            <a:r>
              <a:rPr lang="en-US" dirty="0"/>
              <a:t>a. Intermediate Animations</a:t>
            </a:r>
          </a:p>
          <a:p>
            <a:pPr marL="0" indent="0">
              <a:buNone/>
            </a:pPr>
            <a:r>
              <a:rPr lang="en-US" dirty="0"/>
              <a:t>b. Preparing Models for Animation</a:t>
            </a:r>
          </a:p>
          <a:p>
            <a:pPr marL="0" indent="0">
              <a:buNone/>
            </a:pPr>
            <a:r>
              <a:rPr lang="en-US" dirty="0"/>
              <a:t>c. Humanoid Avatars</a:t>
            </a:r>
          </a:p>
          <a:p>
            <a:pPr marL="0" indent="0">
              <a:buNone/>
            </a:pPr>
            <a:r>
              <a:rPr lang="en-US" dirty="0"/>
              <a:t>d. States and Blend Trees</a:t>
            </a:r>
          </a:p>
          <a:p>
            <a:pPr marL="0" indent="0">
              <a:buNone/>
            </a:pPr>
            <a:r>
              <a:rPr lang="en-US" dirty="0"/>
              <a:t>e. Avatars</a:t>
            </a:r>
          </a:p>
        </p:txBody>
      </p:sp>
    </p:spTree>
    <p:extLst>
      <p:ext uri="{BB962C8B-B14F-4D97-AF65-F5344CB8AC3E}">
        <p14:creationId xmlns:p14="http://schemas.microsoft.com/office/powerpoint/2010/main" val="2193844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2D3BD-92E7-40E7-A1CC-F5A587F51C1F}"/>
              </a:ext>
            </a:extLst>
          </p:cNvPr>
          <p:cNvSpPr>
            <a:spLocks noGrp="1"/>
          </p:cNvSpPr>
          <p:nvPr>
            <p:ph type="title"/>
          </p:nvPr>
        </p:nvSpPr>
        <p:spPr/>
        <p:txBody>
          <a:bodyPr/>
          <a:lstStyle/>
          <a:p>
            <a:r>
              <a:rPr lang="en-US" dirty="0"/>
              <a:t>3. Project Creation</a:t>
            </a:r>
          </a:p>
        </p:txBody>
      </p:sp>
      <p:sp>
        <p:nvSpPr>
          <p:cNvPr id="3" name="Content Placeholder 2">
            <a:extLst>
              <a:ext uri="{FF2B5EF4-FFF2-40B4-BE49-F238E27FC236}">
                <a16:creationId xmlns:a16="http://schemas.microsoft.com/office/drawing/2014/main" id="{871F85F7-96D9-417C-BCBA-8C3911912697}"/>
              </a:ext>
            </a:extLst>
          </p:cNvPr>
          <p:cNvSpPr>
            <a:spLocks noGrp="1"/>
          </p:cNvSpPr>
          <p:nvPr>
            <p:ph idx="1"/>
          </p:nvPr>
        </p:nvSpPr>
        <p:spPr/>
        <p:txBody>
          <a:bodyPr/>
          <a:lstStyle/>
          <a:p>
            <a:pPr marL="0" indent="0">
              <a:buNone/>
            </a:pPr>
            <a:r>
              <a:rPr lang="en-US" dirty="0"/>
              <a:t>a. Project build</a:t>
            </a:r>
          </a:p>
        </p:txBody>
      </p:sp>
    </p:spTree>
    <p:extLst>
      <p:ext uri="{BB962C8B-B14F-4D97-AF65-F5344CB8AC3E}">
        <p14:creationId xmlns:p14="http://schemas.microsoft.com/office/powerpoint/2010/main" val="374796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D6BAC-ABC7-46E7-8A08-8DC446CDEC5C}"/>
              </a:ext>
            </a:extLst>
          </p:cNvPr>
          <p:cNvSpPr>
            <a:spLocks noGrp="1"/>
          </p:cNvSpPr>
          <p:nvPr>
            <p:ph type="title"/>
          </p:nvPr>
        </p:nvSpPr>
        <p:spPr/>
        <p:txBody>
          <a:bodyPr/>
          <a:lstStyle/>
          <a:p>
            <a:r>
              <a:rPr lang="en-US" dirty="0"/>
              <a:t>Creating Advanced User Interfaces in Unity</a:t>
            </a:r>
          </a:p>
        </p:txBody>
      </p:sp>
      <p:sp>
        <p:nvSpPr>
          <p:cNvPr id="3" name="Content Placeholder 2">
            <a:extLst>
              <a:ext uri="{FF2B5EF4-FFF2-40B4-BE49-F238E27FC236}">
                <a16:creationId xmlns:a16="http://schemas.microsoft.com/office/drawing/2014/main" id="{6E5C5E2E-345A-43E8-A6C0-803A53D33100}"/>
              </a:ext>
            </a:extLst>
          </p:cNvPr>
          <p:cNvSpPr>
            <a:spLocks noGrp="1"/>
          </p:cNvSpPr>
          <p:nvPr>
            <p:ph idx="1"/>
          </p:nvPr>
        </p:nvSpPr>
        <p:spPr/>
        <p:txBody>
          <a:bodyPr>
            <a:normAutofit fontScale="85000" lnSpcReduction="10000"/>
          </a:bodyPr>
          <a:lstStyle/>
          <a:p>
            <a:pPr marL="0" indent="0">
              <a:buNone/>
            </a:pPr>
            <a:r>
              <a:rPr lang="en-US" dirty="0"/>
              <a:t>he tutorials listed below introduce intermediate level techniques for creating textures, skins, and environments for high quality game interfaces. They are offered to help learners enhance the design of their game. After viewing the tutorials, direct learners to return to their Capstone Project and examine ways to improve the user interfaces in their game.</a:t>
            </a:r>
          </a:p>
          <a:p>
            <a:pPr marL="0" indent="0">
              <a:buNone/>
            </a:pPr>
            <a:r>
              <a:rPr lang="en-US" dirty="0"/>
              <a:t>1. Unity GUI Tutorial – Scale UI to the Right Size for Every Resolution</a:t>
            </a:r>
          </a:p>
          <a:p>
            <a:pPr marL="0" indent="0">
              <a:buNone/>
            </a:pPr>
            <a:r>
              <a:rPr lang="en-US" dirty="0"/>
              <a:t>http://www.youtube.com/watch?v=hzvQnYkS9O4</a:t>
            </a:r>
          </a:p>
          <a:p>
            <a:pPr marL="0" indent="0">
              <a:buNone/>
            </a:pPr>
            <a:r>
              <a:rPr lang="en-US" dirty="0"/>
              <a:t>2. Creating a GUI in Photoshop and Unity 3d Part 1</a:t>
            </a:r>
          </a:p>
          <a:p>
            <a:pPr marL="0" indent="0">
              <a:buNone/>
            </a:pPr>
            <a:r>
              <a:rPr lang="en-US" dirty="0"/>
              <a:t>http://www.youtube.com/watch?v=H4Tpaq6D5cI</a:t>
            </a:r>
          </a:p>
          <a:p>
            <a:pPr marL="0" indent="0">
              <a:buNone/>
            </a:pPr>
            <a:r>
              <a:rPr lang="en-US" dirty="0"/>
              <a:t>3. 3d Modeling Architecture Part 1: Planning your textures</a:t>
            </a:r>
          </a:p>
          <a:p>
            <a:pPr marL="0" indent="0">
              <a:buNone/>
            </a:pPr>
            <a:r>
              <a:rPr lang="en-US" dirty="0"/>
              <a:t>http://www.youtube.com/watch?v=EwZyGoxqh2Y&amp;list=PL3bRqax9US6LhaAPLagGp7j5RtuvEUB0H</a:t>
            </a:r>
          </a:p>
          <a:p>
            <a:pPr marL="0" indent="0">
              <a:buNone/>
            </a:pPr>
            <a:r>
              <a:rPr lang="en-US" dirty="0"/>
              <a:t>4. Unity Game Design: Part 22-Gui Skin</a:t>
            </a:r>
          </a:p>
          <a:p>
            <a:pPr marL="0" indent="0">
              <a:buNone/>
            </a:pPr>
            <a:r>
              <a:rPr lang="en-US" dirty="0"/>
              <a:t>http://www.youtube.com/watch?v=CfqM55K0rfU</a:t>
            </a:r>
          </a:p>
        </p:txBody>
      </p:sp>
    </p:spTree>
    <p:extLst>
      <p:ext uri="{BB962C8B-B14F-4D97-AF65-F5344CB8AC3E}">
        <p14:creationId xmlns:p14="http://schemas.microsoft.com/office/powerpoint/2010/main" val="4107861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0ADCB-3493-4078-99F1-2196418C7998}"/>
              </a:ext>
            </a:extLst>
          </p:cNvPr>
          <p:cNvSpPr>
            <a:spLocks noGrp="1"/>
          </p:cNvSpPr>
          <p:nvPr>
            <p:ph type="title"/>
          </p:nvPr>
        </p:nvSpPr>
        <p:spPr/>
        <p:txBody>
          <a:bodyPr/>
          <a:lstStyle/>
          <a:p>
            <a:r>
              <a:rPr lang="en-US" dirty="0"/>
              <a:t>Additional Skill Development in Unity</a:t>
            </a:r>
          </a:p>
        </p:txBody>
      </p:sp>
      <p:sp>
        <p:nvSpPr>
          <p:cNvPr id="3" name="Content Placeholder 2">
            <a:extLst>
              <a:ext uri="{FF2B5EF4-FFF2-40B4-BE49-F238E27FC236}">
                <a16:creationId xmlns:a16="http://schemas.microsoft.com/office/drawing/2014/main" id="{54BA2804-7E9E-4773-A8D1-536F6BEAD8C2}"/>
              </a:ext>
            </a:extLst>
          </p:cNvPr>
          <p:cNvSpPr>
            <a:spLocks noGrp="1"/>
          </p:cNvSpPr>
          <p:nvPr>
            <p:ph idx="1"/>
          </p:nvPr>
        </p:nvSpPr>
        <p:spPr/>
        <p:txBody>
          <a:bodyPr>
            <a:normAutofit fontScale="92500" lnSpcReduction="10000"/>
          </a:bodyPr>
          <a:lstStyle/>
          <a:p>
            <a:pPr marL="0" indent="0">
              <a:buNone/>
            </a:pPr>
            <a:r>
              <a:rPr lang="en-US" dirty="0"/>
              <a:t>At this point, learners have created their game environment. But how creative, innovative, and effective are their GUI’s and animations? The next set of tutorials helps to expand learner skills with animation and GUI’s. Direct learners to complete the tutorials listed below. These tutorials will help them improve animation performance and player engagement:</a:t>
            </a:r>
          </a:p>
          <a:p>
            <a:pPr marL="0" indent="0">
              <a:buNone/>
            </a:pPr>
            <a:r>
              <a:rPr lang="en-US" dirty="0"/>
              <a:t>1. Animation Advanced</a:t>
            </a:r>
          </a:p>
          <a:p>
            <a:pPr marL="0" indent="0">
              <a:buNone/>
            </a:pPr>
            <a:r>
              <a:rPr lang="en-US" dirty="0"/>
              <a:t>http://unity3d.com/learn/tutorials/modules/beginner/animation/animator-component</a:t>
            </a:r>
          </a:p>
          <a:p>
            <a:pPr marL="0" indent="0">
              <a:buNone/>
            </a:pPr>
            <a:r>
              <a:rPr lang="en-US" dirty="0"/>
              <a:t>2. Humanoid Avatars</a:t>
            </a:r>
          </a:p>
          <a:p>
            <a:pPr marL="0" indent="0">
              <a:buNone/>
            </a:pPr>
            <a:r>
              <a:rPr lang="en-US" dirty="0"/>
              <a:t>http://unity3d.com/learn/tutorials/modules/beginner/animation/avatars</a:t>
            </a:r>
          </a:p>
          <a:p>
            <a:pPr marL="0" indent="0">
              <a:buNone/>
            </a:pPr>
            <a:r>
              <a:rPr lang="en-US" dirty="0"/>
              <a:t>3. Blend Trees</a:t>
            </a:r>
          </a:p>
          <a:p>
            <a:pPr marL="0" indent="0">
              <a:buNone/>
            </a:pPr>
            <a:r>
              <a:rPr lang="en-US" dirty="0"/>
              <a:t>http://unity3d.com/learn/tutorials/modules/beginner/animation/blend-trees</a:t>
            </a:r>
          </a:p>
        </p:txBody>
      </p:sp>
    </p:spTree>
    <p:extLst>
      <p:ext uri="{BB962C8B-B14F-4D97-AF65-F5344CB8AC3E}">
        <p14:creationId xmlns:p14="http://schemas.microsoft.com/office/powerpoint/2010/main" val="2313058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E7971-BB21-4240-B9CC-A38D79C0ED86}"/>
              </a:ext>
            </a:extLst>
          </p:cNvPr>
          <p:cNvSpPr>
            <a:spLocks noGrp="1"/>
          </p:cNvSpPr>
          <p:nvPr>
            <p:ph type="title"/>
          </p:nvPr>
        </p:nvSpPr>
        <p:spPr/>
        <p:txBody>
          <a:bodyPr/>
          <a:lstStyle/>
          <a:p>
            <a:r>
              <a:rPr lang="en-US" dirty="0"/>
              <a:t>GUI and Animation Practice</a:t>
            </a:r>
          </a:p>
        </p:txBody>
      </p:sp>
      <p:sp>
        <p:nvSpPr>
          <p:cNvPr id="3" name="Content Placeholder 2">
            <a:extLst>
              <a:ext uri="{FF2B5EF4-FFF2-40B4-BE49-F238E27FC236}">
                <a16:creationId xmlns:a16="http://schemas.microsoft.com/office/drawing/2014/main" id="{DCBED812-872E-4C66-A3E5-01C957F0C20C}"/>
              </a:ext>
            </a:extLst>
          </p:cNvPr>
          <p:cNvSpPr>
            <a:spLocks noGrp="1"/>
          </p:cNvSpPr>
          <p:nvPr>
            <p:ph idx="1"/>
          </p:nvPr>
        </p:nvSpPr>
        <p:spPr/>
        <p:txBody>
          <a:bodyPr/>
          <a:lstStyle/>
          <a:p>
            <a:pPr marL="0" indent="0">
              <a:buNone/>
            </a:pPr>
            <a:r>
              <a:rPr lang="en-US" dirty="0"/>
              <a:t>Integrate the lessons learned in this unit towards the ongoing development of your Capstone Project. You should now possess the knowledge and skills necessary to enhance the animation and better engage the players within your game.</a:t>
            </a:r>
          </a:p>
        </p:txBody>
      </p:sp>
    </p:spTree>
    <p:extLst>
      <p:ext uri="{BB962C8B-B14F-4D97-AF65-F5344CB8AC3E}">
        <p14:creationId xmlns:p14="http://schemas.microsoft.com/office/powerpoint/2010/main" val="33688132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67</TotalTime>
  <Words>466</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UNIT 12: STRATEGIC GAME DEVELOPMENT TECHNIQUES AND CONCEPTS</vt:lpstr>
      <vt:lpstr>UNIT DESCRIPTION</vt:lpstr>
      <vt:lpstr>LEARNING OBJECTIVES</vt:lpstr>
      <vt:lpstr>1. Creating Intermediate Level Game Interfaces</vt:lpstr>
      <vt:lpstr>2. Creating Intermediate Level Animations in Unity</vt:lpstr>
      <vt:lpstr>3. Project Creation</vt:lpstr>
      <vt:lpstr>Creating Advanced User Interfaces in Unity</vt:lpstr>
      <vt:lpstr>Additional Skill Development in Unity</vt:lpstr>
      <vt:lpstr>GUI and Animation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12: STRATEGIC GAME DEVELOPMENT TECHNIQUES AND CONCEPTS</dc:title>
  <dc:creator>AMIR HASANUDIN FAUZI</dc:creator>
  <cp:lastModifiedBy>AMIR HASANUDIN FAUZI</cp:lastModifiedBy>
  <cp:revision>3</cp:revision>
  <dcterms:created xsi:type="dcterms:W3CDTF">2018-04-02T10:28:11Z</dcterms:created>
  <dcterms:modified xsi:type="dcterms:W3CDTF">2018-04-02T11:35:29Z</dcterms:modified>
</cp:coreProperties>
</file>