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handoutMasterIdLst>
    <p:handoutMasterId r:id="rId19"/>
  </p:handoutMasterIdLst>
  <p:sldIdLst>
    <p:sldId id="265" r:id="rId2"/>
    <p:sldId id="329" r:id="rId3"/>
    <p:sldId id="320" r:id="rId4"/>
    <p:sldId id="334" r:id="rId5"/>
    <p:sldId id="321" r:id="rId6"/>
    <p:sldId id="322" r:id="rId7"/>
    <p:sldId id="331" r:id="rId8"/>
    <p:sldId id="323" r:id="rId9"/>
    <p:sldId id="330" r:id="rId10"/>
    <p:sldId id="324" r:id="rId11"/>
    <p:sldId id="325" r:id="rId12"/>
    <p:sldId id="326" r:id="rId13"/>
    <p:sldId id="327" r:id="rId14"/>
    <p:sldId id="328" r:id="rId15"/>
    <p:sldId id="332" r:id="rId16"/>
    <p:sldId id="333" r:id="rId17"/>
  </p:sldIdLst>
  <p:sldSz cx="12188825"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29" autoAdjust="0"/>
  </p:normalViewPr>
  <p:slideViewPr>
    <p:cSldViewPr showGuides="1">
      <p:cViewPr varScale="1">
        <p:scale>
          <a:sx n="115" d="100"/>
          <a:sy n="115" d="100"/>
        </p:scale>
        <p:origin x="348"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94952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418561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92224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3806868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806264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930737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281235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29348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critical</a:t>
            </a:r>
          </a:p>
          <a:p>
            <a:endParaRPr lang="en-US" dirty="0"/>
          </a:p>
          <a:p>
            <a:r>
              <a:rPr lang="en-US" dirty="0"/>
              <a:t>question the problem</a:t>
            </a:r>
          </a:p>
          <a:p>
            <a:r>
              <a:rPr lang="en-US" dirty="0"/>
              <a:t>gather information</a:t>
            </a:r>
          </a:p>
          <a:p>
            <a:r>
              <a:rPr lang="en-US" dirty="0"/>
              <a:t>evaluate the solution</a:t>
            </a:r>
          </a:p>
          <a:p>
            <a:endParaRPr lang="en-US" dirty="0"/>
          </a:p>
          <a:p>
            <a:r>
              <a:rPr lang="en-US" dirty="0"/>
              <a:t>think creatively</a:t>
            </a:r>
          </a:p>
          <a:p>
            <a:endParaRPr lang="en-US" dirty="0"/>
          </a:p>
          <a:p>
            <a:r>
              <a:rPr lang="en-US" dirty="0"/>
              <a:t>plan a solution</a:t>
            </a:r>
          </a:p>
          <a:p>
            <a:r>
              <a:rPr lang="en-US" dirty="0"/>
              <a:t>create the solution</a:t>
            </a:r>
          </a:p>
          <a:p>
            <a:r>
              <a:rPr lang="en-US" dirty="0"/>
              <a:t>present the solution</a:t>
            </a:r>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02709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Key Points</a:t>
            </a:r>
          </a:p>
          <a:p>
            <a:pPr fontAlgn="base"/>
            <a:r>
              <a:rPr lang="en-US" dirty="0"/>
              <a:t>SWOT Analysis is a simple but useful framework for analyzing your organization's strengths and weaknesses, and the opportunities and threats that you face. It helps you focus on your strengths, minimize threats, and take the greatest possible advantage of opportunities available to you.</a:t>
            </a:r>
          </a:p>
          <a:p>
            <a:pPr fontAlgn="base"/>
            <a:r>
              <a:rPr lang="en-US" dirty="0"/>
              <a:t>It can be used to "kick off" strategy formulation, or in a more sophisticated way as a serious strategy tool. You can also use it to get an understanding of your competitors, which can give you the insights you need to craft a coherent and successful competitive position.</a:t>
            </a:r>
          </a:p>
          <a:p>
            <a:pPr fontAlgn="base"/>
            <a:r>
              <a:rPr lang="en-US" dirty="0"/>
              <a:t>When carrying out your analysis, be realistic and rigorous. Apply it at the right level, and supplement it with other option-generation tools where appropriate.</a:t>
            </a:r>
          </a:p>
          <a:p>
            <a:pPr fontAlgn="base"/>
            <a:endParaRPr lang="en-US" dirty="0"/>
          </a:p>
          <a:p>
            <a:r>
              <a:rPr lang="en-US" dirty="0"/>
              <a:t>Strengths: characteristics of the business or project that give it an advantage over others</a:t>
            </a:r>
          </a:p>
          <a:p>
            <a:r>
              <a:rPr lang="en-US" dirty="0"/>
              <a:t>Weaknesses: characteristics of the business that place the business or project at a disadvantage relative to others</a:t>
            </a:r>
          </a:p>
          <a:p>
            <a:r>
              <a:rPr lang="en-US" dirty="0"/>
              <a:t>Opportunities: elements in the environment that the business or project could exploit to its advantage</a:t>
            </a:r>
          </a:p>
          <a:p>
            <a:r>
              <a:rPr lang="en-US" dirty="0"/>
              <a:t>Threats: elements in the environment that could cause trouble for the business or project</a:t>
            </a:r>
          </a:p>
          <a:p>
            <a:pPr fontAlgn="base"/>
            <a:endParaRPr lang="en-US" dirty="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13537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Brainstorming is a technique for recalling what you know about a topic. Mind mapping can then be used to work out the relationship between those points and ideas. When you set down your ideas visually in this way, you can make connections and develop greater understanding of information. It is a good way to begin planning for an assignment, essay, research topic or oral presentation.</a:t>
            </a:r>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05143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97349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7336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323870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4145819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AA222409-3BDB-4865-9AA8-8C34249D7E77}" type="datetimeFigureOut">
              <a:rPr lang="en-US" smtClean="0"/>
              <a:t>1/23/2018</a:t>
            </a:fld>
            <a:endParaRPr lang="en-US"/>
          </a:p>
        </p:txBody>
      </p:sp>
      <p:sp>
        <p:nvSpPr>
          <p:cNvPr id="5" name="Footer Placeholder 4"/>
          <p:cNvSpPr>
            <a:spLocks noGrp="1"/>
          </p:cNvSpPr>
          <p:nvPr>
            <p:ph type="ftr" sz="quarter" idx="11"/>
          </p:nvPr>
        </p:nvSpPr>
        <p:spPr>
          <a:xfrm>
            <a:off x="1875936" y="5410202"/>
            <a:ext cx="5123551" cy="365125"/>
          </a:xfrm>
        </p:spPr>
        <p:txBody>
          <a:bodyPr/>
          <a:lstStyle/>
          <a:p>
            <a:endParaRPr lang="en-US"/>
          </a:p>
        </p:txBody>
      </p:sp>
      <p:sp>
        <p:nvSpPr>
          <p:cNvPr id="6" name="Slide Number Placeholder 5"/>
          <p:cNvSpPr>
            <a:spLocks noGrp="1"/>
          </p:cNvSpPr>
          <p:nvPr>
            <p:ph type="sldNum" sz="quarter" idx="12"/>
          </p:nvPr>
        </p:nvSpPr>
        <p:spPr>
          <a:xfrm>
            <a:off x="9894334" y="5410200"/>
            <a:ext cx="770888" cy="365125"/>
          </a:xfrm>
        </p:spPr>
        <p:txBody>
          <a:bodyPr/>
          <a:lstStyle/>
          <a:p>
            <a:fld id="{114AF252-7509-4FF7-B709-A38F8E893B08}" type="slidenum">
              <a:rPr lang="en-US" smtClean="0"/>
              <a:t>‹#›</a:t>
            </a:fld>
            <a:endParaRPr lang="en-US"/>
          </a:p>
        </p:txBody>
      </p:sp>
    </p:spTree>
    <p:extLst>
      <p:ext uri="{BB962C8B-B14F-4D97-AF65-F5344CB8AC3E}">
        <p14:creationId xmlns:p14="http://schemas.microsoft.com/office/powerpoint/2010/main" val="25251940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740252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217427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0493193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7920472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8572733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7566707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1855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3764966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25876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889661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2203343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936280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14692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993998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659066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6940322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F41C87-7AD9-4845-A077-840E4A0F3F06}" type="datetimeFigureOut">
              <a:rPr lang="en-US" smtClean="0"/>
              <a:pPr/>
              <a:t>1/23/2018</a:t>
            </a:fld>
            <a:endParaRPr lang="en-US"/>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06970230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nity3d.com/showcase/gallery/gam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ctr">
            <a:normAutofit/>
          </a:bodyPr>
          <a:lstStyle/>
          <a:p>
            <a:r>
              <a:rPr lang="en-US" sz="4000" dirty="0">
                <a:solidFill>
                  <a:schemeClr val="bg2"/>
                </a:solidFill>
              </a:rPr>
              <a:t>UNIT 2 : CRITICAL THINKING IN GAME DESIGN</a:t>
            </a:r>
          </a:p>
        </p:txBody>
      </p:sp>
      <p:sp>
        <p:nvSpPr>
          <p:cNvPr id="4" name="Subtitle 3"/>
          <p:cNvSpPr>
            <a:spLocks noGrp="1"/>
          </p:cNvSpPr>
          <p:nvPr>
            <p:ph type="subTitle" idx="1"/>
          </p:nvPr>
        </p:nvSpPr>
        <p:spPr/>
        <p:txBody>
          <a:bodyPr>
            <a:normAutofit/>
          </a:bodyPr>
          <a:lstStyle/>
          <a:p>
            <a:r>
              <a:rPr lang="it-IT" sz="1800"/>
              <a:t>Subtitle</a:t>
            </a:r>
          </a:p>
        </p:txBody>
      </p:sp>
    </p:spTree>
    <p:extLst>
      <p:ext uri="{BB962C8B-B14F-4D97-AF65-F5344CB8AC3E}">
        <p14:creationId xmlns:p14="http://schemas.microsoft.com/office/powerpoint/2010/main" val="2808920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883C-3D7A-415E-B406-32F36EA6114D}"/>
              </a:ext>
            </a:extLst>
          </p:cNvPr>
          <p:cNvSpPr>
            <a:spLocks noGrp="1"/>
          </p:cNvSpPr>
          <p:nvPr>
            <p:ph type="title"/>
          </p:nvPr>
        </p:nvSpPr>
        <p:spPr/>
        <p:txBody>
          <a:bodyPr/>
          <a:lstStyle/>
          <a:p>
            <a:r>
              <a:rPr lang="en-US" dirty="0"/>
              <a:t>Contemporary Game Assignment -1</a:t>
            </a:r>
          </a:p>
        </p:txBody>
      </p:sp>
      <p:sp>
        <p:nvSpPr>
          <p:cNvPr id="3" name="Content Placeholder 2">
            <a:extLst>
              <a:ext uri="{FF2B5EF4-FFF2-40B4-BE49-F238E27FC236}">
                <a16:creationId xmlns:a16="http://schemas.microsoft.com/office/drawing/2014/main" id="{253B6DD1-CE97-4D5A-9634-70F55C11F77F}"/>
              </a:ext>
            </a:extLst>
          </p:cNvPr>
          <p:cNvSpPr>
            <a:spLocks noGrp="1"/>
          </p:cNvSpPr>
          <p:nvPr>
            <p:ph idx="1"/>
          </p:nvPr>
        </p:nvSpPr>
        <p:spPr/>
        <p:txBody>
          <a:bodyPr>
            <a:normAutofit fontScale="92500"/>
          </a:bodyPr>
          <a:lstStyle/>
          <a:p>
            <a:pPr marL="0" indent="0">
              <a:buNone/>
            </a:pPr>
            <a:r>
              <a:rPr lang="en-US" dirty="0"/>
              <a:t>Select one of the games found at: </a:t>
            </a:r>
            <a:r>
              <a:rPr lang="en-US" dirty="0">
                <a:hlinkClick r:id="rId3"/>
              </a:rPr>
              <a:t>https://unity3d.com/showcase/gallery/games</a:t>
            </a:r>
            <a:endParaRPr lang="en-US" dirty="0"/>
          </a:p>
          <a:p>
            <a:pPr marL="0" indent="0">
              <a:buNone/>
            </a:pPr>
            <a:endParaRPr lang="en-US" dirty="0"/>
          </a:p>
          <a:p>
            <a:pPr marL="0" indent="0">
              <a:buNone/>
            </a:pPr>
            <a:r>
              <a:rPr lang="en-US" dirty="0"/>
              <a:t>Play on your own, if the mechanics allow it. If the game only supports multiplayer modes, play with one or more of your peers. Play as a designer, paying attention to the mechanics, dynamics, and aesthetics as described in the Mechanics-Dynamics-Aesthetics (MDA) framework. If you are unfamiliar with the MDA framework, search for it online and familiarize yourself with it prior to performing this step.</a:t>
            </a:r>
          </a:p>
        </p:txBody>
      </p:sp>
    </p:spTree>
    <p:extLst>
      <p:ext uri="{BB962C8B-B14F-4D97-AF65-F5344CB8AC3E}">
        <p14:creationId xmlns:p14="http://schemas.microsoft.com/office/powerpoint/2010/main" val="30031557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0B4E-6FA6-4398-A786-86214BBDD575}"/>
              </a:ext>
            </a:extLst>
          </p:cNvPr>
          <p:cNvSpPr>
            <a:spLocks noGrp="1"/>
          </p:cNvSpPr>
          <p:nvPr>
            <p:ph type="title"/>
          </p:nvPr>
        </p:nvSpPr>
        <p:spPr/>
        <p:txBody>
          <a:bodyPr/>
          <a:lstStyle/>
          <a:p>
            <a:r>
              <a:rPr lang="en-US" dirty="0"/>
              <a:t>Contemporary Game Assignment -2</a:t>
            </a:r>
          </a:p>
        </p:txBody>
      </p:sp>
      <p:sp>
        <p:nvSpPr>
          <p:cNvPr id="3" name="Content Placeholder 2">
            <a:extLst>
              <a:ext uri="{FF2B5EF4-FFF2-40B4-BE49-F238E27FC236}">
                <a16:creationId xmlns:a16="http://schemas.microsoft.com/office/drawing/2014/main" id="{1B97CDE9-7181-4574-B3A9-DE198A4F7A42}"/>
              </a:ext>
            </a:extLst>
          </p:cNvPr>
          <p:cNvSpPr>
            <a:spLocks noGrp="1"/>
          </p:cNvSpPr>
          <p:nvPr>
            <p:ph idx="1"/>
          </p:nvPr>
        </p:nvSpPr>
        <p:spPr/>
        <p:txBody>
          <a:bodyPr>
            <a:normAutofit fontScale="92500" lnSpcReduction="10000"/>
          </a:bodyPr>
          <a:lstStyle/>
          <a:p>
            <a:pPr marL="0" indent="0">
              <a:buNone/>
            </a:pPr>
            <a:r>
              <a:rPr lang="en-US" dirty="0"/>
              <a:t>Reflect on your play experience.</a:t>
            </a:r>
          </a:p>
          <a:p>
            <a:pPr marL="0" indent="0">
              <a:buNone/>
            </a:pPr>
            <a:r>
              <a:rPr lang="en-US" dirty="0"/>
              <a:t>• What were the game’s apparent design goals? Did it succeed at those goals? Why or why not?</a:t>
            </a:r>
          </a:p>
          <a:p>
            <a:pPr marL="0" indent="0">
              <a:buNone/>
            </a:pPr>
            <a:r>
              <a:rPr lang="en-US" dirty="0"/>
              <a:t>• What were the mechanics? What was the play experience? What is the relationship between the two? Did you find any strategies that were exploitable? Did the game seem well-balanced?</a:t>
            </a:r>
          </a:p>
          <a:p>
            <a:pPr marL="0" indent="0">
              <a:buNone/>
            </a:pPr>
            <a:r>
              <a:rPr lang="en-US" dirty="0"/>
              <a:t>• What kinds of interesting decisions (and uninteresting ones) were you making throughout the game? What do you feel was the competitive differential of the game?</a:t>
            </a:r>
          </a:p>
        </p:txBody>
      </p:sp>
    </p:spTree>
    <p:extLst>
      <p:ext uri="{BB962C8B-B14F-4D97-AF65-F5344CB8AC3E}">
        <p14:creationId xmlns:p14="http://schemas.microsoft.com/office/powerpoint/2010/main" val="9642207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E38-FC1F-47ED-9A3D-567B195F64F0}"/>
              </a:ext>
            </a:extLst>
          </p:cNvPr>
          <p:cNvSpPr>
            <a:spLocks noGrp="1"/>
          </p:cNvSpPr>
          <p:nvPr>
            <p:ph type="title"/>
          </p:nvPr>
        </p:nvSpPr>
        <p:spPr/>
        <p:txBody>
          <a:bodyPr/>
          <a:lstStyle/>
          <a:p>
            <a:r>
              <a:rPr lang="en-US" dirty="0"/>
              <a:t>Contemporary Game Assignment -3</a:t>
            </a:r>
          </a:p>
        </p:txBody>
      </p:sp>
      <p:sp>
        <p:nvSpPr>
          <p:cNvPr id="3" name="Content Placeholder 2">
            <a:extLst>
              <a:ext uri="{FF2B5EF4-FFF2-40B4-BE49-F238E27FC236}">
                <a16:creationId xmlns:a16="http://schemas.microsoft.com/office/drawing/2014/main" id="{2DF3E358-05E3-4159-AB29-E2C98B72378B}"/>
              </a:ext>
            </a:extLst>
          </p:cNvPr>
          <p:cNvSpPr>
            <a:spLocks noGrp="1"/>
          </p:cNvSpPr>
          <p:nvPr>
            <p:ph idx="1"/>
          </p:nvPr>
        </p:nvSpPr>
        <p:spPr/>
        <p:txBody>
          <a:bodyPr>
            <a:normAutofit fontScale="70000" lnSpcReduction="20000"/>
          </a:bodyPr>
          <a:lstStyle/>
          <a:p>
            <a:pPr marL="0" indent="0">
              <a:buNone/>
            </a:pPr>
            <a:r>
              <a:rPr lang="en-US" dirty="0"/>
              <a:t>Write your analysis of the game within a new Game Modification Task Sheet. Include the following information:</a:t>
            </a:r>
          </a:p>
          <a:p>
            <a:r>
              <a:rPr lang="en-US" dirty="0"/>
              <a:t>Name of the game and its publisher (this will help get you in the habit of giving credit where due. It will also ensure everyone references the same game).</a:t>
            </a:r>
          </a:p>
          <a:p>
            <a:r>
              <a:rPr lang="en-US" dirty="0"/>
              <a:t>Describe the core mechanics of the game. You do not have to reproduce the rules, but you should describe the basic play of the game and the main decisions players are making. Assume your audience has never played the game before!</a:t>
            </a:r>
          </a:p>
          <a:p>
            <a:r>
              <a:rPr lang="en-US" dirty="0"/>
              <a:t>Include the Mechanics-Dynamics-Aesthetics (MDA) of the game, showing how they emerge from the mechanics (if you are not sure, provide a guess).</a:t>
            </a:r>
          </a:p>
          <a:p>
            <a:r>
              <a:rPr lang="en-US" dirty="0"/>
              <a:t>State the game’s design goals. Indicate what the designer was trying to do! Then, indicate whether you feel the game met those goals, explaining why or why not.</a:t>
            </a:r>
          </a:p>
        </p:txBody>
      </p:sp>
    </p:spTree>
    <p:extLst>
      <p:ext uri="{BB962C8B-B14F-4D97-AF65-F5344CB8AC3E}">
        <p14:creationId xmlns:p14="http://schemas.microsoft.com/office/powerpoint/2010/main" val="3492520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D3B-D16F-469D-9669-072FC70D55ED}"/>
              </a:ext>
            </a:extLst>
          </p:cNvPr>
          <p:cNvSpPr>
            <a:spLocks noGrp="1"/>
          </p:cNvSpPr>
          <p:nvPr>
            <p:ph type="title"/>
          </p:nvPr>
        </p:nvSpPr>
        <p:spPr/>
        <p:txBody>
          <a:bodyPr/>
          <a:lstStyle/>
          <a:p>
            <a:r>
              <a:rPr lang="en-US" dirty="0"/>
              <a:t>Contemporary Game Assignment -4</a:t>
            </a:r>
          </a:p>
        </p:txBody>
      </p:sp>
      <p:sp>
        <p:nvSpPr>
          <p:cNvPr id="3" name="Content Placeholder 2">
            <a:extLst>
              <a:ext uri="{FF2B5EF4-FFF2-40B4-BE49-F238E27FC236}">
                <a16:creationId xmlns:a16="http://schemas.microsoft.com/office/drawing/2014/main" id="{8B6A74F2-ED6D-43B7-BD3F-46E894EE0238}"/>
              </a:ext>
            </a:extLst>
          </p:cNvPr>
          <p:cNvSpPr>
            <a:spLocks noGrp="1"/>
          </p:cNvSpPr>
          <p:nvPr>
            <p:ph idx="1"/>
          </p:nvPr>
        </p:nvSpPr>
        <p:spPr/>
        <p:txBody>
          <a:bodyPr>
            <a:normAutofit fontScale="77500" lnSpcReduction="20000"/>
          </a:bodyPr>
          <a:lstStyle/>
          <a:p>
            <a:r>
              <a:rPr lang="en-US" dirty="0"/>
              <a:t>Note anything else you can about the game (such as a particular issue with game balance or a unique use of game components).</a:t>
            </a:r>
          </a:p>
          <a:p>
            <a:r>
              <a:rPr lang="en-US" dirty="0"/>
              <a:t>Lastly, if you were the designer, what would you change about the game (if anything)?  Make specific recommendations for your suggested changes. For example, do not just say “I would make the game more interactive between players” or “I would fix the problem that I identified earlier” — say how you would fix things. What rules would change and what would they change to? Would you change any game objects or values?</a:t>
            </a:r>
          </a:p>
          <a:p>
            <a:r>
              <a:rPr lang="en-US" dirty="0"/>
              <a:t>Remember, your audience is made up of other game designers. Write your analysis so that other designers can learn from the mistakes and successes of the game you chose. Your goal is to educate and inform them about the game you selected. Another goal is to discover new lessons about what makes games work or not work. These goals are more important than a review score!</a:t>
            </a:r>
          </a:p>
          <a:p>
            <a:pPr marL="0" indent="0">
              <a:buNone/>
            </a:pPr>
            <a:endParaRPr lang="en-US" dirty="0"/>
          </a:p>
        </p:txBody>
      </p:sp>
    </p:spTree>
    <p:extLst>
      <p:ext uri="{BB962C8B-B14F-4D97-AF65-F5344CB8AC3E}">
        <p14:creationId xmlns:p14="http://schemas.microsoft.com/office/powerpoint/2010/main" val="15931154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9EDB-AA6A-432D-B568-57E8AD316269}"/>
              </a:ext>
            </a:extLst>
          </p:cNvPr>
          <p:cNvSpPr>
            <a:spLocks noGrp="1"/>
          </p:cNvSpPr>
          <p:nvPr>
            <p:ph type="title"/>
          </p:nvPr>
        </p:nvSpPr>
        <p:spPr/>
        <p:txBody>
          <a:bodyPr/>
          <a:lstStyle/>
          <a:p>
            <a:r>
              <a:rPr lang="en-US" dirty="0"/>
              <a:t>Critical Thinking Assignment</a:t>
            </a:r>
          </a:p>
        </p:txBody>
      </p:sp>
      <p:sp>
        <p:nvSpPr>
          <p:cNvPr id="3" name="Content Placeholder 2">
            <a:extLst>
              <a:ext uri="{FF2B5EF4-FFF2-40B4-BE49-F238E27FC236}">
                <a16:creationId xmlns:a16="http://schemas.microsoft.com/office/drawing/2014/main" id="{BD43A923-E250-4CA2-A18A-1FFE7670A34E}"/>
              </a:ext>
            </a:extLst>
          </p:cNvPr>
          <p:cNvSpPr>
            <a:spLocks noGrp="1"/>
          </p:cNvSpPr>
          <p:nvPr>
            <p:ph idx="1"/>
          </p:nvPr>
        </p:nvSpPr>
        <p:spPr/>
        <p:txBody>
          <a:bodyPr/>
          <a:lstStyle/>
          <a:p>
            <a:pPr marL="0" indent="0">
              <a:buNone/>
            </a:pPr>
            <a:r>
              <a:rPr lang="en-US" dirty="0"/>
              <a:t>Do you agree or disagree with the following statement? Explain your response.</a:t>
            </a:r>
          </a:p>
          <a:p>
            <a:pPr marL="0" indent="0">
              <a:buNone/>
            </a:pPr>
            <a:r>
              <a:rPr lang="en-US" dirty="0"/>
              <a:t>“Not only do we tend to think about the world according to what we want to see and what we need to see, we tend to think in terms of what we expect to see.”</a:t>
            </a:r>
          </a:p>
        </p:txBody>
      </p:sp>
    </p:spTree>
    <p:extLst>
      <p:ext uri="{BB962C8B-B14F-4D97-AF65-F5344CB8AC3E}">
        <p14:creationId xmlns:p14="http://schemas.microsoft.com/office/powerpoint/2010/main" val="1162025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38C7B-7CBE-406A-89D3-2E042989635D}"/>
              </a:ext>
            </a:extLst>
          </p:cNvPr>
          <p:cNvPicPr>
            <a:picLocks noChangeAspect="1"/>
          </p:cNvPicPr>
          <p:nvPr/>
        </p:nvPicPr>
        <p:blipFill>
          <a:blip r:embed="rId3"/>
          <a:stretch>
            <a:fillRect/>
          </a:stretch>
        </p:blipFill>
        <p:spPr>
          <a:xfrm rot="5400000">
            <a:off x="5495918" y="-509954"/>
            <a:ext cx="4724399" cy="7268307"/>
          </a:xfrm>
          <a:prstGeom prst="rect">
            <a:avLst/>
          </a:prstGeom>
        </p:spPr>
      </p:pic>
      <p:sp>
        <p:nvSpPr>
          <p:cNvPr id="2" name="Title 1">
            <a:extLst>
              <a:ext uri="{FF2B5EF4-FFF2-40B4-BE49-F238E27FC236}">
                <a16:creationId xmlns:a16="http://schemas.microsoft.com/office/drawing/2014/main" id="{1781DD75-FD1E-4230-93B2-7E4B56137204}"/>
              </a:ext>
            </a:extLst>
          </p:cNvPr>
          <p:cNvSpPr>
            <a:spLocks noGrp="1"/>
          </p:cNvSpPr>
          <p:nvPr>
            <p:ph type="title"/>
          </p:nvPr>
        </p:nvSpPr>
        <p:spPr>
          <a:xfrm>
            <a:off x="674061" y="914400"/>
            <a:ext cx="3656647" cy="2887579"/>
          </a:xfrm>
        </p:spPr>
        <p:txBody>
          <a:bodyPr vert="horz" lIns="91440" tIns="45720" rIns="91440" bIns="45720" rtlCol="0" anchor="b">
            <a:normAutofit/>
          </a:bodyPr>
          <a:lstStyle/>
          <a:p>
            <a:pPr algn="ctr" defTabSz="914400"/>
            <a:r>
              <a:rPr lang="en-US" sz="4800" kern="1200" dirty="0">
                <a:latin typeface="+mj-lt"/>
                <a:ea typeface="+mj-ea"/>
                <a:cs typeface="+mj-cs"/>
              </a:rPr>
              <a:t>ASSESSMENT REFERENCE GUIDE</a:t>
            </a:r>
          </a:p>
        </p:txBody>
      </p:sp>
      <p:sp>
        <p:nvSpPr>
          <p:cNvPr id="3" name="Content Placeholder 2">
            <a:extLst>
              <a:ext uri="{FF2B5EF4-FFF2-40B4-BE49-F238E27FC236}">
                <a16:creationId xmlns:a16="http://schemas.microsoft.com/office/drawing/2014/main" id="{615AB213-AA6D-42B5-8D61-1EFE38EDC63C}"/>
              </a:ext>
            </a:extLst>
          </p:cNvPr>
          <p:cNvSpPr>
            <a:spLocks noGrp="1"/>
          </p:cNvSpPr>
          <p:nvPr>
            <p:ph idx="1"/>
          </p:nvPr>
        </p:nvSpPr>
        <p:spPr>
          <a:xfrm>
            <a:off x="674061" y="4170501"/>
            <a:ext cx="3656647" cy="1525597"/>
          </a:xfrm>
        </p:spPr>
        <p:txBody>
          <a:bodyPr vert="horz" lIns="91440" tIns="45720" rIns="91440" bIns="45720" rtlCol="0">
            <a:normAutofit/>
          </a:bodyPr>
          <a:lstStyle/>
          <a:p>
            <a:pPr marL="0" indent="0" algn="ctr" defTabSz="914400">
              <a:buNone/>
            </a:pPr>
            <a:r>
              <a:rPr lang="en-US" sz="2000" kern="1200">
                <a:solidFill>
                  <a:schemeClr val="accent1"/>
                </a:solidFill>
                <a:latin typeface="+mn-lt"/>
                <a:ea typeface="+mn-ea"/>
                <a:cs typeface="+mn-cs"/>
              </a:rPr>
              <a:t>Critical Analysis Assignment – Assessment Rubric</a:t>
            </a:r>
          </a:p>
        </p:txBody>
      </p:sp>
    </p:spTree>
    <p:extLst>
      <p:ext uri="{BB962C8B-B14F-4D97-AF65-F5344CB8AC3E}">
        <p14:creationId xmlns:p14="http://schemas.microsoft.com/office/powerpoint/2010/main" val="4457373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1CAA-7625-4A1D-9CB0-2A1AA701A6A2}"/>
              </a:ext>
            </a:extLst>
          </p:cNvPr>
          <p:cNvSpPr>
            <a:spLocks noGrp="1"/>
          </p:cNvSpPr>
          <p:nvPr>
            <p:ph type="title"/>
          </p:nvPr>
        </p:nvSpPr>
        <p:spPr/>
        <p:txBody>
          <a:bodyPr/>
          <a:lstStyle/>
          <a:p>
            <a:r>
              <a:rPr lang="en-US" dirty="0"/>
              <a:t>SUGGESTED RESOURCES</a:t>
            </a:r>
          </a:p>
        </p:txBody>
      </p:sp>
      <p:sp>
        <p:nvSpPr>
          <p:cNvPr id="3" name="Content Placeholder 2">
            <a:extLst>
              <a:ext uri="{FF2B5EF4-FFF2-40B4-BE49-F238E27FC236}">
                <a16:creationId xmlns:a16="http://schemas.microsoft.com/office/drawing/2014/main" id="{3761D9D1-4C12-4D3D-8E24-1352559BF5BF}"/>
              </a:ext>
            </a:extLst>
          </p:cNvPr>
          <p:cNvSpPr>
            <a:spLocks noGrp="1"/>
          </p:cNvSpPr>
          <p:nvPr>
            <p:ph idx="1"/>
          </p:nvPr>
        </p:nvSpPr>
        <p:spPr/>
        <p:txBody>
          <a:bodyPr>
            <a:normAutofit fontScale="62500" lnSpcReduction="20000"/>
          </a:bodyPr>
          <a:lstStyle/>
          <a:p>
            <a:pPr marL="0" indent="0">
              <a:buNone/>
            </a:pPr>
            <a:r>
              <a:rPr lang="en-US" dirty="0"/>
              <a:t>Which books, digital resources, &amp; other materials will be used in this lesson? Listed below is a recommendation of resources to consider for this unit:</a:t>
            </a:r>
          </a:p>
          <a:p>
            <a:pPr marL="0" indent="0">
              <a:buNone/>
            </a:pPr>
            <a:r>
              <a:rPr lang="en-US" dirty="0"/>
              <a:t>1. Game analysis Guidelines: http://ocw.mit.edu/courses/comparative-media-studies/cms-300-introduction-to-videogame-studies-fall-2011/assignments/game-analysis/MITCMS_300F11_GameAnaGuide.pdf</a:t>
            </a:r>
          </a:p>
          <a:p>
            <a:pPr marL="0" indent="0">
              <a:buNone/>
            </a:pPr>
            <a:r>
              <a:rPr lang="en-US" dirty="0"/>
              <a:t>2. http://www.criticalthinking.org/ctmodel/logic-model1.htm: Useful to help learners understand and perform critical thinking.</a:t>
            </a:r>
          </a:p>
          <a:p>
            <a:pPr marL="0" indent="0">
              <a:buNone/>
            </a:pPr>
            <a:r>
              <a:rPr lang="en-US" dirty="0"/>
              <a:t>3. Critical Thinking PowerPoint: http://www.slideshare.net/balibarbara/critical-thinking-powerpoint-17741703</a:t>
            </a:r>
          </a:p>
          <a:p>
            <a:pPr marL="0" indent="0">
              <a:buNone/>
            </a:pPr>
            <a:r>
              <a:rPr lang="en-US" dirty="0"/>
              <a:t>4. The Six-Step Problem-Solving Process: http://www.aleanjourney.com/2012/05/six-step-problem-solving-process.html</a:t>
            </a:r>
          </a:p>
          <a:p>
            <a:pPr marL="0" indent="0">
              <a:buNone/>
            </a:pPr>
            <a:r>
              <a:rPr lang="en-US" dirty="0"/>
              <a:t>5. Unity Online Manual Document: http://docs.unity3d.com/Manual/TheGameObject-ComponentRelationship.html</a:t>
            </a:r>
          </a:p>
          <a:p>
            <a:pPr marL="0" indent="0">
              <a:buNone/>
            </a:pPr>
            <a:r>
              <a:rPr lang="en-US" dirty="0"/>
              <a:t>6. Unity Online Tutorial Video: http://unity3d.com/learn/tutorials/modules/beginner/live-training-archive/gameobjects</a:t>
            </a:r>
          </a:p>
        </p:txBody>
      </p:sp>
    </p:spTree>
    <p:extLst>
      <p:ext uri="{BB962C8B-B14F-4D97-AF65-F5344CB8AC3E}">
        <p14:creationId xmlns:p14="http://schemas.microsoft.com/office/powerpoint/2010/main" val="1593981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E9F25340-2B84-4112-BAA1-240EAB2AE8F5}"/>
              </a:ext>
            </a:extLst>
          </p:cNvPr>
          <p:cNvPicPr>
            <a:picLocks noChangeAspect="1"/>
          </p:cNvPicPr>
          <p:nvPr/>
        </p:nvPicPr>
        <p:blipFill>
          <a:blip r:embed="rId3"/>
          <a:stretch>
            <a:fillRect/>
          </a:stretch>
        </p:blipFill>
        <p:spPr>
          <a:xfrm>
            <a:off x="4418012" y="628089"/>
            <a:ext cx="6551839" cy="5601822"/>
          </a:xfrm>
          <a:prstGeom prst="rect">
            <a:avLst/>
          </a:prstGeom>
        </p:spPr>
      </p:pic>
      <p:sp>
        <p:nvSpPr>
          <p:cNvPr id="2" name="Title 1">
            <a:extLst>
              <a:ext uri="{FF2B5EF4-FFF2-40B4-BE49-F238E27FC236}">
                <a16:creationId xmlns:a16="http://schemas.microsoft.com/office/drawing/2014/main" id="{962F6BDA-06A1-411F-A376-73135C20FE19}"/>
              </a:ext>
            </a:extLst>
          </p:cNvPr>
          <p:cNvSpPr>
            <a:spLocks noGrp="1"/>
          </p:cNvSpPr>
          <p:nvPr>
            <p:ph type="title"/>
          </p:nvPr>
        </p:nvSpPr>
        <p:spPr>
          <a:xfrm>
            <a:off x="674061" y="914400"/>
            <a:ext cx="3656647" cy="2887579"/>
          </a:xfrm>
        </p:spPr>
        <p:txBody>
          <a:bodyPr vert="horz" lIns="91440" tIns="45720" rIns="91440" bIns="45720" rtlCol="0" anchor="b">
            <a:normAutofit/>
          </a:bodyPr>
          <a:lstStyle/>
          <a:p>
            <a:pPr algn="ctr" defTabSz="914400"/>
            <a:r>
              <a:rPr lang="en-US" sz="4800" kern="1200" dirty="0">
                <a:latin typeface="+mj-lt"/>
                <a:ea typeface="+mj-ea"/>
                <a:cs typeface="+mj-cs"/>
              </a:rPr>
              <a:t>LEARNING OBJECTIVES</a:t>
            </a:r>
          </a:p>
        </p:txBody>
      </p:sp>
      <p:sp>
        <p:nvSpPr>
          <p:cNvPr id="3" name="Content Placeholder 2">
            <a:extLst>
              <a:ext uri="{FF2B5EF4-FFF2-40B4-BE49-F238E27FC236}">
                <a16:creationId xmlns:a16="http://schemas.microsoft.com/office/drawing/2014/main" id="{8269F3A9-965F-4CCC-ADAA-9D8ACD78AF57}"/>
              </a:ext>
            </a:extLst>
          </p:cNvPr>
          <p:cNvSpPr>
            <a:spLocks noGrp="1"/>
          </p:cNvSpPr>
          <p:nvPr>
            <p:ph idx="1"/>
          </p:nvPr>
        </p:nvSpPr>
        <p:spPr>
          <a:xfrm>
            <a:off x="674061" y="4170501"/>
            <a:ext cx="3656647" cy="1525597"/>
          </a:xfrm>
        </p:spPr>
        <p:txBody>
          <a:bodyPr vert="horz" lIns="91440" tIns="45720" rIns="91440" bIns="45720" rtlCol="0">
            <a:normAutofit/>
          </a:bodyPr>
          <a:lstStyle/>
          <a:p>
            <a:pPr marL="0" indent="0" algn="ctr" defTabSz="914400">
              <a:buNone/>
            </a:pPr>
            <a:r>
              <a:rPr lang="en-US" sz="2000" kern="1200">
                <a:solidFill>
                  <a:srgbClr val="F7E732"/>
                </a:solidFill>
                <a:latin typeface="+mn-lt"/>
                <a:ea typeface="+mn-ea"/>
                <a:cs typeface="+mn-cs"/>
              </a:rPr>
              <a:t>By the end of this unit, learners should be able to perform the following tasks:</a:t>
            </a:r>
          </a:p>
        </p:txBody>
      </p:sp>
    </p:spTree>
    <p:extLst>
      <p:ext uri="{BB962C8B-B14F-4D97-AF65-F5344CB8AC3E}">
        <p14:creationId xmlns:p14="http://schemas.microsoft.com/office/powerpoint/2010/main" val="22422701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6E38-F7AA-49B0-944C-92C1829ED70B}"/>
              </a:ext>
            </a:extLst>
          </p:cNvPr>
          <p:cNvSpPr>
            <a:spLocks noGrp="1"/>
          </p:cNvSpPr>
          <p:nvPr>
            <p:ph type="title"/>
          </p:nvPr>
        </p:nvSpPr>
        <p:spPr/>
        <p:txBody>
          <a:bodyPr/>
          <a:lstStyle/>
          <a:p>
            <a:r>
              <a:rPr lang="en-US" dirty="0"/>
              <a:t>1. Introduction to creative and critical thinking practices</a:t>
            </a:r>
          </a:p>
        </p:txBody>
      </p:sp>
      <p:sp>
        <p:nvSpPr>
          <p:cNvPr id="3" name="Content Placeholder 2">
            <a:extLst>
              <a:ext uri="{FF2B5EF4-FFF2-40B4-BE49-F238E27FC236}">
                <a16:creationId xmlns:a16="http://schemas.microsoft.com/office/drawing/2014/main" id="{7DDD98F1-E43D-428E-93CB-74341D015D98}"/>
              </a:ext>
            </a:extLst>
          </p:cNvPr>
          <p:cNvSpPr>
            <a:spLocks noGrp="1"/>
          </p:cNvSpPr>
          <p:nvPr>
            <p:ph idx="1"/>
          </p:nvPr>
        </p:nvSpPr>
        <p:spPr/>
        <p:txBody>
          <a:bodyPr/>
          <a:lstStyle/>
          <a:p>
            <a:pPr marL="0" indent="0">
              <a:buNone/>
            </a:pPr>
            <a:r>
              <a:rPr lang="en-US" dirty="0"/>
              <a:t>a. What does it mean to think critically? Think creatively?</a:t>
            </a:r>
          </a:p>
          <a:p>
            <a:pPr marL="0" indent="0">
              <a:buNone/>
            </a:pPr>
            <a:r>
              <a:rPr lang="en-US" dirty="0"/>
              <a:t>b. Critical thinking terms: ambiguity, assumptions, values, emotions,</a:t>
            </a:r>
          </a:p>
          <a:p>
            <a:pPr marL="0" indent="0">
              <a:buNone/>
            </a:pPr>
            <a:r>
              <a:rPr lang="en-US" dirty="0"/>
              <a:t>argument, fallacy, thinking barriers, language, etc.</a:t>
            </a:r>
          </a:p>
          <a:p>
            <a:pPr marL="0" indent="0">
              <a:buNone/>
            </a:pPr>
            <a:r>
              <a:rPr lang="en-US" dirty="0"/>
              <a:t>c. Tools for critical thinking (e.g. SWOT analysis)</a:t>
            </a:r>
          </a:p>
          <a:p>
            <a:pPr marL="0" indent="0">
              <a:buNone/>
            </a:pPr>
            <a:r>
              <a:rPr lang="en-US" dirty="0"/>
              <a:t>d. Critical thinking and the evaluation process</a:t>
            </a:r>
          </a:p>
        </p:txBody>
      </p:sp>
    </p:spTree>
    <p:extLst>
      <p:ext uri="{BB962C8B-B14F-4D97-AF65-F5344CB8AC3E}">
        <p14:creationId xmlns:p14="http://schemas.microsoft.com/office/powerpoint/2010/main" val="28006952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9724-178D-48DD-B690-CD4D25828A81}"/>
              </a:ext>
            </a:extLst>
          </p:cNvPr>
          <p:cNvSpPr>
            <a:spLocks noGrp="1"/>
          </p:cNvSpPr>
          <p:nvPr>
            <p:ph type="title"/>
          </p:nvPr>
        </p:nvSpPr>
        <p:spPr/>
        <p:txBody>
          <a:bodyPr/>
          <a:lstStyle/>
          <a:p>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377EE8A8-5E26-47CB-966A-B6EC52DA28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2612" y="85725"/>
            <a:ext cx="5943599" cy="6686550"/>
          </a:xfrm>
        </p:spPr>
      </p:pic>
    </p:spTree>
    <p:extLst>
      <p:ext uri="{BB962C8B-B14F-4D97-AF65-F5344CB8AC3E}">
        <p14:creationId xmlns:p14="http://schemas.microsoft.com/office/powerpoint/2010/main" val="14427841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0653-9A54-476B-9511-7D7B8936E54D}"/>
              </a:ext>
            </a:extLst>
          </p:cNvPr>
          <p:cNvSpPr>
            <a:spLocks noGrp="1"/>
          </p:cNvSpPr>
          <p:nvPr>
            <p:ph type="title"/>
          </p:nvPr>
        </p:nvSpPr>
        <p:spPr/>
        <p:txBody>
          <a:bodyPr/>
          <a:lstStyle/>
          <a:p>
            <a:r>
              <a:rPr lang="en-US" dirty="0"/>
              <a:t>2. Idea Generation</a:t>
            </a:r>
          </a:p>
        </p:txBody>
      </p:sp>
      <p:sp>
        <p:nvSpPr>
          <p:cNvPr id="3" name="Content Placeholder 2">
            <a:extLst>
              <a:ext uri="{FF2B5EF4-FFF2-40B4-BE49-F238E27FC236}">
                <a16:creationId xmlns:a16="http://schemas.microsoft.com/office/drawing/2014/main" id="{32523803-5934-41FE-88A1-5F787F7321E6}"/>
              </a:ext>
            </a:extLst>
          </p:cNvPr>
          <p:cNvSpPr>
            <a:spLocks noGrp="1"/>
          </p:cNvSpPr>
          <p:nvPr>
            <p:ph idx="1"/>
          </p:nvPr>
        </p:nvSpPr>
        <p:spPr/>
        <p:txBody>
          <a:bodyPr/>
          <a:lstStyle/>
          <a:p>
            <a:pPr marL="398463" indent="-398463">
              <a:buNone/>
            </a:pPr>
            <a:r>
              <a:rPr lang="en-US" dirty="0"/>
              <a:t>a. 	Introduction to brainstorming and mind mapping</a:t>
            </a:r>
          </a:p>
          <a:p>
            <a:pPr marL="398463" indent="-398463">
              <a:buNone/>
            </a:pPr>
            <a:r>
              <a:rPr lang="en-US" dirty="0"/>
              <a:t>b. 	Idea sorting</a:t>
            </a:r>
          </a:p>
          <a:p>
            <a:pPr marL="398463" indent="0">
              <a:buNone/>
            </a:pPr>
            <a:r>
              <a:rPr lang="en-US" dirty="0" err="1"/>
              <a:t>i</a:t>
            </a:r>
            <a:r>
              <a:rPr lang="en-US" dirty="0"/>
              <a:t>. Immediate usefulness</a:t>
            </a:r>
          </a:p>
          <a:p>
            <a:pPr marL="398463" indent="0">
              <a:buNone/>
            </a:pPr>
            <a:r>
              <a:rPr lang="en-US" dirty="0"/>
              <a:t>ii. Areas for exploration</a:t>
            </a:r>
          </a:p>
          <a:p>
            <a:pPr marL="398463" indent="0">
              <a:buNone/>
            </a:pPr>
            <a:r>
              <a:rPr lang="en-US" dirty="0"/>
              <a:t>iii. New approaches to problem solving</a:t>
            </a:r>
          </a:p>
        </p:txBody>
      </p:sp>
    </p:spTree>
    <p:extLst>
      <p:ext uri="{BB962C8B-B14F-4D97-AF65-F5344CB8AC3E}">
        <p14:creationId xmlns:p14="http://schemas.microsoft.com/office/powerpoint/2010/main" val="32828060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54D0-6BF1-48EB-AE02-69DE3D30C4C3}"/>
              </a:ext>
            </a:extLst>
          </p:cNvPr>
          <p:cNvSpPr>
            <a:spLocks noGrp="1"/>
          </p:cNvSpPr>
          <p:nvPr>
            <p:ph type="title"/>
          </p:nvPr>
        </p:nvSpPr>
        <p:spPr/>
        <p:txBody>
          <a:bodyPr/>
          <a:lstStyle/>
          <a:p>
            <a:r>
              <a:rPr lang="en-US" dirty="0"/>
              <a:t>3. Phases of decision making/problem solving</a:t>
            </a:r>
          </a:p>
        </p:txBody>
      </p:sp>
      <p:sp>
        <p:nvSpPr>
          <p:cNvPr id="3" name="Content Placeholder 2">
            <a:extLst>
              <a:ext uri="{FF2B5EF4-FFF2-40B4-BE49-F238E27FC236}">
                <a16:creationId xmlns:a16="http://schemas.microsoft.com/office/drawing/2014/main" id="{D50DFC9D-BC41-4B18-A5E6-385862D80D89}"/>
              </a:ext>
            </a:extLst>
          </p:cNvPr>
          <p:cNvSpPr>
            <a:spLocks noGrp="1"/>
          </p:cNvSpPr>
          <p:nvPr>
            <p:ph idx="1"/>
          </p:nvPr>
        </p:nvSpPr>
        <p:spPr/>
        <p:txBody>
          <a:bodyPr/>
          <a:lstStyle/>
          <a:p>
            <a:pPr marL="0" indent="0">
              <a:buNone/>
            </a:pPr>
            <a:r>
              <a:rPr lang="en-US" dirty="0"/>
              <a:t>a. Problem identification</a:t>
            </a:r>
          </a:p>
          <a:p>
            <a:pPr marL="0" indent="0">
              <a:buNone/>
            </a:pPr>
            <a:r>
              <a:rPr lang="en-US" dirty="0"/>
              <a:t>b. Information gathering</a:t>
            </a:r>
          </a:p>
          <a:p>
            <a:pPr marL="0" indent="0">
              <a:buNone/>
            </a:pPr>
            <a:r>
              <a:rPr lang="en-US" dirty="0"/>
              <a:t>c. Brainstorm solutions</a:t>
            </a:r>
          </a:p>
          <a:p>
            <a:pPr marL="0" indent="0">
              <a:buNone/>
            </a:pPr>
            <a:r>
              <a:rPr lang="en-US" dirty="0"/>
              <a:t>d. Compare the pros and cons of each option</a:t>
            </a:r>
          </a:p>
          <a:p>
            <a:pPr marL="0" indent="0">
              <a:buNone/>
            </a:pPr>
            <a:r>
              <a:rPr lang="en-US" dirty="0"/>
              <a:t>e. Test selected solution</a:t>
            </a:r>
          </a:p>
          <a:p>
            <a:pPr marL="0" indent="0">
              <a:buNone/>
            </a:pPr>
            <a:r>
              <a:rPr lang="en-US" dirty="0"/>
              <a:t>f. Evaluate the effectiveness of the solution</a:t>
            </a:r>
          </a:p>
        </p:txBody>
      </p:sp>
    </p:spTree>
    <p:extLst>
      <p:ext uri="{BB962C8B-B14F-4D97-AF65-F5344CB8AC3E}">
        <p14:creationId xmlns:p14="http://schemas.microsoft.com/office/powerpoint/2010/main" val="10673074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7A1C-912C-4F1E-9E9B-581F22851BC9}"/>
              </a:ext>
            </a:extLst>
          </p:cNvPr>
          <p:cNvSpPr>
            <a:spLocks noGrp="1"/>
          </p:cNvSpPr>
          <p:nvPr>
            <p:ph type="title"/>
          </p:nvPr>
        </p:nvSpPr>
        <p:spPr/>
        <p:txBody>
          <a:bodyPr/>
          <a:lstStyle/>
          <a:p>
            <a:r>
              <a:rPr lang="en-US" dirty="0"/>
              <a:t>Self-Pace Learning Activities</a:t>
            </a:r>
          </a:p>
        </p:txBody>
      </p:sp>
      <p:sp>
        <p:nvSpPr>
          <p:cNvPr id="3" name="Text Placeholder 2">
            <a:extLst>
              <a:ext uri="{FF2B5EF4-FFF2-40B4-BE49-F238E27FC236}">
                <a16:creationId xmlns:a16="http://schemas.microsoft.com/office/drawing/2014/main" id="{6009ADFF-B8E8-446A-BCBE-E4EFB8440C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53023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2EF4-8BDB-4A11-A17A-A3F69F3D49A9}"/>
              </a:ext>
            </a:extLst>
          </p:cNvPr>
          <p:cNvSpPr>
            <a:spLocks noGrp="1"/>
          </p:cNvSpPr>
          <p:nvPr>
            <p:ph type="title"/>
          </p:nvPr>
        </p:nvSpPr>
        <p:spPr/>
        <p:txBody>
          <a:bodyPr/>
          <a:lstStyle/>
          <a:p>
            <a:r>
              <a:rPr lang="en-US" dirty="0"/>
              <a:t>Exploring the Unity Editor</a:t>
            </a:r>
          </a:p>
        </p:txBody>
      </p:sp>
      <p:sp>
        <p:nvSpPr>
          <p:cNvPr id="3" name="Content Placeholder 2">
            <a:extLst>
              <a:ext uri="{FF2B5EF4-FFF2-40B4-BE49-F238E27FC236}">
                <a16:creationId xmlns:a16="http://schemas.microsoft.com/office/drawing/2014/main" id="{09D82C48-EAFB-4644-9943-03F2FC47A1FD}"/>
              </a:ext>
            </a:extLst>
          </p:cNvPr>
          <p:cNvSpPr>
            <a:spLocks noGrp="1"/>
          </p:cNvSpPr>
          <p:nvPr>
            <p:ph idx="1"/>
          </p:nvPr>
        </p:nvSpPr>
        <p:spPr/>
        <p:txBody>
          <a:bodyPr>
            <a:normAutofit fontScale="92500" lnSpcReduction="20000"/>
          </a:bodyPr>
          <a:lstStyle/>
          <a:p>
            <a:pPr marL="0" indent="0">
              <a:buNone/>
            </a:pPr>
            <a:r>
              <a:rPr lang="en-US" dirty="0"/>
              <a:t>At this point, learners have opened the Unity Editor and should be familiar with the user interface. This unit will allow them to experiment with importing and manipulating game objects.</a:t>
            </a:r>
          </a:p>
          <a:p>
            <a:pPr marL="0" indent="0">
              <a:buNone/>
            </a:pPr>
            <a:r>
              <a:rPr lang="en-US" dirty="0"/>
              <a:t>Learners can complete the following brief tutorial on game objects in the Unity Editor:</a:t>
            </a:r>
          </a:p>
          <a:p>
            <a:pPr marL="0" indent="0">
              <a:buNone/>
            </a:pPr>
            <a:r>
              <a:rPr lang="en-US" dirty="0"/>
              <a:t>http://unity3d.com/learn/tutorials/modules/beginner/live-training-archive/gameobjects</a:t>
            </a:r>
          </a:p>
          <a:p>
            <a:pPr marL="0" indent="0">
              <a:buNone/>
            </a:pPr>
            <a:r>
              <a:rPr lang="en-US" dirty="0"/>
              <a:t>Learners can reference the Unity Manual for additional background on game objects.</a:t>
            </a:r>
          </a:p>
          <a:p>
            <a:pPr marL="0" indent="0">
              <a:buNone/>
            </a:pPr>
            <a:r>
              <a:rPr lang="en-US" dirty="0"/>
              <a:t>http://docs.unity3d.com/Manual/TheGameObject-ComponentRelationship.html</a:t>
            </a:r>
          </a:p>
        </p:txBody>
      </p:sp>
    </p:spTree>
    <p:extLst>
      <p:ext uri="{BB962C8B-B14F-4D97-AF65-F5344CB8AC3E}">
        <p14:creationId xmlns:p14="http://schemas.microsoft.com/office/powerpoint/2010/main" val="38085453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720F-3826-4E17-971F-61FA0BFDF571}"/>
              </a:ext>
            </a:extLst>
          </p:cNvPr>
          <p:cNvSpPr>
            <a:spLocks noGrp="1"/>
          </p:cNvSpPr>
          <p:nvPr>
            <p:ph type="title"/>
          </p:nvPr>
        </p:nvSpPr>
        <p:spPr/>
        <p:txBody>
          <a:bodyPr/>
          <a:lstStyle/>
          <a:p>
            <a:r>
              <a:rPr lang="en-US" dirty="0"/>
              <a:t>Game Developers Journal</a:t>
            </a:r>
          </a:p>
        </p:txBody>
      </p:sp>
      <p:sp>
        <p:nvSpPr>
          <p:cNvPr id="3" name="Content Placeholder 2">
            <a:extLst>
              <a:ext uri="{FF2B5EF4-FFF2-40B4-BE49-F238E27FC236}">
                <a16:creationId xmlns:a16="http://schemas.microsoft.com/office/drawing/2014/main" id="{7D60FB74-25A2-4601-AFA1-3FE7B64EB2C7}"/>
              </a:ext>
            </a:extLst>
          </p:cNvPr>
          <p:cNvSpPr>
            <a:spLocks noGrp="1"/>
          </p:cNvSpPr>
          <p:nvPr>
            <p:ph idx="1"/>
          </p:nvPr>
        </p:nvSpPr>
        <p:spPr/>
        <p:txBody>
          <a:bodyPr/>
          <a:lstStyle/>
          <a:p>
            <a:pPr marL="0" indent="0">
              <a:buNone/>
            </a:pPr>
            <a:r>
              <a:rPr lang="en-US" dirty="0"/>
              <a:t>Within your Game Developers Journal, use mind-mapping techniques to illustrate your top two or three ideas (from the five ideas generated during Unit 1). At this point, you should focus on producing a high level mind-</a:t>
            </a:r>
            <a:r>
              <a:rPr lang="en-US" dirty="0" err="1"/>
              <a:t>map,illustrating</a:t>
            </a:r>
            <a:r>
              <a:rPr lang="en-US" dirty="0"/>
              <a:t> only a few levels deep. You will continue to refine your decision and add detail to your map as the learning progresses.</a:t>
            </a:r>
          </a:p>
        </p:txBody>
      </p:sp>
    </p:spTree>
    <p:extLst>
      <p:ext uri="{BB962C8B-B14F-4D97-AF65-F5344CB8AC3E}">
        <p14:creationId xmlns:p14="http://schemas.microsoft.com/office/powerpoint/2010/main" val="40690419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1893</TotalTime>
  <Words>1398</Words>
  <Application>Microsoft Office PowerPoint</Application>
  <PresentationFormat>Custom</PresentationFormat>
  <Paragraphs>100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Trebuchet MS</vt:lpstr>
      <vt:lpstr>Tw Cen MT</vt:lpstr>
      <vt:lpstr>Circuit</vt:lpstr>
      <vt:lpstr>UNIT 2 : CRITICAL THINKING IN GAME DESIGN</vt:lpstr>
      <vt:lpstr>LEARNING OBJECTIVES</vt:lpstr>
      <vt:lpstr>1. Introduction to creative and critical thinking practices</vt:lpstr>
      <vt:lpstr>PowerPoint Presentation</vt:lpstr>
      <vt:lpstr>2. Idea Generation</vt:lpstr>
      <vt:lpstr>3. Phases of decision making/problem solving</vt:lpstr>
      <vt:lpstr>Self-Pace Learning Activities</vt:lpstr>
      <vt:lpstr>Exploring the Unity Editor</vt:lpstr>
      <vt:lpstr>Game Developers Journal</vt:lpstr>
      <vt:lpstr>Contemporary Game Assignment -1</vt:lpstr>
      <vt:lpstr>Contemporary Game Assignment -2</vt:lpstr>
      <vt:lpstr>Contemporary Game Assignment -3</vt:lpstr>
      <vt:lpstr>Contemporary Game Assignment -4</vt:lpstr>
      <vt:lpstr>Critical Thinking Assignment</vt:lpstr>
      <vt:lpstr>ASSESSMENT REFERENCE GUIDE</vt:lpstr>
      <vt:lpstr>SUGGESTED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 CRITICAL THINKING IN GAME DESIGN</dc:title>
  <dc:creator>AMIR HASANUDIN FAUZI</dc:creator>
  <cp:lastModifiedBy>AMIR HASANUDIN FAUZI</cp:lastModifiedBy>
  <cp:revision>13</cp:revision>
  <dcterms:created xsi:type="dcterms:W3CDTF">2018-01-21T00:34:58Z</dcterms:created>
  <dcterms:modified xsi:type="dcterms:W3CDTF">2018-01-23T08:31:23Z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