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7" r:id="rId2"/>
    <p:sldId id="258" r:id="rId3"/>
    <p:sldId id="259" r:id="rId4"/>
    <p:sldId id="260" r:id="rId5"/>
    <p:sldId id="261" r:id="rId6"/>
    <p:sldId id="270" r:id="rId7"/>
    <p:sldId id="271" r:id="rId8"/>
    <p:sldId id="272" r:id="rId9"/>
    <p:sldId id="273" r:id="rId10"/>
    <p:sldId id="262" r:id="rId11"/>
    <p:sldId id="274" r:id="rId12"/>
    <p:sldId id="275" r:id="rId13"/>
    <p:sldId id="276" r:id="rId14"/>
    <p:sldId id="277" r:id="rId15"/>
    <p:sldId id="278" r:id="rId16"/>
    <p:sldId id="279" r:id="rId17"/>
    <p:sldId id="263" r:id="rId18"/>
    <p:sldId id="281" r:id="rId19"/>
    <p:sldId id="264" r:id="rId20"/>
    <p:sldId id="282" r:id="rId21"/>
    <p:sldId id="268" r:id="rId22"/>
    <p:sldId id="269" r:id="rId23"/>
    <p:sldId id="266"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3" d="100"/>
          <a:sy n="93" d="100"/>
        </p:scale>
        <p:origin x="66" y="5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53A8FE2-7DA3-41EA-8391-11C840C82171}" type="datetimeFigureOut">
              <a:rPr lang="en-US" smtClean="0"/>
              <a:t>2/8/2018</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136A75CD-32F7-4304-8CD1-61B59CFFFF67}" type="slidenum">
              <a:rPr lang="en-US" smtClean="0"/>
              <a:t>‹#›</a:t>
            </a:fld>
            <a:endParaRPr lang="en-US"/>
          </a:p>
        </p:txBody>
      </p:sp>
    </p:spTree>
    <p:extLst>
      <p:ext uri="{BB962C8B-B14F-4D97-AF65-F5344CB8AC3E}">
        <p14:creationId xmlns:p14="http://schemas.microsoft.com/office/powerpoint/2010/main" val="14667819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53A8FE2-7DA3-41EA-8391-11C840C82171}" type="datetimeFigureOut">
              <a:rPr lang="en-US" smtClean="0"/>
              <a:t>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6A75CD-32F7-4304-8CD1-61B59CFFFF67}" type="slidenum">
              <a:rPr lang="en-US" smtClean="0"/>
              <a:t>‹#›</a:t>
            </a:fld>
            <a:endParaRPr lang="en-US"/>
          </a:p>
        </p:txBody>
      </p:sp>
    </p:spTree>
    <p:extLst>
      <p:ext uri="{BB962C8B-B14F-4D97-AF65-F5344CB8AC3E}">
        <p14:creationId xmlns:p14="http://schemas.microsoft.com/office/powerpoint/2010/main" val="34012452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3A8FE2-7DA3-41EA-8391-11C840C82171}" type="datetimeFigureOut">
              <a:rPr lang="en-US" smtClean="0"/>
              <a:t>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A75CD-32F7-4304-8CD1-61B59CFFFF67}" type="slidenum">
              <a:rPr lang="en-US" smtClean="0"/>
              <a:t>‹#›</a:t>
            </a:fld>
            <a:endParaRPr lang="en-US"/>
          </a:p>
        </p:txBody>
      </p:sp>
    </p:spTree>
    <p:extLst>
      <p:ext uri="{BB962C8B-B14F-4D97-AF65-F5344CB8AC3E}">
        <p14:creationId xmlns:p14="http://schemas.microsoft.com/office/powerpoint/2010/main" val="1857638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3A8FE2-7DA3-41EA-8391-11C840C82171}" type="datetimeFigureOut">
              <a:rPr lang="en-US" smtClean="0"/>
              <a:t>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A75CD-32F7-4304-8CD1-61B59CFFFF67}" type="slidenum">
              <a:rPr lang="en-US" smtClean="0"/>
              <a:t>‹#›</a:t>
            </a:fld>
            <a:endParaRPr lang="en-US"/>
          </a:p>
        </p:txBody>
      </p:sp>
    </p:spTree>
    <p:extLst>
      <p:ext uri="{BB962C8B-B14F-4D97-AF65-F5344CB8AC3E}">
        <p14:creationId xmlns:p14="http://schemas.microsoft.com/office/powerpoint/2010/main" val="287275352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3A8FE2-7DA3-41EA-8391-11C840C82171}" type="datetimeFigureOut">
              <a:rPr lang="en-US" smtClean="0"/>
              <a:t>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A75CD-32F7-4304-8CD1-61B59CFFFF67}" type="slidenum">
              <a:rPr lang="en-US" smtClean="0"/>
              <a:t>‹#›</a:t>
            </a:fld>
            <a:endParaRPr lang="en-US"/>
          </a:p>
        </p:txBody>
      </p:sp>
    </p:spTree>
    <p:extLst>
      <p:ext uri="{BB962C8B-B14F-4D97-AF65-F5344CB8AC3E}">
        <p14:creationId xmlns:p14="http://schemas.microsoft.com/office/powerpoint/2010/main" val="94304287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3A8FE2-7DA3-41EA-8391-11C840C82171}" type="datetimeFigureOut">
              <a:rPr lang="en-US" smtClean="0"/>
              <a:t>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A75CD-32F7-4304-8CD1-61B59CFFFF67}" type="slidenum">
              <a:rPr lang="en-US" smtClean="0"/>
              <a:t>‹#›</a:t>
            </a:fld>
            <a:endParaRPr lang="en-US"/>
          </a:p>
        </p:txBody>
      </p:sp>
    </p:spTree>
    <p:extLst>
      <p:ext uri="{BB962C8B-B14F-4D97-AF65-F5344CB8AC3E}">
        <p14:creationId xmlns:p14="http://schemas.microsoft.com/office/powerpoint/2010/main" val="189278183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3A8FE2-7DA3-41EA-8391-11C840C82171}" type="datetimeFigureOut">
              <a:rPr lang="en-US" smtClean="0"/>
              <a:t>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A75CD-32F7-4304-8CD1-61B59CFFFF67}" type="slidenum">
              <a:rPr lang="en-US" smtClean="0"/>
              <a:t>‹#›</a:t>
            </a:fld>
            <a:endParaRPr lang="en-US"/>
          </a:p>
        </p:txBody>
      </p:sp>
    </p:spTree>
    <p:extLst>
      <p:ext uri="{BB962C8B-B14F-4D97-AF65-F5344CB8AC3E}">
        <p14:creationId xmlns:p14="http://schemas.microsoft.com/office/powerpoint/2010/main" val="51329279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A8FE2-7DA3-41EA-8391-11C840C82171}" type="datetimeFigureOut">
              <a:rPr lang="en-US" smtClean="0"/>
              <a:t>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A75CD-32F7-4304-8CD1-61B59CFFFF67}"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51358594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A8FE2-7DA3-41EA-8391-11C840C82171}" type="datetimeFigureOut">
              <a:rPr lang="en-US" smtClean="0"/>
              <a:t>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A75CD-32F7-4304-8CD1-61B59CFFFF67}" type="slidenum">
              <a:rPr lang="en-US" smtClean="0"/>
              <a:t>‹#›</a:t>
            </a:fld>
            <a:endParaRPr lang="en-US"/>
          </a:p>
        </p:txBody>
      </p:sp>
    </p:spTree>
    <p:extLst>
      <p:ext uri="{BB962C8B-B14F-4D97-AF65-F5344CB8AC3E}">
        <p14:creationId xmlns:p14="http://schemas.microsoft.com/office/powerpoint/2010/main" val="419456961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A8FE2-7DA3-41EA-8391-11C840C82171}" type="datetimeFigureOut">
              <a:rPr lang="en-US" smtClean="0"/>
              <a:t>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A75CD-32F7-4304-8CD1-61B59CFFFF67}" type="slidenum">
              <a:rPr lang="en-US" smtClean="0"/>
              <a:t>‹#›</a:t>
            </a:fld>
            <a:endParaRPr lang="en-US"/>
          </a:p>
        </p:txBody>
      </p:sp>
    </p:spTree>
    <p:extLst>
      <p:ext uri="{BB962C8B-B14F-4D97-AF65-F5344CB8AC3E}">
        <p14:creationId xmlns:p14="http://schemas.microsoft.com/office/powerpoint/2010/main" val="112385623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3A8FE2-7DA3-41EA-8391-11C840C82171}" type="datetimeFigureOut">
              <a:rPr lang="en-US" smtClean="0"/>
              <a:t>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A75CD-32F7-4304-8CD1-61B59CFFFF67}" type="slidenum">
              <a:rPr lang="en-US" smtClean="0"/>
              <a:t>‹#›</a:t>
            </a:fld>
            <a:endParaRPr lang="en-US"/>
          </a:p>
        </p:txBody>
      </p:sp>
    </p:spTree>
    <p:extLst>
      <p:ext uri="{BB962C8B-B14F-4D97-AF65-F5344CB8AC3E}">
        <p14:creationId xmlns:p14="http://schemas.microsoft.com/office/powerpoint/2010/main" val="36055680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3A8FE2-7DA3-41EA-8391-11C840C82171}" type="datetimeFigureOut">
              <a:rPr lang="en-US" smtClean="0"/>
              <a:t>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6A75CD-32F7-4304-8CD1-61B59CFFFF67}" type="slidenum">
              <a:rPr lang="en-US" smtClean="0"/>
              <a:t>‹#›</a:t>
            </a:fld>
            <a:endParaRPr lang="en-US"/>
          </a:p>
        </p:txBody>
      </p:sp>
    </p:spTree>
    <p:extLst>
      <p:ext uri="{BB962C8B-B14F-4D97-AF65-F5344CB8AC3E}">
        <p14:creationId xmlns:p14="http://schemas.microsoft.com/office/powerpoint/2010/main" val="145762549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3A8FE2-7DA3-41EA-8391-11C840C82171}" type="datetimeFigureOut">
              <a:rPr lang="en-US" smtClean="0"/>
              <a:t>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6A75CD-32F7-4304-8CD1-61B59CFFFF67}" type="slidenum">
              <a:rPr lang="en-US" smtClean="0"/>
              <a:t>‹#›</a:t>
            </a:fld>
            <a:endParaRPr lang="en-US"/>
          </a:p>
        </p:txBody>
      </p:sp>
    </p:spTree>
    <p:extLst>
      <p:ext uri="{BB962C8B-B14F-4D97-AF65-F5344CB8AC3E}">
        <p14:creationId xmlns:p14="http://schemas.microsoft.com/office/powerpoint/2010/main" val="95465217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3A8FE2-7DA3-41EA-8391-11C840C82171}" type="datetimeFigureOut">
              <a:rPr lang="en-US" smtClean="0"/>
              <a:t>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6A75CD-32F7-4304-8CD1-61B59CFFFF67}" type="slidenum">
              <a:rPr lang="en-US" smtClean="0"/>
              <a:t>‹#›</a:t>
            </a:fld>
            <a:endParaRPr lang="en-US"/>
          </a:p>
        </p:txBody>
      </p:sp>
    </p:spTree>
    <p:extLst>
      <p:ext uri="{BB962C8B-B14F-4D97-AF65-F5344CB8AC3E}">
        <p14:creationId xmlns:p14="http://schemas.microsoft.com/office/powerpoint/2010/main" val="63239776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53A8FE2-7DA3-41EA-8391-11C840C82171}" type="datetimeFigureOut">
              <a:rPr lang="en-US" smtClean="0"/>
              <a:t>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6A75CD-32F7-4304-8CD1-61B59CFFFF67}" type="slidenum">
              <a:rPr lang="en-US" smtClean="0"/>
              <a:t>‹#›</a:t>
            </a:fld>
            <a:endParaRPr lang="en-US"/>
          </a:p>
        </p:txBody>
      </p:sp>
    </p:spTree>
    <p:extLst>
      <p:ext uri="{BB962C8B-B14F-4D97-AF65-F5344CB8AC3E}">
        <p14:creationId xmlns:p14="http://schemas.microsoft.com/office/powerpoint/2010/main" val="419551944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53A8FE2-7DA3-41EA-8391-11C840C82171}" type="datetimeFigureOut">
              <a:rPr lang="en-US" smtClean="0"/>
              <a:t>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6A75CD-32F7-4304-8CD1-61B59CFFFF67}" type="slidenum">
              <a:rPr lang="en-US" smtClean="0"/>
              <a:t>‹#›</a:t>
            </a:fld>
            <a:endParaRPr lang="en-US"/>
          </a:p>
        </p:txBody>
      </p:sp>
    </p:spTree>
    <p:extLst>
      <p:ext uri="{BB962C8B-B14F-4D97-AF65-F5344CB8AC3E}">
        <p14:creationId xmlns:p14="http://schemas.microsoft.com/office/powerpoint/2010/main" val="23864400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53A8FE2-7DA3-41EA-8391-11C840C82171}" type="datetimeFigureOut">
              <a:rPr lang="en-US" smtClean="0"/>
              <a:t>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6A75CD-32F7-4304-8CD1-61B59CFFFF67}" type="slidenum">
              <a:rPr lang="en-US" smtClean="0"/>
              <a:t>‹#›</a:t>
            </a:fld>
            <a:endParaRPr lang="en-US"/>
          </a:p>
        </p:txBody>
      </p:sp>
    </p:spTree>
    <p:extLst>
      <p:ext uri="{BB962C8B-B14F-4D97-AF65-F5344CB8AC3E}">
        <p14:creationId xmlns:p14="http://schemas.microsoft.com/office/powerpoint/2010/main" val="45075449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53A8FE2-7DA3-41EA-8391-11C840C82171}" type="datetimeFigureOut">
              <a:rPr lang="en-US" smtClean="0"/>
              <a:t>2/8/2018</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36A75CD-32F7-4304-8CD1-61B59CFFFF67}" type="slidenum">
              <a:rPr lang="en-US" smtClean="0"/>
              <a:t>‹#›</a:t>
            </a:fld>
            <a:endParaRPr lang="en-US"/>
          </a:p>
        </p:txBody>
      </p:sp>
    </p:spTree>
    <p:extLst>
      <p:ext uri="{BB962C8B-B14F-4D97-AF65-F5344CB8AC3E}">
        <p14:creationId xmlns:p14="http://schemas.microsoft.com/office/powerpoint/2010/main" val="2691771801"/>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 Target="slide11.xml"/><Relationship Id="rId7" Type="http://schemas.openxmlformats.org/officeDocument/2006/relationships/image" Target="../media/image150.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image" Target="../media/image15.png"/><Relationship Id="rId10" Type="http://schemas.openxmlformats.org/officeDocument/2006/relationships/image" Target="../media/image16.png"/><Relationship Id="rId4" Type="http://schemas.openxmlformats.org/officeDocument/2006/relationships/image" Target="../media/image140.png"/><Relationship Id="rId9" Type="http://schemas.openxmlformats.org/officeDocument/2006/relationships/slide" Target="slide17.xml"/></Relationships>
</file>

<file path=ppt/slides/_rels/slide11.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70.png"/></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en.wikipedia.org/wiki/Lisbeth_Salander" TargetMode="External"/><Relationship Id="rId5" Type="http://schemas.openxmlformats.org/officeDocument/2006/relationships/hyperlink" Target="https://en.wikipedia.org/wiki/Katniss_Everdeen" TargetMode="Externa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1.jpg"/><Relationship Id="rId4" Type="http://schemas.openxmlformats.org/officeDocument/2006/relationships/image" Target="../media/image20.jpg"/></Relationships>
</file>

<file path=ppt/slides/_rels/slide1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4.jpg"/><Relationship Id="rId4" Type="http://schemas.openxmlformats.org/officeDocument/2006/relationships/image" Target="../media/image23.jpg"/></Relationships>
</file>

<file path=ppt/slides/_rels/slide1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16.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image" Target="../media/image27.jpg"/><Relationship Id="rId7"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en.wikipedia.org/wiki/Foil_(literature)" TargetMode="External"/><Relationship Id="rId5" Type="http://schemas.openxmlformats.org/officeDocument/2006/relationships/image" Target="../media/image29.jpg"/><Relationship Id="rId4" Type="http://schemas.openxmlformats.org/officeDocument/2006/relationships/image" Target="../media/image28.jpg"/></Relationships>
</file>

<file path=ppt/slides/_rels/slide17.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unity3d.com/learn/tutorials/topics/graphics/terrain-introduction-heightmap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 Target="slide6.xml"/><Relationship Id="rId7"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image" Target="../media/image6.png"/><Relationship Id="rId10" Type="http://schemas.openxmlformats.org/officeDocument/2006/relationships/image" Target="../media/image70.png"/><Relationship Id="rId4" Type="http://schemas.openxmlformats.org/officeDocument/2006/relationships/image" Target="../media/image5.png"/><Relationship Id="rId9" Type="http://schemas.openxmlformats.org/officeDocument/2006/relationships/slide" Target="slide10.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slide" Target="slide5.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30.png"/><Relationship Id="rId5" Type="http://schemas.openxmlformats.org/officeDocument/2006/relationships/slide" Target="slide5.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089DA-4CC1-4B16-943B-2DE87BDEBE07}"/>
              </a:ext>
            </a:extLst>
          </p:cNvPr>
          <p:cNvSpPr>
            <a:spLocks noGrp="1"/>
          </p:cNvSpPr>
          <p:nvPr>
            <p:ph type="title"/>
          </p:nvPr>
        </p:nvSpPr>
        <p:spPr/>
        <p:txBody>
          <a:bodyPr>
            <a:normAutofit fontScale="90000"/>
          </a:bodyPr>
          <a:lstStyle/>
          <a:p>
            <a:r>
              <a:rPr lang="en-US" sz="5400" dirty="0"/>
              <a:t>UNIT 4: </a:t>
            </a:r>
            <a:br>
              <a:rPr lang="en-US" sz="5400" dirty="0"/>
            </a:br>
            <a:r>
              <a:rPr lang="en-US" sz="5400" dirty="0"/>
              <a:t>STORY AND GAME CREATION</a:t>
            </a:r>
          </a:p>
        </p:txBody>
      </p:sp>
      <p:sp>
        <p:nvSpPr>
          <p:cNvPr id="3" name="Text Placeholder 2">
            <a:extLst>
              <a:ext uri="{FF2B5EF4-FFF2-40B4-BE49-F238E27FC236}">
                <a16:creationId xmlns:a16="http://schemas.microsoft.com/office/drawing/2014/main" id="{FD18A07C-49F5-465D-9F23-543AEEDF65B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0474229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5CC15-671C-4964-B93B-AA8BFF8B85C3}"/>
              </a:ext>
            </a:extLst>
          </p:cNvPr>
          <p:cNvSpPr>
            <a:spLocks noGrp="1"/>
          </p:cNvSpPr>
          <p:nvPr>
            <p:ph type="title"/>
          </p:nvPr>
        </p:nvSpPr>
        <p:spPr/>
        <p:txBody>
          <a:bodyPr/>
          <a:lstStyle/>
          <a:p>
            <a:r>
              <a:rPr lang="en-US" dirty="0"/>
              <a:t>2. Creating the characters for your story</a:t>
            </a:r>
          </a:p>
        </p:txBody>
      </p:sp>
      <p:sp>
        <p:nvSpPr>
          <p:cNvPr id="3" name="Content Placeholder 2">
            <a:extLst>
              <a:ext uri="{FF2B5EF4-FFF2-40B4-BE49-F238E27FC236}">
                <a16:creationId xmlns:a16="http://schemas.microsoft.com/office/drawing/2014/main" id="{560A555C-F3C3-4533-9BD2-983A4218892A}"/>
              </a:ext>
            </a:extLst>
          </p:cNvPr>
          <p:cNvSpPr>
            <a:spLocks noGrp="1"/>
          </p:cNvSpPr>
          <p:nvPr>
            <p:ph idx="1"/>
          </p:nvPr>
        </p:nvSpPr>
        <p:spPr/>
        <p:txBody>
          <a:bodyPr/>
          <a:lstStyle/>
          <a:p>
            <a:pPr marL="0" indent="0">
              <a:buNone/>
            </a:pPr>
            <a:r>
              <a:rPr lang="en-US" dirty="0"/>
              <a:t>a. Types of characters</a:t>
            </a:r>
          </a:p>
          <a:p>
            <a:pPr marL="0" indent="0">
              <a:buNone/>
            </a:pPr>
            <a:r>
              <a:rPr lang="en-US" dirty="0"/>
              <a:t>b. Character archetypes</a:t>
            </a:r>
          </a:p>
          <a:p>
            <a:pPr marL="0" indent="0">
              <a:buNone/>
            </a:pPr>
            <a:r>
              <a:rPr lang="en-US" dirty="0"/>
              <a:t>c. Character development elements</a:t>
            </a:r>
          </a:p>
          <a:p>
            <a:pPr marL="0" indent="0">
              <a:buNone/>
            </a:pPr>
            <a:r>
              <a:rPr lang="en-US" dirty="0"/>
              <a:t>d. Visual development: appearance in the game</a:t>
            </a:r>
          </a:p>
          <a:p>
            <a:pPr marL="0" indent="0">
              <a:buNone/>
            </a:pPr>
            <a:r>
              <a:rPr lang="en-US" dirty="0"/>
              <a:t>e. Verbal development: abilities, weakness and vulnerabilities, role in the game</a:t>
            </a:r>
          </a:p>
          <a:p>
            <a:pPr marL="0" indent="0">
              <a:buNone/>
            </a:pPr>
            <a:r>
              <a:rPr lang="en-US" dirty="0"/>
              <a:t>f. Character backstory</a:t>
            </a:r>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694EF4B6-2D87-463B-B019-F432FCBC4AC8}"/>
                  </a:ext>
                </a:extLst>
              </p:cNvPr>
              <p:cNvGraphicFramePr>
                <a:graphicFrameLocks noChangeAspect="1"/>
              </p:cNvGraphicFramePr>
              <p:nvPr>
                <p:extLst>
                  <p:ext uri="{D42A27DB-BD31-4B8C-83A1-F6EECF244321}">
                    <p14:modId xmlns:p14="http://schemas.microsoft.com/office/powerpoint/2010/main" val="310781623"/>
                  </p:ext>
                </p:extLst>
              </p:nvPr>
            </p:nvGraphicFramePr>
            <p:xfrm>
              <a:off x="2891789" y="2684598"/>
              <a:ext cx="707621" cy="398037"/>
            </p:xfrm>
            <a:graphic>
              <a:graphicData uri="http://schemas.microsoft.com/office/powerpoint/2016/slidezoom">
                <pslz:sldZm>
                  <pslz:sldZmObj sldId="274" cId="4106456409">
                    <pslz:zmPr id="{A4654BFD-052F-4622-A3E7-070E9668641F}" returnToParent="0" transitionDur="1000">
                      <p166:blipFill xmlns:p166="http://schemas.microsoft.com/office/powerpoint/2016/6/main">
                        <a:blip r:embed="rId2"/>
                        <a:stretch>
                          <a:fillRect/>
                        </a:stretch>
                      </p166:blipFill>
                      <p166:spPr xmlns:p166="http://schemas.microsoft.com/office/powerpoint/2016/6/main">
                        <a:xfrm>
                          <a:off x="0" y="0"/>
                          <a:ext cx="707621" cy="398037"/>
                        </a:xfrm>
                        <a:prstGeom prst="rect">
                          <a:avLst/>
                        </a:prstGeom>
                        <a:ln w="3175">
                          <a:solidFill>
                            <a:prstClr val="ltGray"/>
                          </a:solidFill>
                        </a:ln>
                      </p166:spPr>
                    </pslz:zmPr>
                  </pslz:sldZmObj>
                </pslz:sldZm>
              </a:graphicData>
            </a:graphic>
          </p:graphicFrame>
        </mc:Choice>
        <mc:Fallback xmlns="">
          <p:pic>
            <p:nvPicPr>
              <p:cNvPr id="5" name="Slide Zoom 4">
                <a:hlinkClick r:id="rId3" action="ppaction://hlinksldjump"/>
                <a:extLst>
                  <a:ext uri="{FF2B5EF4-FFF2-40B4-BE49-F238E27FC236}">
                    <a16:creationId xmlns:a16="http://schemas.microsoft.com/office/drawing/2014/main" id="{694EF4B6-2D87-463B-B019-F432FCBC4AC8}"/>
                  </a:ext>
                </a:extLst>
              </p:cNvPr>
              <p:cNvPicPr>
                <a:picLocks noGrp="1" noRot="1" noChangeAspect="1" noMove="1" noResize="1" noEditPoints="1" noAdjustHandles="1" noChangeArrowheads="1" noChangeShapeType="1"/>
              </p:cNvPicPr>
              <p:nvPr/>
            </p:nvPicPr>
            <p:blipFill>
              <a:blip r:embed="rId4"/>
              <a:stretch>
                <a:fillRect/>
              </a:stretch>
            </p:blipFill>
            <p:spPr>
              <a:xfrm>
                <a:off x="2891789" y="2684598"/>
                <a:ext cx="707621" cy="398037"/>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D05AE98C-D856-4960-AB24-79C809A2EC3A}"/>
                  </a:ext>
                </a:extLst>
              </p:cNvPr>
              <p:cNvGraphicFramePr>
                <a:graphicFrameLocks noChangeAspect="1"/>
              </p:cNvGraphicFramePr>
              <p:nvPr>
                <p:extLst>
                  <p:ext uri="{D42A27DB-BD31-4B8C-83A1-F6EECF244321}">
                    <p14:modId xmlns:p14="http://schemas.microsoft.com/office/powerpoint/2010/main" val="2138868775"/>
                  </p:ext>
                </p:extLst>
              </p:nvPr>
            </p:nvGraphicFramePr>
            <p:xfrm>
              <a:off x="3071980" y="3198034"/>
              <a:ext cx="707621" cy="398037"/>
            </p:xfrm>
            <a:graphic>
              <a:graphicData uri="http://schemas.microsoft.com/office/powerpoint/2016/slidezoom">
                <pslz:sldZm>
                  <pslz:sldZmObj sldId="275" cId="35201724">
                    <pslz:zmPr id="{A641748F-C8D6-4652-8B4E-725927EC07BE}" returnToParent="0" transitionDur="1000">
                      <p166:blipFill xmlns:p166="http://schemas.microsoft.com/office/powerpoint/2016/6/main">
                        <a:blip r:embed="rId5"/>
                        <a:stretch>
                          <a:fillRect/>
                        </a:stretch>
                      </p166:blipFill>
                      <p166:spPr xmlns:p166="http://schemas.microsoft.com/office/powerpoint/2016/6/main">
                        <a:xfrm>
                          <a:off x="0" y="0"/>
                          <a:ext cx="707621" cy="398037"/>
                        </a:xfrm>
                        <a:prstGeom prst="rect">
                          <a:avLst/>
                        </a:prstGeom>
                        <a:ln w="3175">
                          <a:solidFill>
                            <a:prstClr val="ltGray"/>
                          </a:solidFill>
                        </a:ln>
                      </p166:spPr>
                    </pslz:zmPr>
                  </pslz:sldZmObj>
                </pslz:sldZm>
              </a:graphicData>
            </a:graphic>
          </p:graphicFrame>
        </mc:Choice>
        <mc:Fallback xmlns="">
          <p:pic>
            <p:nvPicPr>
              <p:cNvPr id="7" name="Slide Zoom 6">
                <a:hlinkClick r:id="rId6" action="ppaction://hlinksldjump"/>
                <a:extLst>
                  <a:ext uri="{FF2B5EF4-FFF2-40B4-BE49-F238E27FC236}">
                    <a16:creationId xmlns:a16="http://schemas.microsoft.com/office/drawing/2014/main" id="{D05AE98C-D856-4960-AB24-79C809A2EC3A}"/>
                  </a:ext>
                </a:extLst>
              </p:cNvPr>
              <p:cNvPicPr>
                <a:picLocks noGrp="1" noRot="1" noChangeAspect="1" noMove="1" noResize="1" noEditPoints="1" noAdjustHandles="1" noChangeArrowheads="1" noChangeShapeType="1"/>
              </p:cNvPicPr>
              <p:nvPr/>
            </p:nvPicPr>
            <p:blipFill>
              <a:blip r:embed="rId7"/>
              <a:stretch>
                <a:fillRect/>
              </a:stretch>
            </p:blipFill>
            <p:spPr>
              <a:xfrm>
                <a:off x="3071980" y="3198034"/>
                <a:ext cx="707621" cy="398037"/>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0C560029-E97E-46B1-9BB0-1EA498B51178}"/>
                  </a:ext>
                </a:extLst>
              </p:cNvPr>
              <p:cNvGraphicFramePr>
                <a:graphicFrameLocks noChangeAspect="1"/>
              </p:cNvGraphicFramePr>
              <p:nvPr>
                <p:extLst>
                  <p:ext uri="{D42A27DB-BD31-4B8C-83A1-F6EECF244321}">
                    <p14:modId xmlns:p14="http://schemas.microsoft.com/office/powerpoint/2010/main" val="617068561"/>
                  </p:ext>
                </p:extLst>
              </p:nvPr>
            </p:nvGraphicFramePr>
            <p:xfrm>
              <a:off x="9820483" y="5791200"/>
              <a:ext cx="1493138" cy="839890"/>
            </p:xfrm>
            <a:graphic>
              <a:graphicData uri="http://schemas.microsoft.com/office/powerpoint/2016/slidezoom">
                <pslz:sldZm>
                  <pslz:sldZmObj sldId="263" cId="2104806739">
                    <pslz:zmPr id="{04D00D80-11C9-477D-BE82-64A69A4F806F}" returnToParent="0" transitionDur="1000">
                      <p166:blipFill xmlns:p166="http://schemas.microsoft.com/office/powerpoint/2016/6/main">
                        <a:blip r:embed="rId8"/>
                        <a:stretch>
                          <a:fillRect/>
                        </a:stretch>
                      </p166:blipFill>
                      <p166:spPr xmlns:p166="http://schemas.microsoft.com/office/powerpoint/2016/6/main">
                        <a:xfrm>
                          <a:off x="0" y="0"/>
                          <a:ext cx="1493138" cy="839890"/>
                        </a:xfrm>
                        <a:prstGeom prst="rect">
                          <a:avLst/>
                        </a:prstGeom>
                        <a:ln w="3175">
                          <a:solidFill>
                            <a:prstClr val="ltGray"/>
                          </a:solidFill>
                        </a:ln>
                      </p166:spPr>
                    </pslz:zmPr>
                  </pslz:sldZmObj>
                </pslz:sldZm>
              </a:graphicData>
            </a:graphic>
          </p:graphicFrame>
        </mc:Choice>
        <mc:Fallback xmlns="">
          <p:pic>
            <p:nvPicPr>
              <p:cNvPr id="9" name="Slide Zoom 8">
                <a:hlinkClick r:id="rId9" action="ppaction://hlinksldjump"/>
                <a:extLst>
                  <a:ext uri="{FF2B5EF4-FFF2-40B4-BE49-F238E27FC236}">
                    <a16:creationId xmlns:a16="http://schemas.microsoft.com/office/drawing/2014/main" id="{0C560029-E97E-46B1-9BB0-1EA498B51178}"/>
                  </a:ext>
                </a:extLst>
              </p:cNvPr>
              <p:cNvPicPr>
                <a:picLocks noGrp="1" noRot="1" noChangeAspect="1" noMove="1" noResize="1" noEditPoints="1" noAdjustHandles="1" noChangeArrowheads="1" noChangeShapeType="1"/>
              </p:cNvPicPr>
              <p:nvPr/>
            </p:nvPicPr>
            <p:blipFill>
              <a:blip r:embed="rId10"/>
              <a:stretch>
                <a:fillRect/>
              </a:stretch>
            </p:blipFill>
            <p:spPr>
              <a:xfrm>
                <a:off x="9820483" y="5791200"/>
                <a:ext cx="1493138" cy="839890"/>
              </a:xfrm>
              <a:prstGeom prst="rect">
                <a:avLst/>
              </a:prstGeom>
              <a:ln w="3175">
                <a:solidFill>
                  <a:prstClr val="ltGray"/>
                </a:solidFill>
              </a:ln>
            </p:spPr>
          </p:pic>
        </mc:Fallback>
      </mc:AlternateContent>
    </p:spTree>
    <p:extLst>
      <p:ext uri="{BB962C8B-B14F-4D97-AF65-F5344CB8AC3E}">
        <p14:creationId xmlns:p14="http://schemas.microsoft.com/office/powerpoint/2010/main" val="7032627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5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500"/>
                                        <p:tgtEl>
                                          <p:spTgt spid="3">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500"/>
                                        <p:tgtEl>
                                          <p:spTgt spid="3">
                                            <p:txEl>
                                              <p:pRg st="5" end="5"/>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0E4B1-DF90-4979-BD7D-56C8940FBECC}"/>
              </a:ext>
            </a:extLst>
          </p:cNvPr>
          <p:cNvSpPr>
            <a:spLocks noGrp="1"/>
          </p:cNvSpPr>
          <p:nvPr>
            <p:ph type="title"/>
          </p:nvPr>
        </p:nvSpPr>
        <p:spPr/>
        <p:txBody>
          <a:bodyPr/>
          <a:lstStyle/>
          <a:p>
            <a:r>
              <a:rPr lang="en-US" dirty="0"/>
              <a:t>Types of characters</a:t>
            </a:r>
          </a:p>
        </p:txBody>
      </p:sp>
      <p:sp>
        <p:nvSpPr>
          <p:cNvPr id="3" name="Content Placeholder 2">
            <a:extLst>
              <a:ext uri="{FF2B5EF4-FFF2-40B4-BE49-F238E27FC236}">
                <a16:creationId xmlns:a16="http://schemas.microsoft.com/office/drawing/2014/main" id="{635B0F30-408A-4C98-9556-F3F501505FE1}"/>
              </a:ext>
            </a:extLst>
          </p:cNvPr>
          <p:cNvSpPr>
            <a:spLocks noGrp="1"/>
          </p:cNvSpPr>
          <p:nvPr>
            <p:ph idx="1"/>
          </p:nvPr>
        </p:nvSpPr>
        <p:spPr/>
        <p:txBody>
          <a:bodyPr>
            <a:normAutofit fontScale="85000" lnSpcReduction="20000"/>
          </a:bodyPr>
          <a:lstStyle/>
          <a:p>
            <a:r>
              <a:rPr lang="en-US" b="1" dirty="0"/>
              <a:t>Confidante</a:t>
            </a:r>
            <a:r>
              <a:rPr lang="en-US" dirty="0"/>
              <a:t>- someone in whom the central character confides, thus revealing the main character’s personality, thoughts, and intentions. The confidante does not need to be a person.</a:t>
            </a:r>
          </a:p>
          <a:p>
            <a:r>
              <a:rPr lang="en-US" b="1" dirty="0"/>
              <a:t>Dynamic Character</a:t>
            </a:r>
            <a:r>
              <a:rPr lang="en-US" dirty="0"/>
              <a:t> - a character which changes during the course of a story or novel. The change in outlook or character is permanent. Sometimes a dynamic character is called a developing character. </a:t>
            </a:r>
          </a:p>
          <a:p>
            <a:r>
              <a:rPr lang="en-US" b="1" dirty="0"/>
              <a:t>Flat Character</a:t>
            </a:r>
            <a:r>
              <a:rPr lang="en-US" dirty="0"/>
              <a:t> - a character who reveals only one, maybe two, personality traits in a story or novel, and the trait(s) do not change.</a:t>
            </a:r>
          </a:p>
          <a:p>
            <a:r>
              <a:rPr lang="en-US" b="1" dirty="0"/>
              <a:t>Foil</a:t>
            </a:r>
            <a:r>
              <a:rPr lang="en-US" dirty="0"/>
              <a:t> - a character that is used to enhance another character through contrast. Cinderella’s grace and beauty as opposed to her nasty, self-centered stepsisters is one clear illustration of a foil many may recall from childhood.</a:t>
            </a:r>
          </a:p>
          <a:p>
            <a:r>
              <a:rPr lang="en-US" b="1" dirty="0"/>
              <a:t>Round Character</a:t>
            </a:r>
            <a:r>
              <a:rPr lang="en-US" dirty="0"/>
              <a:t> - a well developed character who demonstrates varied and sometimes contradictory traits. Round characters are usually dynamic (change in some way over the course of a story).</a:t>
            </a:r>
          </a:p>
          <a:p>
            <a:r>
              <a:rPr lang="en-US" b="1" dirty="0"/>
              <a:t>Static Character</a:t>
            </a:r>
            <a:r>
              <a:rPr lang="en-US" dirty="0"/>
              <a:t> – a character that remains primarily the same throughout a story or novel. Events in the story do not alter a static character’s outlook, personality, motivation, perception, habits, etc.</a:t>
            </a:r>
          </a:p>
          <a:p>
            <a:r>
              <a:rPr lang="en-US" b="1" dirty="0"/>
              <a:t>Stock Character</a:t>
            </a:r>
            <a:r>
              <a:rPr lang="en-US" dirty="0"/>
              <a:t> - a special kind of flat character who is instantly recognizable to most readers. Possible examples include the “ruthless businessman”, “shushing old librarian” or “dumb jock.” They are not the focus nor developed in the story.</a:t>
            </a:r>
            <a:br>
              <a:rPr lang="en-US" dirty="0"/>
            </a:br>
            <a:endParaRPr lang="en-US" dirty="0"/>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73568CC4-9856-4F86-9AF1-2C1914B54B84}"/>
                  </a:ext>
                </a:extLst>
              </p:cNvPr>
              <p:cNvGraphicFramePr>
                <a:graphicFrameLocks noChangeAspect="1"/>
              </p:cNvGraphicFramePr>
              <p:nvPr>
                <p:extLst>
                  <p:ext uri="{D42A27DB-BD31-4B8C-83A1-F6EECF244321}">
                    <p14:modId xmlns:p14="http://schemas.microsoft.com/office/powerpoint/2010/main" val="446733225"/>
                  </p:ext>
                </p:extLst>
              </p:nvPr>
            </p:nvGraphicFramePr>
            <p:xfrm>
              <a:off x="10432221" y="6101711"/>
              <a:ext cx="770010" cy="433131"/>
            </p:xfrm>
            <a:graphic>
              <a:graphicData uri="http://schemas.microsoft.com/office/powerpoint/2016/slidezoom">
                <pslz:sldZm>
                  <pslz:sldZmObj sldId="262" cId="70326271">
                    <pslz:zmPr id="{9B615E80-C5F4-48AB-857F-BAB1230F0E37}" returnToParent="0" transitionDur="1000">
                      <p166:blipFill xmlns:p166="http://schemas.microsoft.com/office/powerpoint/2016/6/main">
                        <a:blip r:embed="rId2"/>
                        <a:stretch>
                          <a:fillRect/>
                        </a:stretch>
                      </p166:blipFill>
                      <p166:spPr xmlns:p166="http://schemas.microsoft.com/office/powerpoint/2016/6/main">
                        <a:xfrm>
                          <a:off x="0" y="0"/>
                          <a:ext cx="770010" cy="433131"/>
                        </a:xfrm>
                        <a:prstGeom prst="rect">
                          <a:avLst/>
                        </a:prstGeom>
                        <a:ln w="3175">
                          <a:solidFill>
                            <a:prstClr val="ltGray"/>
                          </a:solidFill>
                        </a:ln>
                      </p166:spPr>
                    </pslz:zmPr>
                  </pslz:sldZmObj>
                </pslz:sldZm>
              </a:graphicData>
            </a:graphic>
          </p:graphicFrame>
        </mc:Choice>
        <mc:Fallback xmlns="">
          <p:pic>
            <p:nvPicPr>
              <p:cNvPr id="5" name="Slide Zoom 4">
                <a:hlinkClick r:id="rId3" action="ppaction://hlinksldjump"/>
                <a:extLst>
                  <a:ext uri="{FF2B5EF4-FFF2-40B4-BE49-F238E27FC236}">
                    <a16:creationId xmlns:a16="http://schemas.microsoft.com/office/drawing/2014/main" id="{73568CC4-9856-4F86-9AF1-2C1914B54B84}"/>
                  </a:ext>
                </a:extLst>
              </p:cNvPr>
              <p:cNvPicPr>
                <a:picLocks noGrp="1" noRot="1" noChangeAspect="1" noMove="1" noResize="1" noEditPoints="1" noAdjustHandles="1" noChangeArrowheads="1" noChangeShapeType="1"/>
              </p:cNvPicPr>
              <p:nvPr/>
            </p:nvPicPr>
            <p:blipFill>
              <a:blip r:embed="rId4"/>
              <a:stretch>
                <a:fillRect/>
              </a:stretch>
            </p:blipFill>
            <p:spPr>
              <a:xfrm>
                <a:off x="10432221" y="6101711"/>
                <a:ext cx="770010" cy="433131"/>
              </a:xfrm>
              <a:prstGeom prst="rect">
                <a:avLst/>
              </a:prstGeom>
              <a:ln w="3175">
                <a:solidFill>
                  <a:prstClr val="ltGray"/>
                </a:solidFill>
              </a:ln>
            </p:spPr>
          </p:pic>
        </mc:Fallback>
      </mc:AlternateContent>
    </p:spTree>
    <p:extLst>
      <p:ext uri="{BB962C8B-B14F-4D97-AF65-F5344CB8AC3E}">
        <p14:creationId xmlns:p14="http://schemas.microsoft.com/office/powerpoint/2010/main" val="410645640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5" name="Picture 4" descr="A group of people posing for a photo&#10;&#10;Description generated with very high confidence">
            <a:extLst>
              <a:ext uri="{FF2B5EF4-FFF2-40B4-BE49-F238E27FC236}">
                <a16:creationId xmlns:a16="http://schemas.microsoft.com/office/drawing/2014/main" id="{137C7673-9AE4-4F75-B605-6B7D93D5EDCF}"/>
              </a:ext>
            </a:extLst>
          </p:cNvPr>
          <p:cNvPicPr>
            <a:picLocks noChangeAspect="1"/>
          </p:cNvPicPr>
          <p:nvPr/>
        </p:nvPicPr>
        <p:blipFill rotWithShape="1">
          <a:blip r:embed="rId3">
            <a:extLst>
              <a:ext uri="{28A0092B-C50C-407E-A947-70E740481C1C}">
                <a14:useLocalDpi xmlns:a14="http://schemas.microsoft.com/office/drawing/2010/main" val="0"/>
              </a:ext>
            </a:extLst>
          </a:blip>
          <a:srcRect r="444"/>
          <a:stretch/>
        </p:blipFill>
        <p:spPr>
          <a:xfrm>
            <a:off x="20" y="10"/>
            <a:ext cx="12191980" cy="6857990"/>
          </a:xfrm>
          <a:prstGeom prst="rect">
            <a:avLst/>
          </a:prstGeom>
        </p:spPr>
      </p:pic>
      <p:pic>
        <p:nvPicPr>
          <p:cNvPr id="10" name="Picture 9" descr="A close up of a watch&#10;&#10;Description generated with high confidence">
            <a:extLst>
              <a:ext uri="{FF2B5EF4-FFF2-40B4-BE49-F238E27FC236}">
                <a16:creationId xmlns:a16="http://schemas.microsoft.com/office/drawing/2014/main" id="{0C8B7D16-051E-4562-B872-ABF369C457C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Freeform 5">
            <a:extLst>
              <a:ext uri="{FF2B5EF4-FFF2-40B4-BE49-F238E27FC236}">
                <a16:creationId xmlns:a16="http://schemas.microsoft.com/office/drawing/2014/main" id="{ED10CF64-F588-4794-80E9-12CBA178493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16466" y="-18309"/>
            <a:ext cx="11159068" cy="6894618"/>
          </a:xfrm>
          <a:custGeom>
            <a:avLst/>
            <a:gdLst>
              <a:gd name="T0" fmla="*/ 2331 w 2331"/>
              <a:gd name="T1" fmla="*/ 721 h 1440"/>
              <a:gd name="T2" fmla="*/ 2082 w 2331"/>
              <a:gd name="T3" fmla="*/ 0 h 1440"/>
              <a:gd name="T4" fmla="*/ 249 w 2331"/>
              <a:gd name="T5" fmla="*/ 0 h 1440"/>
              <a:gd name="T6" fmla="*/ 0 w 2331"/>
              <a:gd name="T7" fmla="*/ 721 h 1440"/>
              <a:gd name="T8" fmla="*/ 248 w 2331"/>
              <a:gd name="T9" fmla="*/ 1440 h 1440"/>
              <a:gd name="T10" fmla="*/ 2083 w 2331"/>
              <a:gd name="T11" fmla="*/ 1440 h 1440"/>
              <a:gd name="T12" fmla="*/ 2331 w 2331"/>
              <a:gd name="T13" fmla="*/ 721 h 1440"/>
            </a:gdLst>
            <a:ahLst/>
            <a:cxnLst>
              <a:cxn ang="0">
                <a:pos x="T0" y="T1"/>
              </a:cxn>
              <a:cxn ang="0">
                <a:pos x="T2" y="T3"/>
              </a:cxn>
              <a:cxn ang="0">
                <a:pos x="T4" y="T5"/>
              </a:cxn>
              <a:cxn ang="0">
                <a:pos x="T6" y="T7"/>
              </a:cxn>
              <a:cxn ang="0">
                <a:pos x="T8" y="T9"/>
              </a:cxn>
              <a:cxn ang="0">
                <a:pos x="T10" y="T11"/>
              </a:cxn>
              <a:cxn ang="0">
                <a:pos x="T12" y="T13"/>
              </a:cxn>
            </a:cxnLst>
            <a:rect l="0" t="0" r="r" b="b"/>
            <a:pathLst>
              <a:path w="2331" h="1440">
                <a:moveTo>
                  <a:pt x="2331" y="721"/>
                </a:moveTo>
                <a:cubicBezTo>
                  <a:pt x="2331" y="449"/>
                  <a:pt x="2238" y="198"/>
                  <a:pt x="2082" y="0"/>
                </a:cubicBezTo>
                <a:cubicBezTo>
                  <a:pt x="249" y="0"/>
                  <a:pt x="249" y="0"/>
                  <a:pt x="249" y="0"/>
                </a:cubicBezTo>
                <a:cubicBezTo>
                  <a:pt x="93" y="198"/>
                  <a:pt x="0" y="449"/>
                  <a:pt x="0" y="721"/>
                </a:cubicBezTo>
                <a:cubicBezTo>
                  <a:pt x="0" y="992"/>
                  <a:pt x="92" y="1242"/>
                  <a:pt x="248" y="1440"/>
                </a:cubicBezTo>
                <a:cubicBezTo>
                  <a:pt x="2083" y="1440"/>
                  <a:pt x="2083" y="1440"/>
                  <a:pt x="2083" y="1440"/>
                </a:cubicBezTo>
                <a:cubicBezTo>
                  <a:pt x="2239" y="1242"/>
                  <a:pt x="2331" y="992"/>
                  <a:pt x="2331" y="72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996D55C6-A5BD-4222-A49B-53CEA2E92D7F}"/>
              </a:ext>
            </a:extLst>
          </p:cNvPr>
          <p:cNvSpPr>
            <a:spLocks noGrp="1"/>
          </p:cNvSpPr>
          <p:nvPr>
            <p:ph type="title"/>
          </p:nvPr>
        </p:nvSpPr>
        <p:spPr>
          <a:xfrm>
            <a:off x="1380067" y="838200"/>
            <a:ext cx="9437159" cy="1227667"/>
          </a:xfrm>
        </p:spPr>
        <p:txBody>
          <a:bodyPr>
            <a:normAutofit/>
          </a:bodyPr>
          <a:lstStyle/>
          <a:p>
            <a:r>
              <a:rPr lang="en-US" dirty="0"/>
              <a:t>The Hero</a:t>
            </a:r>
          </a:p>
        </p:txBody>
      </p:sp>
      <p:sp>
        <p:nvSpPr>
          <p:cNvPr id="3" name="Content Placeholder 2">
            <a:extLst>
              <a:ext uri="{FF2B5EF4-FFF2-40B4-BE49-F238E27FC236}">
                <a16:creationId xmlns:a16="http://schemas.microsoft.com/office/drawing/2014/main" id="{900B33A3-34CB-4CFA-B1FE-1169B4B451B0}"/>
              </a:ext>
            </a:extLst>
          </p:cNvPr>
          <p:cNvSpPr>
            <a:spLocks noGrp="1"/>
          </p:cNvSpPr>
          <p:nvPr>
            <p:ph idx="1"/>
          </p:nvPr>
        </p:nvSpPr>
        <p:spPr>
          <a:xfrm>
            <a:off x="1380067" y="2006601"/>
            <a:ext cx="9437159" cy="3784600"/>
          </a:xfrm>
        </p:spPr>
        <p:txBody>
          <a:bodyPr>
            <a:normAutofit/>
          </a:bodyPr>
          <a:lstStyle/>
          <a:p>
            <a:r>
              <a:rPr lang="en-US" b="1" dirty="0"/>
              <a:t>Summary:</a:t>
            </a:r>
            <a:r>
              <a:rPr lang="en-US" dirty="0"/>
              <a:t> The hero is always the protagonist (though the protagonist is not always a hero). Traditionally speaking, the hero has been male, though fortunately there are more female heroes appearing in contemporary literature (think </a:t>
            </a:r>
            <a:r>
              <a:rPr lang="en-US" dirty="0">
                <a:hlinkClick r:id="rId5" tooltip="Katniss Everdeen"/>
              </a:rPr>
              <a:t>Katniss Everdeen</a:t>
            </a:r>
            <a:r>
              <a:rPr lang="en-US" dirty="0"/>
              <a:t> and </a:t>
            </a:r>
            <a:r>
              <a:rPr lang="en-US" dirty="0">
                <a:hlinkClick r:id="rId6" tooltip="Lisbeth Salander"/>
              </a:rPr>
              <a:t>Lisbeth </a:t>
            </a:r>
            <a:r>
              <a:rPr lang="en-US" dirty="0" err="1">
                <a:hlinkClick r:id="rId6" tooltip="Lisbeth Salander"/>
              </a:rPr>
              <a:t>Salander</a:t>
            </a:r>
            <a:r>
              <a:rPr lang="en-US" dirty="0"/>
              <a:t>). The hero is after some ultimate objective and must encounter and overcome obstacles along the way to achieving this goal. He or she is usually morally good, though that goodness will likely be challenged throughout the story. Heroes’ ability to stay true to themselves despite the trials they must face is what makes them heroic. That and the fact that they are often responsible for saving a bunch of people (or hobbits, or wizards, or what have you). </a:t>
            </a:r>
          </a:p>
        </p:txBody>
      </p:sp>
    </p:spTree>
    <p:extLst>
      <p:ext uri="{BB962C8B-B14F-4D97-AF65-F5344CB8AC3E}">
        <p14:creationId xmlns:p14="http://schemas.microsoft.com/office/powerpoint/2010/main" val="3520172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590820A0-B14B-4F1C-8DDA-174AC2B1471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5" name="Freeform 98">
              <a:extLst>
                <a:ext uri="{FF2B5EF4-FFF2-40B4-BE49-F238E27FC236}">
                  <a16:creationId xmlns:a16="http://schemas.microsoft.com/office/drawing/2014/main" id="{A0B952A8-34E8-46AE-B7EC-D9FB3BF1EED9}"/>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77C0821D-1BFC-498C-BEE4-6CE6B6B2C43E}"/>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7" name="Straight Connector 16">
                <a:extLst>
                  <a:ext uri="{FF2B5EF4-FFF2-40B4-BE49-F238E27FC236}">
                    <a16:creationId xmlns:a16="http://schemas.microsoft.com/office/drawing/2014/main" id="{8CAE6635-A640-4DF6-8A57-8989A6B7B8AE}"/>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16D7B4-883D-4B71-A28E-8BDCD687E8CD}"/>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72A9B10-2C9E-4DDF-8C99-874229A492B3}"/>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EF75B38-CC94-4DE1-A968-D9E320A9268B}"/>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0E9350D-D958-4D62-8379-58ADFF954517}"/>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1CA4590-01F5-4F10-A727-F0EE16FD3E07}"/>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4D2BBC3-F36B-4D06-BCA7-F71AD6698023}"/>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9AD5E0B-9B13-4228-A23D-83F17DD01A13}"/>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E153321-B19E-4FA5-8A22-05A91F2AC433}"/>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CB9B077-591C-4298-888F-32BB6D0AB6AE}"/>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6FAFF7A-3D2E-40E1-961C-C2875D67D35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7AB21FA-AE5F-4714-968F-356DEE791F56}"/>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A657826-1C0D-47DD-9B11-E93A32B64C3B}"/>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0DC7092-7C59-441C-9840-7163FAB2D603}"/>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56E4341-2683-4149-A265-F498A3B79AAB}"/>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2D68886-7F13-46BC-9D15-BAF1B45EC3E5}"/>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17C4A21-61C9-400C-B013-440B0338B67D}"/>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DB85B97-7A10-452C-95EB-4CBC73A72926}"/>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A1D773-A4DC-4A3D-BB9D-E056BAC3B7A5}"/>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A7184E7-1D5B-4687-8ADC-B776C1EFB28F}"/>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32D3DC5-864B-4B44-9E09-2FE1AD048A58}"/>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0DB5CCD-3BBF-45CE-B561-4579A82BD05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1DD1944-44B9-4A99-A105-7C364538CAC5}"/>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5ACDF35-7550-4E16-9914-613447CC0FF9}"/>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BE9C83A-DEB3-4D63-A163-8223B6814065}"/>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6FFC901-4314-4DC8-BCF5-34E1ACC591C6}"/>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ACA1D64-7220-4CB4-9BF1-69B45B4822AF}"/>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565C435-F20D-4ACD-921E-A46F19D671BA}"/>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88848F1-0711-4763-BC8B-76970B5C8609}"/>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F1F2F9F-1FE7-4945-95B9-09731BE95495}"/>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D030805-517F-4B88-A49B-B0E89A0A9CF6}"/>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51D02D9-7DCC-42F6-BBD4-62F841ED4282}"/>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0B07484-4B4C-4B4E-9841-E455CCF19FC2}"/>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183CA18-F3C2-4329-AC85-63B53C6A635E}"/>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F40AEE3-A69A-4F08-95EC-D4427E246122}"/>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92C26C7-E36B-4C29-9C8B-963C7C350DFF}"/>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2AB60F-895F-49A6-A514-5EDE49E67C15}"/>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A53213F-862F-474E-9DE6-F06F3F344CCB}"/>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D556880-E892-4297-B930-959E868A1FE9}"/>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786BA14-25A0-4244-92EE-40B324E3236A}"/>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4A8FE26-68CA-4ED2-AC18-175CCD3855CA}"/>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02032B0-7225-492F-A909-4A5FA8B1CA70}"/>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AA3885E-E420-40C5-8B05-E5167027DD3E}"/>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A973D3B-A048-46C9-8DA7-6792F2F949F9}"/>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BAEE237-4C03-4C0B-9951-EB14A53620CD}"/>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E1D87A6-7BC8-4BD7-A2B9-B64555B750B3}"/>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17DFB34-0FF3-45E0-86D1-14367FD4E16E}"/>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B72F8F4-90B4-4099-B7E7-4F060A017DCB}"/>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9A58548-CA86-4B09-9534-0B9F46F1C61E}"/>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395729B-8C0E-41B8-B3ED-3E25B3289D68}"/>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3910024-5A98-44CB-96D6-6F18BEE2B1C6}"/>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71B185B-BD9C-4F33-A1CA-8053DC4F18F3}"/>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D04AC18-163B-4734-89C3-160679520D6D}"/>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08A3168-5207-4A96-AF77-4442A6DD406B}"/>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103104E-3B79-4584-BC67-1617345678CA}"/>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AE2661F-465D-44F7-832A-93816854D492}"/>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6351CA6-C76B-4C66-9378-C385BBE4023E}"/>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42756B9-0921-4B55-B129-1C794D4FDA7D}"/>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37841ED-C77C-4824-BBDB-A4AD5CC4C770}"/>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04E74C45-8542-46B2-AAA4-9749090683F6}"/>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B975665-5AAD-40D4-AC00-1047ED6593ED}"/>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046CFA9-FF2B-4D62-8063-8D68FF480177}"/>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50C0FC6-86F2-4AAC-9174-25FB83DA6F9A}"/>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8652921-868F-4CCF-B70C-034DAD2E76D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2A55E7D-1C8A-4438-A99F-3ACAC87A7744}"/>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3610C07-2EF7-4475-AF6C-9CA4C0645F54}"/>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17D69AF-D03D-4514-A534-475B17591260}"/>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570FDC14-72EE-470D-876E-651741365825}"/>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BEAC2A8-991D-4B96-ABE3-9A32625B2225}"/>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E4FDD02D-2AD2-4A6C-BBC9-15591F457B84}"/>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6844DDA-5D96-4DEA-A208-28BBA359011B}"/>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96F2E86-56F4-4B0C-8D83-55D2865C87BE}"/>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193D075-DE33-4AD6-937B-FC2912872EE4}"/>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59EA056-638E-430D-AE76-796F1ED38BDE}"/>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D75FB12-06AB-46A1-BFE4-D16F35625CBB}"/>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51D4855-B924-45D6-A884-31A6BC96308E}"/>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8397D34C-609D-44DB-AFF8-75858A4F313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EA17769-C4B1-4138-875F-A58D5D849792}"/>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96" name="Group 95">
            <a:extLst>
              <a:ext uri="{FF2B5EF4-FFF2-40B4-BE49-F238E27FC236}">
                <a16:creationId xmlns:a16="http://schemas.microsoft.com/office/drawing/2014/main" id="{3B02E948-8CD2-4C3C-9E5D-262DAC3C965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97" name="Freeform 17">
              <a:extLst>
                <a:ext uri="{FF2B5EF4-FFF2-40B4-BE49-F238E27FC236}">
                  <a16:creationId xmlns:a16="http://schemas.microsoft.com/office/drawing/2014/main" id="{F8E025EC-8201-4DC5-B858-C2EEA8121D7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8" name="Group 97">
              <a:extLst>
                <a:ext uri="{FF2B5EF4-FFF2-40B4-BE49-F238E27FC236}">
                  <a16:creationId xmlns:a16="http://schemas.microsoft.com/office/drawing/2014/main" id="{5D00349E-7825-4D5D-81A3-6A5FB2D95D8A}"/>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99" name="Straight Connector 98">
                <a:extLst>
                  <a:ext uri="{FF2B5EF4-FFF2-40B4-BE49-F238E27FC236}">
                    <a16:creationId xmlns:a16="http://schemas.microsoft.com/office/drawing/2014/main" id="{2B0493F4-7EE3-40BC-9693-4C3011697670}"/>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5D627BB-BD2B-4E33-837E-94DABD948C19}"/>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948FD7F-4A95-419F-9592-F1AE43EB39DC}"/>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76D13955-7897-45BF-AE8D-F635DE7296B8}"/>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AD38C1DF-38DA-4D6D-AEDD-F23C5310458D}"/>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618B3C8-757B-4262-8325-56E79801FFF4}"/>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BC63D8C-C95A-4588-AEC8-83438699A3A8}"/>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E1EBAFC9-1157-4512-A58B-E8DBDCB0E00C}"/>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D5C42AD4-0C0A-44F8-BEF5-76D798BB1439}"/>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FA2FDF3F-1D8B-4D7F-9713-D2785051C429}"/>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E5C02B7-5014-410B-A59B-ABA9017C96A0}"/>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A738C92-C3B6-43D5-A718-230FE5A78AEC}"/>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7FDBFA0-A00A-4C49-A38C-5197E28B1E55}"/>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62F2930-B81B-47BF-BAB6-6CD862E0AC0B}"/>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DB0E661-1786-4C8B-B4AA-1C46DBB09FB4}"/>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EAE039B6-9B91-4DF7-B2E1-BEC620E8AF73}"/>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A09B3898-68D4-4032-973C-3297FA2A0B7F}"/>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6FDF469-A729-4C34-9A4E-FC7F50FB6EEA}"/>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42661BA-C51F-493E-BA84-7E8E02647BE3}"/>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BCA6BFC1-5596-4F25-8834-B82EC76C031C}"/>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DC0C4EA-8B26-488D-842A-8492C28EFA70}"/>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1365199F-3DA2-4ECE-8AA0-B37E7E3AFBB3}"/>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F8EAD3C-6628-48E5-A004-B34EFF17E23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8627E51D-F7F3-432F-B018-3390B0A3E27F}"/>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B0A796D9-B9B7-497E-91F4-257D2CCAA2EC}"/>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4E17776-2D77-4801-AFE4-553D807E0140}"/>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AF653420-3C79-432A-9CAB-6A4AEC545BEB}"/>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CB4F431F-451E-4136-B596-17B63963215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75E18572-BE7A-4234-B454-FD38ABFAE2FC}"/>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5EB9F985-7C1A-4BFE-A4DC-F35AA0D04EC9}"/>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500648B4-39E6-409B-A151-2A6CC6D3C4AC}"/>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013A2463-A9F5-45B4-804E-5595FAE42CF5}"/>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CBF3193A-025E-4BE6-9AD5-D3106F9D78C4}"/>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E2832A9B-55E5-494A-A717-3617EDD1F2CA}"/>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C0DA7BF-4BD6-46F6-91A1-E38E259FC7F6}"/>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87B5F7E4-8A2A-468D-8EF3-6D7171EBC009}"/>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F6A8F3CE-3B42-4770-8933-7C9BCA91B639}"/>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6224EF38-8522-4A6A-BA96-BAAB1A136C4A}"/>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42B702F4-3A4F-475E-A874-62BA9C76A0D4}"/>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1BF12728-61DB-4CA7-BFEA-C67E21001E77}"/>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2A114F6C-B377-4620-9C72-92D0FA5095D2}"/>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85FB219-37DC-4CBB-BDEF-43EF98EB00CD}"/>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2060F2EE-256C-4A23-A980-9C317EA5F163}"/>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52F37857-F893-4D54-B377-60870C91BC14}"/>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5DEA293-2202-41FF-B5FE-71F06BAA693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A9C59CAC-07BD-4C27-8926-C55E46BD1030}"/>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80FA13A-0B04-4946-9A24-2701584E2D09}"/>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488CE1CC-C8B3-470F-9512-B590AF9DEB9C}"/>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7C1809CD-B912-4E69-A5A5-94EA27B28078}"/>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B9E3C6C-40C8-4A98-B0AF-C45C414845A2}"/>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DBE61EAD-B3F8-4E77-B3B6-0A3374C0F223}"/>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4303657B-9569-4CB6-A870-F7D678DE67F8}"/>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C95E1DFB-B252-4CBC-95A8-D1DC68A1859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2D7B24AC-E1C7-4A27-BACA-0AE3C159FD63}"/>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97ECB039-4BBD-4991-8C57-7D90D4A22C18}"/>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38517C97-1250-4775-B725-2CBD677C3F2C}"/>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9679D68-007E-47A6-A882-07A8088B5C63}"/>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767BAF92-FB48-468A-B633-46749349E519}"/>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2875629C-FBE1-4E58-82B5-53DBC3ABD06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C29FC6C-B918-40F3-AAAA-1A4F1DFBEA25}"/>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2D55E2D8-4D39-4F44-AAE7-B3B2DDDB5B5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8EF38C89-9B35-40D5-A2EC-AE4FFF171283}"/>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15C842FE-0918-4A9A-B4F3-F69C539B3542}"/>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C5A2FDBE-9CE6-41C7-A149-1FC75441C47C}"/>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FE76B3FC-2648-4EF2-A363-8AED916B454C}"/>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57AD43BF-C5AB-4324-B39E-5E3AFC887616}"/>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1D7FC0CC-E465-4316-A7B6-42441D27DCCA}"/>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5EF568F1-4905-4D65-8510-683A870976A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B0779A11-5E9E-4455-8DB7-6BF1F0BA4EF8}"/>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2B884067-174C-4C5C-955E-462157D0FA76}"/>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BE5F0FA8-85D6-4B51-B2A8-027AC28D826E}"/>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E76C2522-4938-48D4-9ACE-F61BC45271CF}"/>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7119966D-0585-4354-991F-856ADF670D0D}"/>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6931C16B-534C-413B-A404-870528429A56}"/>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888EA28D-0FC2-4BEA-B3EB-D9DEB3C4F76D}"/>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1F2052B6-705D-484A-9856-BCC35D311EFC}"/>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B357007E-5B0B-4BC1-96BB-2F9A55E28B8B}"/>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144B8928-2E44-471E-818A-AC5F8B9B1D4D}"/>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178" name="Group 177">
            <a:extLst>
              <a:ext uri="{FF2B5EF4-FFF2-40B4-BE49-F238E27FC236}">
                <a16:creationId xmlns:a16="http://schemas.microsoft.com/office/drawing/2014/main" id="{D3F906D0-CE7C-484D-8C11-5011F768A5D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739066">
            <a:off x="5520984" y="3122486"/>
            <a:ext cx="2928062" cy="2544637"/>
            <a:chOff x="5281603" y="104899"/>
            <a:chExt cx="6910397" cy="6005491"/>
          </a:xfrm>
        </p:grpSpPr>
        <p:sp>
          <p:nvSpPr>
            <p:cNvPr id="179" name="Freeform 183">
              <a:extLst>
                <a:ext uri="{FF2B5EF4-FFF2-40B4-BE49-F238E27FC236}">
                  <a16:creationId xmlns:a16="http://schemas.microsoft.com/office/drawing/2014/main" id="{0FE191C3-385B-4E2B-ADE9-0FA9E09CA2AB}"/>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0" name="Group 179">
              <a:extLst>
                <a:ext uri="{FF2B5EF4-FFF2-40B4-BE49-F238E27FC236}">
                  <a16:creationId xmlns:a16="http://schemas.microsoft.com/office/drawing/2014/main" id="{DF236ECF-9469-429F-B950-E6274E93F7DC}"/>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1" name="Straight Connector 180">
                <a:extLst>
                  <a:ext uri="{FF2B5EF4-FFF2-40B4-BE49-F238E27FC236}">
                    <a16:creationId xmlns:a16="http://schemas.microsoft.com/office/drawing/2014/main" id="{ACFB9B6B-3B4B-406C-A9C4-9E15E8EDA9EB}"/>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1185F607-E801-4999-8E05-0C8486DAAAE5}"/>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2AE80DE6-1860-413C-83A4-3D16C772FC6E}"/>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BCA67FE0-1324-427A-A3EB-EC0E27E8DA99}"/>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426A4D5-E148-458E-81B7-A67551CC529F}"/>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5AE534E1-BFC4-4B6F-B4A6-D0331A128D79}"/>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F6D2BC14-55E1-4250-A703-26EAE5BEB11F}"/>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D28FA0B2-4451-4A40-A6A8-B5B2BFFD22A7}"/>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95551A0-FD49-4C51-9936-31AADCF8F03F}"/>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21AA33D7-B8C3-4A4C-B04C-90496559F628}"/>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EC11C7CB-C8A3-4FA2-8919-4BDE08B8C08F}"/>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04122C9F-7650-4E2A-BBDD-5ED1794298FD}"/>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2331B0F-4B2B-49FF-B210-A548BEE14B1A}"/>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9E66A3B2-EAB9-4D0F-8CC6-133C4B8D269A}"/>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A5D255CC-F767-47F3-9B04-0F597091D8B2}"/>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DE6FFD6E-D10A-4E69-B92A-1C3D4AD9006E}"/>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9BAE1242-2228-4493-81B5-F7807B8DAC8E}"/>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7A6A8552-686E-44B0-AA9A-9488BB77FE1C}"/>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7C45C190-42DB-4A86-A102-D04A25E1E1F6}"/>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DC2E5DE9-3511-45AE-9F95-710C8211A33E}"/>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3F3C6F6-47A6-4265-878C-5092E9328055}"/>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82B1F3E7-F618-4E13-9E16-7118C45C77D2}"/>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5E7DF9B-A62B-4C53-A661-B401D7195B9B}"/>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EEE4847E-481F-4419-AE1F-90DED5344CCC}"/>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13E9C09-74A8-40D0-BC37-74CA31F5D0E4}"/>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B0009143-1101-4DF3-B01E-766F9BE63D37}"/>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995E8D24-3C05-4242-92BA-731FDA5AE644}"/>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A40A7CC8-D93E-41C0-8322-8EF549E1A5C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0B91F070-941B-4307-9931-156C868BFF8E}"/>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BF90A755-20A8-4274-A4F7-BD624FECFA9D}"/>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4D87C615-9E34-495E-8406-FAEFC2F8456F}"/>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11A383A9-4CA6-4FAB-9F61-C5E53DBF8B29}"/>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D7B6069C-3205-4BBB-ADDF-D85A07E550CD}"/>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98083F5B-DC24-40B3-92D2-BF90631145D5}"/>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1AEA55FF-DDBB-4AA2-ACBD-9A4D56FFCC2C}"/>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E00B1FB-F492-483C-B4D3-893BE48D29E2}"/>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576CFD40-49E1-465A-9B23-F9D980D9A4DF}"/>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5D63EDB7-C852-43C0-9954-6F2196FABE8B}"/>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316E726A-0F37-45E3-9BDF-42ECAA68F69D}"/>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29E8E54E-8FB5-4650-AD2D-C65F3F53A990}"/>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33018142-C705-4D1B-8C27-83842B8D18F2}"/>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4B029D1D-41B1-45D6-8FC5-9EBEEEBD51CC}"/>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238CE0A4-BE74-4418-8DB6-FC0A39102939}"/>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C5DC5DB6-FAE4-45E0-A0E5-E613B8D7E15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3FBB2B3B-650C-4D6B-BA13-A71D6CB8CD5B}"/>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AA61A363-0BE0-4381-9635-02A60AE9C1F4}"/>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F363EFF4-A1A6-4E57-8128-D13002EAD075}"/>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744B3004-D3A0-4C95-8618-02CD578CCD25}"/>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48511694-389A-4FA7-950D-D0B63A422C74}"/>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03CF007D-1A35-4653-994F-C5DC685C4392}"/>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E268873C-3BA1-4848-8A1E-55D4416950F4}"/>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F28B5E8-5EF7-40C6-8012-75E3ADCB416D}"/>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C4DD4F11-6920-4398-88A7-0C571FA3F940}"/>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B87C9D72-9386-43D4-9C27-2B0A676624B7}"/>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6903FC60-7B4A-4E8D-B64E-A6570168D8D0}"/>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1565646A-F4D1-434F-ACCE-BC14E5D04948}"/>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EB5384FB-B917-47C4-9BEF-B81DFEE8C202}"/>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03934C7C-17F3-44A9-96A6-AC1E3AFE0163}"/>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88AF32D4-0DB1-4F6F-8B2B-27519AB902EE}"/>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E8FB5CFF-2F83-4320-9CD0-CCD78775EC59}"/>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C85CC5D7-8944-4B99-92D2-D827AB9C4F17}"/>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F55CCF6E-2B52-4B36-872D-542D0CDD70B6}"/>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12D2E4E5-D86C-41AF-B664-F7E0773984A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1B38EA97-5B13-4977-B58D-0B28E2D8BA80}"/>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0CC35DD3-5BF6-4C99-93A1-C0F5ACAB7A48}"/>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69C8543-88BB-4CDA-8EF5-285068521066}"/>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A091AE30-82E9-4674-9E65-5042AB251C1F}"/>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9A3D2800-7BCF-4C76-9CCD-6962D5E5E7CB}"/>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2AD91264-05B7-4454-AE8C-BAC45B33175A}"/>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047D64C-CE38-4EDA-8EA5-8A805D525AFB}"/>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A3C33408-5D0E-4DE4-8945-9001979D3E8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1AE14B5-3844-4A66-A8BC-CD8538C56243}"/>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5F78B15A-17F2-474B-A6B5-34B225EBA057}"/>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114C9FE9-2E7D-466C-978D-713D0A6624CB}"/>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882ACEF4-C446-4969-92B5-8649558C27DA}"/>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DDA39D67-86FF-418E-9876-AB14AFD79334}"/>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2D3BF31F-EEDE-4027-BAE2-CD14B138C543}"/>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F37BBBCA-15AD-4E11-813C-E58EE564FDBE}"/>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9" name="Picture 8" descr="A person looking at the camera&#10;&#10;Description generated with high confidence">
            <a:extLst>
              <a:ext uri="{FF2B5EF4-FFF2-40B4-BE49-F238E27FC236}">
                <a16:creationId xmlns:a16="http://schemas.microsoft.com/office/drawing/2014/main" id="{D0BD6AE5-F775-4360-BE98-B05F88D51682}"/>
              </a:ext>
            </a:extLst>
          </p:cNvPr>
          <p:cNvPicPr>
            <a:picLocks noChangeAspect="1"/>
          </p:cNvPicPr>
          <p:nvPr/>
        </p:nvPicPr>
        <p:blipFill rotWithShape="1">
          <a:blip r:embed="rId3">
            <a:extLst>
              <a:ext uri="{28A0092B-C50C-407E-A947-70E740481C1C}">
                <a14:useLocalDpi xmlns:a14="http://schemas.microsoft.com/office/drawing/2010/main" val="0"/>
              </a:ext>
            </a:extLst>
          </a:blip>
          <a:srcRect l="18895" r="10853" b="-3"/>
          <a:stretch/>
        </p:blipFill>
        <p:spPr>
          <a:xfrm>
            <a:off x="5959325" y="2806240"/>
            <a:ext cx="2902538" cy="2902537"/>
          </a:xfrm>
          <a:custGeom>
            <a:avLst/>
            <a:gdLst>
              <a:gd name="connsiteX0" fmla="*/ 1425981 w 2851962"/>
              <a:gd name="connsiteY0" fmla="*/ 0 h 2851962"/>
              <a:gd name="connsiteX1" fmla="*/ 2851962 w 2851962"/>
              <a:gd name="connsiteY1" fmla="*/ 1425981 h 2851962"/>
              <a:gd name="connsiteX2" fmla="*/ 1425981 w 2851962"/>
              <a:gd name="connsiteY2" fmla="*/ 2851962 h 2851962"/>
              <a:gd name="connsiteX3" fmla="*/ 0 w 2851962"/>
              <a:gd name="connsiteY3" fmla="*/ 1425981 h 2851962"/>
              <a:gd name="connsiteX4" fmla="*/ 1425981 w 2851962"/>
              <a:gd name="connsiteY4" fmla="*/ 0 h 2851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1962" h="2851962">
                <a:moveTo>
                  <a:pt x="1425981" y="0"/>
                </a:moveTo>
                <a:cubicBezTo>
                  <a:pt x="2213529" y="0"/>
                  <a:pt x="2851962" y="638433"/>
                  <a:pt x="2851962" y="1425981"/>
                </a:cubicBezTo>
                <a:cubicBezTo>
                  <a:pt x="2851962" y="2213529"/>
                  <a:pt x="2213529" y="2851962"/>
                  <a:pt x="1425981" y="2851962"/>
                </a:cubicBezTo>
                <a:cubicBezTo>
                  <a:pt x="638433" y="2851962"/>
                  <a:pt x="0" y="2213529"/>
                  <a:pt x="0" y="1425981"/>
                </a:cubicBezTo>
                <a:cubicBezTo>
                  <a:pt x="0" y="638433"/>
                  <a:pt x="638433" y="0"/>
                  <a:pt x="1425981" y="0"/>
                </a:cubicBezTo>
                <a:close/>
              </a:path>
            </a:pathLst>
          </a:custGeom>
        </p:spPr>
      </p:pic>
      <p:pic>
        <p:nvPicPr>
          <p:cNvPr id="5" name="Picture 4" descr="A person wearing a costume&#10;&#10;Description generated with high confidence">
            <a:extLst>
              <a:ext uri="{FF2B5EF4-FFF2-40B4-BE49-F238E27FC236}">
                <a16:creationId xmlns:a16="http://schemas.microsoft.com/office/drawing/2014/main" id="{45D96CE5-499F-48DD-B83D-D2E6554ACF52}"/>
              </a:ext>
            </a:extLst>
          </p:cNvPr>
          <p:cNvPicPr>
            <a:picLocks noChangeAspect="1"/>
          </p:cNvPicPr>
          <p:nvPr/>
        </p:nvPicPr>
        <p:blipFill rotWithShape="1">
          <a:blip r:embed="rId4">
            <a:extLst>
              <a:ext uri="{28A0092B-C50C-407E-A947-70E740481C1C}">
                <a14:useLocalDpi xmlns:a14="http://schemas.microsoft.com/office/drawing/2010/main" val="0"/>
              </a:ext>
            </a:extLst>
          </a:blip>
          <a:srcRect l="2059" r="11030"/>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pic>
        <p:nvPicPr>
          <p:cNvPr id="7" name="Picture 6" descr="A person looking at the camera&#10;&#10;Description generated with high confidence">
            <a:extLst>
              <a:ext uri="{FF2B5EF4-FFF2-40B4-BE49-F238E27FC236}">
                <a16:creationId xmlns:a16="http://schemas.microsoft.com/office/drawing/2014/main" id="{BA95D0A3-F9F9-4721-AB4A-50D3195B6B4A}"/>
              </a:ext>
            </a:extLst>
          </p:cNvPr>
          <p:cNvPicPr>
            <a:picLocks noChangeAspect="1"/>
          </p:cNvPicPr>
          <p:nvPr/>
        </p:nvPicPr>
        <p:blipFill rotWithShape="1">
          <a:blip r:embed="rId5">
            <a:extLst>
              <a:ext uri="{28A0092B-C50C-407E-A947-70E740481C1C}">
                <a14:useLocalDpi xmlns:a14="http://schemas.microsoft.com/office/drawing/2010/main" val="0"/>
              </a:ext>
            </a:extLst>
          </a:blip>
          <a:srcRect r="16645" b="-4"/>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
        <p:nvSpPr>
          <p:cNvPr id="2" name="Title 1">
            <a:extLst>
              <a:ext uri="{FF2B5EF4-FFF2-40B4-BE49-F238E27FC236}">
                <a16:creationId xmlns:a16="http://schemas.microsoft.com/office/drawing/2014/main" id="{2232FD56-7C96-4117-910A-CBFDF4E0A559}"/>
              </a:ext>
            </a:extLst>
          </p:cNvPr>
          <p:cNvSpPr>
            <a:spLocks noGrp="1"/>
          </p:cNvSpPr>
          <p:nvPr>
            <p:ph type="title"/>
          </p:nvPr>
        </p:nvSpPr>
        <p:spPr>
          <a:xfrm>
            <a:off x="685801" y="609600"/>
            <a:ext cx="4681873" cy="1456267"/>
          </a:xfrm>
        </p:spPr>
        <p:txBody>
          <a:bodyPr>
            <a:normAutofit/>
          </a:bodyPr>
          <a:lstStyle/>
          <a:p>
            <a:r>
              <a:rPr lang="en-US" dirty="0"/>
              <a:t>The Mentor</a:t>
            </a:r>
          </a:p>
        </p:txBody>
      </p:sp>
      <p:sp>
        <p:nvSpPr>
          <p:cNvPr id="3" name="Content Placeholder 2">
            <a:extLst>
              <a:ext uri="{FF2B5EF4-FFF2-40B4-BE49-F238E27FC236}">
                <a16:creationId xmlns:a16="http://schemas.microsoft.com/office/drawing/2014/main" id="{1917E160-C595-4529-B533-9257DF134A19}"/>
              </a:ext>
            </a:extLst>
          </p:cNvPr>
          <p:cNvSpPr>
            <a:spLocks noGrp="1"/>
          </p:cNvSpPr>
          <p:nvPr>
            <p:ph idx="1"/>
          </p:nvPr>
        </p:nvSpPr>
        <p:spPr>
          <a:xfrm>
            <a:off x="685801" y="2142067"/>
            <a:ext cx="4681873" cy="3649133"/>
          </a:xfrm>
        </p:spPr>
        <p:txBody>
          <a:bodyPr>
            <a:normAutofit/>
          </a:bodyPr>
          <a:lstStyle/>
          <a:p>
            <a:r>
              <a:rPr lang="en-US" b="1" dirty="0"/>
              <a:t>Summary:</a:t>
            </a:r>
            <a:r>
              <a:rPr lang="en-US" dirty="0"/>
              <a:t> The mentor is a common archetype in literature. The mentor is usually old, and this person often has some kind of magical abilities or a much greater breadth of knowledge than others possess. Mentors help heroes along their journeys, usually by teaching them how to help themselves (though mentors sometimes directly intervene in extreme situations). The mentor often ends up dying but is sometimes resurrected or revisited even after death.</a:t>
            </a:r>
          </a:p>
        </p:txBody>
      </p:sp>
    </p:spTree>
    <p:extLst>
      <p:ext uri="{BB962C8B-B14F-4D97-AF65-F5344CB8AC3E}">
        <p14:creationId xmlns:p14="http://schemas.microsoft.com/office/powerpoint/2010/main" val="407144192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590820A0-B14B-4F1C-8DDA-174AC2B1471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5" name="Freeform 98">
              <a:extLst>
                <a:ext uri="{FF2B5EF4-FFF2-40B4-BE49-F238E27FC236}">
                  <a16:creationId xmlns:a16="http://schemas.microsoft.com/office/drawing/2014/main" id="{A0B952A8-34E8-46AE-B7EC-D9FB3BF1EED9}"/>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77C0821D-1BFC-498C-BEE4-6CE6B6B2C43E}"/>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7" name="Straight Connector 16">
                <a:extLst>
                  <a:ext uri="{FF2B5EF4-FFF2-40B4-BE49-F238E27FC236}">
                    <a16:creationId xmlns:a16="http://schemas.microsoft.com/office/drawing/2014/main" id="{8CAE6635-A640-4DF6-8A57-8989A6B7B8AE}"/>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16D7B4-883D-4B71-A28E-8BDCD687E8CD}"/>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72A9B10-2C9E-4DDF-8C99-874229A492B3}"/>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EF75B38-CC94-4DE1-A968-D9E320A9268B}"/>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0E9350D-D958-4D62-8379-58ADFF954517}"/>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1CA4590-01F5-4F10-A727-F0EE16FD3E07}"/>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4D2BBC3-F36B-4D06-BCA7-F71AD6698023}"/>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9AD5E0B-9B13-4228-A23D-83F17DD01A13}"/>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E153321-B19E-4FA5-8A22-05A91F2AC433}"/>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CB9B077-591C-4298-888F-32BB6D0AB6AE}"/>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6FAFF7A-3D2E-40E1-961C-C2875D67D35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7AB21FA-AE5F-4714-968F-356DEE791F56}"/>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A657826-1C0D-47DD-9B11-E93A32B64C3B}"/>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0DC7092-7C59-441C-9840-7163FAB2D603}"/>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56E4341-2683-4149-A265-F498A3B79AAB}"/>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2D68886-7F13-46BC-9D15-BAF1B45EC3E5}"/>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17C4A21-61C9-400C-B013-440B0338B67D}"/>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DB85B97-7A10-452C-95EB-4CBC73A72926}"/>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A1D773-A4DC-4A3D-BB9D-E056BAC3B7A5}"/>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A7184E7-1D5B-4687-8ADC-B776C1EFB28F}"/>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32D3DC5-864B-4B44-9E09-2FE1AD048A58}"/>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0DB5CCD-3BBF-45CE-B561-4579A82BD05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1DD1944-44B9-4A99-A105-7C364538CAC5}"/>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5ACDF35-7550-4E16-9914-613447CC0FF9}"/>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BE9C83A-DEB3-4D63-A163-8223B6814065}"/>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6FFC901-4314-4DC8-BCF5-34E1ACC591C6}"/>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ACA1D64-7220-4CB4-9BF1-69B45B4822AF}"/>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565C435-F20D-4ACD-921E-A46F19D671BA}"/>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88848F1-0711-4763-BC8B-76970B5C8609}"/>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F1F2F9F-1FE7-4945-95B9-09731BE95495}"/>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D030805-517F-4B88-A49B-B0E89A0A9CF6}"/>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51D02D9-7DCC-42F6-BBD4-62F841ED4282}"/>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0B07484-4B4C-4B4E-9841-E455CCF19FC2}"/>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183CA18-F3C2-4329-AC85-63B53C6A635E}"/>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F40AEE3-A69A-4F08-95EC-D4427E246122}"/>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92C26C7-E36B-4C29-9C8B-963C7C350DFF}"/>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2AB60F-895F-49A6-A514-5EDE49E67C15}"/>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A53213F-862F-474E-9DE6-F06F3F344CCB}"/>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D556880-E892-4297-B930-959E868A1FE9}"/>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786BA14-25A0-4244-92EE-40B324E3236A}"/>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4A8FE26-68CA-4ED2-AC18-175CCD3855CA}"/>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02032B0-7225-492F-A909-4A5FA8B1CA70}"/>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AA3885E-E420-40C5-8B05-E5167027DD3E}"/>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A973D3B-A048-46C9-8DA7-6792F2F949F9}"/>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BAEE237-4C03-4C0B-9951-EB14A53620CD}"/>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E1D87A6-7BC8-4BD7-A2B9-B64555B750B3}"/>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17DFB34-0FF3-45E0-86D1-14367FD4E16E}"/>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B72F8F4-90B4-4099-B7E7-4F060A017DCB}"/>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9A58548-CA86-4B09-9534-0B9F46F1C61E}"/>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395729B-8C0E-41B8-B3ED-3E25B3289D68}"/>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3910024-5A98-44CB-96D6-6F18BEE2B1C6}"/>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71B185B-BD9C-4F33-A1CA-8053DC4F18F3}"/>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D04AC18-163B-4734-89C3-160679520D6D}"/>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08A3168-5207-4A96-AF77-4442A6DD406B}"/>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103104E-3B79-4584-BC67-1617345678CA}"/>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AE2661F-465D-44F7-832A-93816854D492}"/>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6351CA6-C76B-4C66-9378-C385BBE4023E}"/>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42756B9-0921-4B55-B129-1C794D4FDA7D}"/>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37841ED-C77C-4824-BBDB-A4AD5CC4C770}"/>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04E74C45-8542-46B2-AAA4-9749090683F6}"/>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B975665-5AAD-40D4-AC00-1047ED6593ED}"/>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046CFA9-FF2B-4D62-8063-8D68FF480177}"/>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50C0FC6-86F2-4AAC-9174-25FB83DA6F9A}"/>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8652921-868F-4CCF-B70C-034DAD2E76D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2A55E7D-1C8A-4438-A99F-3ACAC87A7744}"/>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3610C07-2EF7-4475-AF6C-9CA4C0645F54}"/>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17D69AF-D03D-4514-A534-475B17591260}"/>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570FDC14-72EE-470D-876E-651741365825}"/>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BEAC2A8-991D-4B96-ABE3-9A32625B2225}"/>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E4FDD02D-2AD2-4A6C-BBC9-15591F457B84}"/>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6844DDA-5D96-4DEA-A208-28BBA359011B}"/>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96F2E86-56F4-4B0C-8D83-55D2865C87BE}"/>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193D075-DE33-4AD6-937B-FC2912872EE4}"/>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59EA056-638E-430D-AE76-796F1ED38BDE}"/>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D75FB12-06AB-46A1-BFE4-D16F35625CBB}"/>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51D4855-B924-45D6-A884-31A6BC96308E}"/>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8397D34C-609D-44DB-AFF8-75858A4F313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EA17769-C4B1-4138-875F-A58D5D849792}"/>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96" name="Group 95">
            <a:extLst>
              <a:ext uri="{FF2B5EF4-FFF2-40B4-BE49-F238E27FC236}">
                <a16:creationId xmlns:a16="http://schemas.microsoft.com/office/drawing/2014/main" id="{3B02E948-8CD2-4C3C-9E5D-262DAC3C965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97" name="Freeform 17">
              <a:extLst>
                <a:ext uri="{FF2B5EF4-FFF2-40B4-BE49-F238E27FC236}">
                  <a16:creationId xmlns:a16="http://schemas.microsoft.com/office/drawing/2014/main" id="{F8E025EC-8201-4DC5-B858-C2EEA8121D7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8" name="Group 97">
              <a:extLst>
                <a:ext uri="{FF2B5EF4-FFF2-40B4-BE49-F238E27FC236}">
                  <a16:creationId xmlns:a16="http://schemas.microsoft.com/office/drawing/2014/main" id="{5D00349E-7825-4D5D-81A3-6A5FB2D95D8A}"/>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99" name="Straight Connector 98">
                <a:extLst>
                  <a:ext uri="{FF2B5EF4-FFF2-40B4-BE49-F238E27FC236}">
                    <a16:creationId xmlns:a16="http://schemas.microsoft.com/office/drawing/2014/main" id="{2B0493F4-7EE3-40BC-9693-4C3011697670}"/>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5D627BB-BD2B-4E33-837E-94DABD948C19}"/>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948FD7F-4A95-419F-9592-F1AE43EB39DC}"/>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76D13955-7897-45BF-AE8D-F635DE7296B8}"/>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AD38C1DF-38DA-4D6D-AEDD-F23C5310458D}"/>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618B3C8-757B-4262-8325-56E79801FFF4}"/>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BC63D8C-C95A-4588-AEC8-83438699A3A8}"/>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E1EBAFC9-1157-4512-A58B-E8DBDCB0E00C}"/>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D5C42AD4-0C0A-44F8-BEF5-76D798BB1439}"/>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FA2FDF3F-1D8B-4D7F-9713-D2785051C429}"/>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E5C02B7-5014-410B-A59B-ABA9017C96A0}"/>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A738C92-C3B6-43D5-A718-230FE5A78AEC}"/>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7FDBFA0-A00A-4C49-A38C-5197E28B1E55}"/>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62F2930-B81B-47BF-BAB6-6CD862E0AC0B}"/>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DB0E661-1786-4C8B-B4AA-1C46DBB09FB4}"/>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EAE039B6-9B91-4DF7-B2E1-BEC620E8AF73}"/>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A09B3898-68D4-4032-973C-3297FA2A0B7F}"/>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6FDF469-A729-4C34-9A4E-FC7F50FB6EEA}"/>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42661BA-C51F-493E-BA84-7E8E02647BE3}"/>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BCA6BFC1-5596-4F25-8834-B82EC76C031C}"/>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DC0C4EA-8B26-488D-842A-8492C28EFA70}"/>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1365199F-3DA2-4ECE-8AA0-B37E7E3AFBB3}"/>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F8EAD3C-6628-48E5-A004-B34EFF17E23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8627E51D-F7F3-432F-B018-3390B0A3E27F}"/>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B0A796D9-B9B7-497E-91F4-257D2CCAA2EC}"/>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4E17776-2D77-4801-AFE4-553D807E0140}"/>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AF653420-3C79-432A-9CAB-6A4AEC545BEB}"/>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CB4F431F-451E-4136-B596-17B63963215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75E18572-BE7A-4234-B454-FD38ABFAE2FC}"/>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5EB9F985-7C1A-4BFE-A4DC-F35AA0D04EC9}"/>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500648B4-39E6-409B-A151-2A6CC6D3C4AC}"/>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013A2463-A9F5-45B4-804E-5595FAE42CF5}"/>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CBF3193A-025E-4BE6-9AD5-D3106F9D78C4}"/>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E2832A9B-55E5-494A-A717-3617EDD1F2CA}"/>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C0DA7BF-4BD6-46F6-91A1-E38E259FC7F6}"/>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87B5F7E4-8A2A-468D-8EF3-6D7171EBC009}"/>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F6A8F3CE-3B42-4770-8933-7C9BCA91B639}"/>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6224EF38-8522-4A6A-BA96-BAAB1A136C4A}"/>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42B702F4-3A4F-475E-A874-62BA9C76A0D4}"/>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1BF12728-61DB-4CA7-BFEA-C67E21001E77}"/>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2A114F6C-B377-4620-9C72-92D0FA5095D2}"/>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85FB219-37DC-4CBB-BDEF-43EF98EB00CD}"/>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2060F2EE-256C-4A23-A980-9C317EA5F163}"/>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52F37857-F893-4D54-B377-60870C91BC14}"/>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5DEA293-2202-41FF-B5FE-71F06BAA693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A9C59CAC-07BD-4C27-8926-C55E46BD1030}"/>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80FA13A-0B04-4946-9A24-2701584E2D09}"/>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488CE1CC-C8B3-470F-9512-B590AF9DEB9C}"/>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7C1809CD-B912-4E69-A5A5-94EA27B28078}"/>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B9E3C6C-40C8-4A98-B0AF-C45C414845A2}"/>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DBE61EAD-B3F8-4E77-B3B6-0A3374C0F223}"/>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4303657B-9569-4CB6-A870-F7D678DE67F8}"/>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C95E1DFB-B252-4CBC-95A8-D1DC68A1859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2D7B24AC-E1C7-4A27-BACA-0AE3C159FD63}"/>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97ECB039-4BBD-4991-8C57-7D90D4A22C18}"/>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38517C97-1250-4775-B725-2CBD677C3F2C}"/>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9679D68-007E-47A6-A882-07A8088B5C63}"/>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767BAF92-FB48-468A-B633-46749349E519}"/>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2875629C-FBE1-4E58-82B5-53DBC3ABD06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C29FC6C-B918-40F3-AAAA-1A4F1DFBEA25}"/>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2D55E2D8-4D39-4F44-AAE7-B3B2DDDB5B5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8EF38C89-9B35-40D5-A2EC-AE4FFF171283}"/>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15C842FE-0918-4A9A-B4F3-F69C539B3542}"/>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C5A2FDBE-9CE6-41C7-A149-1FC75441C47C}"/>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FE76B3FC-2648-4EF2-A363-8AED916B454C}"/>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57AD43BF-C5AB-4324-B39E-5E3AFC887616}"/>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1D7FC0CC-E465-4316-A7B6-42441D27DCCA}"/>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5EF568F1-4905-4D65-8510-683A870976A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B0779A11-5E9E-4455-8DB7-6BF1F0BA4EF8}"/>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2B884067-174C-4C5C-955E-462157D0FA76}"/>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BE5F0FA8-85D6-4B51-B2A8-027AC28D826E}"/>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E76C2522-4938-48D4-9ACE-F61BC45271CF}"/>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7119966D-0585-4354-991F-856ADF670D0D}"/>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6931C16B-534C-413B-A404-870528429A56}"/>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888EA28D-0FC2-4BEA-B3EB-D9DEB3C4F76D}"/>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1F2052B6-705D-484A-9856-BCC35D311EFC}"/>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B357007E-5B0B-4BC1-96BB-2F9A55E28B8B}"/>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144B8928-2E44-471E-818A-AC5F8B9B1D4D}"/>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178" name="Group 177">
            <a:extLst>
              <a:ext uri="{FF2B5EF4-FFF2-40B4-BE49-F238E27FC236}">
                <a16:creationId xmlns:a16="http://schemas.microsoft.com/office/drawing/2014/main" id="{D3F906D0-CE7C-484D-8C11-5011F768A5D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739066">
            <a:off x="5520984" y="3122486"/>
            <a:ext cx="2928062" cy="2544637"/>
            <a:chOff x="5281603" y="104899"/>
            <a:chExt cx="6910397" cy="6005491"/>
          </a:xfrm>
        </p:grpSpPr>
        <p:sp>
          <p:nvSpPr>
            <p:cNvPr id="179" name="Freeform 183">
              <a:extLst>
                <a:ext uri="{FF2B5EF4-FFF2-40B4-BE49-F238E27FC236}">
                  <a16:creationId xmlns:a16="http://schemas.microsoft.com/office/drawing/2014/main" id="{0FE191C3-385B-4E2B-ADE9-0FA9E09CA2AB}"/>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0" name="Group 179">
              <a:extLst>
                <a:ext uri="{FF2B5EF4-FFF2-40B4-BE49-F238E27FC236}">
                  <a16:creationId xmlns:a16="http://schemas.microsoft.com/office/drawing/2014/main" id="{DF236ECF-9469-429F-B950-E6274E93F7DC}"/>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1" name="Straight Connector 180">
                <a:extLst>
                  <a:ext uri="{FF2B5EF4-FFF2-40B4-BE49-F238E27FC236}">
                    <a16:creationId xmlns:a16="http://schemas.microsoft.com/office/drawing/2014/main" id="{ACFB9B6B-3B4B-406C-A9C4-9E15E8EDA9EB}"/>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1185F607-E801-4999-8E05-0C8486DAAAE5}"/>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2AE80DE6-1860-413C-83A4-3D16C772FC6E}"/>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BCA67FE0-1324-427A-A3EB-EC0E27E8DA99}"/>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426A4D5-E148-458E-81B7-A67551CC529F}"/>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5AE534E1-BFC4-4B6F-B4A6-D0331A128D79}"/>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F6D2BC14-55E1-4250-A703-26EAE5BEB11F}"/>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D28FA0B2-4451-4A40-A6A8-B5B2BFFD22A7}"/>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95551A0-FD49-4C51-9936-31AADCF8F03F}"/>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21AA33D7-B8C3-4A4C-B04C-90496559F628}"/>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EC11C7CB-C8A3-4FA2-8919-4BDE08B8C08F}"/>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04122C9F-7650-4E2A-BBDD-5ED1794298FD}"/>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2331B0F-4B2B-49FF-B210-A548BEE14B1A}"/>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9E66A3B2-EAB9-4D0F-8CC6-133C4B8D269A}"/>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A5D255CC-F767-47F3-9B04-0F597091D8B2}"/>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DE6FFD6E-D10A-4E69-B92A-1C3D4AD9006E}"/>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9BAE1242-2228-4493-81B5-F7807B8DAC8E}"/>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7A6A8552-686E-44B0-AA9A-9488BB77FE1C}"/>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7C45C190-42DB-4A86-A102-D04A25E1E1F6}"/>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DC2E5DE9-3511-45AE-9F95-710C8211A33E}"/>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3F3C6F6-47A6-4265-878C-5092E9328055}"/>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82B1F3E7-F618-4E13-9E16-7118C45C77D2}"/>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5E7DF9B-A62B-4C53-A661-B401D7195B9B}"/>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EEE4847E-481F-4419-AE1F-90DED5344CCC}"/>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13E9C09-74A8-40D0-BC37-74CA31F5D0E4}"/>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B0009143-1101-4DF3-B01E-766F9BE63D37}"/>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995E8D24-3C05-4242-92BA-731FDA5AE644}"/>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A40A7CC8-D93E-41C0-8322-8EF549E1A5C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0B91F070-941B-4307-9931-156C868BFF8E}"/>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BF90A755-20A8-4274-A4F7-BD624FECFA9D}"/>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4D87C615-9E34-495E-8406-FAEFC2F8456F}"/>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11A383A9-4CA6-4FAB-9F61-C5E53DBF8B29}"/>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D7B6069C-3205-4BBB-ADDF-D85A07E550CD}"/>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98083F5B-DC24-40B3-92D2-BF90631145D5}"/>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1AEA55FF-DDBB-4AA2-ACBD-9A4D56FFCC2C}"/>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E00B1FB-F492-483C-B4D3-893BE48D29E2}"/>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576CFD40-49E1-465A-9B23-F9D980D9A4DF}"/>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5D63EDB7-C852-43C0-9954-6F2196FABE8B}"/>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316E726A-0F37-45E3-9BDF-42ECAA68F69D}"/>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29E8E54E-8FB5-4650-AD2D-C65F3F53A990}"/>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33018142-C705-4D1B-8C27-83842B8D18F2}"/>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4B029D1D-41B1-45D6-8FC5-9EBEEEBD51CC}"/>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238CE0A4-BE74-4418-8DB6-FC0A39102939}"/>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C5DC5DB6-FAE4-45E0-A0E5-E613B8D7E15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3FBB2B3B-650C-4D6B-BA13-A71D6CB8CD5B}"/>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AA61A363-0BE0-4381-9635-02A60AE9C1F4}"/>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F363EFF4-A1A6-4E57-8128-D13002EAD075}"/>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744B3004-D3A0-4C95-8618-02CD578CCD25}"/>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48511694-389A-4FA7-950D-D0B63A422C74}"/>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03CF007D-1A35-4653-994F-C5DC685C4392}"/>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E268873C-3BA1-4848-8A1E-55D4416950F4}"/>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F28B5E8-5EF7-40C6-8012-75E3ADCB416D}"/>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C4DD4F11-6920-4398-88A7-0C571FA3F940}"/>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B87C9D72-9386-43D4-9C27-2B0A676624B7}"/>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6903FC60-7B4A-4E8D-B64E-A6570168D8D0}"/>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1565646A-F4D1-434F-ACCE-BC14E5D04948}"/>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EB5384FB-B917-47C4-9BEF-B81DFEE8C202}"/>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03934C7C-17F3-44A9-96A6-AC1E3AFE0163}"/>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88AF32D4-0DB1-4F6F-8B2B-27519AB902EE}"/>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E8FB5CFF-2F83-4320-9CD0-CCD78775EC59}"/>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C85CC5D7-8944-4B99-92D2-D827AB9C4F17}"/>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F55CCF6E-2B52-4B36-872D-542D0CDD70B6}"/>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12D2E4E5-D86C-41AF-B664-F7E0773984A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1B38EA97-5B13-4977-B58D-0B28E2D8BA80}"/>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0CC35DD3-5BF6-4C99-93A1-C0F5ACAB7A48}"/>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69C8543-88BB-4CDA-8EF5-285068521066}"/>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A091AE30-82E9-4674-9E65-5042AB251C1F}"/>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9A3D2800-7BCF-4C76-9CCD-6962D5E5E7CB}"/>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2AD91264-05B7-4454-AE8C-BAC45B33175A}"/>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047D64C-CE38-4EDA-8EA5-8A805D525AFB}"/>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A3C33408-5D0E-4DE4-8945-9001979D3E8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1AE14B5-3844-4A66-A8BC-CD8538C56243}"/>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5F78B15A-17F2-474B-A6B5-34B225EBA057}"/>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114C9FE9-2E7D-466C-978D-713D0A6624CB}"/>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882ACEF4-C446-4969-92B5-8649558C27DA}"/>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DDA39D67-86FF-418E-9876-AB14AFD79334}"/>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2D3BF31F-EEDE-4027-BAE2-CD14B138C543}"/>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F37BBBCA-15AD-4E11-813C-E58EE564FDBE}"/>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9" name="Picture 8" descr="A picture containing person, man, wall, holding&#10;&#10;Description generated with very high confidence">
            <a:extLst>
              <a:ext uri="{FF2B5EF4-FFF2-40B4-BE49-F238E27FC236}">
                <a16:creationId xmlns:a16="http://schemas.microsoft.com/office/drawing/2014/main" id="{C95DFF24-7866-43F0-9D7E-07DE3F111C57}"/>
              </a:ext>
            </a:extLst>
          </p:cNvPr>
          <p:cNvPicPr>
            <a:picLocks noChangeAspect="1"/>
          </p:cNvPicPr>
          <p:nvPr/>
        </p:nvPicPr>
        <p:blipFill rotWithShape="1">
          <a:blip r:embed="rId3">
            <a:extLst>
              <a:ext uri="{28A0092B-C50C-407E-A947-70E740481C1C}">
                <a14:useLocalDpi xmlns:a14="http://schemas.microsoft.com/office/drawing/2010/main" val="0"/>
              </a:ext>
            </a:extLst>
          </a:blip>
          <a:srcRect l="17875" r="7124" b="-1"/>
          <a:stretch/>
        </p:blipFill>
        <p:spPr>
          <a:xfrm>
            <a:off x="5959325" y="2806240"/>
            <a:ext cx="2902538" cy="2902537"/>
          </a:xfrm>
          <a:custGeom>
            <a:avLst/>
            <a:gdLst>
              <a:gd name="connsiteX0" fmla="*/ 1425981 w 2851962"/>
              <a:gd name="connsiteY0" fmla="*/ 0 h 2851962"/>
              <a:gd name="connsiteX1" fmla="*/ 2851962 w 2851962"/>
              <a:gd name="connsiteY1" fmla="*/ 1425981 h 2851962"/>
              <a:gd name="connsiteX2" fmla="*/ 1425981 w 2851962"/>
              <a:gd name="connsiteY2" fmla="*/ 2851962 h 2851962"/>
              <a:gd name="connsiteX3" fmla="*/ 0 w 2851962"/>
              <a:gd name="connsiteY3" fmla="*/ 1425981 h 2851962"/>
              <a:gd name="connsiteX4" fmla="*/ 1425981 w 2851962"/>
              <a:gd name="connsiteY4" fmla="*/ 0 h 2851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1962" h="2851962">
                <a:moveTo>
                  <a:pt x="1425981" y="0"/>
                </a:moveTo>
                <a:cubicBezTo>
                  <a:pt x="2213529" y="0"/>
                  <a:pt x="2851962" y="638433"/>
                  <a:pt x="2851962" y="1425981"/>
                </a:cubicBezTo>
                <a:cubicBezTo>
                  <a:pt x="2851962" y="2213529"/>
                  <a:pt x="2213529" y="2851962"/>
                  <a:pt x="1425981" y="2851962"/>
                </a:cubicBezTo>
                <a:cubicBezTo>
                  <a:pt x="638433" y="2851962"/>
                  <a:pt x="0" y="2213529"/>
                  <a:pt x="0" y="1425981"/>
                </a:cubicBezTo>
                <a:cubicBezTo>
                  <a:pt x="0" y="638433"/>
                  <a:pt x="638433" y="0"/>
                  <a:pt x="1425981" y="0"/>
                </a:cubicBezTo>
                <a:close/>
              </a:path>
            </a:pathLst>
          </a:custGeom>
        </p:spPr>
      </p:pic>
      <p:pic>
        <p:nvPicPr>
          <p:cNvPr id="7" name="Picture 6" descr="A person standing in front of a crowd&#10;&#10;Description generated with high confidence">
            <a:extLst>
              <a:ext uri="{FF2B5EF4-FFF2-40B4-BE49-F238E27FC236}">
                <a16:creationId xmlns:a16="http://schemas.microsoft.com/office/drawing/2014/main" id="{48ADDD8B-A5BE-4FFD-A987-4551FE1587C6}"/>
              </a:ext>
            </a:extLst>
          </p:cNvPr>
          <p:cNvPicPr>
            <a:picLocks noChangeAspect="1"/>
          </p:cNvPicPr>
          <p:nvPr/>
        </p:nvPicPr>
        <p:blipFill rotWithShape="1">
          <a:blip r:embed="rId4">
            <a:extLst>
              <a:ext uri="{28A0092B-C50C-407E-A947-70E740481C1C}">
                <a14:useLocalDpi xmlns:a14="http://schemas.microsoft.com/office/drawing/2010/main" val="0"/>
              </a:ext>
            </a:extLst>
          </a:blip>
          <a:srcRect r="-5" b="2923"/>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pic>
        <p:nvPicPr>
          <p:cNvPr id="5" name="Picture 4" descr="A person wearing a suit and tie looking at the camera&#10;&#10;Description generated with very high confidence">
            <a:extLst>
              <a:ext uri="{FF2B5EF4-FFF2-40B4-BE49-F238E27FC236}">
                <a16:creationId xmlns:a16="http://schemas.microsoft.com/office/drawing/2014/main" id="{5D36A082-FEBF-4096-BC0F-58F6B7BFC659}"/>
              </a:ext>
            </a:extLst>
          </p:cNvPr>
          <p:cNvPicPr>
            <a:picLocks noChangeAspect="1"/>
          </p:cNvPicPr>
          <p:nvPr/>
        </p:nvPicPr>
        <p:blipFill rotWithShape="1">
          <a:blip r:embed="rId5">
            <a:extLst>
              <a:ext uri="{28A0092B-C50C-407E-A947-70E740481C1C}">
                <a14:useLocalDpi xmlns:a14="http://schemas.microsoft.com/office/drawing/2010/main" val="0"/>
              </a:ext>
            </a:extLst>
          </a:blip>
          <a:srcRect l="5500" r="5753" b="2"/>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
        <p:nvSpPr>
          <p:cNvPr id="2" name="Title 1">
            <a:extLst>
              <a:ext uri="{FF2B5EF4-FFF2-40B4-BE49-F238E27FC236}">
                <a16:creationId xmlns:a16="http://schemas.microsoft.com/office/drawing/2014/main" id="{D0F95EA0-538E-48C9-BAAF-67F66EBA5F06}"/>
              </a:ext>
            </a:extLst>
          </p:cNvPr>
          <p:cNvSpPr>
            <a:spLocks noGrp="1"/>
          </p:cNvSpPr>
          <p:nvPr>
            <p:ph type="title"/>
          </p:nvPr>
        </p:nvSpPr>
        <p:spPr>
          <a:xfrm>
            <a:off x="685801" y="609600"/>
            <a:ext cx="4681873" cy="1456267"/>
          </a:xfrm>
        </p:spPr>
        <p:txBody>
          <a:bodyPr>
            <a:normAutofit/>
          </a:bodyPr>
          <a:lstStyle/>
          <a:p>
            <a:r>
              <a:rPr lang="en-US" dirty="0"/>
              <a:t>The Everyman</a:t>
            </a:r>
          </a:p>
        </p:txBody>
      </p:sp>
      <p:sp>
        <p:nvSpPr>
          <p:cNvPr id="3" name="Content Placeholder 2">
            <a:extLst>
              <a:ext uri="{FF2B5EF4-FFF2-40B4-BE49-F238E27FC236}">
                <a16:creationId xmlns:a16="http://schemas.microsoft.com/office/drawing/2014/main" id="{9CE67171-7981-4353-9F1D-35B483442566}"/>
              </a:ext>
            </a:extLst>
          </p:cNvPr>
          <p:cNvSpPr>
            <a:spLocks noGrp="1"/>
          </p:cNvSpPr>
          <p:nvPr>
            <p:ph idx="1"/>
          </p:nvPr>
        </p:nvSpPr>
        <p:spPr>
          <a:xfrm>
            <a:off x="685801" y="2142067"/>
            <a:ext cx="4681873" cy="3649133"/>
          </a:xfrm>
        </p:spPr>
        <p:txBody>
          <a:bodyPr>
            <a:normAutofit/>
          </a:bodyPr>
          <a:lstStyle/>
          <a:p>
            <a:pPr>
              <a:lnSpc>
                <a:spcPct val="90000"/>
              </a:lnSpc>
            </a:pPr>
            <a:r>
              <a:rPr lang="en-US" sz="1700" b="1"/>
              <a:t>Summary:</a:t>
            </a:r>
            <a:r>
              <a:rPr lang="en-US" sz="1700"/>
              <a:t> The everyman character archetype often acts as the stand-in for the audience. This character archetype is just a normal person, but for some reason, he or she must face extraordinary circumstances. The everyman can be the protagonist or a supporting figure. Unlike the hero, the everyman does not feel a moral obligation to his or her task; instead, these characters often find themselves in the middle of something they have barely any control over. Unlike the hero, the everyman archetype isn't trying to make a great change or work for the common good: these characters are just trying to get through a difficult situation.</a:t>
            </a:r>
          </a:p>
        </p:txBody>
      </p:sp>
    </p:spTree>
    <p:extLst>
      <p:ext uri="{BB962C8B-B14F-4D97-AF65-F5344CB8AC3E}">
        <p14:creationId xmlns:p14="http://schemas.microsoft.com/office/powerpoint/2010/main" val="83249517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7" name="Picture 6" descr="A person posing for the camera&#10;&#10;Description generated with very high confidence">
            <a:extLst>
              <a:ext uri="{FF2B5EF4-FFF2-40B4-BE49-F238E27FC236}">
                <a16:creationId xmlns:a16="http://schemas.microsoft.com/office/drawing/2014/main" id="{C51D4922-061B-40CB-8E67-E7AC8279F6B2}"/>
              </a:ext>
            </a:extLst>
          </p:cNvPr>
          <p:cNvPicPr>
            <a:picLocks noChangeAspect="1"/>
          </p:cNvPicPr>
          <p:nvPr/>
        </p:nvPicPr>
        <p:blipFill rotWithShape="1">
          <a:blip r:embed="rId3">
            <a:extLst>
              <a:ext uri="{28A0092B-C50C-407E-A947-70E740481C1C}">
                <a14:useLocalDpi xmlns:a14="http://schemas.microsoft.com/office/drawing/2010/main" val="0"/>
              </a:ext>
            </a:extLst>
          </a:blip>
          <a:srcRect t="10379" r="-4" b="24626"/>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2" name="Group 11">
            <a:extLst>
              <a:ext uri="{FF2B5EF4-FFF2-40B4-BE49-F238E27FC236}">
                <a16:creationId xmlns:a16="http://schemas.microsoft.com/office/drawing/2014/main" id="{58B25CAD-A790-499A-926B-116E10915ED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3" name="Freeform 98">
              <a:extLst>
                <a:ext uri="{FF2B5EF4-FFF2-40B4-BE49-F238E27FC236}">
                  <a16:creationId xmlns:a16="http://schemas.microsoft.com/office/drawing/2014/main" id="{76E29510-9A59-43B9-BA40-BF403A9F63E3}"/>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41DCF14-C3EC-4A84-9BCB-CE737430638C}"/>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5" name="Straight Connector 14">
                <a:extLst>
                  <a:ext uri="{FF2B5EF4-FFF2-40B4-BE49-F238E27FC236}">
                    <a16:creationId xmlns:a16="http://schemas.microsoft.com/office/drawing/2014/main" id="{323473CE-82AD-4D8D-A232-68772F8249A0}"/>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C67ADA3-E620-4348-8071-F9721E422B0D}"/>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21526D8-6171-42B9-BB1D-D4EBD07C93AA}"/>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8272C-9574-485F-8DBA-E779254B6C7B}"/>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4CAA3E-D915-4597-85D4-DF416AF5399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749FF6F-6DEA-46A3-A01C-82BD294181C4}"/>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853F97E-C428-43BB-903E-E63D7A05DE1C}"/>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D4EE22F-D9F6-499B-8595-2CA950937EB9}"/>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A598804-7127-47FC-8A02-C6E2FD0D7AB0}"/>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2A35C24-2BAE-4314-BBF5-81A17F92E10F}"/>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3A33BF9-E8C7-47A3-BFF6-5419153F723E}"/>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8707F62-2F29-4FF0-A976-55E19960036D}"/>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D9DB8BF-BBA2-4465-8B80-B354B3A5BA88}"/>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C237BA7-462C-4ABE-B089-4C8938F821B7}"/>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14D5F33-8377-427F-B4D1-8B783BF48EF7}"/>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8114C18-86CF-412F-81BD-4856E83CDB3A}"/>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CF1CFD5-877F-4D23-9186-ABBE6060582D}"/>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D718FB9-83BB-4BFB-ACF6-7D0A681BB7D7}"/>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B007F5-E4FE-4A8F-813F-CC2740BD2EFF}"/>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1345DFB-742B-4F09-B75A-05377FD401E3}"/>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B4845AC-E70E-40A2-9491-05B2DBB92D9F}"/>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4111F64-514D-4447-86EB-D6654552481C}"/>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0169F1-F2D1-4726-8423-DBB5FE071457}"/>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9F80247-CF53-4374-81E2-475BDD5210B6}"/>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A5F5D72-947B-414E-8FDD-BBA2BCB95B75}"/>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3AECE77-F2AF-4FCA-9C0E-A3E154EF49E9}"/>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357807F-7199-418E-A0A9-B64105ECD235}"/>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74400BB-9AFD-4FE0-890E-888B089C2618}"/>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B161EE8-5F23-490A-9728-F35D68DF906C}"/>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F4E71C7-716A-43DB-8B25-45D376E5D10A}"/>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C85AEA-CCD1-4DF7-8916-0F72027ED7C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135A1AE-41A5-4D62-8EDA-7E2AE30EF6F2}"/>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3CFD903-54FF-40B5-8645-48F3E463AE9E}"/>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50B0D3E-699D-4045-9BD5-B4CF69C20B29}"/>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430A3E5-50DB-4A25-A497-A9AABF4CD8AD}"/>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1B0E32C-6B1D-4061-8FE9-49FE8F48E2C0}"/>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33DD09-EE89-4852-AAB4-7C42FEB01CF4}"/>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11394FF-3D41-4AC3-BF43-D84C4453F975}"/>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E419255-A9D6-42DD-A394-F5330A6F3672}"/>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B92B858-83FE-42E7-B526-734880D077C9}"/>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AC09C3A-8718-4FF6-89BE-385091356D1B}"/>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ACA67A3-5C58-4B01-9A72-136D48845EF4}"/>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479D8B-24CE-4B25-A4B4-1D411A450292}"/>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BF48C75-7374-42F2-A159-526789C34308}"/>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809A4AF-4DE5-4BEA-9D5A-A5236E9AF33F}"/>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3EF6033-DAB6-40AE-904A-9B445DBD6EFB}"/>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6FAF6D3-9004-48E4-9A1F-BF36CEF7C760}"/>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5BF9CAE-C7FC-4A40-83EC-8D4FA543E00B}"/>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9D1F7A5-8E54-4E36-9FBB-68F82877C24B}"/>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E9B55B9-3B64-43D0-B20B-63D1E69CE3CC}"/>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D5DB75D-0B80-49D5-ABF8-FB393DC83BA6}"/>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3F5F929-EAAF-471A-9E35-6DCDC3566C80}"/>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4C2BEB3-0299-4A25-830D-6E2DF9FDC8D8}"/>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4E342A0-615D-466D-9404-CA8BBCEEFC3B}"/>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BDFFE1C-1E19-4EF4-A1B2-204A04E34195}"/>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731123C-8680-4E7A-AF54-969919D30C58}"/>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F1F0F71-5F67-496A-85EC-C8272FC6DE8F}"/>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EE0D13E-74B4-46D8-9CEB-993A9B02BBA4}"/>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BC0AC4E-E40A-4D25-B178-B28024D5DB1F}"/>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143B7E6-35F6-4AAF-B75E-D0E3B1CC3BD6}"/>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DAAF768-2A67-4FCC-B682-7B14D469938C}"/>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A5A9193-6968-40A2-9E95-40B9A300A19C}"/>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5F665EA-A27F-453A-9F57-4D4B9CE646D5}"/>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F6B94B3-C73B-4B26-A066-A4A6EB692078}"/>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C87A408-F5B1-4397-9A9F-65844D7EFBE2}"/>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9AC2E82-FE6E-420B-9AB8-7939E196CE54}"/>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AE5E1C4-5F11-44DF-9A63-A3AB706FCCBF}"/>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236581D-1127-4822-B364-203311850BD7}"/>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F6AFBC9-9C55-4BB4-8DD3-CBFB9D95967D}"/>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312F76C-C542-4FF1-88A9-12DED608E7BB}"/>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C1AEC1F-364C-4A2C-8798-18571170F73F}"/>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960AF63-51EE-4474-9693-18C3FFC5F54D}"/>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E186998-8FFC-4B8E-9664-A3EB3DA93F3F}"/>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00B2A7C-644E-4B02-8949-68AC413D146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0923CE8B-E88E-4585-A698-30BB686DFEDD}"/>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1148CFA-ECD4-4847-91CE-7E8206F840A3}"/>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FAB4226-9991-4F5E-B43B-D873A909D2AB}"/>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C8548911-9FE4-446D-BD3E-DC72AEF2D6DA}"/>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94" name="Group 93">
            <a:extLst>
              <a:ext uri="{FF2B5EF4-FFF2-40B4-BE49-F238E27FC236}">
                <a16:creationId xmlns:a16="http://schemas.microsoft.com/office/drawing/2014/main" id="{811B40AE-63DC-41CA-B0D1-EF99F055F5E6}"/>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95" name="Freeform 17">
              <a:extLst>
                <a:ext uri="{FF2B5EF4-FFF2-40B4-BE49-F238E27FC236}">
                  <a16:creationId xmlns:a16="http://schemas.microsoft.com/office/drawing/2014/main" id="{07BB2A43-A75C-4A17-B68F-E6AB75EE03FF}"/>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id="{40A0BDF4-301A-4EE4-A77D-BD245F18EEAC}"/>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97" name="Straight Connector 96">
                <a:extLst>
                  <a:ext uri="{FF2B5EF4-FFF2-40B4-BE49-F238E27FC236}">
                    <a16:creationId xmlns:a16="http://schemas.microsoft.com/office/drawing/2014/main" id="{C4924D57-94BA-40F5-BF53-9B23F7213F36}"/>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14F8BCB-338A-49F5-BB9D-626C7A0CC95F}"/>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EFC0D9E-285A-4D86-8A71-B985BA833533}"/>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57015B3C-B28A-40F0-B53A-91B3B9C5FA74}"/>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DFD7530-F83D-4D23-9B1F-F8DA8CD5AF9D}"/>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4DC34F9A-64D4-48B5-8E5A-ED0E33925394}"/>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3ED77B99-47E0-4D0B-B185-7F5E1B61C07F}"/>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C09C835-22F6-4E14-9BBE-11DD2333460E}"/>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A02419A0-4AA5-4985-B606-94268DE4159A}"/>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1503FA27-7544-400B-8706-FE12A9B316BF}"/>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DD404C57-DD6C-454E-BE13-90369095B133}"/>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ABEA11C-C6F5-4FAB-9F3F-384EF23D6CA6}"/>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7CAEDBBC-2C01-496B-929B-849F1CB53499}"/>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894D4ED-61CE-46A2-9092-A00B9E837722}"/>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1C5D0262-1B14-45D6-937F-B6D6A915DC32}"/>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C7684CB-4F98-4EC9-A35B-1E903CEE6678}"/>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5C25B956-861C-47EE-9D4D-E31C24538EFC}"/>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3DD61AAC-D277-4D2E-AB51-8DDB489040AB}"/>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4A4BA2A9-697F-45E1-8363-5E61A4207E93}"/>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FD517C0E-A6EE-4A86-9F4C-434CD7191516}"/>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8C170BA-831C-4BA4-A286-65E66E9C465E}"/>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0EAA6EC5-E2BD-492B-9A8B-C27A76AC6C9F}"/>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485DB25-AEEB-4180-9A14-2CEB267D4FFE}"/>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807A4361-79A5-47AA-98FE-01640EE424C3}"/>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672975E-CAD3-46F3-BDA2-902C8237DC5A}"/>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15679262-AA08-4D50-AB3F-E6F9B4D1D810}"/>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1E32D5A-0C93-4E13-B049-914A2F1D299C}"/>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941EC8F6-AF84-43B6-9400-F73F6FBADE53}"/>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E75F074A-16C0-4748-BD13-64A7C32F6A0E}"/>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CB3D608-CA7C-470E-9AAA-8389005F5367}"/>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7AB4FD7D-4E8A-4455-933E-99E52E0B490D}"/>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7416DF40-A568-431F-B63F-C32A9175B87E}"/>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1B25E07C-A0EC-4DCF-88EC-51BB5C3FC349}"/>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96C7DC41-3ADA-4989-AE2A-0F8D9DFCC9E7}"/>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6AE2AB88-5EAC-41EC-98BF-FACD6A211552}"/>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94E0B17E-9282-4983-AEB1-2B123998A339}"/>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986E83F1-9CCB-448B-89C9-F55B273BFC04}"/>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621D911-2A84-468C-9244-743E3E18D733}"/>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B29971DC-3B38-4403-ABC9-880A06EBAC9A}"/>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2D65D61-4C71-4851-B377-83369B38899E}"/>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04A736D-4A39-4E06-B7A7-2217CEB4ECE2}"/>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3B1531E-B3AC-480D-A8CD-836E8C1788BE}"/>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CF076B49-2AA3-4C05-9E50-CFF9137184BF}"/>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FE506FE5-22A7-42E7-BEB9-5442E791844F}"/>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5D634CEF-DD74-4EC0-B7F4-3884BAF10662}"/>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C4AD2728-E4B9-487D-A682-5E21DD15BB7B}"/>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C422CD3C-92C4-473C-9E31-85A594F6BE27}"/>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1509C2B-9D23-4008-B6A1-240768820976}"/>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007ACD51-E44F-4AF8-8F61-F276D71343FA}"/>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EF5BDAF9-2B69-4209-BE1F-6C5D8A1DFF77}"/>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9DA27782-8E1F-422F-B106-31C0E1216D59}"/>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8E8A221D-84EC-47C2-A895-825385815322}"/>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F08A0E1C-6626-4DD8-83BE-E83E2DFC840C}"/>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7360D67F-521C-4D9A-B2B1-392386EA51E6}"/>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F29669A1-CC36-41F4-B0F1-B720DB989420}"/>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7DC3ADA6-152F-4D7B-9ABD-30DC8F7A2510}"/>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1F6CA5EE-56FA-4EF7-9EC7-BC3FB217ED90}"/>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703F9222-217B-48EB-8878-EC0B32E32256}"/>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48B9A73-A26B-43DB-9BB2-5658871FEA2B}"/>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EDF9DD53-6F04-4203-B61A-240676B7FDB5}"/>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1065752-DE28-425C-8987-168FE9F51028}"/>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4B78A37C-B329-45F9-AF83-26D5CD826542}"/>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B70B126-9812-487A-AB78-CBCB1B32D760}"/>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62A622F7-EC16-4F46-83B7-7A7DBCF99A26}"/>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5607D488-F3A1-4FF6-9C5C-B4C1E147A2CB}"/>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FDD48CAD-8E9A-434C-9F7E-6031DA9A6A95}"/>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F70B9979-DEC4-48B9-9462-E3631AC96A9B}"/>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ADB15ACD-534F-474C-8B1A-8F5B94AEFDCD}"/>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8DFFE368-637C-4309-ABAC-BDCED29B6BCD}"/>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7D3E8255-AD5A-48F8-B948-7BF97DBEE7A3}"/>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784682BD-D253-4704-BB29-6D9C7D3006A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34113DE4-AE89-4F45-9B12-61B04E3E78AA}"/>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437CF76-AF2F-46BC-9579-872625F1AB74}"/>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AF2AF364-8140-40A5-9AC8-00C03DA479CC}"/>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AFBA166C-DB92-475D-B0D3-1F7EB2B81ABF}"/>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583F60B4-E774-4D4F-BC7C-A171BB61743F}"/>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EF18C06C-0984-4FAA-952A-9CBFC0F95C17}"/>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BDE44802-FF06-46DC-9F7E-D2A329BB29B5}"/>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5" name="Picture 4" descr="A drawing of a cartoon character&#10;&#10;Description generated with high confidence">
            <a:extLst>
              <a:ext uri="{FF2B5EF4-FFF2-40B4-BE49-F238E27FC236}">
                <a16:creationId xmlns:a16="http://schemas.microsoft.com/office/drawing/2014/main" id="{52EF3DCA-BC77-49BE-820D-F074F93AD170}"/>
              </a:ext>
            </a:extLst>
          </p:cNvPr>
          <p:cNvPicPr>
            <a:picLocks noChangeAspect="1"/>
          </p:cNvPicPr>
          <p:nvPr/>
        </p:nvPicPr>
        <p:blipFill rotWithShape="1">
          <a:blip r:embed="rId4">
            <a:extLst>
              <a:ext uri="{28A0092B-C50C-407E-A947-70E740481C1C}">
                <a14:useLocalDpi xmlns:a14="http://schemas.microsoft.com/office/drawing/2010/main" val="0"/>
              </a:ext>
            </a:extLst>
          </a:blip>
          <a:srcRect t="21686" r="-1" b="18695"/>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
        <p:nvSpPr>
          <p:cNvPr id="2" name="Title 1">
            <a:extLst>
              <a:ext uri="{FF2B5EF4-FFF2-40B4-BE49-F238E27FC236}">
                <a16:creationId xmlns:a16="http://schemas.microsoft.com/office/drawing/2014/main" id="{C6977146-08D6-46D0-9AC3-D5AEF260A250}"/>
              </a:ext>
            </a:extLst>
          </p:cNvPr>
          <p:cNvSpPr>
            <a:spLocks noGrp="1"/>
          </p:cNvSpPr>
          <p:nvPr>
            <p:ph type="title"/>
          </p:nvPr>
        </p:nvSpPr>
        <p:spPr>
          <a:xfrm>
            <a:off x="685801" y="609600"/>
            <a:ext cx="6143423" cy="1456267"/>
          </a:xfrm>
        </p:spPr>
        <p:txBody>
          <a:bodyPr>
            <a:normAutofit/>
          </a:bodyPr>
          <a:lstStyle/>
          <a:p>
            <a:r>
              <a:rPr lang="en-US" dirty="0"/>
              <a:t>The Innocent</a:t>
            </a:r>
          </a:p>
        </p:txBody>
      </p:sp>
      <p:sp>
        <p:nvSpPr>
          <p:cNvPr id="3" name="Content Placeholder 2">
            <a:extLst>
              <a:ext uri="{FF2B5EF4-FFF2-40B4-BE49-F238E27FC236}">
                <a16:creationId xmlns:a16="http://schemas.microsoft.com/office/drawing/2014/main" id="{AF264B4B-8CB8-41CA-BDE3-28E2EA518160}"/>
              </a:ext>
            </a:extLst>
          </p:cNvPr>
          <p:cNvSpPr>
            <a:spLocks noGrp="1"/>
          </p:cNvSpPr>
          <p:nvPr>
            <p:ph idx="1"/>
          </p:nvPr>
        </p:nvSpPr>
        <p:spPr>
          <a:xfrm>
            <a:off x="685801" y="2142067"/>
            <a:ext cx="6143423" cy="3649133"/>
          </a:xfrm>
        </p:spPr>
        <p:txBody>
          <a:bodyPr>
            <a:normAutofit/>
          </a:bodyPr>
          <a:lstStyle/>
          <a:p>
            <a:r>
              <a:rPr lang="en-US" b="1" dirty="0"/>
              <a:t>Summary:</a:t>
            </a:r>
            <a:r>
              <a:rPr lang="en-US" dirty="0"/>
              <a:t> Characters representing the innocent archetype are often women or children. These character archetypes are pure in every way. Though often surrounded by dark circumstances, the innocent archetype somehow has not become jaded by the corruption and evil of others. These character archetypes aren't stupid: they're just so morally good that the badness of others cannot seem to mar them.</a:t>
            </a:r>
          </a:p>
        </p:txBody>
      </p:sp>
    </p:spTree>
    <p:extLst>
      <p:ext uri="{BB962C8B-B14F-4D97-AF65-F5344CB8AC3E}">
        <p14:creationId xmlns:p14="http://schemas.microsoft.com/office/powerpoint/2010/main" val="56198874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590820A0-B14B-4F1C-8DDA-174AC2B1471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5" name="Freeform 98">
              <a:extLst>
                <a:ext uri="{FF2B5EF4-FFF2-40B4-BE49-F238E27FC236}">
                  <a16:creationId xmlns:a16="http://schemas.microsoft.com/office/drawing/2014/main" id="{A0B952A8-34E8-46AE-B7EC-D9FB3BF1EED9}"/>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77C0821D-1BFC-498C-BEE4-6CE6B6B2C43E}"/>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7" name="Straight Connector 16">
                <a:extLst>
                  <a:ext uri="{FF2B5EF4-FFF2-40B4-BE49-F238E27FC236}">
                    <a16:creationId xmlns:a16="http://schemas.microsoft.com/office/drawing/2014/main" id="{8CAE6635-A640-4DF6-8A57-8989A6B7B8AE}"/>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16D7B4-883D-4B71-A28E-8BDCD687E8CD}"/>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72A9B10-2C9E-4DDF-8C99-874229A492B3}"/>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EF75B38-CC94-4DE1-A968-D9E320A9268B}"/>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0E9350D-D958-4D62-8379-58ADFF954517}"/>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1CA4590-01F5-4F10-A727-F0EE16FD3E07}"/>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4D2BBC3-F36B-4D06-BCA7-F71AD6698023}"/>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9AD5E0B-9B13-4228-A23D-83F17DD01A13}"/>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E153321-B19E-4FA5-8A22-05A91F2AC433}"/>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CB9B077-591C-4298-888F-32BB6D0AB6AE}"/>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6FAFF7A-3D2E-40E1-961C-C2875D67D35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7AB21FA-AE5F-4714-968F-356DEE791F56}"/>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A657826-1C0D-47DD-9B11-E93A32B64C3B}"/>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0DC7092-7C59-441C-9840-7163FAB2D603}"/>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56E4341-2683-4149-A265-F498A3B79AAB}"/>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2D68886-7F13-46BC-9D15-BAF1B45EC3E5}"/>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17C4A21-61C9-400C-B013-440B0338B67D}"/>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DB85B97-7A10-452C-95EB-4CBC73A72926}"/>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A1D773-A4DC-4A3D-BB9D-E056BAC3B7A5}"/>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A7184E7-1D5B-4687-8ADC-B776C1EFB28F}"/>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32D3DC5-864B-4B44-9E09-2FE1AD048A58}"/>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0DB5CCD-3BBF-45CE-B561-4579A82BD05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1DD1944-44B9-4A99-A105-7C364538CAC5}"/>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5ACDF35-7550-4E16-9914-613447CC0FF9}"/>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BE9C83A-DEB3-4D63-A163-8223B6814065}"/>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6FFC901-4314-4DC8-BCF5-34E1ACC591C6}"/>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ACA1D64-7220-4CB4-9BF1-69B45B4822AF}"/>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565C435-F20D-4ACD-921E-A46F19D671BA}"/>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88848F1-0711-4763-BC8B-76970B5C8609}"/>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F1F2F9F-1FE7-4945-95B9-09731BE95495}"/>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D030805-517F-4B88-A49B-B0E89A0A9CF6}"/>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51D02D9-7DCC-42F6-BBD4-62F841ED4282}"/>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0B07484-4B4C-4B4E-9841-E455CCF19FC2}"/>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183CA18-F3C2-4329-AC85-63B53C6A635E}"/>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F40AEE3-A69A-4F08-95EC-D4427E246122}"/>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92C26C7-E36B-4C29-9C8B-963C7C350DFF}"/>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2AB60F-895F-49A6-A514-5EDE49E67C15}"/>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A53213F-862F-474E-9DE6-F06F3F344CCB}"/>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D556880-E892-4297-B930-959E868A1FE9}"/>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786BA14-25A0-4244-92EE-40B324E3236A}"/>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4A8FE26-68CA-4ED2-AC18-175CCD3855CA}"/>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02032B0-7225-492F-A909-4A5FA8B1CA70}"/>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AA3885E-E420-40C5-8B05-E5167027DD3E}"/>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A973D3B-A048-46C9-8DA7-6792F2F949F9}"/>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BAEE237-4C03-4C0B-9951-EB14A53620CD}"/>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E1D87A6-7BC8-4BD7-A2B9-B64555B750B3}"/>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17DFB34-0FF3-45E0-86D1-14367FD4E16E}"/>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B72F8F4-90B4-4099-B7E7-4F060A017DCB}"/>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9A58548-CA86-4B09-9534-0B9F46F1C61E}"/>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395729B-8C0E-41B8-B3ED-3E25B3289D68}"/>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3910024-5A98-44CB-96D6-6F18BEE2B1C6}"/>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71B185B-BD9C-4F33-A1CA-8053DC4F18F3}"/>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D04AC18-163B-4734-89C3-160679520D6D}"/>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08A3168-5207-4A96-AF77-4442A6DD406B}"/>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103104E-3B79-4584-BC67-1617345678CA}"/>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AE2661F-465D-44F7-832A-93816854D492}"/>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6351CA6-C76B-4C66-9378-C385BBE4023E}"/>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42756B9-0921-4B55-B129-1C794D4FDA7D}"/>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37841ED-C77C-4824-BBDB-A4AD5CC4C770}"/>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04E74C45-8542-46B2-AAA4-9749090683F6}"/>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B975665-5AAD-40D4-AC00-1047ED6593ED}"/>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046CFA9-FF2B-4D62-8063-8D68FF480177}"/>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50C0FC6-86F2-4AAC-9174-25FB83DA6F9A}"/>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8652921-868F-4CCF-B70C-034DAD2E76D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2A55E7D-1C8A-4438-A99F-3ACAC87A7744}"/>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3610C07-2EF7-4475-AF6C-9CA4C0645F54}"/>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17D69AF-D03D-4514-A534-475B17591260}"/>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570FDC14-72EE-470D-876E-651741365825}"/>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BEAC2A8-991D-4B96-ABE3-9A32625B2225}"/>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E4FDD02D-2AD2-4A6C-BBC9-15591F457B84}"/>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6844DDA-5D96-4DEA-A208-28BBA359011B}"/>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96F2E86-56F4-4B0C-8D83-55D2865C87BE}"/>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193D075-DE33-4AD6-937B-FC2912872EE4}"/>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59EA056-638E-430D-AE76-796F1ED38BDE}"/>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D75FB12-06AB-46A1-BFE4-D16F35625CBB}"/>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51D4855-B924-45D6-A884-31A6BC96308E}"/>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8397D34C-609D-44DB-AFF8-75858A4F313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EA17769-C4B1-4138-875F-A58D5D849792}"/>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96" name="Group 95">
            <a:extLst>
              <a:ext uri="{FF2B5EF4-FFF2-40B4-BE49-F238E27FC236}">
                <a16:creationId xmlns:a16="http://schemas.microsoft.com/office/drawing/2014/main" id="{3B02E948-8CD2-4C3C-9E5D-262DAC3C965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97" name="Freeform 17">
              <a:extLst>
                <a:ext uri="{FF2B5EF4-FFF2-40B4-BE49-F238E27FC236}">
                  <a16:creationId xmlns:a16="http://schemas.microsoft.com/office/drawing/2014/main" id="{F8E025EC-8201-4DC5-B858-C2EEA8121D7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8" name="Group 97">
              <a:extLst>
                <a:ext uri="{FF2B5EF4-FFF2-40B4-BE49-F238E27FC236}">
                  <a16:creationId xmlns:a16="http://schemas.microsoft.com/office/drawing/2014/main" id="{5D00349E-7825-4D5D-81A3-6A5FB2D95D8A}"/>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99" name="Straight Connector 98">
                <a:extLst>
                  <a:ext uri="{FF2B5EF4-FFF2-40B4-BE49-F238E27FC236}">
                    <a16:creationId xmlns:a16="http://schemas.microsoft.com/office/drawing/2014/main" id="{2B0493F4-7EE3-40BC-9693-4C3011697670}"/>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5D627BB-BD2B-4E33-837E-94DABD948C19}"/>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948FD7F-4A95-419F-9592-F1AE43EB39DC}"/>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76D13955-7897-45BF-AE8D-F635DE7296B8}"/>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AD38C1DF-38DA-4D6D-AEDD-F23C5310458D}"/>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618B3C8-757B-4262-8325-56E79801FFF4}"/>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BC63D8C-C95A-4588-AEC8-83438699A3A8}"/>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E1EBAFC9-1157-4512-A58B-E8DBDCB0E00C}"/>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D5C42AD4-0C0A-44F8-BEF5-76D798BB1439}"/>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FA2FDF3F-1D8B-4D7F-9713-D2785051C429}"/>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E5C02B7-5014-410B-A59B-ABA9017C96A0}"/>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A738C92-C3B6-43D5-A718-230FE5A78AEC}"/>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7FDBFA0-A00A-4C49-A38C-5197E28B1E55}"/>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62F2930-B81B-47BF-BAB6-6CD862E0AC0B}"/>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DB0E661-1786-4C8B-B4AA-1C46DBB09FB4}"/>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EAE039B6-9B91-4DF7-B2E1-BEC620E8AF73}"/>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A09B3898-68D4-4032-973C-3297FA2A0B7F}"/>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6FDF469-A729-4C34-9A4E-FC7F50FB6EEA}"/>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42661BA-C51F-493E-BA84-7E8E02647BE3}"/>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BCA6BFC1-5596-4F25-8834-B82EC76C031C}"/>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DC0C4EA-8B26-488D-842A-8492C28EFA70}"/>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1365199F-3DA2-4ECE-8AA0-B37E7E3AFBB3}"/>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F8EAD3C-6628-48E5-A004-B34EFF17E23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8627E51D-F7F3-432F-B018-3390B0A3E27F}"/>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B0A796D9-B9B7-497E-91F4-257D2CCAA2EC}"/>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4E17776-2D77-4801-AFE4-553D807E0140}"/>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AF653420-3C79-432A-9CAB-6A4AEC545BEB}"/>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CB4F431F-451E-4136-B596-17B63963215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75E18572-BE7A-4234-B454-FD38ABFAE2FC}"/>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5EB9F985-7C1A-4BFE-A4DC-F35AA0D04EC9}"/>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500648B4-39E6-409B-A151-2A6CC6D3C4AC}"/>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013A2463-A9F5-45B4-804E-5595FAE42CF5}"/>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CBF3193A-025E-4BE6-9AD5-D3106F9D78C4}"/>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E2832A9B-55E5-494A-A717-3617EDD1F2CA}"/>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C0DA7BF-4BD6-46F6-91A1-E38E259FC7F6}"/>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87B5F7E4-8A2A-468D-8EF3-6D7171EBC009}"/>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F6A8F3CE-3B42-4770-8933-7C9BCA91B639}"/>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6224EF38-8522-4A6A-BA96-BAAB1A136C4A}"/>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42B702F4-3A4F-475E-A874-62BA9C76A0D4}"/>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1BF12728-61DB-4CA7-BFEA-C67E21001E77}"/>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2A114F6C-B377-4620-9C72-92D0FA5095D2}"/>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85FB219-37DC-4CBB-BDEF-43EF98EB00CD}"/>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2060F2EE-256C-4A23-A980-9C317EA5F163}"/>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52F37857-F893-4D54-B377-60870C91BC14}"/>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5DEA293-2202-41FF-B5FE-71F06BAA693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A9C59CAC-07BD-4C27-8926-C55E46BD1030}"/>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80FA13A-0B04-4946-9A24-2701584E2D09}"/>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488CE1CC-C8B3-470F-9512-B590AF9DEB9C}"/>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7C1809CD-B912-4E69-A5A5-94EA27B28078}"/>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B9E3C6C-40C8-4A98-B0AF-C45C414845A2}"/>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DBE61EAD-B3F8-4E77-B3B6-0A3374C0F223}"/>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4303657B-9569-4CB6-A870-F7D678DE67F8}"/>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C95E1DFB-B252-4CBC-95A8-D1DC68A1859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2D7B24AC-E1C7-4A27-BACA-0AE3C159FD63}"/>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97ECB039-4BBD-4991-8C57-7D90D4A22C18}"/>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38517C97-1250-4775-B725-2CBD677C3F2C}"/>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9679D68-007E-47A6-A882-07A8088B5C63}"/>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767BAF92-FB48-468A-B633-46749349E519}"/>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2875629C-FBE1-4E58-82B5-53DBC3ABD06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C29FC6C-B918-40F3-AAAA-1A4F1DFBEA25}"/>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2D55E2D8-4D39-4F44-AAE7-B3B2DDDB5B5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8EF38C89-9B35-40D5-A2EC-AE4FFF171283}"/>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15C842FE-0918-4A9A-B4F3-F69C539B3542}"/>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C5A2FDBE-9CE6-41C7-A149-1FC75441C47C}"/>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FE76B3FC-2648-4EF2-A363-8AED916B454C}"/>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57AD43BF-C5AB-4324-B39E-5E3AFC887616}"/>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1D7FC0CC-E465-4316-A7B6-42441D27DCCA}"/>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5EF568F1-4905-4D65-8510-683A870976A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B0779A11-5E9E-4455-8DB7-6BF1F0BA4EF8}"/>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2B884067-174C-4C5C-955E-462157D0FA76}"/>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BE5F0FA8-85D6-4B51-B2A8-027AC28D826E}"/>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E76C2522-4938-48D4-9ACE-F61BC45271CF}"/>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7119966D-0585-4354-991F-856ADF670D0D}"/>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6931C16B-534C-413B-A404-870528429A56}"/>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888EA28D-0FC2-4BEA-B3EB-D9DEB3C4F76D}"/>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1F2052B6-705D-484A-9856-BCC35D311EFC}"/>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B357007E-5B0B-4BC1-96BB-2F9A55E28B8B}"/>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144B8928-2E44-471E-818A-AC5F8B9B1D4D}"/>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178" name="Group 177">
            <a:extLst>
              <a:ext uri="{FF2B5EF4-FFF2-40B4-BE49-F238E27FC236}">
                <a16:creationId xmlns:a16="http://schemas.microsoft.com/office/drawing/2014/main" id="{D3F906D0-CE7C-484D-8C11-5011F768A5D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739066">
            <a:off x="5520984" y="3122486"/>
            <a:ext cx="2928062" cy="2544637"/>
            <a:chOff x="5281603" y="104899"/>
            <a:chExt cx="6910397" cy="6005491"/>
          </a:xfrm>
        </p:grpSpPr>
        <p:sp>
          <p:nvSpPr>
            <p:cNvPr id="179" name="Freeform 183">
              <a:extLst>
                <a:ext uri="{FF2B5EF4-FFF2-40B4-BE49-F238E27FC236}">
                  <a16:creationId xmlns:a16="http://schemas.microsoft.com/office/drawing/2014/main" id="{0FE191C3-385B-4E2B-ADE9-0FA9E09CA2AB}"/>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0" name="Group 179">
              <a:extLst>
                <a:ext uri="{FF2B5EF4-FFF2-40B4-BE49-F238E27FC236}">
                  <a16:creationId xmlns:a16="http://schemas.microsoft.com/office/drawing/2014/main" id="{DF236ECF-9469-429F-B950-E6274E93F7DC}"/>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1" name="Straight Connector 180">
                <a:extLst>
                  <a:ext uri="{FF2B5EF4-FFF2-40B4-BE49-F238E27FC236}">
                    <a16:creationId xmlns:a16="http://schemas.microsoft.com/office/drawing/2014/main" id="{ACFB9B6B-3B4B-406C-A9C4-9E15E8EDA9EB}"/>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1185F607-E801-4999-8E05-0C8486DAAAE5}"/>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2AE80DE6-1860-413C-83A4-3D16C772FC6E}"/>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BCA67FE0-1324-427A-A3EB-EC0E27E8DA99}"/>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426A4D5-E148-458E-81B7-A67551CC529F}"/>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5AE534E1-BFC4-4B6F-B4A6-D0331A128D79}"/>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F6D2BC14-55E1-4250-A703-26EAE5BEB11F}"/>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D28FA0B2-4451-4A40-A6A8-B5B2BFFD22A7}"/>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95551A0-FD49-4C51-9936-31AADCF8F03F}"/>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21AA33D7-B8C3-4A4C-B04C-90496559F628}"/>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EC11C7CB-C8A3-4FA2-8919-4BDE08B8C08F}"/>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04122C9F-7650-4E2A-BBDD-5ED1794298FD}"/>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2331B0F-4B2B-49FF-B210-A548BEE14B1A}"/>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9E66A3B2-EAB9-4D0F-8CC6-133C4B8D269A}"/>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A5D255CC-F767-47F3-9B04-0F597091D8B2}"/>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DE6FFD6E-D10A-4E69-B92A-1C3D4AD9006E}"/>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9BAE1242-2228-4493-81B5-F7807B8DAC8E}"/>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7A6A8552-686E-44B0-AA9A-9488BB77FE1C}"/>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7C45C190-42DB-4A86-A102-D04A25E1E1F6}"/>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DC2E5DE9-3511-45AE-9F95-710C8211A33E}"/>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3F3C6F6-47A6-4265-878C-5092E9328055}"/>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82B1F3E7-F618-4E13-9E16-7118C45C77D2}"/>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5E7DF9B-A62B-4C53-A661-B401D7195B9B}"/>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EEE4847E-481F-4419-AE1F-90DED5344CCC}"/>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13E9C09-74A8-40D0-BC37-74CA31F5D0E4}"/>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B0009143-1101-4DF3-B01E-766F9BE63D37}"/>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995E8D24-3C05-4242-92BA-731FDA5AE644}"/>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A40A7CC8-D93E-41C0-8322-8EF549E1A5C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0B91F070-941B-4307-9931-156C868BFF8E}"/>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BF90A755-20A8-4274-A4F7-BD624FECFA9D}"/>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4D87C615-9E34-495E-8406-FAEFC2F8456F}"/>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11A383A9-4CA6-4FAB-9F61-C5E53DBF8B29}"/>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D7B6069C-3205-4BBB-ADDF-D85A07E550CD}"/>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98083F5B-DC24-40B3-92D2-BF90631145D5}"/>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1AEA55FF-DDBB-4AA2-ACBD-9A4D56FFCC2C}"/>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E00B1FB-F492-483C-B4D3-893BE48D29E2}"/>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576CFD40-49E1-465A-9B23-F9D980D9A4DF}"/>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5D63EDB7-C852-43C0-9954-6F2196FABE8B}"/>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316E726A-0F37-45E3-9BDF-42ECAA68F69D}"/>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29E8E54E-8FB5-4650-AD2D-C65F3F53A990}"/>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33018142-C705-4D1B-8C27-83842B8D18F2}"/>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4B029D1D-41B1-45D6-8FC5-9EBEEEBD51CC}"/>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238CE0A4-BE74-4418-8DB6-FC0A39102939}"/>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C5DC5DB6-FAE4-45E0-A0E5-E613B8D7E15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3FBB2B3B-650C-4D6B-BA13-A71D6CB8CD5B}"/>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AA61A363-0BE0-4381-9635-02A60AE9C1F4}"/>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F363EFF4-A1A6-4E57-8128-D13002EAD075}"/>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744B3004-D3A0-4C95-8618-02CD578CCD25}"/>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48511694-389A-4FA7-950D-D0B63A422C74}"/>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03CF007D-1A35-4653-994F-C5DC685C4392}"/>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E268873C-3BA1-4848-8A1E-55D4416950F4}"/>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F28B5E8-5EF7-40C6-8012-75E3ADCB416D}"/>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C4DD4F11-6920-4398-88A7-0C571FA3F940}"/>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B87C9D72-9386-43D4-9C27-2B0A676624B7}"/>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6903FC60-7B4A-4E8D-B64E-A6570168D8D0}"/>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1565646A-F4D1-434F-ACCE-BC14E5D04948}"/>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EB5384FB-B917-47C4-9BEF-B81DFEE8C202}"/>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03934C7C-17F3-44A9-96A6-AC1E3AFE0163}"/>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88AF32D4-0DB1-4F6F-8B2B-27519AB902EE}"/>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E8FB5CFF-2F83-4320-9CD0-CCD78775EC59}"/>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C85CC5D7-8944-4B99-92D2-D827AB9C4F17}"/>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F55CCF6E-2B52-4B36-872D-542D0CDD70B6}"/>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12D2E4E5-D86C-41AF-B664-F7E0773984A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1B38EA97-5B13-4977-B58D-0B28E2D8BA80}"/>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0CC35DD3-5BF6-4C99-93A1-C0F5ACAB7A48}"/>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69C8543-88BB-4CDA-8EF5-285068521066}"/>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A091AE30-82E9-4674-9E65-5042AB251C1F}"/>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9A3D2800-7BCF-4C76-9CCD-6962D5E5E7CB}"/>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2AD91264-05B7-4454-AE8C-BAC45B33175A}"/>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047D64C-CE38-4EDA-8EA5-8A805D525AFB}"/>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A3C33408-5D0E-4DE4-8945-9001979D3E8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1AE14B5-3844-4A66-A8BC-CD8538C56243}"/>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5F78B15A-17F2-474B-A6B5-34B225EBA057}"/>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114C9FE9-2E7D-466C-978D-713D0A6624CB}"/>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882ACEF4-C446-4969-92B5-8649558C27DA}"/>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DDA39D67-86FF-418E-9876-AB14AFD79334}"/>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2D3BF31F-EEDE-4027-BAE2-CD14B138C543}"/>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F37BBBCA-15AD-4E11-813C-E58EE564FDBE}"/>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5" name="Picture 4">
            <a:extLst>
              <a:ext uri="{FF2B5EF4-FFF2-40B4-BE49-F238E27FC236}">
                <a16:creationId xmlns:a16="http://schemas.microsoft.com/office/drawing/2014/main" id="{47A7E958-118A-4986-BA88-6581C50F6B73}"/>
              </a:ext>
            </a:extLst>
          </p:cNvPr>
          <p:cNvPicPr>
            <a:picLocks noChangeAspect="1"/>
          </p:cNvPicPr>
          <p:nvPr/>
        </p:nvPicPr>
        <p:blipFill rotWithShape="1">
          <a:blip r:embed="rId3">
            <a:extLst>
              <a:ext uri="{28A0092B-C50C-407E-A947-70E740481C1C}">
                <a14:useLocalDpi xmlns:a14="http://schemas.microsoft.com/office/drawing/2010/main" val="0"/>
              </a:ext>
            </a:extLst>
          </a:blip>
          <a:srcRect t="15221" r="-1" b="16184"/>
          <a:stretch/>
        </p:blipFill>
        <p:spPr>
          <a:xfrm>
            <a:off x="5959325" y="2806240"/>
            <a:ext cx="2902538" cy="2902537"/>
          </a:xfrm>
          <a:custGeom>
            <a:avLst/>
            <a:gdLst>
              <a:gd name="connsiteX0" fmla="*/ 1425981 w 2851962"/>
              <a:gd name="connsiteY0" fmla="*/ 0 h 2851962"/>
              <a:gd name="connsiteX1" fmla="*/ 2851962 w 2851962"/>
              <a:gd name="connsiteY1" fmla="*/ 1425981 h 2851962"/>
              <a:gd name="connsiteX2" fmla="*/ 1425981 w 2851962"/>
              <a:gd name="connsiteY2" fmla="*/ 2851962 h 2851962"/>
              <a:gd name="connsiteX3" fmla="*/ 0 w 2851962"/>
              <a:gd name="connsiteY3" fmla="*/ 1425981 h 2851962"/>
              <a:gd name="connsiteX4" fmla="*/ 1425981 w 2851962"/>
              <a:gd name="connsiteY4" fmla="*/ 0 h 2851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1962" h="2851962">
                <a:moveTo>
                  <a:pt x="1425981" y="0"/>
                </a:moveTo>
                <a:cubicBezTo>
                  <a:pt x="2213529" y="0"/>
                  <a:pt x="2851962" y="638433"/>
                  <a:pt x="2851962" y="1425981"/>
                </a:cubicBezTo>
                <a:cubicBezTo>
                  <a:pt x="2851962" y="2213529"/>
                  <a:pt x="2213529" y="2851962"/>
                  <a:pt x="1425981" y="2851962"/>
                </a:cubicBezTo>
                <a:cubicBezTo>
                  <a:pt x="638433" y="2851962"/>
                  <a:pt x="0" y="2213529"/>
                  <a:pt x="0" y="1425981"/>
                </a:cubicBezTo>
                <a:cubicBezTo>
                  <a:pt x="0" y="638433"/>
                  <a:pt x="638433" y="0"/>
                  <a:pt x="1425981" y="0"/>
                </a:cubicBezTo>
                <a:close/>
              </a:path>
            </a:pathLst>
          </a:custGeom>
        </p:spPr>
      </p:pic>
      <p:pic>
        <p:nvPicPr>
          <p:cNvPr id="7" name="Picture 6" descr="A close up of a person wearing a costume&#10;&#10;Description generated with high confidence">
            <a:extLst>
              <a:ext uri="{FF2B5EF4-FFF2-40B4-BE49-F238E27FC236}">
                <a16:creationId xmlns:a16="http://schemas.microsoft.com/office/drawing/2014/main" id="{82822D23-387C-4765-A11E-2AFBE5E45732}"/>
              </a:ext>
            </a:extLst>
          </p:cNvPr>
          <p:cNvPicPr>
            <a:picLocks noChangeAspect="1"/>
          </p:cNvPicPr>
          <p:nvPr/>
        </p:nvPicPr>
        <p:blipFill rotWithShape="1">
          <a:blip r:embed="rId4">
            <a:extLst>
              <a:ext uri="{28A0092B-C50C-407E-A947-70E740481C1C}">
                <a14:useLocalDpi xmlns:a14="http://schemas.microsoft.com/office/drawing/2010/main" val="0"/>
              </a:ext>
            </a:extLst>
          </a:blip>
          <a:srcRect l="10363" r="13363"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pic>
        <p:nvPicPr>
          <p:cNvPr id="9" name="Picture 8" descr="A picture containing building, person, outdoor, man&#10;&#10;Description generated with very high confidence">
            <a:extLst>
              <a:ext uri="{FF2B5EF4-FFF2-40B4-BE49-F238E27FC236}">
                <a16:creationId xmlns:a16="http://schemas.microsoft.com/office/drawing/2014/main" id="{8A0B4064-E071-4FA8-A710-9BB787A0B845}"/>
              </a:ext>
            </a:extLst>
          </p:cNvPr>
          <p:cNvPicPr>
            <a:picLocks noChangeAspect="1"/>
          </p:cNvPicPr>
          <p:nvPr/>
        </p:nvPicPr>
        <p:blipFill rotWithShape="1">
          <a:blip r:embed="rId5">
            <a:extLst>
              <a:ext uri="{28A0092B-C50C-407E-A947-70E740481C1C}">
                <a14:useLocalDpi xmlns:a14="http://schemas.microsoft.com/office/drawing/2010/main" val="0"/>
              </a:ext>
            </a:extLst>
          </a:blip>
          <a:srcRect l="10605" r="9340"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
        <p:nvSpPr>
          <p:cNvPr id="2" name="Title 1">
            <a:extLst>
              <a:ext uri="{FF2B5EF4-FFF2-40B4-BE49-F238E27FC236}">
                <a16:creationId xmlns:a16="http://schemas.microsoft.com/office/drawing/2014/main" id="{1B90D2A4-CBE5-445B-9BC8-F74E9C9C3408}"/>
              </a:ext>
            </a:extLst>
          </p:cNvPr>
          <p:cNvSpPr>
            <a:spLocks noGrp="1"/>
          </p:cNvSpPr>
          <p:nvPr>
            <p:ph type="title"/>
          </p:nvPr>
        </p:nvSpPr>
        <p:spPr>
          <a:xfrm>
            <a:off x="685801" y="609600"/>
            <a:ext cx="4681873" cy="1456267"/>
          </a:xfrm>
        </p:spPr>
        <p:txBody>
          <a:bodyPr>
            <a:normAutofit/>
          </a:bodyPr>
          <a:lstStyle/>
          <a:p>
            <a:r>
              <a:rPr lang="en-US" dirty="0"/>
              <a:t>The Villain</a:t>
            </a:r>
          </a:p>
        </p:txBody>
      </p:sp>
      <p:sp>
        <p:nvSpPr>
          <p:cNvPr id="3" name="Content Placeholder 2">
            <a:extLst>
              <a:ext uri="{FF2B5EF4-FFF2-40B4-BE49-F238E27FC236}">
                <a16:creationId xmlns:a16="http://schemas.microsoft.com/office/drawing/2014/main" id="{552032AD-524B-4648-969D-E76B23FADCB7}"/>
              </a:ext>
            </a:extLst>
          </p:cNvPr>
          <p:cNvSpPr>
            <a:spLocks noGrp="1"/>
          </p:cNvSpPr>
          <p:nvPr>
            <p:ph idx="1"/>
          </p:nvPr>
        </p:nvSpPr>
        <p:spPr>
          <a:xfrm>
            <a:off x="685801" y="2142067"/>
            <a:ext cx="4681873" cy="3649133"/>
          </a:xfrm>
        </p:spPr>
        <p:txBody>
          <a:bodyPr>
            <a:normAutofit/>
          </a:bodyPr>
          <a:lstStyle/>
          <a:p>
            <a:r>
              <a:rPr lang="en-US" b="1" dirty="0"/>
              <a:t>Summary:</a:t>
            </a:r>
            <a:r>
              <a:rPr lang="en-US" dirty="0"/>
              <a:t> The villain wants to stop the hero archetype from achieving his or her goal. The villain is often evil, though there is often a reason—however warped that reason may be—why villains are so bad. Villains often want nothing more than to control and have power over everyone and everything around them, probably because most of them are secretly strongly motivated by fear. Villains are often the moral </a:t>
            </a:r>
            <a:r>
              <a:rPr lang="en-US" i="1">
                <a:hlinkClick r:id="rId6" tooltip="Foil"/>
              </a:rPr>
              <a:t>foil</a:t>
            </a:r>
            <a:r>
              <a:rPr lang="en-US" dirty="0"/>
              <a:t> of the hero: that is, their main vice will parallel the hero's main virtue.</a:t>
            </a:r>
          </a:p>
        </p:txBody>
      </p:sp>
      <mc:AlternateContent xmlns:mc="http://schemas.openxmlformats.org/markup-compatibility/2006">
        <mc:Choice xmlns:pslz="http://schemas.microsoft.com/office/powerpoint/2016/slidezoom" Requires="pslz">
          <p:graphicFrame>
            <p:nvGraphicFramePr>
              <p:cNvPr id="6" name="Slide Zoom 5">
                <a:extLst>
                  <a:ext uri="{FF2B5EF4-FFF2-40B4-BE49-F238E27FC236}">
                    <a16:creationId xmlns:a16="http://schemas.microsoft.com/office/drawing/2014/main" id="{382AFE80-6C68-4209-948E-BEF862C1DF1E}"/>
                  </a:ext>
                </a:extLst>
              </p:cNvPr>
              <p:cNvGraphicFramePr>
                <a:graphicFrameLocks noChangeAspect="1"/>
              </p:cNvGraphicFramePr>
              <p:nvPr>
                <p:extLst>
                  <p:ext uri="{D42A27DB-BD31-4B8C-83A1-F6EECF244321}">
                    <p14:modId xmlns:p14="http://schemas.microsoft.com/office/powerpoint/2010/main" val="1004588343"/>
                  </p:ext>
                </p:extLst>
              </p:nvPr>
            </p:nvGraphicFramePr>
            <p:xfrm>
              <a:off x="6417745" y="6093823"/>
              <a:ext cx="1122776" cy="631561"/>
            </p:xfrm>
            <a:graphic>
              <a:graphicData uri="http://schemas.microsoft.com/office/powerpoint/2016/slidezoom">
                <pslz:sldZm>
                  <pslz:sldZmObj sldId="262" cId="70326271">
                    <pslz:zmPr id="{846E2AE5-62BD-4F2B-9DF9-53D8CF8D60B6}" returnToParent="0" transitionDur="1000">
                      <p166:blipFill xmlns:p166="http://schemas.microsoft.com/office/powerpoint/2016/6/main">
                        <a:blip r:embed="rId7"/>
                        <a:stretch>
                          <a:fillRect/>
                        </a:stretch>
                      </p166:blipFill>
                      <p166:spPr xmlns:p166="http://schemas.microsoft.com/office/powerpoint/2016/6/main">
                        <a:xfrm>
                          <a:off x="0" y="0"/>
                          <a:ext cx="1122776" cy="631561"/>
                        </a:xfrm>
                        <a:prstGeom prst="rect">
                          <a:avLst/>
                        </a:prstGeom>
                        <a:ln w="3175">
                          <a:solidFill>
                            <a:prstClr val="ltGray"/>
                          </a:solidFill>
                        </a:ln>
                      </p166:spPr>
                    </pslz:zmPr>
                  </pslz:sldZmObj>
                </pslz:sldZm>
              </a:graphicData>
            </a:graphic>
          </p:graphicFrame>
        </mc:Choice>
        <mc:Fallback>
          <p:pic>
            <p:nvPicPr>
              <p:cNvPr id="6" name="Slide Zoom 5">
                <a:hlinkClick r:id="rId8" action="ppaction://hlinksldjump"/>
                <a:extLst>
                  <a:ext uri="{FF2B5EF4-FFF2-40B4-BE49-F238E27FC236}">
                    <a16:creationId xmlns:a16="http://schemas.microsoft.com/office/drawing/2014/main" id="{382AFE80-6C68-4209-948E-BEF862C1DF1E}"/>
                  </a:ext>
                </a:extLst>
              </p:cNvPr>
              <p:cNvPicPr>
                <a:picLocks noGrp="1" noRot="1" noChangeAspect="1" noMove="1" noResize="1" noEditPoints="1" noAdjustHandles="1" noChangeArrowheads="1" noChangeShapeType="1"/>
              </p:cNvPicPr>
              <p:nvPr/>
            </p:nvPicPr>
            <p:blipFill>
              <a:blip r:embed="rId7"/>
              <a:stretch>
                <a:fillRect/>
              </a:stretch>
            </p:blipFill>
            <p:spPr>
              <a:xfrm>
                <a:off x="6417745" y="6093823"/>
                <a:ext cx="1122776" cy="631561"/>
              </a:xfrm>
              <a:prstGeom prst="rect">
                <a:avLst/>
              </a:prstGeom>
              <a:ln w="3175">
                <a:solidFill>
                  <a:prstClr val="ltGray"/>
                </a:solidFill>
              </a:ln>
            </p:spPr>
          </p:pic>
        </mc:Fallback>
      </mc:AlternateContent>
    </p:spTree>
    <p:extLst>
      <p:ext uri="{BB962C8B-B14F-4D97-AF65-F5344CB8AC3E}">
        <p14:creationId xmlns:p14="http://schemas.microsoft.com/office/powerpoint/2010/main" val="320263540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9" name="Rounded Rectangle 10">
            <a:extLst>
              <a:ext uri="{FF2B5EF4-FFF2-40B4-BE49-F238E27FC236}">
                <a16:creationId xmlns:a16="http://schemas.microsoft.com/office/drawing/2014/main" id="{099FF7E9-CDEF-44B3-87B0-50170C4C8F2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6172" y="639097"/>
            <a:ext cx="3398290" cy="5575438"/>
          </a:xfrm>
          <a:prstGeom prst="roundRect">
            <a:avLst>
              <a:gd name="adj" fmla="val 5442"/>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map&#10;&#10;Description generated with very high confidence">
            <a:extLst>
              <a:ext uri="{FF2B5EF4-FFF2-40B4-BE49-F238E27FC236}">
                <a16:creationId xmlns:a16="http://schemas.microsoft.com/office/drawing/2014/main" id="{4A7DDFE1-6DB3-4AE4-B22C-DDB9964E80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8592" y="733077"/>
            <a:ext cx="2905333" cy="2636590"/>
          </a:xfrm>
          <a:prstGeom prst="roundRect">
            <a:avLst>
              <a:gd name="adj" fmla="val 5170"/>
            </a:avLst>
          </a:prstGeom>
          <a:ln w="50800" cap="sq" cmpd="dbl">
            <a:noFill/>
            <a:miter lim="800000"/>
          </a:ln>
          <a:effectLst/>
        </p:spPr>
      </p:pic>
      <p:pic>
        <p:nvPicPr>
          <p:cNvPr id="7" name="Picture 6" descr="A close up of text on a white background&#10;&#10;Description generated with high confidence">
            <a:extLst>
              <a:ext uri="{FF2B5EF4-FFF2-40B4-BE49-F238E27FC236}">
                <a16:creationId xmlns:a16="http://schemas.microsoft.com/office/drawing/2014/main" id="{026B2A62-6EB9-4CF1-95BB-F840D034CA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8779" y="3936922"/>
            <a:ext cx="3204958" cy="1730677"/>
          </a:xfrm>
          <a:prstGeom prst="roundRect">
            <a:avLst>
              <a:gd name="adj" fmla="val 5170"/>
            </a:avLst>
          </a:prstGeom>
          <a:ln w="50800" cap="sq" cmpd="dbl">
            <a:noFill/>
            <a:miter lim="800000"/>
          </a:ln>
          <a:effectLst/>
        </p:spPr>
      </p:pic>
      <p:sp>
        <p:nvSpPr>
          <p:cNvPr id="2" name="Title 1">
            <a:extLst>
              <a:ext uri="{FF2B5EF4-FFF2-40B4-BE49-F238E27FC236}">
                <a16:creationId xmlns:a16="http://schemas.microsoft.com/office/drawing/2014/main" id="{F7D82712-E5BE-4326-B54D-6929C14B9C4B}"/>
              </a:ext>
            </a:extLst>
          </p:cNvPr>
          <p:cNvSpPr>
            <a:spLocks noGrp="1"/>
          </p:cNvSpPr>
          <p:nvPr>
            <p:ph type="title"/>
          </p:nvPr>
        </p:nvSpPr>
        <p:spPr>
          <a:xfrm>
            <a:off x="685801" y="1030289"/>
            <a:ext cx="6814749" cy="1035578"/>
          </a:xfrm>
        </p:spPr>
        <p:txBody>
          <a:bodyPr>
            <a:normAutofit/>
          </a:bodyPr>
          <a:lstStyle/>
          <a:p>
            <a:pPr>
              <a:lnSpc>
                <a:spcPct val="90000"/>
              </a:lnSpc>
            </a:pPr>
            <a:r>
              <a:rPr lang="en-US" sz="2800"/>
              <a:t>3. The importance of images in telling a story: storyboarding fundamentals</a:t>
            </a:r>
          </a:p>
        </p:txBody>
      </p:sp>
      <p:sp>
        <p:nvSpPr>
          <p:cNvPr id="3" name="Content Placeholder 2">
            <a:extLst>
              <a:ext uri="{FF2B5EF4-FFF2-40B4-BE49-F238E27FC236}">
                <a16:creationId xmlns:a16="http://schemas.microsoft.com/office/drawing/2014/main" id="{97C730E6-BA1D-436A-A73A-D925834C4C9A}"/>
              </a:ext>
            </a:extLst>
          </p:cNvPr>
          <p:cNvSpPr>
            <a:spLocks noGrp="1"/>
          </p:cNvSpPr>
          <p:nvPr>
            <p:ph idx="1"/>
          </p:nvPr>
        </p:nvSpPr>
        <p:spPr>
          <a:xfrm>
            <a:off x="685801" y="2142067"/>
            <a:ext cx="6814749" cy="3649133"/>
          </a:xfrm>
        </p:spPr>
        <p:txBody>
          <a:bodyPr>
            <a:normAutofit/>
          </a:bodyPr>
          <a:lstStyle/>
          <a:p>
            <a:pPr marL="0" indent="0">
              <a:buNone/>
            </a:pPr>
            <a:r>
              <a:rPr lang="en-US" dirty="0"/>
              <a:t>a. Why use a storyboard?</a:t>
            </a:r>
          </a:p>
          <a:p>
            <a:pPr marL="0" indent="0">
              <a:buNone/>
            </a:pPr>
            <a:r>
              <a:rPr lang="en-US" dirty="0"/>
              <a:t>b. Use of sketches, text and technical instructions to provide thorough descriptions of video game levels, scenes, goals, etc.</a:t>
            </a:r>
          </a:p>
          <a:p>
            <a:pPr marL="0" indent="0">
              <a:buNone/>
            </a:pPr>
            <a:r>
              <a:rPr lang="en-US" dirty="0"/>
              <a:t>c. Impact of sequence of frames in a storyboard and how this affects the story</a:t>
            </a:r>
          </a:p>
          <a:p>
            <a:pPr marL="0" indent="0">
              <a:buNone/>
            </a:pPr>
            <a:r>
              <a:rPr lang="en-US" dirty="0"/>
              <a:t>d. Cues that help a visual storyteller to communicate ideas</a:t>
            </a:r>
          </a:p>
        </p:txBody>
      </p:sp>
    </p:spTree>
    <p:extLst>
      <p:ext uri="{BB962C8B-B14F-4D97-AF65-F5344CB8AC3E}">
        <p14:creationId xmlns:p14="http://schemas.microsoft.com/office/powerpoint/2010/main" val="210480673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5D1A7-CDD2-4758-BBDB-6B4A2ADCAE72}"/>
              </a:ext>
            </a:extLst>
          </p:cNvPr>
          <p:cNvSpPr>
            <a:spLocks noGrp="1"/>
          </p:cNvSpPr>
          <p:nvPr>
            <p:ph type="title"/>
          </p:nvPr>
        </p:nvSpPr>
        <p:spPr/>
        <p:txBody>
          <a:bodyPr/>
          <a:lstStyle/>
          <a:p>
            <a:r>
              <a:rPr lang="en-US" dirty="0"/>
              <a:t>Self pace learning</a:t>
            </a:r>
          </a:p>
        </p:txBody>
      </p:sp>
      <p:sp>
        <p:nvSpPr>
          <p:cNvPr id="3" name="Text Placeholder 2">
            <a:extLst>
              <a:ext uri="{FF2B5EF4-FFF2-40B4-BE49-F238E27FC236}">
                <a16:creationId xmlns:a16="http://schemas.microsoft.com/office/drawing/2014/main" id="{59C72CC6-37FF-4E83-8DCF-D97C4AC9E64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1043683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86FD3-DA1C-40D8-BFBD-8CFB390EE0D0}"/>
              </a:ext>
            </a:extLst>
          </p:cNvPr>
          <p:cNvSpPr>
            <a:spLocks noGrp="1"/>
          </p:cNvSpPr>
          <p:nvPr>
            <p:ph type="title"/>
          </p:nvPr>
        </p:nvSpPr>
        <p:spPr/>
        <p:txBody>
          <a:bodyPr/>
          <a:lstStyle/>
          <a:p>
            <a:r>
              <a:rPr lang="en-US" dirty="0"/>
              <a:t>Exploring the Unity Editor 	</a:t>
            </a:r>
          </a:p>
        </p:txBody>
      </p:sp>
      <p:sp>
        <p:nvSpPr>
          <p:cNvPr id="3" name="Content Placeholder 2">
            <a:extLst>
              <a:ext uri="{FF2B5EF4-FFF2-40B4-BE49-F238E27FC236}">
                <a16:creationId xmlns:a16="http://schemas.microsoft.com/office/drawing/2014/main" id="{73E1F4CB-C644-4A34-8041-6AABCDA3B5D0}"/>
              </a:ext>
            </a:extLst>
          </p:cNvPr>
          <p:cNvSpPr>
            <a:spLocks noGrp="1"/>
          </p:cNvSpPr>
          <p:nvPr>
            <p:ph idx="1"/>
          </p:nvPr>
        </p:nvSpPr>
        <p:spPr/>
        <p:txBody>
          <a:bodyPr>
            <a:normAutofit/>
          </a:bodyPr>
          <a:lstStyle/>
          <a:p>
            <a:pPr marL="0" indent="0" algn="just">
              <a:buNone/>
            </a:pPr>
            <a:r>
              <a:rPr lang="en-US" dirty="0"/>
              <a:t>This tutorial below introduces the concepts of terrain and is a continuation of the development process for setting up a game build in the Unity Editor. This tutorial introduces the basic skills the learner will need to start any project in Unity. As learners finalize their game genre, story, and begin character development, the next tutorials will prepare them for bringing their storyboard to life within the Unity Editor. Provide time and opportunity for learners to complete the Terrain Sculpting Tutorial and previous tutorials as necessary to develop ability to begin the actual creation of their game for the Capstone Project.</a:t>
            </a:r>
          </a:p>
          <a:p>
            <a:pPr marL="0" indent="0">
              <a:buNone/>
            </a:pPr>
            <a:r>
              <a:rPr lang="en-US" dirty="0"/>
              <a:t>Terrain Sculpting: </a:t>
            </a:r>
            <a:r>
              <a:rPr lang="en-US" dirty="0">
                <a:hlinkClick r:id="rId2"/>
              </a:rPr>
              <a:t>https://unity3d.com/learn/tutorials/topics/graphics/terrain-introduction-heightmaps</a:t>
            </a:r>
            <a:endParaRPr lang="en-US" dirty="0"/>
          </a:p>
          <a:p>
            <a:pPr marL="0" indent="0">
              <a:buNone/>
            </a:pPr>
            <a:endParaRPr lang="en-US" dirty="0"/>
          </a:p>
        </p:txBody>
      </p:sp>
    </p:spTree>
    <p:extLst>
      <p:ext uri="{BB962C8B-B14F-4D97-AF65-F5344CB8AC3E}">
        <p14:creationId xmlns:p14="http://schemas.microsoft.com/office/powerpoint/2010/main" val="2279306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7685E-A745-4A50-86C8-75AD364EEAA4}"/>
              </a:ext>
            </a:extLst>
          </p:cNvPr>
          <p:cNvSpPr>
            <a:spLocks noGrp="1"/>
          </p:cNvSpPr>
          <p:nvPr>
            <p:ph type="title"/>
          </p:nvPr>
        </p:nvSpPr>
        <p:spPr/>
        <p:txBody>
          <a:bodyPr/>
          <a:lstStyle/>
          <a:p>
            <a:r>
              <a:rPr lang="en-US" dirty="0"/>
              <a:t>UNIT DESCRIPTION</a:t>
            </a:r>
          </a:p>
        </p:txBody>
      </p:sp>
      <p:sp>
        <p:nvSpPr>
          <p:cNvPr id="3" name="Content Placeholder 2">
            <a:extLst>
              <a:ext uri="{FF2B5EF4-FFF2-40B4-BE49-F238E27FC236}">
                <a16:creationId xmlns:a16="http://schemas.microsoft.com/office/drawing/2014/main" id="{C8456813-B5A7-4C0F-A03A-3EEDDFFFD412}"/>
              </a:ext>
            </a:extLst>
          </p:cNvPr>
          <p:cNvSpPr>
            <a:spLocks noGrp="1"/>
          </p:cNvSpPr>
          <p:nvPr>
            <p:ph idx="1"/>
          </p:nvPr>
        </p:nvSpPr>
        <p:spPr/>
        <p:txBody>
          <a:bodyPr/>
          <a:lstStyle/>
          <a:p>
            <a:pPr marL="0" indent="0">
              <a:buNone/>
            </a:pPr>
            <a:r>
              <a:rPr lang="en-US" dirty="0"/>
              <a:t>This unit of study introduces the learners to the major elements of narrative for interactive environments. The focus is on the concepts of storytelling in relationship to game design. Learners will explore the fundamentals of narrative creation and the crucial importance of interactive storytelling. Learners will also use storyboards to create a visual sequence of story development and game play.</a:t>
            </a:r>
          </a:p>
        </p:txBody>
      </p:sp>
    </p:spTree>
    <p:extLst>
      <p:ext uri="{BB962C8B-B14F-4D97-AF65-F5344CB8AC3E}">
        <p14:creationId xmlns:p14="http://schemas.microsoft.com/office/powerpoint/2010/main" val="16852250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FF09-8256-4E29-8CC9-883A3C3627FF}"/>
              </a:ext>
            </a:extLst>
          </p:cNvPr>
          <p:cNvSpPr>
            <a:spLocks noGrp="1"/>
          </p:cNvSpPr>
          <p:nvPr>
            <p:ph type="title"/>
          </p:nvPr>
        </p:nvSpPr>
        <p:spPr/>
        <p:txBody>
          <a:bodyPr/>
          <a:lstStyle/>
          <a:p>
            <a:r>
              <a:rPr lang="en-US" dirty="0"/>
              <a:t>Work Breakdown Structure (WBS) Exercise</a:t>
            </a:r>
          </a:p>
        </p:txBody>
      </p:sp>
      <p:sp>
        <p:nvSpPr>
          <p:cNvPr id="3" name="Content Placeholder 2">
            <a:extLst>
              <a:ext uri="{FF2B5EF4-FFF2-40B4-BE49-F238E27FC236}">
                <a16:creationId xmlns:a16="http://schemas.microsoft.com/office/drawing/2014/main" id="{17BE0636-4D9B-4461-B4A4-3287743FA764}"/>
              </a:ext>
            </a:extLst>
          </p:cNvPr>
          <p:cNvSpPr>
            <a:spLocks noGrp="1"/>
          </p:cNvSpPr>
          <p:nvPr>
            <p:ph idx="1"/>
          </p:nvPr>
        </p:nvSpPr>
        <p:spPr/>
        <p:txBody>
          <a:bodyPr>
            <a:normAutofit/>
          </a:bodyPr>
          <a:lstStyle/>
          <a:p>
            <a:pPr marL="0" indent="0">
              <a:buNone/>
            </a:pPr>
            <a:r>
              <a:rPr lang="en-US" dirty="0"/>
              <a:t>In the last unit, learners were introduced to a basic project charter. In this unit, they will learn how to manage resources (i.e. time and talent) to accurate predict how long a project will take. They will also create a roadmap, which details the steps they need to take in order to meet the milestones to keep the project on track. The Work Breakdown Structure (WBS) document will be used to itemize specific tasks to be completed in order to finish a project. This can include very high level tasks as well as very detailed and highly specific tasks. For this part of the project, just enough project management is recommended and learners will only create a WBS for the higher level tasks. They will complete the WBS by listing the higher level tasks to be completed on the Capstone Project. This </a:t>
            </a:r>
            <a:r>
              <a:rPr lang="en-US"/>
              <a:t>can be changed </a:t>
            </a:r>
            <a:r>
              <a:rPr lang="en-US" dirty="0"/>
              <a:t>and edited as new knowledge </a:t>
            </a:r>
            <a:r>
              <a:rPr lang="en-US"/>
              <a:t>and understanding </a:t>
            </a:r>
            <a:r>
              <a:rPr lang="en-US" dirty="0"/>
              <a:t>of the process occurs.</a:t>
            </a:r>
          </a:p>
        </p:txBody>
      </p:sp>
    </p:spTree>
    <p:extLst>
      <p:ext uri="{BB962C8B-B14F-4D97-AF65-F5344CB8AC3E}">
        <p14:creationId xmlns:p14="http://schemas.microsoft.com/office/powerpoint/2010/main" val="213046577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1061-58F4-4906-B50D-8E4FAA309B23}"/>
              </a:ext>
            </a:extLst>
          </p:cNvPr>
          <p:cNvSpPr>
            <a:spLocks noGrp="1"/>
          </p:cNvSpPr>
          <p:nvPr>
            <p:ph type="title"/>
          </p:nvPr>
        </p:nvSpPr>
        <p:spPr/>
        <p:txBody>
          <a:bodyPr/>
          <a:lstStyle/>
          <a:p>
            <a:r>
              <a:rPr lang="it-IT" b="1" dirty="0"/>
              <a:t>Game Design Document (GDD) Entry</a:t>
            </a:r>
            <a:endParaRPr lang="en-US" b="1" dirty="0"/>
          </a:p>
        </p:txBody>
      </p:sp>
      <p:sp>
        <p:nvSpPr>
          <p:cNvPr id="3" name="Content Placeholder 2">
            <a:extLst>
              <a:ext uri="{FF2B5EF4-FFF2-40B4-BE49-F238E27FC236}">
                <a16:creationId xmlns:a16="http://schemas.microsoft.com/office/drawing/2014/main" id="{1955FB9C-BC92-4753-9929-331BC6A6F093}"/>
              </a:ext>
            </a:extLst>
          </p:cNvPr>
          <p:cNvSpPr>
            <a:spLocks noGrp="1"/>
          </p:cNvSpPr>
          <p:nvPr>
            <p:ph idx="1"/>
          </p:nvPr>
        </p:nvSpPr>
        <p:spPr/>
        <p:txBody>
          <a:bodyPr>
            <a:normAutofit/>
          </a:bodyPr>
          <a:lstStyle/>
          <a:p>
            <a:pPr marL="0" indent="0">
              <a:buNone/>
            </a:pPr>
            <a:r>
              <a:rPr lang="en-US" dirty="0"/>
              <a:t>In your Game Design Document (GDD), create a storyboard for your game idea. This is still a pretty high level storyboard, so you do not need all the nitty-gritty details but at least a storyboard of the major story components. Jot down a few paragraphs of narrative that introduce your storyline. Introduce the back-story. What happened just before the action in the game – how did the main character end up in the situation they are placed at the beginning of the game? If your game does not have an actual storyline, jot down the background for how you developed the idea for your game. What was in your mind? Why do you think your idea is a good one? What was your inspiration? Remember your game will have a storyboard even if you are not developing a narrative type game.</a:t>
            </a:r>
          </a:p>
        </p:txBody>
      </p:sp>
    </p:spTree>
    <p:extLst>
      <p:ext uri="{BB962C8B-B14F-4D97-AF65-F5344CB8AC3E}">
        <p14:creationId xmlns:p14="http://schemas.microsoft.com/office/powerpoint/2010/main" val="396555179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82E73-A9F2-4E16-AE70-C0E73B0E50E6}"/>
              </a:ext>
            </a:extLst>
          </p:cNvPr>
          <p:cNvSpPr>
            <a:spLocks noGrp="1"/>
          </p:cNvSpPr>
          <p:nvPr>
            <p:ph type="title"/>
          </p:nvPr>
        </p:nvSpPr>
        <p:spPr/>
        <p:txBody>
          <a:bodyPr/>
          <a:lstStyle/>
          <a:p>
            <a:r>
              <a:rPr lang="it-IT" b="1" dirty="0"/>
              <a:t>Game Design Document (GDD) Entry</a:t>
            </a:r>
            <a:endParaRPr lang="en-US" dirty="0"/>
          </a:p>
        </p:txBody>
      </p:sp>
      <p:sp>
        <p:nvSpPr>
          <p:cNvPr id="3" name="Content Placeholder 2">
            <a:extLst>
              <a:ext uri="{FF2B5EF4-FFF2-40B4-BE49-F238E27FC236}">
                <a16:creationId xmlns:a16="http://schemas.microsoft.com/office/drawing/2014/main" id="{94A975CF-2DBC-4917-8936-3DBBE719B00F}"/>
              </a:ext>
            </a:extLst>
          </p:cNvPr>
          <p:cNvSpPr>
            <a:spLocks noGrp="1"/>
          </p:cNvSpPr>
          <p:nvPr>
            <p:ph idx="1"/>
          </p:nvPr>
        </p:nvSpPr>
        <p:spPr/>
        <p:txBody>
          <a:bodyPr>
            <a:normAutofit/>
          </a:bodyPr>
          <a:lstStyle/>
          <a:p>
            <a:pPr marL="0" indent="0">
              <a:buNone/>
            </a:pPr>
            <a:r>
              <a:rPr lang="en-US" dirty="0"/>
              <a:t>In your Game Design Document (GDD), provide details on the main characters and any supporting characters for your Capstone Project.</a:t>
            </a:r>
          </a:p>
          <a:p>
            <a:r>
              <a:rPr lang="en-US" dirty="0"/>
              <a:t>Write out the physical features of the character, using five bullet points.</a:t>
            </a:r>
          </a:p>
          <a:p>
            <a:r>
              <a:rPr lang="en-US" dirty="0"/>
              <a:t>Using the provided Character traits list, identify two dominant traits for your main character. Include an explanation of the character’s development of those traits.</a:t>
            </a:r>
          </a:p>
          <a:p>
            <a:r>
              <a:rPr lang="en-US" dirty="0"/>
              <a:t>In paragraph form, create a back story for the character. The back story must lead the character up to a point of current conflict, but does not need to include their current conflict. In paragraph form, write out emotional/personality of the character.</a:t>
            </a:r>
          </a:p>
          <a:p>
            <a:pPr marL="0" indent="0">
              <a:buNone/>
            </a:pPr>
            <a:r>
              <a:rPr lang="en-US" dirty="0"/>
              <a:t>Create a draft for sections 1.5-Game Atmosphere, 1.6-Game Play, and 2.6-The Story in your Game Design Document (GDD). You will revisit and revise these sections as you learn more throughout the course.</a:t>
            </a:r>
          </a:p>
        </p:txBody>
      </p:sp>
    </p:spTree>
    <p:extLst>
      <p:ext uri="{BB962C8B-B14F-4D97-AF65-F5344CB8AC3E}">
        <p14:creationId xmlns:p14="http://schemas.microsoft.com/office/powerpoint/2010/main" val="156178522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9211A-EA91-4584-828B-36379FDCFA0D}"/>
              </a:ext>
            </a:extLst>
          </p:cNvPr>
          <p:cNvSpPr>
            <a:spLocks noGrp="1"/>
          </p:cNvSpPr>
          <p:nvPr>
            <p:ph type="title"/>
          </p:nvPr>
        </p:nvSpPr>
        <p:spPr/>
        <p:txBody>
          <a:bodyPr/>
          <a:lstStyle/>
          <a:p>
            <a:r>
              <a:rPr lang="en-US" dirty="0"/>
              <a:t>Contemporary Game Assignment -1</a:t>
            </a:r>
          </a:p>
        </p:txBody>
      </p:sp>
      <p:sp>
        <p:nvSpPr>
          <p:cNvPr id="3" name="Content Placeholder 2">
            <a:extLst>
              <a:ext uri="{FF2B5EF4-FFF2-40B4-BE49-F238E27FC236}">
                <a16:creationId xmlns:a16="http://schemas.microsoft.com/office/drawing/2014/main" id="{44E7D442-9771-449A-ADEB-CCA468746CC4}"/>
              </a:ext>
            </a:extLst>
          </p:cNvPr>
          <p:cNvSpPr>
            <a:spLocks noGrp="1"/>
          </p:cNvSpPr>
          <p:nvPr>
            <p:ph idx="1"/>
          </p:nvPr>
        </p:nvSpPr>
        <p:spPr/>
        <p:txBody>
          <a:bodyPr>
            <a:normAutofit/>
          </a:bodyPr>
          <a:lstStyle/>
          <a:p>
            <a:pPr marL="0" indent="0">
              <a:buNone/>
            </a:pPr>
            <a:r>
              <a:rPr lang="en-US" dirty="0"/>
              <a:t>Play </a:t>
            </a:r>
            <a:r>
              <a:rPr lang="en-US" dirty="0" err="1"/>
              <a:t>Megaman</a:t>
            </a:r>
            <a:r>
              <a:rPr lang="en-US" dirty="0"/>
              <a:t> X6 using </a:t>
            </a:r>
            <a:r>
              <a:rPr lang="en-US" dirty="0" err="1"/>
              <a:t>psx</a:t>
            </a:r>
            <a:r>
              <a:rPr lang="en-US" dirty="0"/>
              <a:t> emulator which already been uploaded on the google drive, watch the intro in the game. </a:t>
            </a:r>
          </a:p>
          <a:p>
            <a:pPr marL="0" indent="0">
              <a:buNone/>
            </a:pPr>
            <a:r>
              <a:rPr lang="en-US" dirty="0"/>
              <a:t>Discuss how the intro sets the stage for gameplay. What kind of mood does the story create? Based on the story, what do you expect from gameplay? What type of environment do you anticipate? What kind of challenges.</a:t>
            </a:r>
          </a:p>
          <a:p>
            <a:pPr marL="0" indent="0">
              <a:buNone/>
            </a:pPr>
            <a:r>
              <a:rPr lang="en-US" dirty="0"/>
              <a:t>Now play the game: </a:t>
            </a:r>
            <a:r>
              <a:rPr lang="en-US" dirty="0" err="1"/>
              <a:t>Megaman</a:t>
            </a:r>
            <a:r>
              <a:rPr lang="en-US" dirty="0"/>
              <a:t> X6. Explain how the game fits in with your expectations based on the initial backstory created via the intro. How would you have done the intro scene differently?</a:t>
            </a:r>
          </a:p>
        </p:txBody>
      </p:sp>
    </p:spTree>
    <p:extLst>
      <p:ext uri="{BB962C8B-B14F-4D97-AF65-F5344CB8AC3E}">
        <p14:creationId xmlns:p14="http://schemas.microsoft.com/office/powerpoint/2010/main" val="32188991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10968-681C-4E63-A9B4-F60371D57F81}"/>
              </a:ext>
            </a:extLst>
          </p:cNvPr>
          <p:cNvSpPr>
            <a:spLocks noGrp="1"/>
          </p:cNvSpPr>
          <p:nvPr>
            <p:ph type="title"/>
          </p:nvPr>
        </p:nvSpPr>
        <p:spPr/>
        <p:txBody>
          <a:bodyPr/>
          <a:lstStyle/>
          <a:p>
            <a:r>
              <a:rPr lang="en-US" dirty="0"/>
              <a:t>SUGGESTED RESOURCES</a:t>
            </a:r>
          </a:p>
        </p:txBody>
      </p:sp>
      <p:sp>
        <p:nvSpPr>
          <p:cNvPr id="3" name="Content Placeholder 2">
            <a:extLst>
              <a:ext uri="{FF2B5EF4-FFF2-40B4-BE49-F238E27FC236}">
                <a16:creationId xmlns:a16="http://schemas.microsoft.com/office/drawing/2014/main" id="{2D04E5B7-62EC-4AC3-BEB4-FCB6F9C79A40}"/>
              </a:ext>
            </a:extLst>
          </p:cNvPr>
          <p:cNvSpPr>
            <a:spLocks noGrp="1"/>
          </p:cNvSpPr>
          <p:nvPr>
            <p:ph idx="1"/>
          </p:nvPr>
        </p:nvSpPr>
        <p:spPr/>
        <p:txBody>
          <a:bodyPr>
            <a:normAutofit/>
          </a:bodyPr>
          <a:lstStyle/>
          <a:p>
            <a:pPr marL="0" indent="0">
              <a:buNone/>
            </a:pPr>
            <a:r>
              <a:rPr lang="en-US" dirty="0"/>
              <a:t>Which books, digital resources, &amp; other materials will be used in this lesson? Listed below is a</a:t>
            </a:r>
          </a:p>
          <a:p>
            <a:pPr marL="0" indent="0">
              <a:buNone/>
            </a:pPr>
            <a:r>
              <a:rPr lang="en-US" dirty="0"/>
              <a:t>recommendation of resources to consider for this unit:</a:t>
            </a:r>
          </a:p>
          <a:p>
            <a:pPr marL="0" indent="0">
              <a:buNone/>
            </a:pPr>
            <a:r>
              <a:rPr lang="en-US" dirty="0"/>
              <a:t>1. The 7 keys of storytelling https://www.youtube.com/watch?v=hVcg9L6FLPA</a:t>
            </a:r>
          </a:p>
          <a:p>
            <a:pPr marL="0" indent="0">
              <a:buNone/>
            </a:pPr>
            <a:r>
              <a:rPr lang="en-US" dirty="0"/>
              <a:t>2. Just Enough Project Management Text: http://www.amazon.com/Just-Enough-Project-Management-Indispensable/dp/0071445404 and for download: http://ebookee.org/Just-Enough-Project-Management_3617.html</a:t>
            </a:r>
          </a:p>
          <a:p>
            <a:pPr marL="0" indent="0">
              <a:buNone/>
            </a:pPr>
            <a:r>
              <a:rPr lang="en-US" dirty="0"/>
              <a:t>3. Guide for Creating a Work Breakdown Structure: https://www.workbreakdownstructure.com/</a:t>
            </a:r>
          </a:p>
          <a:p>
            <a:pPr marL="0" indent="0">
              <a:buNone/>
            </a:pPr>
            <a:r>
              <a:rPr lang="en-US" dirty="0"/>
              <a:t>4. Templates for WBS Creation: https://www.workbreakdownstructure.com/</a:t>
            </a:r>
          </a:p>
        </p:txBody>
      </p:sp>
    </p:spTree>
    <p:extLst>
      <p:ext uri="{BB962C8B-B14F-4D97-AF65-F5344CB8AC3E}">
        <p14:creationId xmlns:p14="http://schemas.microsoft.com/office/powerpoint/2010/main" val="272755065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07" name="Picture 8" descr="A close up of a logo&#10;&#10;Description generated with very high confidence">
            <a:extLst>
              <a:ext uri="{FF2B5EF4-FFF2-40B4-BE49-F238E27FC236}">
                <a16:creationId xmlns:a16="http://schemas.microsoft.com/office/drawing/2014/main" id="{6AF6706C-CF07-43A1-BCC4-CBA5D33820D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4" name="Picture 3" descr="A screenshot of a cell phone&#10;&#10;Description generated with very high confidence">
            <a:extLst>
              <a:ext uri="{FF2B5EF4-FFF2-40B4-BE49-F238E27FC236}">
                <a16:creationId xmlns:a16="http://schemas.microsoft.com/office/drawing/2014/main" id="{FEF1D915-14CB-4DA9-B7FF-BE9E816F97FA}"/>
              </a:ext>
            </a:extLst>
          </p:cNvPr>
          <p:cNvPicPr>
            <a:picLocks noChangeAspect="1"/>
          </p:cNvPicPr>
          <p:nvPr/>
        </p:nvPicPr>
        <p:blipFill>
          <a:blip r:embed="rId4"/>
          <a:stretch>
            <a:fillRect/>
          </a:stretch>
        </p:blipFill>
        <p:spPr>
          <a:xfrm>
            <a:off x="6076606" y="813971"/>
            <a:ext cx="5471927" cy="522569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scene3d>
            <a:camera prst="orthographicFront"/>
            <a:lightRig rig="threePt" dir="t">
              <a:rot lat="0" lon="0" rev="2700000"/>
            </a:lightRig>
          </a:scene3d>
          <a:sp3d contourW="6350">
            <a:bevelT h="38100"/>
            <a:contourClr>
              <a:srgbClr val="C0C0C0"/>
            </a:contourClr>
          </a:sp3d>
        </p:spPr>
      </p:pic>
      <p:sp>
        <p:nvSpPr>
          <p:cNvPr id="2" name="Title 1">
            <a:extLst>
              <a:ext uri="{FF2B5EF4-FFF2-40B4-BE49-F238E27FC236}">
                <a16:creationId xmlns:a16="http://schemas.microsoft.com/office/drawing/2014/main" id="{75E8E0DA-FA96-4B46-A499-655098687A51}"/>
              </a:ext>
            </a:extLst>
          </p:cNvPr>
          <p:cNvSpPr>
            <a:spLocks noGrp="1"/>
          </p:cNvSpPr>
          <p:nvPr>
            <p:ph type="title"/>
          </p:nvPr>
        </p:nvSpPr>
        <p:spPr>
          <a:xfrm>
            <a:off x="643464" y="639097"/>
            <a:ext cx="4789678" cy="3746634"/>
          </a:xfrm>
        </p:spPr>
        <p:txBody>
          <a:bodyPr vert="horz" lIns="91440" tIns="45720" rIns="91440" bIns="45720" rtlCol="0" anchor="b">
            <a:normAutofit/>
          </a:bodyPr>
          <a:lstStyle/>
          <a:p>
            <a:pPr algn="r"/>
            <a:r>
              <a:rPr lang="en-US" sz="4800"/>
              <a:t> LEARNING OBJECTIVES</a:t>
            </a:r>
          </a:p>
        </p:txBody>
      </p:sp>
      <p:sp>
        <p:nvSpPr>
          <p:cNvPr id="3" name="Content Placeholder 2">
            <a:extLst>
              <a:ext uri="{FF2B5EF4-FFF2-40B4-BE49-F238E27FC236}">
                <a16:creationId xmlns:a16="http://schemas.microsoft.com/office/drawing/2014/main" id="{EC762F18-6CBB-476E-8560-BFEC6DDBF5FE}"/>
              </a:ext>
            </a:extLst>
          </p:cNvPr>
          <p:cNvSpPr>
            <a:spLocks noGrp="1"/>
          </p:cNvSpPr>
          <p:nvPr>
            <p:ph idx="1"/>
          </p:nvPr>
        </p:nvSpPr>
        <p:spPr>
          <a:xfrm>
            <a:off x="643464" y="4385732"/>
            <a:ext cx="4813437" cy="1838087"/>
          </a:xfrm>
        </p:spPr>
        <p:txBody>
          <a:bodyPr vert="horz" lIns="91440" tIns="45720" rIns="91440" bIns="45720" rtlCol="0" anchor="t">
            <a:normAutofit/>
          </a:bodyPr>
          <a:lstStyle/>
          <a:p>
            <a:pPr marL="0" indent="0" algn="r">
              <a:buNone/>
            </a:pPr>
            <a:r>
              <a:rPr lang="en-US" cap="all"/>
              <a:t>By the end of this unit, learners should be able to perform the following tasks:</a:t>
            </a:r>
          </a:p>
        </p:txBody>
      </p:sp>
    </p:spTree>
    <p:extLst>
      <p:ext uri="{BB962C8B-B14F-4D97-AF65-F5344CB8AC3E}">
        <p14:creationId xmlns:p14="http://schemas.microsoft.com/office/powerpoint/2010/main" val="155938152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FBC15-874A-4202-98D7-D5EB948698ED}"/>
              </a:ext>
            </a:extLst>
          </p:cNvPr>
          <p:cNvSpPr>
            <a:spLocks noGrp="1"/>
          </p:cNvSpPr>
          <p:nvPr>
            <p:ph type="title"/>
          </p:nvPr>
        </p:nvSpPr>
        <p:spPr/>
        <p:txBody>
          <a:bodyPr/>
          <a:lstStyle/>
          <a:p>
            <a:r>
              <a:rPr lang="en-US" dirty="0"/>
              <a:t>COURSE OUTLINE</a:t>
            </a:r>
          </a:p>
        </p:txBody>
      </p:sp>
      <p:sp>
        <p:nvSpPr>
          <p:cNvPr id="3" name="Text Placeholder 2">
            <a:extLst>
              <a:ext uri="{FF2B5EF4-FFF2-40B4-BE49-F238E27FC236}">
                <a16:creationId xmlns:a16="http://schemas.microsoft.com/office/drawing/2014/main" id="{BBDDB61E-DD2A-44C5-9585-DC48E90B865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4971096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6F3A5-7059-4F50-AEDD-5F804EA2755E}"/>
              </a:ext>
            </a:extLst>
          </p:cNvPr>
          <p:cNvSpPr>
            <a:spLocks noGrp="1"/>
          </p:cNvSpPr>
          <p:nvPr>
            <p:ph type="title"/>
          </p:nvPr>
        </p:nvSpPr>
        <p:spPr/>
        <p:txBody>
          <a:bodyPr/>
          <a:lstStyle/>
          <a:p>
            <a:r>
              <a:rPr lang="en-US" dirty="0"/>
              <a:t>1. What is a story? </a:t>
            </a:r>
            <a:br>
              <a:rPr lang="en-US" dirty="0"/>
            </a:br>
            <a:r>
              <a:rPr lang="en-US" dirty="0"/>
              <a:t>Introduction to storytelling principles</a:t>
            </a:r>
          </a:p>
        </p:txBody>
      </p:sp>
      <p:sp>
        <p:nvSpPr>
          <p:cNvPr id="3" name="Content Placeholder 2">
            <a:extLst>
              <a:ext uri="{FF2B5EF4-FFF2-40B4-BE49-F238E27FC236}">
                <a16:creationId xmlns:a16="http://schemas.microsoft.com/office/drawing/2014/main" id="{272D2BC2-13A4-4F92-97C7-9E66616CBCE4}"/>
              </a:ext>
            </a:extLst>
          </p:cNvPr>
          <p:cNvSpPr>
            <a:spLocks noGrp="1"/>
          </p:cNvSpPr>
          <p:nvPr>
            <p:ph idx="1"/>
          </p:nvPr>
        </p:nvSpPr>
        <p:spPr/>
        <p:txBody>
          <a:bodyPr/>
          <a:lstStyle/>
          <a:p>
            <a:pPr marL="0" indent="0">
              <a:buNone/>
            </a:pPr>
            <a:r>
              <a:rPr lang="en-US" dirty="0"/>
              <a:t>a. Story structure</a:t>
            </a:r>
          </a:p>
          <a:p>
            <a:pPr marL="0" indent="0">
              <a:buNone/>
            </a:pPr>
            <a:r>
              <a:rPr lang="en-US" dirty="0"/>
              <a:t>b. Storyline</a:t>
            </a:r>
          </a:p>
          <a:p>
            <a:pPr marL="0" indent="0">
              <a:buNone/>
            </a:pPr>
            <a:r>
              <a:rPr lang="en-US" dirty="0"/>
              <a:t>c. Conflict and drama</a:t>
            </a:r>
          </a:p>
          <a:p>
            <a:pPr marL="0" indent="0">
              <a:buNone/>
            </a:pPr>
            <a:r>
              <a:rPr lang="en-US" dirty="0"/>
              <a:t>d. Types of narrative</a:t>
            </a:r>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2E127018-8659-450E-ABAE-EEBE5F6C05EC}"/>
                  </a:ext>
                </a:extLst>
              </p:cNvPr>
              <p:cNvGraphicFramePr>
                <a:graphicFrameLocks noChangeAspect="1"/>
              </p:cNvGraphicFramePr>
              <p:nvPr>
                <p:extLst>
                  <p:ext uri="{D42A27DB-BD31-4B8C-83A1-F6EECF244321}">
                    <p14:modId xmlns:p14="http://schemas.microsoft.com/office/powerpoint/2010/main" val="1931776295"/>
                  </p:ext>
                </p:extLst>
              </p:nvPr>
            </p:nvGraphicFramePr>
            <p:xfrm>
              <a:off x="2531758" y="3094972"/>
              <a:ext cx="593828" cy="334028"/>
            </p:xfrm>
            <a:graphic>
              <a:graphicData uri="http://schemas.microsoft.com/office/powerpoint/2016/slidezoom">
                <pslz:sldZm>
                  <pslz:sldZmObj sldId="270" cId="4032772544">
                    <pslz:zmPr id="{DA6B311C-B3B7-4E84-91EF-0FFF67BCE130}" returnToParent="0" transitionDur="1000">
                      <p166:blipFill xmlns:p166="http://schemas.microsoft.com/office/powerpoint/2016/6/main">
                        <a:blip r:embed="rId2"/>
                        <a:stretch>
                          <a:fillRect/>
                        </a:stretch>
                      </p166:blipFill>
                      <p166:spPr xmlns:p166="http://schemas.microsoft.com/office/powerpoint/2016/6/main">
                        <a:xfrm>
                          <a:off x="0" y="0"/>
                          <a:ext cx="593828" cy="334028"/>
                        </a:xfrm>
                        <a:prstGeom prst="rect">
                          <a:avLst/>
                        </a:prstGeom>
                        <a:ln w="3175">
                          <a:solidFill>
                            <a:prstClr val="ltGray"/>
                          </a:solidFill>
                        </a:ln>
                      </p166:spPr>
                    </pslz:zmPr>
                  </pslz:sldZmObj>
                </pslz:sldZm>
              </a:graphicData>
            </a:graphic>
          </p:graphicFrame>
        </mc:Choice>
        <mc:Fallback xmlns="">
          <p:pic>
            <p:nvPicPr>
              <p:cNvPr id="5" name="Slide Zoom 4">
                <a:hlinkClick r:id="rId3" action="ppaction://hlinksldjump"/>
                <a:extLst>
                  <a:ext uri="{FF2B5EF4-FFF2-40B4-BE49-F238E27FC236}">
                    <a16:creationId xmlns:a16="http://schemas.microsoft.com/office/drawing/2014/main" id="{2E127018-8659-450E-ABAE-EEBE5F6C05EC}"/>
                  </a:ext>
                </a:extLst>
              </p:cNvPr>
              <p:cNvPicPr>
                <a:picLocks noGrp="1" noRot="1" noChangeAspect="1" noMove="1" noResize="1" noEditPoints="1" noAdjustHandles="1" noChangeArrowheads="1" noChangeShapeType="1"/>
              </p:cNvPicPr>
              <p:nvPr/>
            </p:nvPicPr>
            <p:blipFill>
              <a:blip r:embed="rId4"/>
              <a:stretch>
                <a:fillRect/>
              </a:stretch>
            </p:blipFill>
            <p:spPr>
              <a:xfrm>
                <a:off x="2531758" y="3094972"/>
                <a:ext cx="593828" cy="334028"/>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E8CD2635-95D0-45D8-9130-111C110C0497}"/>
                  </a:ext>
                </a:extLst>
              </p:cNvPr>
              <p:cNvGraphicFramePr>
                <a:graphicFrameLocks noChangeAspect="1"/>
              </p:cNvGraphicFramePr>
              <p:nvPr>
                <p:extLst>
                  <p:ext uri="{D42A27DB-BD31-4B8C-83A1-F6EECF244321}">
                    <p14:modId xmlns:p14="http://schemas.microsoft.com/office/powerpoint/2010/main" val="1229223441"/>
                  </p:ext>
                </p:extLst>
              </p:nvPr>
            </p:nvGraphicFramePr>
            <p:xfrm>
              <a:off x="2861955" y="4510741"/>
              <a:ext cx="695146" cy="391020"/>
            </p:xfrm>
            <a:graphic>
              <a:graphicData uri="http://schemas.microsoft.com/office/powerpoint/2016/slidezoom">
                <pslz:sldZm>
                  <pslz:sldZmObj sldId="272" cId="3745118272">
                    <pslz:zmPr id="{069166F1-7A3E-47B0-9218-BC782B120DEF}" returnToParent="0" transitionDur="1000">
                      <p166:blipFill xmlns:p166="http://schemas.microsoft.com/office/powerpoint/2016/6/main">
                        <a:blip r:embed="rId5"/>
                        <a:stretch>
                          <a:fillRect/>
                        </a:stretch>
                      </p166:blipFill>
                      <p166:spPr xmlns:p166="http://schemas.microsoft.com/office/powerpoint/2016/6/main">
                        <a:xfrm>
                          <a:off x="0" y="0"/>
                          <a:ext cx="695146" cy="391020"/>
                        </a:xfrm>
                        <a:prstGeom prst="rect">
                          <a:avLst/>
                        </a:prstGeom>
                        <a:ln w="3175">
                          <a:solidFill>
                            <a:prstClr val="ltGray"/>
                          </a:solidFill>
                        </a:ln>
                      </p166:spPr>
                    </pslz:zmPr>
                  </pslz:sldZmObj>
                </pslz:sldZm>
              </a:graphicData>
            </a:graphic>
          </p:graphicFrame>
        </mc:Choice>
        <mc:Fallback xmlns="">
          <p:pic>
            <p:nvPicPr>
              <p:cNvPr id="7" name="Slide Zoom 6">
                <a:hlinkClick r:id="rId6" action="ppaction://hlinksldjump"/>
                <a:extLst>
                  <a:ext uri="{FF2B5EF4-FFF2-40B4-BE49-F238E27FC236}">
                    <a16:creationId xmlns:a16="http://schemas.microsoft.com/office/drawing/2014/main" id="{E8CD2635-95D0-45D8-9130-111C110C0497}"/>
                  </a:ext>
                </a:extLst>
              </p:cNvPr>
              <p:cNvPicPr>
                <a:picLocks noGrp="1" noRot="1" noChangeAspect="1" noMove="1" noResize="1" noEditPoints="1" noAdjustHandles="1" noChangeArrowheads="1" noChangeShapeType="1"/>
              </p:cNvPicPr>
              <p:nvPr/>
            </p:nvPicPr>
            <p:blipFill>
              <a:blip r:embed="rId7"/>
              <a:stretch>
                <a:fillRect/>
              </a:stretch>
            </p:blipFill>
            <p:spPr>
              <a:xfrm>
                <a:off x="2861955" y="4510741"/>
                <a:ext cx="695146" cy="39102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205AF6B9-3B71-439C-ACC1-66C201788468}"/>
                  </a:ext>
                </a:extLst>
              </p:cNvPr>
              <p:cNvGraphicFramePr>
                <a:graphicFrameLocks noChangeAspect="1"/>
              </p:cNvGraphicFramePr>
              <p:nvPr>
                <p:extLst>
                  <p:ext uri="{D42A27DB-BD31-4B8C-83A1-F6EECF244321}">
                    <p14:modId xmlns:p14="http://schemas.microsoft.com/office/powerpoint/2010/main" val="2310505990"/>
                  </p:ext>
                </p:extLst>
              </p:nvPr>
            </p:nvGraphicFramePr>
            <p:xfrm>
              <a:off x="9826055" y="5775859"/>
              <a:ext cx="1680144" cy="945081"/>
            </p:xfrm>
            <a:graphic>
              <a:graphicData uri="http://schemas.microsoft.com/office/powerpoint/2016/slidezoom">
                <pslz:sldZm>
                  <pslz:sldZmObj sldId="262" cId="70326271">
                    <pslz:zmPr id="{CCBBC6C9-7222-4D31-9BF7-7594882A95DD}" returnToParent="0" transitionDur="1000">
                      <p166:blipFill xmlns:p166="http://schemas.microsoft.com/office/powerpoint/2016/6/main">
                        <a:blip r:embed="rId8"/>
                        <a:stretch>
                          <a:fillRect/>
                        </a:stretch>
                      </p166:blipFill>
                      <p166:spPr xmlns:p166="http://schemas.microsoft.com/office/powerpoint/2016/6/main">
                        <a:xfrm>
                          <a:off x="0" y="0"/>
                          <a:ext cx="1680144" cy="945081"/>
                        </a:xfrm>
                        <a:prstGeom prst="rect">
                          <a:avLst/>
                        </a:prstGeom>
                        <a:ln w="3175">
                          <a:solidFill>
                            <a:prstClr val="ltGray"/>
                          </a:solidFill>
                        </a:ln>
                      </p166:spPr>
                    </pslz:zmPr>
                  </pslz:sldZmObj>
                </pslz:sldZm>
              </a:graphicData>
            </a:graphic>
          </p:graphicFrame>
        </mc:Choice>
        <mc:Fallback xmlns="">
          <p:pic>
            <p:nvPicPr>
              <p:cNvPr id="9" name="Slide Zoom 8">
                <a:hlinkClick r:id="rId9" action="ppaction://hlinksldjump"/>
                <a:extLst>
                  <a:ext uri="{FF2B5EF4-FFF2-40B4-BE49-F238E27FC236}">
                    <a16:creationId xmlns:a16="http://schemas.microsoft.com/office/drawing/2014/main" id="{205AF6B9-3B71-439C-ACC1-66C201788468}"/>
                  </a:ext>
                </a:extLst>
              </p:cNvPr>
              <p:cNvPicPr>
                <a:picLocks noGrp="1" noRot="1" noChangeAspect="1" noMove="1" noResize="1" noEditPoints="1" noAdjustHandles="1" noChangeArrowheads="1" noChangeShapeType="1"/>
              </p:cNvPicPr>
              <p:nvPr/>
            </p:nvPicPr>
            <p:blipFill>
              <a:blip r:embed="rId10"/>
              <a:stretch>
                <a:fillRect/>
              </a:stretch>
            </p:blipFill>
            <p:spPr>
              <a:xfrm>
                <a:off x="9826055" y="5775859"/>
                <a:ext cx="1680144" cy="945081"/>
              </a:xfrm>
              <a:prstGeom prst="rect">
                <a:avLst/>
              </a:prstGeom>
              <a:ln w="3175">
                <a:solidFill>
                  <a:prstClr val="ltGray"/>
                </a:solidFill>
              </a:ln>
            </p:spPr>
          </p:pic>
        </mc:Fallback>
      </mc:AlternateContent>
    </p:spTree>
    <p:extLst>
      <p:ext uri="{BB962C8B-B14F-4D97-AF65-F5344CB8AC3E}">
        <p14:creationId xmlns:p14="http://schemas.microsoft.com/office/powerpoint/2010/main" val="308221777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8" name="Content Placeholder 4" descr="A close up of a sign&#10;&#10;Description generated with very high confidence">
            <a:extLst>
              <a:ext uri="{FF2B5EF4-FFF2-40B4-BE49-F238E27FC236}">
                <a16:creationId xmlns:a16="http://schemas.microsoft.com/office/drawing/2014/main" id="{C6DA9D60-EFF8-4485-9109-E992BB8C00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4" y="1670850"/>
            <a:ext cx="6897878" cy="352558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a:extLst>
              <a:ext uri="{FF2B5EF4-FFF2-40B4-BE49-F238E27FC236}">
                <a16:creationId xmlns:a16="http://schemas.microsoft.com/office/drawing/2014/main" id="{B06F6C36-FC61-4A57-BB3B-2763F89A4173}"/>
              </a:ext>
            </a:extLst>
          </p:cNvPr>
          <p:cNvSpPr>
            <a:spLocks noGrp="1"/>
          </p:cNvSpPr>
          <p:nvPr>
            <p:ph type="title"/>
          </p:nvPr>
        </p:nvSpPr>
        <p:spPr>
          <a:xfrm>
            <a:off x="7865806" y="643463"/>
            <a:ext cx="3706762" cy="1608124"/>
          </a:xfrm>
        </p:spPr>
        <p:txBody>
          <a:bodyPr>
            <a:normAutofit/>
          </a:bodyPr>
          <a:lstStyle/>
          <a:p>
            <a:r>
              <a:rPr lang="en-US" dirty="0"/>
              <a:t>5 act structure</a:t>
            </a:r>
          </a:p>
        </p:txBody>
      </p:sp>
      <p:sp>
        <p:nvSpPr>
          <p:cNvPr id="10" name="Content Placeholder 9"/>
          <p:cNvSpPr>
            <a:spLocks noGrp="1"/>
          </p:cNvSpPr>
          <p:nvPr>
            <p:ph idx="1"/>
          </p:nvPr>
        </p:nvSpPr>
        <p:spPr>
          <a:xfrm>
            <a:off x="7865806" y="2251587"/>
            <a:ext cx="3706762" cy="3972232"/>
          </a:xfrm>
        </p:spPr>
        <p:txBody>
          <a:bodyPr>
            <a:normAutofit/>
          </a:bodyPr>
          <a:lstStyle/>
          <a:p>
            <a:endParaRPr lang="en-US"/>
          </a:p>
        </p:txBody>
      </p:sp>
    </p:spTree>
    <p:extLst>
      <p:ext uri="{BB962C8B-B14F-4D97-AF65-F5344CB8AC3E}">
        <p14:creationId xmlns:p14="http://schemas.microsoft.com/office/powerpoint/2010/main" val="403277254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2" name="Content Placeholder 4" descr="A close up of a sign&#10;&#10;Description generated with very high confidence">
            <a:extLst>
              <a:ext uri="{FF2B5EF4-FFF2-40B4-BE49-F238E27FC236}">
                <a16:creationId xmlns:a16="http://schemas.microsoft.com/office/drawing/2014/main" id="{0A62F3A3-8B59-40AD-9480-8CEE6697A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712" y="639097"/>
            <a:ext cx="4647505"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a:extLst>
              <a:ext uri="{FF2B5EF4-FFF2-40B4-BE49-F238E27FC236}">
                <a16:creationId xmlns:a16="http://schemas.microsoft.com/office/drawing/2014/main" id="{AF6FCA2F-66CB-4671-A3B9-3247DC6CF7FC}"/>
              </a:ext>
            </a:extLst>
          </p:cNvPr>
          <p:cNvSpPr>
            <a:spLocks noGrp="1"/>
          </p:cNvSpPr>
          <p:nvPr>
            <p:ph type="title"/>
          </p:nvPr>
        </p:nvSpPr>
        <p:spPr>
          <a:xfrm>
            <a:off x="6400800" y="609600"/>
            <a:ext cx="5147730" cy="1641987"/>
          </a:xfrm>
        </p:spPr>
        <p:txBody>
          <a:bodyPr>
            <a:normAutofit/>
          </a:bodyPr>
          <a:lstStyle/>
          <a:p>
            <a:r>
              <a:rPr lang="en-US" dirty="0"/>
              <a:t>8 Sequence structure</a:t>
            </a:r>
          </a:p>
        </p:txBody>
      </p:sp>
      <p:sp>
        <p:nvSpPr>
          <p:cNvPr id="13" name="Content Placeholder 9"/>
          <p:cNvSpPr>
            <a:spLocks noGrp="1"/>
          </p:cNvSpPr>
          <p:nvPr>
            <p:ph idx="1"/>
          </p:nvPr>
        </p:nvSpPr>
        <p:spPr>
          <a:xfrm>
            <a:off x="6400800" y="2251587"/>
            <a:ext cx="5147730" cy="3637935"/>
          </a:xfrm>
        </p:spPr>
        <p:txBody>
          <a:bodyPr>
            <a:normAutofit/>
          </a:bodyPr>
          <a:lstStyle/>
          <a:p>
            <a:endParaRPr lang="en-US"/>
          </a:p>
        </p:txBody>
      </p:sp>
      <mc:AlternateContent xmlns:mc="http://schemas.openxmlformats.org/markup-compatibility/2006" xmlns:pslz="http://schemas.microsoft.com/office/powerpoint/2016/slidezoom">
        <mc:Choice Requires="pslz">
          <p:graphicFrame>
            <p:nvGraphicFramePr>
              <p:cNvPr id="6" name="Slide Zoom 5">
                <a:extLst>
                  <a:ext uri="{FF2B5EF4-FFF2-40B4-BE49-F238E27FC236}">
                    <a16:creationId xmlns:a16="http://schemas.microsoft.com/office/drawing/2014/main" id="{650B7F41-495F-458F-8D0D-B1DF3EE018BB}"/>
                  </a:ext>
                </a:extLst>
              </p:cNvPr>
              <p:cNvGraphicFramePr>
                <a:graphicFrameLocks noChangeAspect="1"/>
              </p:cNvGraphicFramePr>
              <p:nvPr>
                <p:extLst>
                  <p:ext uri="{D42A27DB-BD31-4B8C-83A1-F6EECF244321}">
                    <p14:modId xmlns:p14="http://schemas.microsoft.com/office/powerpoint/2010/main" val="2421790359"/>
                  </p:ext>
                </p:extLst>
              </p:nvPr>
            </p:nvGraphicFramePr>
            <p:xfrm>
              <a:off x="9604450" y="5549194"/>
              <a:ext cx="1944080" cy="1093545"/>
            </p:xfrm>
            <a:graphic>
              <a:graphicData uri="http://schemas.microsoft.com/office/powerpoint/2016/slidezoom">
                <pslz:sldZm>
                  <pslz:sldZmObj sldId="261" cId="3082217776">
                    <pslz:zmPr id="{5CDCA32D-C39C-4888-A152-029B7FDB54F0}" returnToParent="0" transitionDur="1000">
                      <p166:blipFill xmlns:p166="http://schemas.microsoft.com/office/powerpoint/2016/6/main">
                        <a:blip r:embed="rId4"/>
                        <a:stretch>
                          <a:fillRect/>
                        </a:stretch>
                      </p166:blipFill>
                      <p166:spPr xmlns:p166="http://schemas.microsoft.com/office/powerpoint/2016/6/main">
                        <a:xfrm>
                          <a:off x="0" y="0"/>
                          <a:ext cx="1944080" cy="1093545"/>
                        </a:xfrm>
                        <a:prstGeom prst="rect">
                          <a:avLst/>
                        </a:prstGeom>
                        <a:ln w="3175">
                          <a:solidFill>
                            <a:prstClr val="ltGray"/>
                          </a:solidFill>
                        </a:ln>
                      </p166:spPr>
                    </pslz:zmPr>
                  </pslz:sldZmObj>
                </pslz:sldZm>
              </a:graphicData>
            </a:graphic>
          </p:graphicFrame>
        </mc:Choice>
        <mc:Fallback xmlns="">
          <p:pic>
            <p:nvPicPr>
              <p:cNvPr id="6" name="Slide Zoom 5">
                <a:hlinkClick r:id="rId5" action="ppaction://hlinksldjump"/>
                <a:extLst>
                  <a:ext uri="{FF2B5EF4-FFF2-40B4-BE49-F238E27FC236}">
                    <a16:creationId xmlns:a16="http://schemas.microsoft.com/office/drawing/2014/main" id="{650B7F41-495F-458F-8D0D-B1DF3EE018BB}"/>
                  </a:ext>
                </a:extLst>
              </p:cNvPr>
              <p:cNvPicPr>
                <a:picLocks noGrp="1" noRot="1" noChangeAspect="1" noMove="1" noResize="1" noEditPoints="1" noAdjustHandles="1" noChangeArrowheads="1" noChangeShapeType="1"/>
              </p:cNvPicPr>
              <p:nvPr/>
            </p:nvPicPr>
            <p:blipFill>
              <a:blip r:embed="rId6"/>
              <a:stretch>
                <a:fillRect/>
              </a:stretch>
            </p:blipFill>
            <p:spPr>
              <a:xfrm>
                <a:off x="9604450" y="5549194"/>
                <a:ext cx="1944080" cy="1093545"/>
              </a:xfrm>
              <a:prstGeom prst="rect">
                <a:avLst/>
              </a:prstGeom>
              <a:ln w="3175">
                <a:solidFill>
                  <a:prstClr val="ltGray"/>
                </a:solidFill>
              </a:ln>
            </p:spPr>
          </p:pic>
        </mc:Fallback>
      </mc:AlternateContent>
    </p:spTree>
    <p:extLst>
      <p:ext uri="{BB962C8B-B14F-4D97-AF65-F5344CB8AC3E}">
        <p14:creationId xmlns:p14="http://schemas.microsoft.com/office/powerpoint/2010/main" val="41039280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2" name="Content Placeholder 4" descr="A close up of a sign&#10;&#10;Description generated with high confidence">
            <a:extLst>
              <a:ext uri="{FF2B5EF4-FFF2-40B4-BE49-F238E27FC236}">
                <a16:creationId xmlns:a16="http://schemas.microsoft.com/office/drawing/2014/main" id="{C9664988-6324-46AA-85B4-6B34EB569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2753" y="643463"/>
            <a:ext cx="2279300" cy="558035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a:extLst>
              <a:ext uri="{FF2B5EF4-FFF2-40B4-BE49-F238E27FC236}">
                <a16:creationId xmlns:a16="http://schemas.microsoft.com/office/drawing/2014/main" id="{3ED2D16F-98AD-4EDC-B593-2FF955367B71}"/>
              </a:ext>
            </a:extLst>
          </p:cNvPr>
          <p:cNvSpPr>
            <a:spLocks noGrp="1"/>
          </p:cNvSpPr>
          <p:nvPr>
            <p:ph type="title"/>
          </p:nvPr>
        </p:nvSpPr>
        <p:spPr>
          <a:xfrm>
            <a:off x="7865806" y="643463"/>
            <a:ext cx="3706762" cy="1608124"/>
          </a:xfrm>
        </p:spPr>
        <p:txBody>
          <a:bodyPr>
            <a:normAutofit/>
          </a:bodyPr>
          <a:lstStyle/>
          <a:p>
            <a:r>
              <a:rPr lang="en-US" dirty="0"/>
              <a:t>Parallel narrative</a:t>
            </a:r>
          </a:p>
        </p:txBody>
      </p:sp>
      <p:sp>
        <p:nvSpPr>
          <p:cNvPr id="13" name="Content Placeholder 9"/>
          <p:cNvSpPr>
            <a:spLocks noGrp="1"/>
          </p:cNvSpPr>
          <p:nvPr>
            <p:ph idx="1"/>
          </p:nvPr>
        </p:nvSpPr>
        <p:spPr>
          <a:xfrm>
            <a:off x="7865806" y="2251587"/>
            <a:ext cx="3706762" cy="3972232"/>
          </a:xfrm>
        </p:spPr>
        <p:txBody>
          <a:bodyPr>
            <a:normAutofit/>
          </a:bodyPr>
          <a:lstStyle/>
          <a:p>
            <a:endParaRPr lang="en-US"/>
          </a:p>
        </p:txBody>
      </p:sp>
    </p:spTree>
    <p:extLst>
      <p:ext uri="{BB962C8B-B14F-4D97-AF65-F5344CB8AC3E}">
        <p14:creationId xmlns:p14="http://schemas.microsoft.com/office/powerpoint/2010/main" val="374511827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8" name="Content Placeholder 4" descr="A picture containing text&#10;&#10;Description generated with high confidence">
            <a:extLst>
              <a:ext uri="{FF2B5EF4-FFF2-40B4-BE49-F238E27FC236}">
                <a16:creationId xmlns:a16="http://schemas.microsoft.com/office/drawing/2014/main" id="{087D56D8-C2CA-4623-8ACD-E5DD4126F7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9752" y="1733852"/>
            <a:ext cx="6095593" cy="322806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a:extLst>
              <a:ext uri="{FF2B5EF4-FFF2-40B4-BE49-F238E27FC236}">
                <a16:creationId xmlns:a16="http://schemas.microsoft.com/office/drawing/2014/main" id="{CBEA8B9F-BE7D-45C7-857E-546FBFD29983}"/>
              </a:ext>
            </a:extLst>
          </p:cNvPr>
          <p:cNvSpPr>
            <a:spLocks noGrp="1"/>
          </p:cNvSpPr>
          <p:nvPr>
            <p:ph type="title"/>
          </p:nvPr>
        </p:nvSpPr>
        <p:spPr>
          <a:xfrm>
            <a:off x="825909" y="808055"/>
            <a:ext cx="3979205" cy="1453363"/>
          </a:xfrm>
        </p:spPr>
        <p:txBody>
          <a:bodyPr>
            <a:normAutofit/>
          </a:bodyPr>
          <a:lstStyle/>
          <a:p>
            <a:r>
              <a:rPr lang="en-US" dirty="0"/>
              <a:t>Branching narrative</a:t>
            </a:r>
          </a:p>
        </p:txBody>
      </p:sp>
      <p:sp>
        <p:nvSpPr>
          <p:cNvPr id="10" name="Content Placeholder 9"/>
          <p:cNvSpPr>
            <a:spLocks noGrp="1"/>
          </p:cNvSpPr>
          <p:nvPr>
            <p:ph idx="1"/>
          </p:nvPr>
        </p:nvSpPr>
        <p:spPr>
          <a:xfrm>
            <a:off x="802178" y="2261420"/>
            <a:ext cx="4002936" cy="3637935"/>
          </a:xfrm>
        </p:spPr>
        <p:txBody>
          <a:bodyPr>
            <a:normAutofit/>
          </a:bodyPr>
          <a:lstStyle/>
          <a:p>
            <a:endParaRPr lang="en-US"/>
          </a:p>
        </p:txBody>
      </p:sp>
      <mc:AlternateContent xmlns:mc="http://schemas.openxmlformats.org/markup-compatibility/2006" xmlns:pslz="http://schemas.microsoft.com/office/powerpoint/2016/slidezoom">
        <mc:Choice Requires="pslz">
          <p:graphicFrame>
            <p:nvGraphicFramePr>
              <p:cNvPr id="6" name="Slide Zoom 5">
                <a:extLst>
                  <a:ext uri="{FF2B5EF4-FFF2-40B4-BE49-F238E27FC236}">
                    <a16:creationId xmlns:a16="http://schemas.microsoft.com/office/drawing/2014/main" id="{B8A91FD4-D3EA-428A-8FE0-4EBDCEB23717}"/>
                  </a:ext>
                </a:extLst>
              </p:cNvPr>
              <p:cNvGraphicFramePr>
                <a:graphicFrameLocks noChangeAspect="1"/>
              </p:cNvGraphicFramePr>
              <p:nvPr>
                <p:extLst>
                  <p:ext uri="{D42A27DB-BD31-4B8C-83A1-F6EECF244321}">
                    <p14:modId xmlns:p14="http://schemas.microsoft.com/office/powerpoint/2010/main" val="3165692535"/>
                  </p:ext>
                </p:extLst>
              </p:nvPr>
            </p:nvGraphicFramePr>
            <p:xfrm>
              <a:off x="10226044" y="5725653"/>
              <a:ext cx="1924391" cy="1082470"/>
            </p:xfrm>
            <a:graphic>
              <a:graphicData uri="http://schemas.microsoft.com/office/powerpoint/2016/slidezoom">
                <pslz:sldZm>
                  <pslz:sldZmObj sldId="261" cId="3082217776">
                    <pslz:zmPr id="{442B018A-07D6-4864-9774-4703892278F6}" returnToParent="0" transitionDur="1000">
                      <p166:blipFill xmlns:p166="http://schemas.microsoft.com/office/powerpoint/2016/6/main">
                        <a:blip r:embed="rId4"/>
                        <a:stretch>
                          <a:fillRect/>
                        </a:stretch>
                      </p166:blipFill>
                      <p166:spPr xmlns:p166="http://schemas.microsoft.com/office/powerpoint/2016/6/main">
                        <a:xfrm>
                          <a:off x="0" y="0"/>
                          <a:ext cx="1924391" cy="108247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166:spPr>
                    </pslz:zmPr>
                  </pslz:sldZmObj>
                </pslz:sldZm>
              </a:graphicData>
            </a:graphic>
          </p:graphicFrame>
        </mc:Choice>
        <mc:Fallback xmlns="">
          <p:pic>
            <p:nvPicPr>
              <p:cNvPr id="6" name="Slide Zoom 5">
                <a:hlinkClick r:id="rId5" action="ppaction://hlinksldjump"/>
                <a:extLst>
                  <a:ext uri="{FF2B5EF4-FFF2-40B4-BE49-F238E27FC236}">
                    <a16:creationId xmlns:a16="http://schemas.microsoft.com/office/drawing/2014/main" id="{B8A91FD4-D3EA-428A-8FE0-4EBDCEB23717}"/>
                  </a:ext>
                </a:extLst>
              </p:cNvPr>
              <p:cNvPicPr>
                <a:picLocks noGrp="1" noRot="1" noChangeAspect="1" noMove="1" noResize="1" noEditPoints="1" noAdjustHandles="1" noChangeArrowheads="1" noChangeShapeType="1"/>
              </p:cNvPicPr>
              <p:nvPr/>
            </p:nvPicPr>
            <p:blipFill>
              <a:blip r:embed="rId6"/>
              <a:stretch>
                <a:fillRect/>
              </a:stretch>
            </p:blipFill>
            <p:spPr>
              <a:xfrm>
                <a:off x="10226044" y="5725653"/>
                <a:ext cx="1924391" cy="108247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mc:Fallback>
      </mc:AlternateContent>
    </p:spTree>
    <p:extLst>
      <p:ext uri="{BB962C8B-B14F-4D97-AF65-F5344CB8AC3E}">
        <p14:creationId xmlns:p14="http://schemas.microsoft.com/office/powerpoint/2010/main" val="186719434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4382</TotalTime>
  <Words>1166</Words>
  <Application>Microsoft Office PowerPoint</Application>
  <PresentationFormat>Widescreen</PresentationFormat>
  <Paragraphs>70</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Celestial</vt:lpstr>
      <vt:lpstr>UNIT 4:  STORY AND GAME CREATION</vt:lpstr>
      <vt:lpstr>UNIT DESCRIPTION</vt:lpstr>
      <vt:lpstr> LEARNING OBJECTIVES</vt:lpstr>
      <vt:lpstr>COURSE OUTLINE</vt:lpstr>
      <vt:lpstr>1. What is a story?  Introduction to storytelling principles</vt:lpstr>
      <vt:lpstr>5 act structure</vt:lpstr>
      <vt:lpstr>8 Sequence structure</vt:lpstr>
      <vt:lpstr>Parallel narrative</vt:lpstr>
      <vt:lpstr>Branching narrative</vt:lpstr>
      <vt:lpstr>2. Creating the characters for your story</vt:lpstr>
      <vt:lpstr>Types of characters</vt:lpstr>
      <vt:lpstr>The Hero</vt:lpstr>
      <vt:lpstr>The Mentor</vt:lpstr>
      <vt:lpstr>The Everyman</vt:lpstr>
      <vt:lpstr>The Innocent</vt:lpstr>
      <vt:lpstr>The Villain</vt:lpstr>
      <vt:lpstr>3. The importance of images in telling a story: storyboarding fundamentals</vt:lpstr>
      <vt:lpstr>Self pace learning</vt:lpstr>
      <vt:lpstr>Exploring the Unity Editor  </vt:lpstr>
      <vt:lpstr>Work Breakdown Structure (WBS) Exercise</vt:lpstr>
      <vt:lpstr>Game Design Document (GDD) Entry</vt:lpstr>
      <vt:lpstr>Game Design Document (GDD) Entry</vt:lpstr>
      <vt:lpstr>Contemporary Game Assignment -1</vt:lpstr>
      <vt:lpstr>SUGGESTED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STORY AND GAME CREATION</dc:title>
  <dc:creator>AMIR HASANUDIN FAUZI</dc:creator>
  <cp:lastModifiedBy>AMIR HASANUDIN FAUZI</cp:lastModifiedBy>
  <cp:revision>20</cp:revision>
  <dcterms:created xsi:type="dcterms:W3CDTF">2018-02-03T02:53:50Z</dcterms:created>
  <dcterms:modified xsi:type="dcterms:W3CDTF">2018-02-08T06:36:18Z</dcterms:modified>
</cp:coreProperties>
</file>