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17"/>
  </p:notesMasterIdLst>
  <p:handoutMasterIdLst>
    <p:handoutMasterId r:id="rId18"/>
  </p:handoutMasterIdLst>
  <p:sldIdLst>
    <p:sldId id="256" r:id="rId2"/>
    <p:sldId id="258" r:id="rId3"/>
    <p:sldId id="259" r:id="rId4"/>
    <p:sldId id="260" r:id="rId5"/>
    <p:sldId id="261" r:id="rId6"/>
    <p:sldId id="270" r:id="rId7"/>
    <p:sldId id="262" r:id="rId8"/>
    <p:sldId id="271"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115" d="100"/>
          <a:sy n="115" d="100"/>
        </p:scale>
        <p:origin x="294" y="114"/>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1268B-8AC2-4239-8FAF-7C144C210720}" type="datetimeFigureOut">
              <a:rPr lang="en-US"/>
              <a:t>2/11/2018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2BA2C8-71FC-43D0-BD87-0547616971FA}" type="slidenum">
              <a:rPr/>
              <a:t>‹#›</a:t>
            </a:fld>
            <a:endParaRPr/>
          </a:p>
        </p:txBody>
      </p:sp>
    </p:spTree>
    <p:extLst>
      <p:ext uri="{BB962C8B-B14F-4D97-AF65-F5344CB8AC3E}">
        <p14:creationId xmlns:p14="http://schemas.microsoft.com/office/powerpoint/2010/main" val="3729213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D8362-6D63-40AC-BAA9-90C3AE6D5875}" type="datetimeFigureOut">
              <a:rPr lang="en-US"/>
              <a:t>2/11/2018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39446-6953-447E-A4E3-E7CFBF870046}" type="slidenum">
              <a:rPr/>
              <a:t>‹#›</a:t>
            </a:fld>
            <a:endParaRPr/>
          </a:p>
        </p:txBody>
      </p:sp>
    </p:spTree>
    <p:extLst>
      <p:ext uri="{BB962C8B-B14F-4D97-AF65-F5344CB8AC3E}">
        <p14:creationId xmlns:p14="http://schemas.microsoft.com/office/powerpoint/2010/main" val="142392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water3"/>
          <p:cNvSpPr/>
          <p:nvPr/>
        </p:nvSpPr>
        <p:spPr bwMode="gray">
          <a:xfrm>
            <a:off x="2552" y="5243129"/>
            <a:ext cx="12188952" cy="1614871"/>
          </a:xfrm>
          <a:prstGeom prst="rect">
            <a:avLst/>
          </a:prstGeom>
          <a:gradFill>
            <a:gsLst>
              <a:gs pos="833">
                <a:schemeClr val="accent2">
                  <a:lumMod val="60000"/>
                  <a:lumOff val="40000"/>
                  <a:alpha val="38000"/>
                </a:schemeClr>
              </a:gs>
              <a:gs pos="23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ky"/>
          <p:cNvSpPr/>
          <p:nvPr/>
        </p:nvSpPr>
        <p:spPr bwMode="white">
          <a:xfrm>
            <a:off x="2552" y="0"/>
            <a:ext cx="12188952" cy="5334000"/>
          </a:xfrm>
          <a:prstGeom prst="rect">
            <a:avLst/>
          </a:prstGeom>
          <a:gradFill>
            <a:gsLst>
              <a:gs pos="0">
                <a:schemeClr val="accent2">
                  <a:lumMod val="60000"/>
                  <a:lumOff val="40000"/>
                  <a:alpha val="80000"/>
                </a:schemeClr>
              </a:gs>
              <a:gs pos="99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water2"/>
          <p:cNvPicPr>
            <a:picLocks noChangeAspect="1"/>
          </p:cNvPicPr>
          <p:nvPr/>
        </p:nvPicPr>
        <p:blipFill rotWithShape="1">
          <a:blip r:embed="rId2" cstate="print">
            <a:extLst>
              <a:ext uri="{28A0092B-C50C-407E-A947-70E740481C1C}">
                <a14:useLocalDpi xmlns:a14="http://schemas.microsoft.com/office/drawing/2010/main" val="0"/>
              </a:ext>
            </a:extLst>
          </a:blip>
          <a:srcRect l="2674" r="9901"/>
          <a:stretch/>
        </p:blipFill>
        <p:spPr bwMode="ltGray">
          <a:xfrm>
            <a:off x="-1425" y="5497897"/>
            <a:ext cx="12188952" cy="463209"/>
          </a:xfrm>
          <a:prstGeom prst="rect">
            <a:avLst/>
          </a:prstGeom>
          <a:noFill/>
          <a:ln>
            <a:noFill/>
          </a:ln>
        </p:spPr>
      </p:pic>
      <p:pic>
        <p:nvPicPr>
          <p:cNvPr id="7" name="water1"/>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221111"/>
            <a:ext cx="12188952" cy="268288"/>
          </a:xfrm>
          <a:prstGeom prst="rect">
            <a:avLst/>
          </a:prstGeom>
          <a:noFill/>
          <a:ln>
            <a:noFill/>
          </a:ln>
        </p:spPr>
      </p:pic>
      <p:sp>
        <p:nvSpPr>
          <p:cNvPr id="8" name="Rectangle 7"/>
          <p:cNvSpPr/>
          <p:nvPr/>
        </p:nvSpPr>
        <p:spPr>
          <a:xfrm>
            <a:off x="-1425" y="5961106"/>
            <a:ext cx="12188952" cy="896846"/>
          </a:xfrm>
          <a:prstGeom prst="rect">
            <a:avLst/>
          </a:prstGeom>
          <a:gradFill>
            <a:gsLst>
              <a:gs pos="25000">
                <a:schemeClr val="accent6">
                  <a:lumMod val="60000"/>
                  <a:lumOff val="40000"/>
                  <a:alpha val="0"/>
                </a:schemeClr>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305872" y="1309047"/>
            <a:ext cx="9602789" cy="2667000"/>
          </a:xfrm>
        </p:spPr>
        <p:txBody>
          <a:bodyPr anchor="b">
            <a:noAutofit/>
          </a:bodyPr>
          <a:lstStyle>
            <a:lvl1pPr algn="ctr">
              <a:defRPr sz="6000"/>
            </a:lvl1pPr>
          </a:lstStyle>
          <a:p>
            <a:r>
              <a:rPr lang="en-US"/>
              <a:t>Click to edit Master title style</a:t>
            </a:r>
            <a:endParaRPr/>
          </a:p>
        </p:txBody>
      </p:sp>
      <p:sp>
        <p:nvSpPr>
          <p:cNvPr id="3" name="Subtitle 2"/>
          <p:cNvSpPr>
            <a:spLocks noGrp="1"/>
          </p:cNvSpPr>
          <p:nvPr>
            <p:ph type="subTitle" idx="1"/>
          </p:nvPr>
        </p:nvSpPr>
        <p:spPr>
          <a:xfrm>
            <a:off x="1305872" y="4038600"/>
            <a:ext cx="9601200" cy="990600"/>
          </a:xfrm>
        </p:spPr>
        <p:txBody>
          <a:bodyPr>
            <a:normAutofit/>
          </a:bodyPr>
          <a:lstStyle>
            <a:lvl1pPr marL="0" indent="0" algn="ctr">
              <a:spcBef>
                <a:spcPts val="0"/>
              </a:spcBef>
              <a:buNone/>
              <a:defRPr sz="1800" cap="all" baseline="0">
                <a:solidFill>
                  <a:schemeClr val="accent2">
                    <a:lumMod val="7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29423619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5F4E5243-F52A-4D37-9694-EB26C6C31910}" type="datetime1">
              <a:rPr lang="en-US"/>
              <a:t>2/11/2018</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4403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4403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A77B6E1-634A-48DC-9E8B-D894023267EF}" type="datetime1">
              <a:rPr lang="en-US"/>
              <a:t>2/11/2018</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7B2D3E9E-A95C-48F2-B4BF-A71542E0BE9A}" type="datetime1">
              <a:rPr lang="en-US"/>
              <a:t>2/11/2018</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2" name="Title 1"/>
          <p:cNvSpPr>
            <a:spLocks noGrp="1"/>
          </p:cNvSpPr>
          <p:nvPr>
            <p:ph type="title"/>
          </p:nvPr>
        </p:nvSpPr>
        <p:spPr>
          <a:xfrm>
            <a:off x="1293813" y="1309047"/>
            <a:ext cx="9601252" cy="2667000"/>
          </a:xfrm>
        </p:spPr>
        <p:txBody>
          <a:bodyPr anchor="b">
            <a:normAutofit/>
          </a:bodyPr>
          <a:lstStyle>
            <a:lvl1pPr algn="ctr">
              <a:defRPr sz="6000" b="0"/>
            </a:lvl1pPr>
          </a:lstStyle>
          <a:p>
            <a:r>
              <a:rPr lang="en-US"/>
              <a:t>Click to edit Master title style</a:t>
            </a:r>
            <a:endParaRPr/>
          </a:p>
        </p:txBody>
      </p:sp>
      <p:sp>
        <p:nvSpPr>
          <p:cNvPr id="3" name="Text Placeholder 2"/>
          <p:cNvSpPr>
            <a:spLocks noGrp="1"/>
          </p:cNvSpPr>
          <p:nvPr>
            <p:ph type="body" idx="1"/>
          </p:nvPr>
        </p:nvSpPr>
        <p:spPr>
          <a:xfrm>
            <a:off x="1293813" y="4038600"/>
            <a:ext cx="9601200" cy="1143000"/>
          </a:xfrm>
        </p:spPr>
        <p:txBody>
          <a:bodyPr anchor="t">
            <a:normAutofit/>
          </a:bodyPr>
          <a:lstStyle>
            <a:lvl1pPr marL="0" indent="0" algn="ctr">
              <a:spcBef>
                <a:spcPts val="0"/>
              </a:spcBef>
              <a:buNone/>
              <a:defRPr sz="2000" cap="all" baseline="0">
                <a:solidFill>
                  <a:schemeClr val="accent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A50F84E2-2D7A-43CF-AC90-352A289A783A}" type="datetime1">
              <a:rPr lang="en-US"/>
              <a:t>2/11/2018</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Content Placeholder 3"/>
          <p:cNvSpPr>
            <a:spLocks noGrp="1"/>
          </p:cNvSpPr>
          <p:nvPr>
            <p:ph sz="half" idx="2"/>
          </p:nvPr>
        </p:nvSpPr>
        <p:spPr>
          <a:xfrm>
            <a:off x="627888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34112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F12952B5-7A2F-4CC8-B7CE-9234E21C2837}" type="datetime1">
              <a:rPr lang="en-US"/>
              <a:t>2/11/2018</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4112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CE1DA07A-9201-4B4B-BAF2-015AFA30F520}" type="datetime1">
              <a:rPr lang="en-US"/>
              <a:t>2/11/2018</a:t>
            </a:fld>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0723781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73D7E00A-486F-4252-8B1D-E32645521F49}" type="datetime1">
              <a:rPr lang="en-US"/>
              <a:t>2/11/2018</a:t>
            </a:fld>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6818866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8DDF5F92-E675-4B36-9A60-69A962A68675}" type="datetime1">
              <a:rPr lang="en-US"/>
              <a:t>2/11/2018</a:t>
            </a:fld>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200" b="0"/>
            </a:lvl1pPr>
          </a:lstStyle>
          <a:p>
            <a:r>
              <a:rPr lang="en-US"/>
              <a:t>Click to edit Master title style</a:t>
            </a:r>
            <a:endParaRPr/>
          </a:p>
        </p:txBody>
      </p:sp>
      <p:sp>
        <p:nvSpPr>
          <p:cNvPr id="3" name="Content Placeholder 2"/>
          <p:cNvSpPr>
            <a:spLocks noGrp="1"/>
          </p:cNvSpPr>
          <p:nvPr>
            <p:ph idx="1"/>
          </p:nvPr>
        </p:nvSpPr>
        <p:spPr>
          <a:xfrm>
            <a:off x="760413" y="685800"/>
            <a:ext cx="6858000" cy="4572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9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AF6E2C9B-5FA2-460D-9BE7-B0812FC2A6FF}" type="datetime1">
              <a:rPr lang="en-US"/>
              <a:t>2/11/2018</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760413" y="685800"/>
            <a:ext cx="6858000" cy="4572000"/>
          </a:xfrm>
          <a:solidFill>
            <a:schemeClr val="bg1">
              <a:lumMod val="9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10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1D374940-A916-4C8B-9648-02A2D3898F9E}" type="datetime1">
              <a:rPr lang="en-US"/>
              <a:t>2/11/2018</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58000"/>
                </a:schemeClr>
              </a:gs>
              <a:gs pos="88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8" name="water3"/>
          <p:cNvSpPr/>
          <p:nvPr/>
        </p:nvSpPr>
        <p:spPr bwMode="gray">
          <a:xfrm>
            <a:off x="2552" y="6064101"/>
            <a:ext cx="12188952" cy="793899"/>
          </a:xfrm>
          <a:prstGeom prst="rect">
            <a:avLst/>
          </a:prstGeom>
          <a:gradFill>
            <a:gsLst>
              <a:gs pos="833">
                <a:schemeClr val="accent2">
                  <a:lumMod val="60000"/>
                  <a:lumOff val="40000"/>
                  <a:alpha val="38000"/>
                </a:schemeClr>
              </a:gs>
              <a:gs pos="49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water2"/>
          <p:cNvPicPr>
            <a:picLocks noChangeAspect="1"/>
          </p:cNvPicPr>
          <p:nvPr/>
        </p:nvPicPr>
        <p:blipFill rotWithShape="1">
          <a:blip r:embed="rId13" cstate="print">
            <a:extLst>
              <a:ext uri="{28A0092B-C50C-407E-A947-70E740481C1C}">
                <a14:useLocalDpi xmlns:a14="http://schemas.microsoft.com/office/drawing/2010/main" val="0"/>
              </a:ext>
            </a:extLst>
          </a:blip>
          <a:srcRect l="2674" r="9901"/>
          <a:stretch/>
        </p:blipFill>
        <p:spPr bwMode="white">
          <a:xfrm>
            <a:off x="-1425" y="6256181"/>
            <a:ext cx="12188952" cy="463209"/>
          </a:xfrm>
          <a:prstGeom prst="rect">
            <a:avLst/>
          </a:prstGeom>
          <a:noFill/>
          <a:ln>
            <a:noFill/>
          </a:ln>
        </p:spPr>
      </p:pic>
      <p:pic>
        <p:nvPicPr>
          <p:cNvPr id="10" name="water1"/>
          <p:cNvPicPr>
            <a:picLocks noChangeAspect="1"/>
          </p:cNvPicPr>
          <p:nvPr/>
        </p:nvPicPr>
        <p:blipFill rotWithShape="1">
          <a:blip r:embed="rId14"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979395"/>
            <a:ext cx="12188952" cy="268288"/>
          </a:xfrm>
          <a:prstGeom prst="rect">
            <a:avLst/>
          </a:prstGeom>
          <a:noFill/>
          <a:ln>
            <a:noFill/>
          </a:ln>
        </p:spPr>
      </p:pic>
      <p:sp>
        <p:nvSpPr>
          <p:cNvPr id="2" name="Title Placeholder 1"/>
          <p:cNvSpPr>
            <a:spLocks noGrp="1"/>
          </p:cNvSpPr>
          <p:nvPr>
            <p:ph type="title"/>
          </p:nvPr>
        </p:nvSpPr>
        <p:spPr>
          <a:xfrm>
            <a:off x="1341120" y="265176"/>
            <a:ext cx="9509759" cy="1088136"/>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572768"/>
            <a:ext cx="9509760" cy="414223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l">
              <a:defRPr sz="1100" cap="all" baseline="0">
                <a:solidFill>
                  <a:schemeClr val="tx1"/>
                </a:solidFill>
              </a:defRPr>
            </a:lvl1pPr>
          </a:lstStyle>
          <a:p>
            <a:fld id="{5586B75A-687E-405C-8A0B-8D00578BA2C3}" type="datetime1">
              <a:rPr lang="en-US" smtClean="0"/>
              <a:pPr/>
              <a:t>2/11/2018</a:t>
            </a:fld>
            <a:endParaRPr lang="en-US"/>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cap="all" baseline="0">
                <a:solidFill>
                  <a:schemeClr val="tx1"/>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hf sldNum="0" hdr="0" ftr="0" dt="0"/>
  <p:txStyles>
    <p:title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unity3d.com/learn/tutorials/modules/beginner/scripting/simple-clock" TargetMode="External"/><Relationship Id="rId2" Type="http://schemas.openxmlformats.org/officeDocument/2006/relationships/hyperlink" Target="http://unity3d.com/learn/tutorials/modules/beginner/scripting/assignments/spinning-cub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unity3d.com/learn/tutorials/modules/beginner/scripting/variables-and-functions" TargetMode="External"/><Relationship Id="rId2" Type="http://schemas.openxmlformats.org/officeDocument/2006/relationships/hyperlink" Target="http://unity3d.com/learn/tutorials/modules/beginner/scripting/scripts-as-behaviour-components" TargetMode="External"/><Relationship Id="rId1" Type="http://schemas.openxmlformats.org/officeDocument/2006/relationships/slideLayout" Target="../slideLayouts/slideLayout2.xml"/><Relationship Id="rId4" Type="http://schemas.openxmlformats.org/officeDocument/2006/relationships/hyperlink" Target="http://unity3d.com/learn/tutorials/modules/beginner/scripting/conventions-and-syntax"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unity3d.com/learn/tutorials/modules/beginner/scripting/if-statements" TargetMode="External"/><Relationship Id="rId2" Type="http://schemas.openxmlformats.org/officeDocument/2006/relationships/hyperlink" Target="http://unity3d.com/learn/tutorials/modules/beginner/scripting/c-sharp-vs-javascript-syntax" TargetMode="External"/><Relationship Id="rId1" Type="http://schemas.openxmlformats.org/officeDocument/2006/relationships/slideLayout" Target="../slideLayouts/slideLayout2.xml"/><Relationship Id="rId5" Type="http://schemas.openxmlformats.org/officeDocument/2006/relationships/hyperlink" Target="http://unity3d.com/learn/tutorials/modules/beginner/scripting/classes" TargetMode="External"/><Relationship Id="rId4" Type="http://schemas.openxmlformats.org/officeDocument/2006/relationships/hyperlink" Target="http://unity3d.com/learn/tutorials/modules/beginner/scripting/loop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unity3d.com/learn/tutorials/modules/beginner/scripting" TargetMode="External"/><Relationship Id="rId3" Type="http://schemas.openxmlformats.org/officeDocument/2006/relationships/hyperlink" Target="http://teachgames.wordpress.com/tag/flowchart/" TargetMode="External"/><Relationship Id="rId7" Type="http://schemas.openxmlformats.org/officeDocument/2006/relationships/hyperlink" Target="http://www.amazon.com/Unity-Development-Hours-Teach-Yourself/dp/0672336960" TargetMode="External"/><Relationship Id="rId2" Type="http://schemas.openxmlformats.org/officeDocument/2006/relationships/hyperlink" Target="http://xbox.create.msdn.com/en-US/education/tutorial/2dgame/design" TargetMode="External"/><Relationship Id="rId1" Type="http://schemas.openxmlformats.org/officeDocument/2006/relationships/slideLayout" Target="../slideLayouts/slideLayout2.xml"/><Relationship Id="rId6" Type="http://schemas.openxmlformats.org/officeDocument/2006/relationships/hyperlink" Target="http://en.wikibooks.org/wiki/Video_Game_Design/Design" TargetMode="External"/><Relationship Id="rId5" Type="http://schemas.openxmlformats.org/officeDocument/2006/relationships/hyperlink" Target="http://www.amazon.com/Writing-Video-Game-Genres-FPS/dp/1568814178/ref=asap_bc?ie=UTF8" TargetMode="External"/><Relationship Id="rId10" Type="http://schemas.openxmlformats.org/officeDocument/2006/relationships/hyperlink" Target="http://www.unity3dstudent.com/tag/scripting/" TargetMode="External"/><Relationship Id="rId4" Type="http://schemas.openxmlformats.org/officeDocument/2006/relationships/hyperlink" Target="http://www.amazon.com/gp/product/158065066X/ref=oh_details_o00_s00_i00?ie=UTF8&amp;psc=1" TargetMode="External"/><Relationship Id="rId9" Type="http://schemas.openxmlformats.org/officeDocument/2006/relationships/hyperlink" Target="http://www.catlikecoding.com/unity/tutorial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slide" Target="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5:</a:t>
            </a:r>
          </a:p>
        </p:txBody>
      </p:sp>
      <p:sp>
        <p:nvSpPr>
          <p:cNvPr id="3" name="Subtitle 2"/>
          <p:cNvSpPr>
            <a:spLocks noGrp="1"/>
          </p:cNvSpPr>
          <p:nvPr>
            <p:ph type="subTitle" idx="1"/>
          </p:nvPr>
        </p:nvSpPr>
        <p:spPr/>
        <p:txBody>
          <a:bodyPr>
            <a:normAutofit fontScale="92500" lnSpcReduction="20000"/>
          </a:bodyPr>
          <a:lstStyle/>
          <a:p>
            <a:r>
              <a:rPr lang="en-US" sz="4000" dirty="0"/>
              <a:t>SYSTEM DYNAMICS AND</a:t>
            </a:r>
            <a:br>
              <a:rPr lang="en-US" sz="4000" dirty="0"/>
            </a:br>
            <a:r>
              <a:rPr lang="en-US" sz="4000" dirty="0"/>
              <a:t>SCRIPTING FUNDAMENTALS</a:t>
            </a:r>
          </a:p>
        </p:txBody>
      </p:sp>
    </p:spTree>
    <p:extLst>
      <p:ext uri="{BB962C8B-B14F-4D97-AF65-F5344CB8AC3E}">
        <p14:creationId xmlns:p14="http://schemas.microsoft.com/office/powerpoint/2010/main" val="15039029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D76F-7390-40DF-96E6-8735F3FC4B19}"/>
              </a:ext>
            </a:extLst>
          </p:cNvPr>
          <p:cNvSpPr>
            <a:spLocks noGrp="1"/>
          </p:cNvSpPr>
          <p:nvPr>
            <p:ph type="title"/>
          </p:nvPr>
        </p:nvSpPr>
        <p:spPr/>
        <p:txBody>
          <a:bodyPr/>
          <a:lstStyle/>
          <a:p>
            <a:r>
              <a:rPr lang="en-US" dirty="0"/>
              <a:t>4. Anatomy of Creating Scripts:</a:t>
            </a:r>
          </a:p>
        </p:txBody>
      </p:sp>
      <p:sp>
        <p:nvSpPr>
          <p:cNvPr id="3" name="Content Placeholder 2">
            <a:extLst>
              <a:ext uri="{FF2B5EF4-FFF2-40B4-BE49-F238E27FC236}">
                <a16:creationId xmlns:a16="http://schemas.microsoft.com/office/drawing/2014/main" id="{96B57A02-1500-41B4-80CC-0BD83FA541A8}"/>
              </a:ext>
            </a:extLst>
          </p:cNvPr>
          <p:cNvSpPr>
            <a:spLocks noGrp="1"/>
          </p:cNvSpPr>
          <p:nvPr>
            <p:ph idx="1"/>
          </p:nvPr>
        </p:nvSpPr>
        <p:spPr/>
        <p:txBody>
          <a:bodyPr/>
          <a:lstStyle/>
          <a:p>
            <a:pPr marL="0" indent="0">
              <a:buNone/>
            </a:pPr>
            <a:r>
              <a:rPr lang="en-US" dirty="0"/>
              <a:t>a. Class</a:t>
            </a:r>
          </a:p>
          <a:p>
            <a:pPr marL="0" indent="0">
              <a:buNone/>
            </a:pPr>
            <a:r>
              <a:rPr lang="en-US" dirty="0"/>
              <a:t>b. Declarations</a:t>
            </a:r>
          </a:p>
          <a:p>
            <a:pPr marL="0" indent="0">
              <a:buNone/>
            </a:pPr>
            <a:r>
              <a:rPr lang="en-US" dirty="0"/>
              <a:t>c. Event Sequencing</a:t>
            </a:r>
          </a:p>
          <a:p>
            <a:pPr marL="0" indent="0">
              <a:buNone/>
            </a:pPr>
            <a:r>
              <a:rPr lang="en-US" dirty="0"/>
              <a:t>d. Variables</a:t>
            </a:r>
          </a:p>
          <a:p>
            <a:pPr marL="0" indent="0">
              <a:buNone/>
            </a:pPr>
            <a:r>
              <a:rPr lang="en-US" dirty="0"/>
              <a:t>e. Operators</a:t>
            </a:r>
          </a:p>
          <a:p>
            <a:pPr marL="0" indent="0">
              <a:buNone/>
            </a:pPr>
            <a:r>
              <a:rPr lang="en-US" dirty="0"/>
              <a:t>f. Conditionals</a:t>
            </a:r>
          </a:p>
          <a:p>
            <a:pPr marL="0" indent="0">
              <a:buNone/>
            </a:pPr>
            <a:r>
              <a:rPr lang="en-US" dirty="0"/>
              <a:t>g. Troubleshooting and bug tracking</a:t>
            </a:r>
          </a:p>
        </p:txBody>
      </p:sp>
    </p:spTree>
    <p:extLst>
      <p:ext uri="{BB962C8B-B14F-4D97-AF65-F5344CB8AC3E}">
        <p14:creationId xmlns:p14="http://schemas.microsoft.com/office/powerpoint/2010/main" val="33254765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26" presetClass="entr" presetSubtype="0" fill="hold" grpId="0" nodeType="after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wipe(down)">
                                      <p:cBhvr>
                                        <p:cTn id="24" dur="580">
                                          <p:stCondLst>
                                            <p:cond delay="0"/>
                                          </p:stCondLst>
                                        </p:cTn>
                                        <p:tgtEl>
                                          <p:spTgt spid="3">
                                            <p:txEl>
                                              <p:pRg st="0" end="0"/>
                                            </p:txEl>
                                          </p:spTgt>
                                        </p:tgtEl>
                                      </p:cBhvr>
                                    </p:animEffect>
                                    <p:anim calcmode="lin" valueType="num">
                                      <p:cBhvr>
                                        <p:cTn id="25"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0" dur="26">
                                          <p:stCondLst>
                                            <p:cond delay="650"/>
                                          </p:stCondLst>
                                        </p:cTn>
                                        <p:tgtEl>
                                          <p:spTgt spid="3">
                                            <p:txEl>
                                              <p:pRg st="0" end="0"/>
                                            </p:txEl>
                                          </p:spTgt>
                                        </p:tgtEl>
                                      </p:cBhvr>
                                      <p:to x="100000" y="60000"/>
                                    </p:animScale>
                                    <p:animScale>
                                      <p:cBhvr>
                                        <p:cTn id="31" dur="166" decel="50000">
                                          <p:stCondLst>
                                            <p:cond delay="676"/>
                                          </p:stCondLst>
                                        </p:cTn>
                                        <p:tgtEl>
                                          <p:spTgt spid="3">
                                            <p:txEl>
                                              <p:pRg st="0" end="0"/>
                                            </p:txEl>
                                          </p:spTgt>
                                        </p:tgtEl>
                                      </p:cBhvr>
                                      <p:to x="100000" y="100000"/>
                                    </p:animScale>
                                    <p:animScale>
                                      <p:cBhvr>
                                        <p:cTn id="32" dur="26">
                                          <p:stCondLst>
                                            <p:cond delay="1312"/>
                                          </p:stCondLst>
                                        </p:cTn>
                                        <p:tgtEl>
                                          <p:spTgt spid="3">
                                            <p:txEl>
                                              <p:pRg st="0" end="0"/>
                                            </p:txEl>
                                          </p:spTgt>
                                        </p:tgtEl>
                                      </p:cBhvr>
                                      <p:to x="100000" y="80000"/>
                                    </p:animScale>
                                    <p:animScale>
                                      <p:cBhvr>
                                        <p:cTn id="33" dur="166" decel="50000">
                                          <p:stCondLst>
                                            <p:cond delay="1338"/>
                                          </p:stCondLst>
                                        </p:cTn>
                                        <p:tgtEl>
                                          <p:spTgt spid="3">
                                            <p:txEl>
                                              <p:pRg st="0" end="0"/>
                                            </p:txEl>
                                          </p:spTgt>
                                        </p:tgtEl>
                                      </p:cBhvr>
                                      <p:to x="100000" y="100000"/>
                                    </p:animScale>
                                    <p:animScale>
                                      <p:cBhvr>
                                        <p:cTn id="34" dur="26">
                                          <p:stCondLst>
                                            <p:cond delay="1642"/>
                                          </p:stCondLst>
                                        </p:cTn>
                                        <p:tgtEl>
                                          <p:spTgt spid="3">
                                            <p:txEl>
                                              <p:pRg st="0" end="0"/>
                                            </p:txEl>
                                          </p:spTgt>
                                        </p:tgtEl>
                                      </p:cBhvr>
                                      <p:to x="100000" y="90000"/>
                                    </p:animScale>
                                    <p:animScale>
                                      <p:cBhvr>
                                        <p:cTn id="35" dur="166" decel="50000">
                                          <p:stCondLst>
                                            <p:cond delay="1668"/>
                                          </p:stCondLst>
                                        </p:cTn>
                                        <p:tgtEl>
                                          <p:spTgt spid="3">
                                            <p:txEl>
                                              <p:pRg st="0" end="0"/>
                                            </p:txEl>
                                          </p:spTgt>
                                        </p:tgtEl>
                                      </p:cBhvr>
                                      <p:to x="100000" y="100000"/>
                                    </p:animScale>
                                    <p:animScale>
                                      <p:cBhvr>
                                        <p:cTn id="36" dur="26">
                                          <p:stCondLst>
                                            <p:cond delay="1808"/>
                                          </p:stCondLst>
                                        </p:cTn>
                                        <p:tgtEl>
                                          <p:spTgt spid="3">
                                            <p:txEl>
                                              <p:pRg st="0" end="0"/>
                                            </p:txEl>
                                          </p:spTgt>
                                        </p:tgtEl>
                                      </p:cBhvr>
                                      <p:to x="100000" y="95000"/>
                                    </p:animScale>
                                    <p:animScale>
                                      <p:cBhvr>
                                        <p:cTn id="37" dur="166" decel="50000">
                                          <p:stCondLst>
                                            <p:cond delay="1834"/>
                                          </p:stCondLst>
                                        </p:cTn>
                                        <p:tgtEl>
                                          <p:spTgt spid="3">
                                            <p:txEl>
                                              <p:pRg st="0" end="0"/>
                                            </p:txEl>
                                          </p:spTgt>
                                        </p:tgtEl>
                                      </p:cBhvr>
                                      <p:to x="100000" y="100000"/>
                                    </p:animScale>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grpId="0"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wipe(down)">
                                      <p:cBhvr>
                                        <p:cTn id="42" dur="580">
                                          <p:stCondLst>
                                            <p:cond delay="0"/>
                                          </p:stCondLst>
                                        </p:cTn>
                                        <p:tgtEl>
                                          <p:spTgt spid="3">
                                            <p:txEl>
                                              <p:pRg st="1" end="1"/>
                                            </p:txEl>
                                          </p:spTgt>
                                        </p:tgtEl>
                                      </p:cBhvr>
                                    </p:animEffect>
                                    <p:anim calcmode="lin" valueType="num">
                                      <p:cBhvr>
                                        <p:cTn id="43"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8" dur="26">
                                          <p:stCondLst>
                                            <p:cond delay="650"/>
                                          </p:stCondLst>
                                        </p:cTn>
                                        <p:tgtEl>
                                          <p:spTgt spid="3">
                                            <p:txEl>
                                              <p:pRg st="1" end="1"/>
                                            </p:txEl>
                                          </p:spTgt>
                                        </p:tgtEl>
                                      </p:cBhvr>
                                      <p:to x="100000" y="60000"/>
                                    </p:animScale>
                                    <p:animScale>
                                      <p:cBhvr>
                                        <p:cTn id="49" dur="166" decel="50000">
                                          <p:stCondLst>
                                            <p:cond delay="676"/>
                                          </p:stCondLst>
                                        </p:cTn>
                                        <p:tgtEl>
                                          <p:spTgt spid="3">
                                            <p:txEl>
                                              <p:pRg st="1" end="1"/>
                                            </p:txEl>
                                          </p:spTgt>
                                        </p:tgtEl>
                                      </p:cBhvr>
                                      <p:to x="100000" y="100000"/>
                                    </p:animScale>
                                    <p:animScale>
                                      <p:cBhvr>
                                        <p:cTn id="50" dur="26">
                                          <p:stCondLst>
                                            <p:cond delay="1312"/>
                                          </p:stCondLst>
                                        </p:cTn>
                                        <p:tgtEl>
                                          <p:spTgt spid="3">
                                            <p:txEl>
                                              <p:pRg st="1" end="1"/>
                                            </p:txEl>
                                          </p:spTgt>
                                        </p:tgtEl>
                                      </p:cBhvr>
                                      <p:to x="100000" y="80000"/>
                                    </p:animScale>
                                    <p:animScale>
                                      <p:cBhvr>
                                        <p:cTn id="51" dur="166" decel="50000">
                                          <p:stCondLst>
                                            <p:cond delay="1338"/>
                                          </p:stCondLst>
                                        </p:cTn>
                                        <p:tgtEl>
                                          <p:spTgt spid="3">
                                            <p:txEl>
                                              <p:pRg st="1" end="1"/>
                                            </p:txEl>
                                          </p:spTgt>
                                        </p:tgtEl>
                                      </p:cBhvr>
                                      <p:to x="100000" y="100000"/>
                                    </p:animScale>
                                    <p:animScale>
                                      <p:cBhvr>
                                        <p:cTn id="52" dur="26">
                                          <p:stCondLst>
                                            <p:cond delay="1642"/>
                                          </p:stCondLst>
                                        </p:cTn>
                                        <p:tgtEl>
                                          <p:spTgt spid="3">
                                            <p:txEl>
                                              <p:pRg st="1" end="1"/>
                                            </p:txEl>
                                          </p:spTgt>
                                        </p:tgtEl>
                                      </p:cBhvr>
                                      <p:to x="100000" y="90000"/>
                                    </p:animScale>
                                    <p:animScale>
                                      <p:cBhvr>
                                        <p:cTn id="53" dur="166" decel="50000">
                                          <p:stCondLst>
                                            <p:cond delay="1668"/>
                                          </p:stCondLst>
                                        </p:cTn>
                                        <p:tgtEl>
                                          <p:spTgt spid="3">
                                            <p:txEl>
                                              <p:pRg st="1" end="1"/>
                                            </p:txEl>
                                          </p:spTgt>
                                        </p:tgtEl>
                                      </p:cBhvr>
                                      <p:to x="100000" y="100000"/>
                                    </p:animScale>
                                    <p:animScale>
                                      <p:cBhvr>
                                        <p:cTn id="54" dur="26">
                                          <p:stCondLst>
                                            <p:cond delay="1808"/>
                                          </p:stCondLst>
                                        </p:cTn>
                                        <p:tgtEl>
                                          <p:spTgt spid="3">
                                            <p:txEl>
                                              <p:pRg st="1" end="1"/>
                                            </p:txEl>
                                          </p:spTgt>
                                        </p:tgtEl>
                                      </p:cBhvr>
                                      <p:to x="100000" y="95000"/>
                                    </p:animScale>
                                    <p:animScale>
                                      <p:cBhvr>
                                        <p:cTn id="55" dur="166" decel="50000">
                                          <p:stCondLst>
                                            <p:cond delay="1834"/>
                                          </p:stCondLst>
                                        </p:cTn>
                                        <p:tgtEl>
                                          <p:spTgt spid="3">
                                            <p:txEl>
                                              <p:pRg st="1" end="1"/>
                                            </p:txEl>
                                          </p:spTgt>
                                        </p:tgtEl>
                                      </p:cBhvr>
                                      <p:to x="100000" y="100000"/>
                                    </p:animScale>
                                  </p:childTnLst>
                                </p:cTn>
                              </p:par>
                            </p:childTnLst>
                          </p:cTn>
                        </p:par>
                      </p:childTnLst>
                    </p:cTn>
                  </p:par>
                  <p:par>
                    <p:cTn id="56" fill="hold">
                      <p:stCondLst>
                        <p:cond delay="indefinite"/>
                      </p:stCondLst>
                      <p:childTnLst>
                        <p:par>
                          <p:cTn id="57" fill="hold">
                            <p:stCondLst>
                              <p:cond delay="0"/>
                            </p:stCondLst>
                            <p:childTnLst>
                              <p:par>
                                <p:cTn id="58" presetID="26" presetClass="entr" presetSubtype="0" fill="hold" grpId="0" nodeType="clickEffect">
                                  <p:stCondLst>
                                    <p:cond delay="0"/>
                                  </p:stCondLst>
                                  <p:childTnLst>
                                    <p:set>
                                      <p:cBhvr>
                                        <p:cTn id="59" dur="1" fill="hold">
                                          <p:stCondLst>
                                            <p:cond delay="0"/>
                                          </p:stCondLst>
                                        </p:cTn>
                                        <p:tgtEl>
                                          <p:spTgt spid="3">
                                            <p:txEl>
                                              <p:pRg st="2" end="2"/>
                                            </p:txEl>
                                          </p:spTgt>
                                        </p:tgtEl>
                                        <p:attrNameLst>
                                          <p:attrName>style.visibility</p:attrName>
                                        </p:attrNameLst>
                                      </p:cBhvr>
                                      <p:to>
                                        <p:strVal val="visible"/>
                                      </p:to>
                                    </p:set>
                                    <p:animEffect transition="in" filter="wipe(down)">
                                      <p:cBhvr>
                                        <p:cTn id="60" dur="580">
                                          <p:stCondLst>
                                            <p:cond delay="0"/>
                                          </p:stCondLst>
                                        </p:cTn>
                                        <p:tgtEl>
                                          <p:spTgt spid="3">
                                            <p:txEl>
                                              <p:pRg st="2" end="2"/>
                                            </p:txEl>
                                          </p:spTgt>
                                        </p:tgtEl>
                                      </p:cBhvr>
                                    </p:animEffect>
                                    <p:anim calcmode="lin" valueType="num">
                                      <p:cBhvr>
                                        <p:cTn id="61"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6" dur="26">
                                          <p:stCondLst>
                                            <p:cond delay="650"/>
                                          </p:stCondLst>
                                        </p:cTn>
                                        <p:tgtEl>
                                          <p:spTgt spid="3">
                                            <p:txEl>
                                              <p:pRg st="2" end="2"/>
                                            </p:txEl>
                                          </p:spTgt>
                                        </p:tgtEl>
                                      </p:cBhvr>
                                      <p:to x="100000" y="60000"/>
                                    </p:animScale>
                                    <p:animScale>
                                      <p:cBhvr>
                                        <p:cTn id="67" dur="166" decel="50000">
                                          <p:stCondLst>
                                            <p:cond delay="676"/>
                                          </p:stCondLst>
                                        </p:cTn>
                                        <p:tgtEl>
                                          <p:spTgt spid="3">
                                            <p:txEl>
                                              <p:pRg st="2" end="2"/>
                                            </p:txEl>
                                          </p:spTgt>
                                        </p:tgtEl>
                                      </p:cBhvr>
                                      <p:to x="100000" y="100000"/>
                                    </p:animScale>
                                    <p:animScale>
                                      <p:cBhvr>
                                        <p:cTn id="68" dur="26">
                                          <p:stCondLst>
                                            <p:cond delay="1312"/>
                                          </p:stCondLst>
                                        </p:cTn>
                                        <p:tgtEl>
                                          <p:spTgt spid="3">
                                            <p:txEl>
                                              <p:pRg st="2" end="2"/>
                                            </p:txEl>
                                          </p:spTgt>
                                        </p:tgtEl>
                                      </p:cBhvr>
                                      <p:to x="100000" y="80000"/>
                                    </p:animScale>
                                    <p:animScale>
                                      <p:cBhvr>
                                        <p:cTn id="69" dur="166" decel="50000">
                                          <p:stCondLst>
                                            <p:cond delay="1338"/>
                                          </p:stCondLst>
                                        </p:cTn>
                                        <p:tgtEl>
                                          <p:spTgt spid="3">
                                            <p:txEl>
                                              <p:pRg st="2" end="2"/>
                                            </p:txEl>
                                          </p:spTgt>
                                        </p:tgtEl>
                                      </p:cBhvr>
                                      <p:to x="100000" y="100000"/>
                                    </p:animScale>
                                    <p:animScale>
                                      <p:cBhvr>
                                        <p:cTn id="70" dur="26">
                                          <p:stCondLst>
                                            <p:cond delay="1642"/>
                                          </p:stCondLst>
                                        </p:cTn>
                                        <p:tgtEl>
                                          <p:spTgt spid="3">
                                            <p:txEl>
                                              <p:pRg st="2" end="2"/>
                                            </p:txEl>
                                          </p:spTgt>
                                        </p:tgtEl>
                                      </p:cBhvr>
                                      <p:to x="100000" y="90000"/>
                                    </p:animScale>
                                    <p:animScale>
                                      <p:cBhvr>
                                        <p:cTn id="71" dur="166" decel="50000">
                                          <p:stCondLst>
                                            <p:cond delay="1668"/>
                                          </p:stCondLst>
                                        </p:cTn>
                                        <p:tgtEl>
                                          <p:spTgt spid="3">
                                            <p:txEl>
                                              <p:pRg st="2" end="2"/>
                                            </p:txEl>
                                          </p:spTgt>
                                        </p:tgtEl>
                                      </p:cBhvr>
                                      <p:to x="100000" y="100000"/>
                                    </p:animScale>
                                    <p:animScale>
                                      <p:cBhvr>
                                        <p:cTn id="72" dur="26">
                                          <p:stCondLst>
                                            <p:cond delay="1808"/>
                                          </p:stCondLst>
                                        </p:cTn>
                                        <p:tgtEl>
                                          <p:spTgt spid="3">
                                            <p:txEl>
                                              <p:pRg st="2" end="2"/>
                                            </p:txEl>
                                          </p:spTgt>
                                        </p:tgtEl>
                                      </p:cBhvr>
                                      <p:to x="100000" y="95000"/>
                                    </p:animScale>
                                    <p:animScale>
                                      <p:cBhvr>
                                        <p:cTn id="73" dur="166" decel="50000">
                                          <p:stCondLst>
                                            <p:cond delay="1834"/>
                                          </p:stCondLst>
                                        </p:cTn>
                                        <p:tgtEl>
                                          <p:spTgt spid="3">
                                            <p:txEl>
                                              <p:pRg st="2" end="2"/>
                                            </p:txEl>
                                          </p:spTgt>
                                        </p:tgtEl>
                                      </p:cBhvr>
                                      <p:to x="100000" y="100000"/>
                                    </p:animScale>
                                  </p:childTnLst>
                                </p:cTn>
                              </p:par>
                            </p:childTnLst>
                          </p:cTn>
                        </p:par>
                      </p:childTnLst>
                    </p:cTn>
                  </p:par>
                  <p:par>
                    <p:cTn id="74" fill="hold">
                      <p:stCondLst>
                        <p:cond delay="indefinite"/>
                      </p:stCondLst>
                      <p:childTnLst>
                        <p:par>
                          <p:cTn id="75" fill="hold">
                            <p:stCondLst>
                              <p:cond delay="0"/>
                            </p:stCondLst>
                            <p:childTnLst>
                              <p:par>
                                <p:cTn id="76" presetID="26" presetClass="entr" presetSubtype="0" fill="hold" grpId="0" nodeType="clickEffect">
                                  <p:stCondLst>
                                    <p:cond delay="0"/>
                                  </p:stCondLst>
                                  <p:childTnLst>
                                    <p:set>
                                      <p:cBhvr>
                                        <p:cTn id="77" dur="1" fill="hold">
                                          <p:stCondLst>
                                            <p:cond delay="0"/>
                                          </p:stCondLst>
                                        </p:cTn>
                                        <p:tgtEl>
                                          <p:spTgt spid="3">
                                            <p:txEl>
                                              <p:pRg st="3" end="3"/>
                                            </p:txEl>
                                          </p:spTgt>
                                        </p:tgtEl>
                                        <p:attrNameLst>
                                          <p:attrName>style.visibility</p:attrName>
                                        </p:attrNameLst>
                                      </p:cBhvr>
                                      <p:to>
                                        <p:strVal val="visible"/>
                                      </p:to>
                                    </p:set>
                                    <p:animEffect transition="in" filter="wipe(down)">
                                      <p:cBhvr>
                                        <p:cTn id="78" dur="580">
                                          <p:stCondLst>
                                            <p:cond delay="0"/>
                                          </p:stCondLst>
                                        </p:cTn>
                                        <p:tgtEl>
                                          <p:spTgt spid="3">
                                            <p:txEl>
                                              <p:pRg st="3" end="3"/>
                                            </p:txEl>
                                          </p:spTgt>
                                        </p:tgtEl>
                                      </p:cBhvr>
                                    </p:animEffect>
                                    <p:anim calcmode="lin" valueType="num">
                                      <p:cBhvr>
                                        <p:cTn id="79"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80"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81"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82"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83"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84" dur="26">
                                          <p:stCondLst>
                                            <p:cond delay="650"/>
                                          </p:stCondLst>
                                        </p:cTn>
                                        <p:tgtEl>
                                          <p:spTgt spid="3">
                                            <p:txEl>
                                              <p:pRg st="3" end="3"/>
                                            </p:txEl>
                                          </p:spTgt>
                                        </p:tgtEl>
                                      </p:cBhvr>
                                      <p:to x="100000" y="60000"/>
                                    </p:animScale>
                                    <p:animScale>
                                      <p:cBhvr>
                                        <p:cTn id="85" dur="166" decel="50000">
                                          <p:stCondLst>
                                            <p:cond delay="676"/>
                                          </p:stCondLst>
                                        </p:cTn>
                                        <p:tgtEl>
                                          <p:spTgt spid="3">
                                            <p:txEl>
                                              <p:pRg st="3" end="3"/>
                                            </p:txEl>
                                          </p:spTgt>
                                        </p:tgtEl>
                                      </p:cBhvr>
                                      <p:to x="100000" y="100000"/>
                                    </p:animScale>
                                    <p:animScale>
                                      <p:cBhvr>
                                        <p:cTn id="86" dur="26">
                                          <p:stCondLst>
                                            <p:cond delay="1312"/>
                                          </p:stCondLst>
                                        </p:cTn>
                                        <p:tgtEl>
                                          <p:spTgt spid="3">
                                            <p:txEl>
                                              <p:pRg st="3" end="3"/>
                                            </p:txEl>
                                          </p:spTgt>
                                        </p:tgtEl>
                                      </p:cBhvr>
                                      <p:to x="100000" y="80000"/>
                                    </p:animScale>
                                    <p:animScale>
                                      <p:cBhvr>
                                        <p:cTn id="87" dur="166" decel="50000">
                                          <p:stCondLst>
                                            <p:cond delay="1338"/>
                                          </p:stCondLst>
                                        </p:cTn>
                                        <p:tgtEl>
                                          <p:spTgt spid="3">
                                            <p:txEl>
                                              <p:pRg st="3" end="3"/>
                                            </p:txEl>
                                          </p:spTgt>
                                        </p:tgtEl>
                                      </p:cBhvr>
                                      <p:to x="100000" y="100000"/>
                                    </p:animScale>
                                    <p:animScale>
                                      <p:cBhvr>
                                        <p:cTn id="88" dur="26">
                                          <p:stCondLst>
                                            <p:cond delay="1642"/>
                                          </p:stCondLst>
                                        </p:cTn>
                                        <p:tgtEl>
                                          <p:spTgt spid="3">
                                            <p:txEl>
                                              <p:pRg st="3" end="3"/>
                                            </p:txEl>
                                          </p:spTgt>
                                        </p:tgtEl>
                                      </p:cBhvr>
                                      <p:to x="100000" y="90000"/>
                                    </p:animScale>
                                    <p:animScale>
                                      <p:cBhvr>
                                        <p:cTn id="89" dur="166" decel="50000">
                                          <p:stCondLst>
                                            <p:cond delay="1668"/>
                                          </p:stCondLst>
                                        </p:cTn>
                                        <p:tgtEl>
                                          <p:spTgt spid="3">
                                            <p:txEl>
                                              <p:pRg st="3" end="3"/>
                                            </p:txEl>
                                          </p:spTgt>
                                        </p:tgtEl>
                                      </p:cBhvr>
                                      <p:to x="100000" y="100000"/>
                                    </p:animScale>
                                    <p:animScale>
                                      <p:cBhvr>
                                        <p:cTn id="90" dur="26">
                                          <p:stCondLst>
                                            <p:cond delay="1808"/>
                                          </p:stCondLst>
                                        </p:cTn>
                                        <p:tgtEl>
                                          <p:spTgt spid="3">
                                            <p:txEl>
                                              <p:pRg st="3" end="3"/>
                                            </p:txEl>
                                          </p:spTgt>
                                        </p:tgtEl>
                                      </p:cBhvr>
                                      <p:to x="100000" y="95000"/>
                                    </p:animScale>
                                    <p:animScale>
                                      <p:cBhvr>
                                        <p:cTn id="91" dur="166" decel="50000">
                                          <p:stCondLst>
                                            <p:cond delay="1834"/>
                                          </p:stCondLst>
                                        </p:cTn>
                                        <p:tgtEl>
                                          <p:spTgt spid="3">
                                            <p:txEl>
                                              <p:pRg st="3" end="3"/>
                                            </p:txEl>
                                          </p:spTgt>
                                        </p:tgtEl>
                                      </p:cBhvr>
                                      <p:to x="100000" y="100000"/>
                                    </p:animScale>
                                  </p:childTnLst>
                                </p:cTn>
                              </p:par>
                            </p:childTnLst>
                          </p:cTn>
                        </p:par>
                      </p:childTnLst>
                    </p:cTn>
                  </p:par>
                  <p:par>
                    <p:cTn id="92" fill="hold">
                      <p:stCondLst>
                        <p:cond delay="indefinite"/>
                      </p:stCondLst>
                      <p:childTnLst>
                        <p:par>
                          <p:cTn id="93" fill="hold">
                            <p:stCondLst>
                              <p:cond delay="0"/>
                            </p:stCondLst>
                            <p:childTnLst>
                              <p:par>
                                <p:cTn id="94" presetID="26" presetClass="entr" presetSubtype="0" fill="hold" grpId="0" nodeType="clickEffect">
                                  <p:stCondLst>
                                    <p:cond delay="0"/>
                                  </p:stCondLst>
                                  <p:childTnLst>
                                    <p:set>
                                      <p:cBhvr>
                                        <p:cTn id="95" dur="1" fill="hold">
                                          <p:stCondLst>
                                            <p:cond delay="0"/>
                                          </p:stCondLst>
                                        </p:cTn>
                                        <p:tgtEl>
                                          <p:spTgt spid="3">
                                            <p:txEl>
                                              <p:pRg st="4" end="4"/>
                                            </p:txEl>
                                          </p:spTgt>
                                        </p:tgtEl>
                                        <p:attrNameLst>
                                          <p:attrName>style.visibility</p:attrName>
                                        </p:attrNameLst>
                                      </p:cBhvr>
                                      <p:to>
                                        <p:strVal val="visible"/>
                                      </p:to>
                                    </p:set>
                                    <p:animEffect transition="in" filter="wipe(down)">
                                      <p:cBhvr>
                                        <p:cTn id="96" dur="580">
                                          <p:stCondLst>
                                            <p:cond delay="0"/>
                                          </p:stCondLst>
                                        </p:cTn>
                                        <p:tgtEl>
                                          <p:spTgt spid="3">
                                            <p:txEl>
                                              <p:pRg st="4" end="4"/>
                                            </p:txEl>
                                          </p:spTgt>
                                        </p:tgtEl>
                                      </p:cBhvr>
                                    </p:animEffect>
                                    <p:anim calcmode="lin" valueType="num">
                                      <p:cBhvr>
                                        <p:cTn id="97"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98"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99"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00"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01"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02" dur="26">
                                          <p:stCondLst>
                                            <p:cond delay="650"/>
                                          </p:stCondLst>
                                        </p:cTn>
                                        <p:tgtEl>
                                          <p:spTgt spid="3">
                                            <p:txEl>
                                              <p:pRg st="4" end="4"/>
                                            </p:txEl>
                                          </p:spTgt>
                                        </p:tgtEl>
                                      </p:cBhvr>
                                      <p:to x="100000" y="60000"/>
                                    </p:animScale>
                                    <p:animScale>
                                      <p:cBhvr>
                                        <p:cTn id="103" dur="166" decel="50000">
                                          <p:stCondLst>
                                            <p:cond delay="676"/>
                                          </p:stCondLst>
                                        </p:cTn>
                                        <p:tgtEl>
                                          <p:spTgt spid="3">
                                            <p:txEl>
                                              <p:pRg st="4" end="4"/>
                                            </p:txEl>
                                          </p:spTgt>
                                        </p:tgtEl>
                                      </p:cBhvr>
                                      <p:to x="100000" y="100000"/>
                                    </p:animScale>
                                    <p:animScale>
                                      <p:cBhvr>
                                        <p:cTn id="104" dur="26">
                                          <p:stCondLst>
                                            <p:cond delay="1312"/>
                                          </p:stCondLst>
                                        </p:cTn>
                                        <p:tgtEl>
                                          <p:spTgt spid="3">
                                            <p:txEl>
                                              <p:pRg st="4" end="4"/>
                                            </p:txEl>
                                          </p:spTgt>
                                        </p:tgtEl>
                                      </p:cBhvr>
                                      <p:to x="100000" y="80000"/>
                                    </p:animScale>
                                    <p:animScale>
                                      <p:cBhvr>
                                        <p:cTn id="105" dur="166" decel="50000">
                                          <p:stCondLst>
                                            <p:cond delay="1338"/>
                                          </p:stCondLst>
                                        </p:cTn>
                                        <p:tgtEl>
                                          <p:spTgt spid="3">
                                            <p:txEl>
                                              <p:pRg st="4" end="4"/>
                                            </p:txEl>
                                          </p:spTgt>
                                        </p:tgtEl>
                                      </p:cBhvr>
                                      <p:to x="100000" y="100000"/>
                                    </p:animScale>
                                    <p:animScale>
                                      <p:cBhvr>
                                        <p:cTn id="106" dur="26">
                                          <p:stCondLst>
                                            <p:cond delay="1642"/>
                                          </p:stCondLst>
                                        </p:cTn>
                                        <p:tgtEl>
                                          <p:spTgt spid="3">
                                            <p:txEl>
                                              <p:pRg st="4" end="4"/>
                                            </p:txEl>
                                          </p:spTgt>
                                        </p:tgtEl>
                                      </p:cBhvr>
                                      <p:to x="100000" y="90000"/>
                                    </p:animScale>
                                    <p:animScale>
                                      <p:cBhvr>
                                        <p:cTn id="107" dur="166" decel="50000">
                                          <p:stCondLst>
                                            <p:cond delay="1668"/>
                                          </p:stCondLst>
                                        </p:cTn>
                                        <p:tgtEl>
                                          <p:spTgt spid="3">
                                            <p:txEl>
                                              <p:pRg st="4" end="4"/>
                                            </p:txEl>
                                          </p:spTgt>
                                        </p:tgtEl>
                                      </p:cBhvr>
                                      <p:to x="100000" y="100000"/>
                                    </p:animScale>
                                    <p:animScale>
                                      <p:cBhvr>
                                        <p:cTn id="108" dur="26">
                                          <p:stCondLst>
                                            <p:cond delay="1808"/>
                                          </p:stCondLst>
                                        </p:cTn>
                                        <p:tgtEl>
                                          <p:spTgt spid="3">
                                            <p:txEl>
                                              <p:pRg st="4" end="4"/>
                                            </p:txEl>
                                          </p:spTgt>
                                        </p:tgtEl>
                                      </p:cBhvr>
                                      <p:to x="100000" y="95000"/>
                                    </p:animScale>
                                    <p:animScale>
                                      <p:cBhvr>
                                        <p:cTn id="109" dur="166" decel="50000">
                                          <p:stCondLst>
                                            <p:cond delay="1834"/>
                                          </p:stCondLst>
                                        </p:cTn>
                                        <p:tgtEl>
                                          <p:spTgt spid="3">
                                            <p:txEl>
                                              <p:pRg st="4" end="4"/>
                                            </p:txEl>
                                          </p:spTgt>
                                        </p:tgtEl>
                                      </p:cBhvr>
                                      <p:to x="100000" y="100000"/>
                                    </p:animScale>
                                  </p:childTnLst>
                                </p:cTn>
                              </p:par>
                            </p:childTnLst>
                          </p:cTn>
                        </p:par>
                      </p:childTnLst>
                    </p:cTn>
                  </p:par>
                  <p:par>
                    <p:cTn id="110" fill="hold">
                      <p:stCondLst>
                        <p:cond delay="indefinite"/>
                      </p:stCondLst>
                      <p:childTnLst>
                        <p:par>
                          <p:cTn id="111" fill="hold">
                            <p:stCondLst>
                              <p:cond delay="0"/>
                            </p:stCondLst>
                            <p:childTnLst>
                              <p:par>
                                <p:cTn id="112" presetID="26" presetClass="entr" presetSubtype="0" fill="hold" grpId="0" nodeType="clickEffect">
                                  <p:stCondLst>
                                    <p:cond delay="0"/>
                                  </p:stCondLst>
                                  <p:childTnLst>
                                    <p:set>
                                      <p:cBhvr>
                                        <p:cTn id="113" dur="1" fill="hold">
                                          <p:stCondLst>
                                            <p:cond delay="0"/>
                                          </p:stCondLst>
                                        </p:cTn>
                                        <p:tgtEl>
                                          <p:spTgt spid="3">
                                            <p:txEl>
                                              <p:pRg st="5" end="5"/>
                                            </p:txEl>
                                          </p:spTgt>
                                        </p:tgtEl>
                                        <p:attrNameLst>
                                          <p:attrName>style.visibility</p:attrName>
                                        </p:attrNameLst>
                                      </p:cBhvr>
                                      <p:to>
                                        <p:strVal val="visible"/>
                                      </p:to>
                                    </p:set>
                                    <p:animEffect transition="in" filter="wipe(down)">
                                      <p:cBhvr>
                                        <p:cTn id="114" dur="580">
                                          <p:stCondLst>
                                            <p:cond delay="0"/>
                                          </p:stCondLst>
                                        </p:cTn>
                                        <p:tgtEl>
                                          <p:spTgt spid="3">
                                            <p:txEl>
                                              <p:pRg st="5" end="5"/>
                                            </p:txEl>
                                          </p:spTgt>
                                        </p:tgtEl>
                                      </p:cBhvr>
                                    </p:animEffect>
                                    <p:anim calcmode="lin" valueType="num">
                                      <p:cBhvr>
                                        <p:cTn id="115"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116"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17"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8"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19"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20" dur="26">
                                          <p:stCondLst>
                                            <p:cond delay="650"/>
                                          </p:stCondLst>
                                        </p:cTn>
                                        <p:tgtEl>
                                          <p:spTgt spid="3">
                                            <p:txEl>
                                              <p:pRg st="5" end="5"/>
                                            </p:txEl>
                                          </p:spTgt>
                                        </p:tgtEl>
                                      </p:cBhvr>
                                      <p:to x="100000" y="60000"/>
                                    </p:animScale>
                                    <p:animScale>
                                      <p:cBhvr>
                                        <p:cTn id="121" dur="166" decel="50000">
                                          <p:stCondLst>
                                            <p:cond delay="676"/>
                                          </p:stCondLst>
                                        </p:cTn>
                                        <p:tgtEl>
                                          <p:spTgt spid="3">
                                            <p:txEl>
                                              <p:pRg st="5" end="5"/>
                                            </p:txEl>
                                          </p:spTgt>
                                        </p:tgtEl>
                                      </p:cBhvr>
                                      <p:to x="100000" y="100000"/>
                                    </p:animScale>
                                    <p:animScale>
                                      <p:cBhvr>
                                        <p:cTn id="122" dur="26">
                                          <p:stCondLst>
                                            <p:cond delay="1312"/>
                                          </p:stCondLst>
                                        </p:cTn>
                                        <p:tgtEl>
                                          <p:spTgt spid="3">
                                            <p:txEl>
                                              <p:pRg st="5" end="5"/>
                                            </p:txEl>
                                          </p:spTgt>
                                        </p:tgtEl>
                                      </p:cBhvr>
                                      <p:to x="100000" y="80000"/>
                                    </p:animScale>
                                    <p:animScale>
                                      <p:cBhvr>
                                        <p:cTn id="123" dur="166" decel="50000">
                                          <p:stCondLst>
                                            <p:cond delay="1338"/>
                                          </p:stCondLst>
                                        </p:cTn>
                                        <p:tgtEl>
                                          <p:spTgt spid="3">
                                            <p:txEl>
                                              <p:pRg st="5" end="5"/>
                                            </p:txEl>
                                          </p:spTgt>
                                        </p:tgtEl>
                                      </p:cBhvr>
                                      <p:to x="100000" y="100000"/>
                                    </p:animScale>
                                    <p:animScale>
                                      <p:cBhvr>
                                        <p:cTn id="124" dur="26">
                                          <p:stCondLst>
                                            <p:cond delay="1642"/>
                                          </p:stCondLst>
                                        </p:cTn>
                                        <p:tgtEl>
                                          <p:spTgt spid="3">
                                            <p:txEl>
                                              <p:pRg st="5" end="5"/>
                                            </p:txEl>
                                          </p:spTgt>
                                        </p:tgtEl>
                                      </p:cBhvr>
                                      <p:to x="100000" y="90000"/>
                                    </p:animScale>
                                    <p:animScale>
                                      <p:cBhvr>
                                        <p:cTn id="125" dur="166" decel="50000">
                                          <p:stCondLst>
                                            <p:cond delay="1668"/>
                                          </p:stCondLst>
                                        </p:cTn>
                                        <p:tgtEl>
                                          <p:spTgt spid="3">
                                            <p:txEl>
                                              <p:pRg st="5" end="5"/>
                                            </p:txEl>
                                          </p:spTgt>
                                        </p:tgtEl>
                                      </p:cBhvr>
                                      <p:to x="100000" y="100000"/>
                                    </p:animScale>
                                    <p:animScale>
                                      <p:cBhvr>
                                        <p:cTn id="126" dur="26">
                                          <p:stCondLst>
                                            <p:cond delay="1808"/>
                                          </p:stCondLst>
                                        </p:cTn>
                                        <p:tgtEl>
                                          <p:spTgt spid="3">
                                            <p:txEl>
                                              <p:pRg st="5" end="5"/>
                                            </p:txEl>
                                          </p:spTgt>
                                        </p:tgtEl>
                                      </p:cBhvr>
                                      <p:to x="100000" y="95000"/>
                                    </p:animScale>
                                    <p:animScale>
                                      <p:cBhvr>
                                        <p:cTn id="127" dur="166" decel="50000">
                                          <p:stCondLst>
                                            <p:cond delay="1834"/>
                                          </p:stCondLst>
                                        </p:cTn>
                                        <p:tgtEl>
                                          <p:spTgt spid="3">
                                            <p:txEl>
                                              <p:pRg st="5" end="5"/>
                                            </p:txEl>
                                          </p:spTgt>
                                        </p:tgtEl>
                                      </p:cBhvr>
                                      <p:to x="100000" y="100000"/>
                                    </p:animScale>
                                  </p:childTnLst>
                                </p:cTn>
                              </p:par>
                            </p:childTnLst>
                          </p:cTn>
                        </p:par>
                      </p:childTnLst>
                    </p:cTn>
                  </p:par>
                  <p:par>
                    <p:cTn id="128" fill="hold">
                      <p:stCondLst>
                        <p:cond delay="indefinite"/>
                      </p:stCondLst>
                      <p:childTnLst>
                        <p:par>
                          <p:cTn id="129" fill="hold">
                            <p:stCondLst>
                              <p:cond delay="0"/>
                            </p:stCondLst>
                            <p:childTnLst>
                              <p:par>
                                <p:cTn id="130" presetID="26" presetClass="entr" presetSubtype="0" fill="hold" grpId="0" nodeType="clickEffect">
                                  <p:stCondLst>
                                    <p:cond delay="0"/>
                                  </p:stCondLst>
                                  <p:childTnLst>
                                    <p:set>
                                      <p:cBhvr>
                                        <p:cTn id="131" dur="1" fill="hold">
                                          <p:stCondLst>
                                            <p:cond delay="0"/>
                                          </p:stCondLst>
                                        </p:cTn>
                                        <p:tgtEl>
                                          <p:spTgt spid="3">
                                            <p:txEl>
                                              <p:pRg st="6" end="6"/>
                                            </p:txEl>
                                          </p:spTgt>
                                        </p:tgtEl>
                                        <p:attrNameLst>
                                          <p:attrName>style.visibility</p:attrName>
                                        </p:attrNameLst>
                                      </p:cBhvr>
                                      <p:to>
                                        <p:strVal val="visible"/>
                                      </p:to>
                                    </p:set>
                                    <p:animEffect transition="in" filter="wipe(down)">
                                      <p:cBhvr>
                                        <p:cTn id="132" dur="580">
                                          <p:stCondLst>
                                            <p:cond delay="0"/>
                                          </p:stCondLst>
                                        </p:cTn>
                                        <p:tgtEl>
                                          <p:spTgt spid="3">
                                            <p:txEl>
                                              <p:pRg st="6" end="6"/>
                                            </p:txEl>
                                          </p:spTgt>
                                        </p:tgtEl>
                                      </p:cBhvr>
                                    </p:animEffect>
                                    <p:anim calcmode="lin" valueType="num">
                                      <p:cBhvr>
                                        <p:cTn id="133"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34"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35"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36"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37"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38" dur="26">
                                          <p:stCondLst>
                                            <p:cond delay="650"/>
                                          </p:stCondLst>
                                        </p:cTn>
                                        <p:tgtEl>
                                          <p:spTgt spid="3">
                                            <p:txEl>
                                              <p:pRg st="6" end="6"/>
                                            </p:txEl>
                                          </p:spTgt>
                                        </p:tgtEl>
                                      </p:cBhvr>
                                      <p:to x="100000" y="60000"/>
                                    </p:animScale>
                                    <p:animScale>
                                      <p:cBhvr>
                                        <p:cTn id="139" dur="166" decel="50000">
                                          <p:stCondLst>
                                            <p:cond delay="676"/>
                                          </p:stCondLst>
                                        </p:cTn>
                                        <p:tgtEl>
                                          <p:spTgt spid="3">
                                            <p:txEl>
                                              <p:pRg st="6" end="6"/>
                                            </p:txEl>
                                          </p:spTgt>
                                        </p:tgtEl>
                                      </p:cBhvr>
                                      <p:to x="100000" y="100000"/>
                                    </p:animScale>
                                    <p:animScale>
                                      <p:cBhvr>
                                        <p:cTn id="140" dur="26">
                                          <p:stCondLst>
                                            <p:cond delay="1312"/>
                                          </p:stCondLst>
                                        </p:cTn>
                                        <p:tgtEl>
                                          <p:spTgt spid="3">
                                            <p:txEl>
                                              <p:pRg st="6" end="6"/>
                                            </p:txEl>
                                          </p:spTgt>
                                        </p:tgtEl>
                                      </p:cBhvr>
                                      <p:to x="100000" y="80000"/>
                                    </p:animScale>
                                    <p:animScale>
                                      <p:cBhvr>
                                        <p:cTn id="141" dur="166" decel="50000">
                                          <p:stCondLst>
                                            <p:cond delay="1338"/>
                                          </p:stCondLst>
                                        </p:cTn>
                                        <p:tgtEl>
                                          <p:spTgt spid="3">
                                            <p:txEl>
                                              <p:pRg st="6" end="6"/>
                                            </p:txEl>
                                          </p:spTgt>
                                        </p:tgtEl>
                                      </p:cBhvr>
                                      <p:to x="100000" y="100000"/>
                                    </p:animScale>
                                    <p:animScale>
                                      <p:cBhvr>
                                        <p:cTn id="142" dur="26">
                                          <p:stCondLst>
                                            <p:cond delay="1642"/>
                                          </p:stCondLst>
                                        </p:cTn>
                                        <p:tgtEl>
                                          <p:spTgt spid="3">
                                            <p:txEl>
                                              <p:pRg st="6" end="6"/>
                                            </p:txEl>
                                          </p:spTgt>
                                        </p:tgtEl>
                                      </p:cBhvr>
                                      <p:to x="100000" y="90000"/>
                                    </p:animScale>
                                    <p:animScale>
                                      <p:cBhvr>
                                        <p:cTn id="143" dur="166" decel="50000">
                                          <p:stCondLst>
                                            <p:cond delay="1668"/>
                                          </p:stCondLst>
                                        </p:cTn>
                                        <p:tgtEl>
                                          <p:spTgt spid="3">
                                            <p:txEl>
                                              <p:pRg st="6" end="6"/>
                                            </p:txEl>
                                          </p:spTgt>
                                        </p:tgtEl>
                                      </p:cBhvr>
                                      <p:to x="100000" y="100000"/>
                                    </p:animScale>
                                    <p:animScale>
                                      <p:cBhvr>
                                        <p:cTn id="144" dur="26">
                                          <p:stCondLst>
                                            <p:cond delay="1808"/>
                                          </p:stCondLst>
                                        </p:cTn>
                                        <p:tgtEl>
                                          <p:spTgt spid="3">
                                            <p:txEl>
                                              <p:pRg st="6" end="6"/>
                                            </p:txEl>
                                          </p:spTgt>
                                        </p:tgtEl>
                                      </p:cBhvr>
                                      <p:to x="100000" y="95000"/>
                                    </p:animScale>
                                    <p:animScale>
                                      <p:cBhvr>
                                        <p:cTn id="145"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3F21C-6169-4D90-B801-8749BF981E21}"/>
              </a:ext>
            </a:extLst>
          </p:cNvPr>
          <p:cNvSpPr>
            <a:spLocks noGrp="1"/>
          </p:cNvSpPr>
          <p:nvPr>
            <p:ph type="title"/>
          </p:nvPr>
        </p:nvSpPr>
        <p:spPr/>
        <p:txBody>
          <a:bodyPr/>
          <a:lstStyle/>
          <a:p>
            <a:r>
              <a:rPr lang="en-US" dirty="0"/>
              <a:t>Learner Scripting Skills - Assignment</a:t>
            </a:r>
          </a:p>
        </p:txBody>
      </p:sp>
      <p:sp>
        <p:nvSpPr>
          <p:cNvPr id="3" name="Content Placeholder 2">
            <a:extLst>
              <a:ext uri="{FF2B5EF4-FFF2-40B4-BE49-F238E27FC236}">
                <a16:creationId xmlns:a16="http://schemas.microsoft.com/office/drawing/2014/main" id="{EB2C3AE0-2704-44E4-AA54-87AC804FD788}"/>
              </a:ext>
            </a:extLst>
          </p:cNvPr>
          <p:cNvSpPr>
            <a:spLocks noGrp="1"/>
          </p:cNvSpPr>
          <p:nvPr>
            <p:ph idx="1"/>
          </p:nvPr>
        </p:nvSpPr>
        <p:spPr/>
        <p:txBody>
          <a:bodyPr>
            <a:normAutofit/>
          </a:bodyPr>
          <a:lstStyle/>
          <a:p>
            <a:pPr marL="0" indent="0" algn="just">
              <a:buNone/>
            </a:pPr>
            <a:r>
              <a:rPr lang="en-US" dirty="0"/>
              <a:t>This tutorial section covers the basic coding skills required to create a good game. By this Unit, learners should have experience in the import and setup of objects/models in the Unity Editor.</a:t>
            </a:r>
          </a:p>
          <a:p>
            <a:pPr marL="0" indent="0" algn="just">
              <a:buNone/>
            </a:pPr>
            <a:r>
              <a:rPr lang="en-US" dirty="0"/>
              <a:t>Now, they need to develop the skill of writing scripts that cause actions to occur in the game, beyond the basic functions. Learners should complete the following tutorials:</a:t>
            </a:r>
          </a:p>
          <a:p>
            <a:pPr marL="457200" indent="-457200">
              <a:buAutoNum type="arabicPeriod"/>
            </a:pPr>
            <a:r>
              <a:rPr lang="en-US" dirty="0"/>
              <a:t>Spinning Cube: </a:t>
            </a:r>
            <a:r>
              <a:rPr lang="en-US" dirty="0">
                <a:hlinkClick r:id="rId2"/>
              </a:rPr>
              <a:t>http://unity3d.com/learn/tutorials/modules/beginner/scripting/assignments/spinning-cube</a:t>
            </a:r>
            <a:endParaRPr lang="en-US" dirty="0"/>
          </a:p>
          <a:p>
            <a:pPr marL="457200" indent="-457200">
              <a:buAutoNum type="arabicPeriod"/>
            </a:pPr>
            <a:r>
              <a:rPr lang="en-US" dirty="0"/>
              <a:t>Simple Clock: </a:t>
            </a:r>
            <a:r>
              <a:rPr lang="en-US" dirty="0">
                <a:hlinkClick r:id="rId3"/>
              </a:rPr>
              <a:t>http://unity3d.com/learn/tutorials/modules/beginner/scripting/simple-clock</a:t>
            </a:r>
            <a:endParaRPr lang="en-US" dirty="0"/>
          </a:p>
          <a:p>
            <a:pPr marL="0" indent="0">
              <a:buNone/>
            </a:pPr>
            <a:endParaRPr lang="en-US" dirty="0"/>
          </a:p>
        </p:txBody>
      </p:sp>
    </p:spTree>
    <p:extLst>
      <p:ext uri="{BB962C8B-B14F-4D97-AF65-F5344CB8AC3E}">
        <p14:creationId xmlns:p14="http://schemas.microsoft.com/office/powerpoint/2010/main" val="29724300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0518-0698-401C-BD7F-524359269AAD}"/>
              </a:ext>
            </a:extLst>
          </p:cNvPr>
          <p:cNvSpPr>
            <a:spLocks noGrp="1"/>
          </p:cNvSpPr>
          <p:nvPr>
            <p:ph type="title"/>
          </p:nvPr>
        </p:nvSpPr>
        <p:spPr/>
        <p:txBody>
          <a:bodyPr>
            <a:normAutofit fontScale="90000"/>
          </a:bodyPr>
          <a:lstStyle/>
          <a:p>
            <a:r>
              <a:rPr lang="en-US" dirty="0"/>
              <a:t>Building Learner Scripting Skills - Extended Assignment - 1</a:t>
            </a:r>
          </a:p>
        </p:txBody>
      </p:sp>
      <p:sp>
        <p:nvSpPr>
          <p:cNvPr id="3" name="Content Placeholder 2">
            <a:extLst>
              <a:ext uri="{FF2B5EF4-FFF2-40B4-BE49-F238E27FC236}">
                <a16:creationId xmlns:a16="http://schemas.microsoft.com/office/drawing/2014/main" id="{191C2213-DD02-40A6-A89C-971093917014}"/>
              </a:ext>
            </a:extLst>
          </p:cNvPr>
          <p:cNvSpPr>
            <a:spLocks noGrp="1"/>
          </p:cNvSpPr>
          <p:nvPr>
            <p:ph idx="1"/>
          </p:nvPr>
        </p:nvSpPr>
        <p:spPr/>
        <p:txBody>
          <a:bodyPr>
            <a:normAutofit lnSpcReduction="10000"/>
          </a:bodyPr>
          <a:lstStyle/>
          <a:p>
            <a:pPr marL="0" indent="0" algn="just">
              <a:buNone/>
            </a:pPr>
            <a:r>
              <a:rPr lang="en-US" dirty="0"/>
              <a:t>The tutorials listed below address basic commands within a game. In this assignment, learners will develop their skills and broaden their understanding of creating and writing scripts used to run and manage the games they create. Learners should complete the following tutorials:</a:t>
            </a:r>
          </a:p>
          <a:p>
            <a:pPr marL="457200" indent="-457200">
              <a:buAutoNum type="arabicPeriod"/>
            </a:pPr>
            <a:r>
              <a:rPr lang="en-US" dirty="0"/>
              <a:t>Scripts as Behavior Components: </a:t>
            </a:r>
            <a:r>
              <a:rPr lang="en-US" dirty="0">
                <a:hlinkClick r:id="rId2"/>
              </a:rPr>
              <a:t>http://unity3d.com/learn/tutorials/modules/beginner/scripting/scripts-as-behaviour-components</a:t>
            </a:r>
            <a:endParaRPr lang="en-US" dirty="0"/>
          </a:p>
          <a:p>
            <a:pPr marL="457200" indent="-457200">
              <a:buAutoNum type="arabicPeriod"/>
            </a:pPr>
            <a:r>
              <a:rPr lang="en-US" dirty="0"/>
              <a:t>Variables and Functions: </a:t>
            </a:r>
            <a:r>
              <a:rPr lang="en-US" dirty="0">
                <a:hlinkClick r:id="rId3"/>
              </a:rPr>
              <a:t>http://unity3d.com/learn/tutorials/modules/beginner/scripting/variables-and-functions</a:t>
            </a:r>
            <a:endParaRPr lang="en-US" dirty="0"/>
          </a:p>
          <a:p>
            <a:pPr marL="457200" indent="-457200">
              <a:buAutoNum type="arabicPeriod"/>
            </a:pPr>
            <a:r>
              <a:rPr lang="en-US" dirty="0"/>
              <a:t>Conventions and Syntax: </a:t>
            </a:r>
            <a:r>
              <a:rPr lang="en-US" dirty="0">
                <a:hlinkClick r:id="rId4"/>
              </a:rPr>
              <a:t>http://unity3d.com/learn/tutorials/modules/beginner/scripting/conventions-and-syntax</a:t>
            </a:r>
            <a:endParaRPr lang="en-US" dirty="0"/>
          </a:p>
        </p:txBody>
      </p:sp>
    </p:spTree>
    <p:extLst>
      <p:ext uri="{BB962C8B-B14F-4D97-AF65-F5344CB8AC3E}">
        <p14:creationId xmlns:p14="http://schemas.microsoft.com/office/powerpoint/2010/main" val="18766856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C1E55-1164-4ECC-B66F-62E2787B9CC2}"/>
              </a:ext>
            </a:extLst>
          </p:cNvPr>
          <p:cNvSpPr>
            <a:spLocks noGrp="1"/>
          </p:cNvSpPr>
          <p:nvPr>
            <p:ph type="title"/>
          </p:nvPr>
        </p:nvSpPr>
        <p:spPr/>
        <p:txBody>
          <a:bodyPr>
            <a:normAutofit fontScale="90000"/>
          </a:bodyPr>
          <a:lstStyle/>
          <a:p>
            <a:r>
              <a:rPr lang="en-US" dirty="0"/>
              <a:t>Building Learner Scripting Skills - Extended Assignment - 2</a:t>
            </a:r>
          </a:p>
        </p:txBody>
      </p:sp>
      <p:sp>
        <p:nvSpPr>
          <p:cNvPr id="3" name="Content Placeholder 2">
            <a:extLst>
              <a:ext uri="{FF2B5EF4-FFF2-40B4-BE49-F238E27FC236}">
                <a16:creationId xmlns:a16="http://schemas.microsoft.com/office/drawing/2014/main" id="{111410CB-BC33-42B9-B287-263C4C5F910F}"/>
              </a:ext>
            </a:extLst>
          </p:cNvPr>
          <p:cNvSpPr>
            <a:spLocks noGrp="1"/>
          </p:cNvSpPr>
          <p:nvPr>
            <p:ph idx="1"/>
          </p:nvPr>
        </p:nvSpPr>
        <p:spPr/>
        <p:txBody>
          <a:bodyPr>
            <a:normAutofit/>
          </a:bodyPr>
          <a:lstStyle/>
          <a:p>
            <a:pPr marL="0" indent="0">
              <a:buNone/>
            </a:pPr>
            <a:r>
              <a:rPr lang="en-US" dirty="0"/>
              <a:t>4. C# vs JS syntax: </a:t>
            </a:r>
            <a:r>
              <a:rPr lang="en-US" dirty="0">
                <a:hlinkClick r:id="rId2"/>
              </a:rPr>
              <a:t>http://unity3d.com/learn/tutorials/modules/beginner/scripting/c-sharp-vs-javascript-syntax</a:t>
            </a:r>
            <a:endParaRPr lang="en-US" dirty="0"/>
          </a:p>
          <a:p>
            <a:pPr marL="0" indent="0">
              <a:buNone/>
            </a:pPr>
            <a:r>
              <a:rPr lang="en-US" dirty="0"/>
              <a:t>5. IF statements: </a:t>
            </a:r>
            <a:r>
              <a:rPr lang="en-US" dirty="0">
                <a:hlinkClick r:id="rId3"/>
              </a:rPr>
              <a:t>http://unity3d.com/learn/tutorials/modules/beginner/scripting/if-statements</a:t>
            </a:r>
            <a:endParaRPr lang="en-US" dirty="0"/>
          </a:p>
          <a:p>
            <a:pPr marL="0" indent="0">
              <a:buNone/>
            </a:pPr>
            <a:r>
              <a:rPr lang="en-US" dirty="0"/>
              <a:t>6. Loops: </a:t>
            </a:r>
            <a:r>
              <a:rPr lang="en-US" dirty="0">
                <a:hlinkClick r:id="rId4"/>
              </a:rPr>
              <a:t>http://unity3d.com/learn/tutorials/modules/beginner/scripting/loops</a:t>
            </a:r>
            <a:endParaRPr lang="en-US" dirty="0"/>
          </a:p>
          <a:p>
            <a:pPr marL="0" indent="0">
              <a:buNone/>
            </a:pPr>
            <a:r>
              <a:rPr lang="en-US" dirty="0"/>
              <a:t>7. Classes: </a:t>
            </a:r>
            <a:r>
              <a:rPr lang="en-US" dirty="0">
                <a:hlinkClick r:id="rId5"/>
              </a:rPr>
              <a:t>http://unity3d.com/learn/tutorials/modules/beginner/scripting/classes</a:t>
            </a:r>
            <a:endParaRPr lang="en-US" dirty="0"/>
          </a:p>
          <a:p>
            <a:pPr marL="0" indent="0">
              <a:buNone/>
            </a:pPr>
            <a:endParaRPr lang="en-US" dirty="0"/>
          </a:p>
        </p:txBody>
      </p:sp>
    </p:spTree>
    <p:extLst>
      <p:ext uri="{BB962C8B-B14F-4D97-AF65-F5344CB8AC3E}">
        <p14:creationId xmlns:p14="http://schemas.microsoft.com/office/powerpoint/2010/main" val="26039816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BD292-D985-405F-A369-C6EFFDD3E0D9}"/>
              </a:ext>
            </a:extLst>
          </p:cNvPr>
          <p:cNvSpPr>
            <a:spLocks noGrp="1"/>
          </p:cNvSpPr>
          <p:nvPr>
            <p:ph type="title"/>
          </p:nvPr>
        </p:nvSpPr>
        <p:spPr/>
        <p:txBody>
          <a:bodyPr/>
          <a:lstStyle/>
          <a:p>
            <a:r>
              <a:rPr lang="en-US" dirty="0"/>
              <a:t> Project Proposal for Capstone Project</a:t>
            </a:r>
          </a:p>
        </p:txBody>
      </p:sp>
      <p:sp>
        <p:nvSpPr>
          <p:cNvPr id="3" name="Content Placeholder 2">
            <a:extLst>
              <a:ext uri="{FF2B5EF4-FFF2-40B4-BE49-F238E27FC236}">
                <a16:creationId xmlns:a16="http://schemas.microsoft.com/office/drawing/2014/main" id="{17ED3AEA-3CB8-40A7-9AFD-4D1A461D72A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283064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3251A-68A4-4713-826A-C713AD36247F}"/>
              </a:ext>
            </a:extLst>
          </p:cNvPr>
          <p:cNvSpPr>
            <a:spLocks noGrp="1"/>
          </p:cNvSpPr>
          <p:nvPr>
            <p:ph type="title"/>
          </p:nvPr>
        </p:nvSpPr>
        <p:spPr/>
        <p:txBody>
          <a:bodyPr/>
          <a:lstStyle/>
          <a:p>
            <a:r>
              <a:rPr lang="en-US" dirty="0"/>
              <a:t>SUGGESTED RESOURCES</a:t>
            </a:r>
          </a:p>
        </p:txBody>
      </p:sp>
      <p:sp>
        <p:nvSpPr>
          <p:cNvPr id="3" name="Content Placeholder 2">
            <a:extLst>
              <a:ext uri="{FF2B5EF4-FFF2-40B4-BE49-F238E27FC236}">
                <a16:creationId xmlns:a16="http://schemas.microsoft.com/office/drawing/2014/main" id="{C1C6DFAB-97E8-4298-84B8-59B1413185BF}"/>
              </a:ext>
            </a:extLst>
          </p:cNvPr>
          <p:cNvSpPr>
            <a:spLocks noGrp="1"/>
          </p:cNvSpPr>
          <p:nvPr>
            <p:ph idx="1"/>
          </p:nvPr>
        </p:nvSpPr>
        <p:spPr/>
        <p:txBody>
          <a:bodyPr>
            <a:normAutofit fontScale="55000" lnSpcReduction="20000"/>
          </a:bodyPr>
          <a:lstStyle/>
          <a:p>
            <a:pPr marL="45720" indent="0">
              <a:buNone/>
            </a:pPr>
            <a:r>
              <a:rPr lang="en-US" dirty="0"/>
              <a:t>Which books, digital resources, &amp; other materials will be used in this lesson? Listed below is a recommendation of resources to consider for this unit:</a:t>
            </a:r>
          </a:p>
          <a:p>
            <a:pPr marL="502920" indent="-457200">
              <a:buAutoNum type="arabicPeriod"/>
            </a:pPr>
            <a:r>
              <a:rPr lang="en-US" dirty="0"/>
              <a:t>Resource for Sample Flowchart and Game Design: </a:t>
            </a:r>
            <a:r>
              <a:rPr lang="en-US" dirty="0">
                <a:hlinkClick r:id="rId2"/>
              </a:rPr>
              <a:t>http://xbox.create.msdn.com/en-US/education/tutorial/2dgame/design</a:t>
            </a:r>
            <a:endParaRPr lang="en-US" dirty="0"/>
          </a:p>
          <a:p>
            <a:pPr marL="502920" indent="-457200">
              <a:buAutoNum type="arabicPeriod"/>
            </a:pPr>
            <a:r>
              <a:rPr lang="en-US" dirty="0"/>
              <a:t>Resource for Sample Flowchart and Game Design: Teach Games: Game design and development resources for educators: </a:t>
            </a:r>
            <a:r>
              <a:rPr lang="en-US" dirty="0">
                <a:hlinkClick r:id="rId3"/>
              </a:rPr>
              <a:t>http://teachgames.wordpress.com/tag/flowchart/</a:t>
            </a:r>
            <a:endParaRPr lang="en-US" dirty="0"/>
          </a:p>
          <a:p>
            <a:pPr marL="502920" indent="-457200">
              <a:buAutoNum type="arabicPeriod"/>
            </a:pPr>
            <a:r>
              <a:rPr lang="en-US" dirty="0">
                <a:hlinkClick r:id="rId4"/>
              </a:rPr>
              <a:t>The Ultimate Guide to Video Game Writing and Design</a:t>
            </a:r>
            <a:r>
              <a:rPr lang="en-US" dirty="0"/>
              <a:t>, </a:t>
            </a:r>
            <a:r>
              <a:rPr lang="en-US" dirty="0" err="1"/>
              <a:t>Dille</a:t>
            </a:r>
            <a:r>
              <a:rPr lang="en-US" dirty="0"/>
              <a:t>, Flint</a:t>
            </a:r>
          </a:p>
          <a:p>
            <a:pPr marL="502920" indent="-457200">
              <a:buAutoNum type="arabicPeriod"/>
            </a:pPr>
            <a:r>
              <a:rPr lang="en-US" dirty="0">
                <a:hlinkClick r:id="rId5"/>
              </a:rPr>
              <a:t>Writing for Video Game Genres: From FPS to RPG</a:t>
            </a:r>
            <a:r>
              <a:rPr lang="en-US" dirty="0"/>
              <a:t>, </a:t>
            </a:r>
            <a:r>
              <a:rPr lang="en-US" dirty="0" err="1"/>
              <a:t>Despain</a:t>
            </a:r>
            <a:r>
              <a:rPr lang="en-US" dirty="0"/>
              <a:t>, Wendy</a:t>
            </a:r>
          </a:p>
          <a:p>
            <a:pPr marL="502920" indent="-457200">
              <a:buAutoNum type="arabicPeriod"/>
            </a:pPr>
            <a:r>
              <a:rPr lang="en-US" dirty="0"/>
              <a:t>Video Game Design/Design: </a:t>
            </a:r>
            <a:r>
              <a:rPr lang="en-US" dirty="0">
                <a:hlinkClick r:id="rId6"/>
              </a:rPr>
              <a:t>http://en.wikibooks.org/wiki/Video_Game_Design/Design</a:t>
            </a:r>
            <a:endParaRPr lang="en-US" dirty="0"/>
          </a:p>
          <a:p>
            <a:pPr marL="45720" indent="0">
              <a:buNone/>
            </a:pPr>
            <a:r>
              <a:rPr lang="en-US" dirty="0"/>
              <a:t>Resource for Additional Scripting Training</a:t>
            </a:r>
          </a:p>
          <a:p>
            <a:pPr marL="502920" indent="-457200">
              <a:buAutoNum type="arabicPeriod"/>
            </a:pPr>
            <a:r>
              <a:rPr lang="en-US" dirty="0"/>
              <a:t>Great Resource for Quick Script/code Introduction: Unity Game Development in 24 Hours, </a:t>
            </a:r>
            <a:r>
              <a:rPr lang="en-US" dirty="0" err="1"/>
              <a:t>Sams</a:t>
            </a:r>
            <a:r>
              <a:rPr lang="en-US" dirty="0"/>
              <a:t> Teach Yourself: </a:t>
            </a:r>
            <a:r>
              <a:rPr lang="en-US" dirty="0">
                <a:hlinkClick r:id="rId7"/>
              </a:rPr>
              <a:t>http://www.amazon.com/Unity-Development-Hours-Teach-Yourself/dp/0672336960</a:t>
            </a:r>
            <a:r>
              <a:rPr lang="en-US" dirty="0"/>
              <a:t>, Mike </a:t>
            </a:r>
            <a:r>
              <a:rPr lang="en-US" dirty="0" err="1"/>
              <a:t>Geig</a:t>
            </a:r>
            <a:endParaRPr lang="en-US" dirty="0"/>
          </a:p>
          <a:p>
            <a:pPr marL="502920" indent="-457200">
              <a:buAutoNum type="arabicPeriod"/>
            </a:pPr>
            <a:r>
              <a:rPr lang="en-US" dirty="0"/>
              <a:t>Scripting: </a:t>
            </a:r>
            <a:r>
              <a:rPr lang="en-US" dirty="0">
                <a:hlinkClick r:id="rId8"/>
              </a:rPr>
              <a:t>http://unity3d.com/learn/tutorials/modules/beginner/scripting</a:t>
            </a:r>
            <a:endParaRPr lang="en-US" dirty="0"/>
          </a:p>
          <a:p>
            <a:pPr marL="502920" indent="-457200">
              <a:buAutoNum type="arabicPeriod"/>
            </a:pPr>
            <a:r>
              <a:rPr lang="en-US" dirty="0"/>
              <a:t>Learn C# scripting in Unity: </a:t>
            </a:r>
            <a:r>
              <a:rPr lang="en-US" dirty="0">
                <a:hlinkClick r:id="rId9"/>
              </a:rPr>
              <a:t>http://www.catlikecoding.com/unity/tutorials/</a:t>
            </a:r>
            <a:endParaRPr lang="en-US" dirty="0"/>
          </a:p>
          <a:p>
            <a:pPr marL="502920" indent="-457200">
              <a:buAutoNum type="arabicPeriod"/>
            </a:pPr>
            <a:r>
              <a:rPr lang="en-US" dirty="0"/>
              <a:t>Unity3Dstudent: </a:t>
            </a:r>
            <a:r>
              <a:rPr lang="en-US" dirty="0">
                <a:hlinkClick r:id="rId10"/>
              </a:rPr>
              <a:t>http://www.unity3dstudent.com/tag/scripting/</a:t>
            </a:r>
            <a:endParaRPr lang="en-US" dirty="0"/>
          </a:p>
        </p:txBody>
      </p:sp>
    </p:spTree>
    <p:extLst>
      <p:ext uri="{BB962C8B-B14F-4D97-AF65-F5344CB8AC3E}">
        <p14:creationId xmlns:p14="http://schemas.microsoft.com/office/powerpoint/2010/main" val="22692949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8A2DC-957C-4211-B8C9-C1534BE1D2F8}"/>
              </a:ext>
            </a:extLst>
          </p:cNvPr>
          <p:cNvSpPr>
            <a:spLocks noGrp="1"/>
          </p:cNvSpPr>
          <p:nvPr>
            <p:ph type="title"/>
          </p:nvPr>
        </p:nvSpPr>
        <p:spPr/>
        <p:txBody>
          <a:bodyPr/>
          <a:lstStyle/>
          <a:p>
            <a:r>
              <a:rPr lang="en-US" dirty="0"/>
              <a:t>UNIT DESCRIPTION</a:t>
            </a:r>
          </a:p>
        </p:txBody>
      </p:sp>
      <p:sp>
        <p:nvSpPr>
          <p:cNvPr id="3" name="Content Placeholder 2">
            <a:extLst>
              <a:ext uri="{FF2B5EF4-FFF2-40B4-BE49-F238E27FC236}">
                <a16:creationId xmlns:a16="http://schemas.microsoft.com/office/drawing/2014/main" id="{4776E47B-9BD3-43EA-86A7-2DDF90F66EC0}"/>
              </a:ext>
            </a:extLst>
          </p:cNvPr>
          <p:cNvSpPr>
            <a:spLocks noGrp="1"/>
          </p:cNvSpPr>
          <p:nvPr>
            <p:ph idx="1"/>
          </p:nvPr>
        </p:nvSpPr>
        <p:spPr/>
        <p:txBody>
          <a:bodyPr/>
          <a:lstStyle/>
          <a:p>
            <a:pPr marL="0" indent="0" algn="just">
              <a:buNone/>
            </a:pPr>
            <a:r>
              <a:rPr lang="en-US" dirty="0"/>
              <a:t>The focus of this unit of study is to introduce learners to the concepts of system thinking. Learners will begin to understand the interdependent elements of game design. Learners will also recognize the need for game documentation requirements and explore concepts in scripting.</a:t>
            </a:r>
          </a:p>
        </p:txBody>
      </p:sp>
    </p:spTree>
    <p:extLst>
      <p:ext uri="{BB962C8B-B14F-4D97-AF65-F5344CB8AC3E}">
        <p14:creationId xmlns:p14="http://schemas.microsoft.com/office/powerpoint/2010/main" val="37189339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AADDDC1F-DF94-405C-AD1C-44A22E0B51DC}"/>
              </a:ext>
            </a:extLst>
          </p:cNvPr>
          <p:cNvPicPr>
            <a:picLocks noChangeAspect="1"/>
          </p:cNvPicPr>
          <p:nvPr/>
        </p:nvPicPr>
        <p:blipFill>
          <a:blip r:embed="rId2"/>
          <a:stretch>
            <a:fillRect/>
          </a:stretch>
        </p:blipFill>
        <p:spPr>
          <a:xfrm>
            <a:off x="5842418" y="321177"/>
            <a:ext cx="5036130" cy="5329238"/>
          </a:xfrm>
          <a:prstGeom prst="rect">
            <a:avLst/>
          </a:prstGeom>
        </p:spPr>
      </p:pic>
      <p:sp>
        <p:nvSpPr>
          <p:cNvPr id="2" name="Title 1">
            <a:extLst>
              <a:ext uri="{FF2B5EF4-FFF2-40B4-BE49-F238E27FC236}">
                <a16:creationId xmlns:a16="http://schemas.microsoft.com/office/drawing/2014/main" id="{6874F46C-323A-48AC-8545-F7CF75E4142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400" kern="1200" dirty="0">
                <a:solidFill>
                  <a:schemeClr val="bg1"/>
                </a:solidFill>
                <a:latin typeface="+mj-lt"/>
                <a:ea typeface="+mj-ea"/>
                <a:cs typeface="+mj-cs"/>
              </a:rPr>
              <a:t>LEARNING OBJECTIVES</a:t>
            </a:r>
          </a:p>
        </p:txBody>
      </p:sp>
      <p:sp>
        <p:nvSpPr>
          <p:cNvPr id="3" name="Content Placeholder 2">
            <a:extLst>
              <a:ext uri="{FF2B5EF4-FFF2-40B4-BE49-F238E27FC236}">
                <a16:creationId xmlns:a16="http://schemas.microsoft.com/office/drawing/2014/main" id="{13239BF0-37E4-4E06-8025-FEAAA43637AE}"/>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kern="1200">
                <a:solidFill>
                  <a:srgbClr val="FCB232"/>
                </a:solidFill>
                <a:latin typeface="+mn-lt"/>
                <a:ea typeface="+mn-ea"/>
                <a:cs typeface="+mn-cs"/>
              </a:rPr>
              <a:t>By the end of this unit, learners should be able to perform the following tasks:</a:t>
            </a:r>
          </a:p>
        </p:txBody>
      </p:sp>
      <p:pic>
        <p:nvPicPr>
          <p:cNvPr id="5" name="Picture 4">
            <a:extLst>
              <a:ext uri="{FF2B5EF4-FFF2-40B4-BE49-F238E27FC236}">
                <a16:creationId xmlns:a16="http://schemas.microsoft.com/office/drawing/2014/main" id="{2F619F57-49F4-44BE-AD8D-1E40E8339125}"/>
              </a:ext>
            </a:extLst>
          </p:cNvPr>
          <p:cNvPicPr>
            <a:picLocks noChangeAspect="1"/>
          </p:cNvPicPr>
          <p:nvPr/>
        </p:nvPicPr>
        <p:blipFill>
          <a:blip r:embed="rId3"/>
          <a:stretch>
            <a:fillRect/>
          </a:stretch>
        </p:blipFill>
        <p:spPr>
          <a:xfrm>
            <a:off x="5842418" y="5591229"/>
            <a:ext cx="5036130" cy="552396"/>
          </a:xfrm>
          <a:prstGeom prst="rect">
            <a:avLst/>
          </a:prstGeom>
        </p:spPr>
      </p:pic>
    </p:spTree>
    <p:extLst>
      <p:ext uri="{BB962C8B-B14F-4D97-AF65-F5344CB8AC3E}">
        <p14:creationId xmlns:p14="http://schemas.microsoft.com/office/powerpoint/2010/main" val="31393905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3761-25D3-46CA-9CF6-571EA8C51468}"/>
              </a:ext>
            </a:extLst>
          </p:cNvPr>
          <p:cNvSpPr>
            <a:spLocks noGrp="1"/>
          </p:cNvSpPr>
          <p:nvPr>
            <p:ph type="title"/>
          </p:nvPr>
        </p:nvSpPr>
        <p:spPr/>
        <p:txBody>
          <a:bodyPr/>
          <a:lstStyle/>
          <a:p>
            <a:r>
              <a:rPr lang="en-US" dirty="0"/>
              <a:t>COURSE OUTLINE</a:t>
            </a:r>
          </a:p>
        </p:txBody>
      </p:sp>
      <p:sp>
        <p:nvSpPr>
          <p:cNvPr id="3" name="Text Placeholder 2">
            <a:extLst>
              <a:ext uri="{FF2B5EF4-FFF2-40B4-BE49-F238E27FC236}">
                <a16:creationId xmlns:a16="http://schemas.microsoft.com/office/drawing/2014/main" id="{9F391AF7-B435-4C67-BF95-4017D350377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3036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42B6D-10AF-4720-AAE0-A8A68FE18426}"/>
              </a:ext>
            </a:extLst>
          </p:cNvPr>
          <p:cNvSpPr>
            <a:spLocks noGrp="1"/>
          </p:cNvSpPr>
          <p:nvPr>
            <p:ph type="title"/>
          </p:nvPr>
        </p:nvSpPr>
        <p:spPr/>
        <p:txBody>
          <a:bodyPr>
            <a:normAutofit fontScale="90000"/>
          </a:bodyPr>
          <a:lstStyle/>
          <a:p>
            <a:r>
              <a:rPr lang="en-US" dirty="0"/>
              <a:t>1. Components of a Game Design Document (GDD):</a:t>
            </a:r>
          </a:p>
        </p:txBody>
      </p:sp>
      <p:sp>
        <p:nvSpPr>
          <p:cNvPr id="3" name="Content Placeholder 2">
            <a:extLst>
              <a:ext uri="{FF2B5EF4-FFF2-40B4-BE49-F238E27FC236}">
                <a16:creationId xmlns:a16="http://schemas.microsoft.com/office/drawing/2014/main" id="{4E8BF8E9-3219-454D-A834-D4AD99282CB1}"/>
              </a:ext>
            </a:extLst>
          </p:cNvPr>
          <p:cNvSpPr>
            <a:spLocks noGrp="1"/>
          </p:cNvSpPr>
          <p:nvPr>
            <p:ph idx="1"/>
          </p:nvPr>
        </p:nvSpPr>
        <p:spPr/>
        <p:txBody>
          <a:bodyPr/>
          <a:lstStyle/>
          <a:p>
            <a:pPr marL="0" indent="0">
              <a:buNone/>
            </a:pPr>
            <a:r>
              <a:rPr lang="en-US" dirty="0"/>
              <a:t>a. System Thinking and System Awareness</a:t>
            </a:r>
          </a:p>
          <a:p>
            <a:pPr marL="0" indent="0">
              <a:buNone/>
            </a:pPr>
            <a:r>
              <a:rPr lang="en-US" dirty="0"/>
              <a:t>b. Design for Game Development</a:t>
            </a:r>
          </a:p>
          <a:p>
            <a:pPr marL="0" indent="0">
              <a:buNone/>
            </a:pPr>
            <a:r>
              <a:rPr lang="en-US" dirty="0"/>
              <a:t>c. Establishing the Game Purpose</a:t>
            </a:r>
          </a:p>
          <a:p>
            <a:pPr marL="0" indent="0">
              <a:buNone/>
            </a:pPr>
            <a:r>
              <a:rPr lang="en-US" dirty="0"/>
              <a:t>d. Identifying the Audience and Understanding the Player</a:t>
            </a:r>
          </a:p>
          <a:p>
            <a:pPr marL="0" indent="0">
              <a:buNone/>
            </a:pPr>
            <a:r>
              <a:rPr lang="en-US" dirty="0"/>
              <a:t>e. Goals and Objectives for Games</a:t>
            </a:r>
          </a:p>
          <a:p>
            <a:pPr marL="0" indent="0">
              <a:buNone/>
            </a:pPr>
            <a:r>
              <a:rPr lang="en-US" dirty="0"/>
              <a:t>f. Creating the Game Script and Narrative</a:t>
            </a:r>
          </a:p>
        </p:txBody>
      </p:sp>
      <mc:AlternateContent xmlns:mc="http://schemas.openxmlformats.org/markup-compatibility/2006">
        <mc:Choice xmlns:pslz="http://schemas.microsoft.com/office/powerpoint/2016/slidezoom" Requires="pslz">
          <p:graphicFrame>
            <p:nvGraphicFramePr>
              <p:cNvPr id="5" name="Slide Zoom 4">
                <a:extLst>
                  <a:ext uri="{FF2B5EF4-FFF2-40B4-BE49-F238E27FC236}">
                    <a16:creationId xmlns:a16="http://schemas.microsoft.com/office/drawing/2014/main" id="{B8A10A9F-952F-485E-8A64-3E67AC27411D}"/>
                  </a:ext>
                </a:extLst>
              </p:cNvPr>
              <p:cNvGraphicFramePr>
                <a:graphicFrameLocks noChangeAspect="1"/>
              </p:cNvGraphicFramePr>
              <p:nvPr>
                <p:extLst>
                  <p:ext uri="{D42A27DB-BD31-4B8C-83A1-F6EECF244321}">
                    <p14:modId xmlns:p14="http://schemas.microsoft.com/office/powerpoint/2010/main" val="3942272555"/>
                  </p:ext>
                </p:extLst>
              </p:nvPr>
            </p:nvGraphicFramePr>
            <p:xfrm>
              <a:off x="6467202" y="1483664"/>
              <a:ext cx="652790" cy="367195"/>
            </p:xfrm>
            <a:graphic>
              <a:graphicData uri="http://schemas.microsoft.com/office/powerpoint/2016/slidezoom">
                <pslz:sldZm>
                  <pslz:sldZmObj sldId="270" cId="266660378">
                    <pslz:zmPr id="{083361B6-95FB-48D2-B647-B6FDA2BE3F41}" returnToParent="0" transitionDur="1000">
                      <p166:blipFill xmlns:p166="http://schemas.microsoft.com/office/powerpoint/2016/6/main">
                        <a:blip r:embed="rId2"/>
                        <a:stretch>
                          <a:fillRect/>
                        </a:stretch>
                      </p166:blipFill>
                      <p166:spPr xmlns:p166="http://schemas.microsoft.com/office/powerpoint/2016/6/main">
                        <a:xfrm>
                          <a:off x="0" y="0"/>
                          <a:ext cx="652790" cy="367195"/>
                        </a:xfrm>
                        <a:prstGeom prst="rect">
                          <a:avLst/>
                        </a:prstGeom>
                        <a:ln w="3175">
                          <a:solidFill>
                            <a:prstClr val="ltGray"/>
                          </a:solidFill>
                        </a:ln>
                      </p166:spPr>
                    </pslz:zmPr>
                  </pslz:sldZmObj>
                </pslz:sldZm>
              </a:graphicData>
            </a:graphic>
          </p:graphicFrame>
        </mc:Choice>
        <mc:Fallback>
          <p:pic>
            <p:nvPicPr>
              <p:cNvPr id="5" name="Slide Zoom 4">
                <a:hlinkClick r:id="rId3" action="ppaction://hlinksldjump"/>
                <a:extLst>
                  <a:ext uri="{FF2B5EF4-FFF2-40B4-BE49-F238E27FC236}">
                    <a16:creationId xmlns:a16="http://schemas.microsoft.com/office/drawing/2014/main" id="{B8A10A9F-952F-485E-8A64-3E67AC27411D}"/>
                  </a:ext>
                </a:extLst>
              </p:cNvPr>
              <p:cNvPicPr>
                <a:picLocks noGrp="1" noRot="1" noChangeAspect="1" noMove="1" noResize="1" noEditPoints="1" noAdjustHandles="1" noChangeArrowheads="1" noChangeShapeType="1"/>
              </p:cNvPicPr>
              <p:nvPr/>
            </p:nvPicPr>
            <p:blipFill>
              <a:blip r:embed="rId2"/>
              <a:stretch>
                <a:fillRect/>
              </a:stretch>
            </p:blipFill>
            <p:spPr>
              <a:xfrm>
                <a:off x="6467202" y="1483664"/>
                <a:ext cx="652790" cy="367195"/>
              </a:xfrm>
              <a:prstGeom prst="rect">
                <a:avLst/>
              </a:prstGeom>
              <a:ln w="3175">
                <a:solidFill>
                  <a:prstClr val="ltGray"/>
                </a:solidFill>
              </a:ln>
            </p:spPr>
          </p:pic>
        </mc:Fallback>
      </mc:AlternateContent>
    </p:spTree>
    <p:extLst>
      <p:ext uri="{BB962C8B-B14F-4D97-AF65-F5344CB8AC3E}">
        <p14:creationId xmlns:p14="http://schemas.microsoft.com/office/powerpoint/2010/main" val="14085611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420CB6-4B37-4403-AFB5-739F135BC02B}"/>
              </a:ext>
            </a:extLst>
          </p:cNvPr>
          <p:cNvSpPr>
            <a:spLocks noGrp="1"/>
          </p:cNvSpPr>
          <p:nvPr>
            <p:ph idx="1"/>
          </p:nvPr>
        </p:nvSpPr>
        <p:spPr>
          <a:xfrm>
            <a:off x="595901" y="1119883"/>
            <a:ext cx="10993348" cy="4595117"/>
          </a:xfrm>
        </p:spPr>
        <p:txBody>
          <a:bodyPr>
            <a:normAutofit/>
          </a:bodyPr>
          <a:lstStyle/>
          <a:p>
            <a:pPr marL="45720" indent="0" algn="ctr">
              <a:spcBef>
                <a:spcPts val="0"/>
              </a:spcBef>
              <a:buNone/>
            </a:pPr>
            <a:r>
              <a:rPr lang="en-US" sz="3200" dirty="0"/>
              <a:t>“So this is where we start with the systems thinking journey, it is to say how do I see the world? What is my set of assumptions, beliefs and values? And then to go out into the world and notice how the way that you see the world affects how you act in the world, the ways in which your worldview influences and decides what you are going pay attention to, and also decides what you're not going to pay attention to, thus shaping your perceptional all day every day”</a:t>
            </a:r>
          </a:p>
        </p:txBody>
      </p:sp>
      <mc:AlternateContent xmlns:mc="http://schemas.openxmlformats.org/markup-compatibility/2006">
        <mc:Choice xmlns:pslz="http://schemas.microsoft.com/office/powerpoint/2016/slidezoom" Requires="pslz">
          <p:graphicFrame>
            <p:nvGraphicFramePr>
              <p:cNvPr id="5" name="Slide Zoom 4">
                <a:extLst>
                  <a:ext uri="{FF2B5EF4-FFF2-40B4-BE49-F238E27FC236}">
                    <a16:creationId xmlns:a16="http://schemas.microsoft.com/office/drawing/2014/main" id="{0B88E25F-EF2F-4E29-A1A9-EFF0C1952F80}"/>
                  </a:ext>
                </a:extLst>
              </p:cNvPr>
              <p:cNvGraphicFramePr>
                <a:graphicFrameLocks noChangeAspect="1"/>
              </p:cNvGraphicFramePr>
              <p:nvPr>
                <p:extLst>
                  <p:ext uri="{D42A27DB-BD31-4B8C-83A1-F6EECF244321}">
                    <p14:modId xmlns:p14="http://schemas.microsoft.com/office/powerpoint/2010/main" val="4001362157"/>
                  </p:ext>
                </p:extLst>
              </p:nvPr>
            </p:nvGraphicFramePr>
            <p:xfrm>
              <a:off x="9712935" y="5553423"/>
              <a:ext cx="2081797" cy="1171011"/>
            </p:xfrm>
            <a:graphic>
              <a:graphicData uri="http://schemas.microsoft.com/office/powerpoint/2016/slidezoom">
                <pslz:sldZm>
                  <pslz:sldZmObj sldId="261" cId="1408561143">
                    <pslz:zmPr id="{AA42BDBC-7C62-4E36-918B-964751228725}" returnToParent="0" transitionDur="1000">
                      <p166:blipFill xmlns:p166="http://schemas.microsoft.com/office/powerpoint/2016/6/main">
                        <a:blip r:embed="rId2"/>
                        <a:stretch>
                          <a:fillRect/>
                        </a:stretch>
                      </p166:blipFill>
                      <p166:spPr xmlns:p166="http://schemas.microsoft.com/office/powerpoint/2016/6/main">
                        <a:xfrm>
                          <a:off x="0" y="0"/>
                          <a:ext cx="2081797" cy="1171011"/>
                        </a:xfrm>
                        <a:prstGeom prst="rect">
                          <a:avLst/>
                        </a:prstGeom>
                        <a:ln w="3175">
                          <a:solidFill>
                            <a:prstClr val="ltGray"/>
                          </a:solidFill>
                        </a:ln>
                      </p166:spPr>
                    </pslz:zmPr>
                  </pslz:sldZmObj>
                </pslz:sldZm>
              </a:graphicData>
            </a:graphic>
          </p:graphicFrame>
        </mc:Choice>
        <mc:Fallback>
          <p:pic>
            <p:nvPicPr>
              <p:cNvPr id="5" name="Slide Zoom 4">
                <a:hlinkClick r:id="rId3" action="ppaction://hlinksldjump"/>
                <a:extLst>
                  <a:ext uri="{FF2B5EF4-FFF2-40B4-BE49-F238E27FC236}">
                    <a16:creationId xmlns:a16="http://schemas.microsoft.com/office/drawing/2014/main" id="{0B88E25F-EF2F-4E29-A1A9-EFF0C1952F80}"/>
                  </a:ext>
                </a:extLst>
              </p:cNvPr>
              <p:cNvPicPr>
                <a:picLocks noGrp="1" noRot="1" noChangeAspect="1" noMove="1" noResize="1" noEditPoints="1" noAdjustHandles="1" noChangeArrowheads="1" noChangeShapeType="1"/>
              </p:cNvPicPr>
              <p:nvPr/>
            </p:nvPicPr>
            <p:blipFill>
              <a:blip r:embed="rId2"/>
              <a:stretch>
                <a:fillRect/>
              </a:stretch>
            </p:blipFill>
            <p:spPr>
              <a:xfrm>
                <a:off x="9712935" y="5553423"/>
                <a:ext cx="2081797" cy="1171011"/>
              </a:xfrm>
              <a:prstGeom prst="rect">
                <a:avLst/>
              </a:prstGeom>
              <a:ln w="3175">
                <a:solidFill>
                  <a:prstClr val="ltGray"/>
                </a:solidFill>
              </a:ln>
            </p:spPr>
          </p:pic>
        </mc:Fallback>
      </mc:AlternateContent>
    </p:spTree>
    <p:extLst>
      <p:ext uri="{BB962C8B-B14F-4D97-AF65-F5344CB8AC3E}">
        <p14:creationId xmlns:p14="http://schemas.microsoft.com/office/powerpoint/2010/main" val="2666603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A5C9-D230-4DCB-976B-94087072C9AD}"/>
              </a:ext>
            </a:extLst>
          </p:cNvPr>
          <p:cNvSpPr>
            <a:spLocks noGrp="1"/>
          </p:cNvSpPr>
          <p:nvPr>
            <p:ph type="title"/>
          </p:nvPr>
        </p:nvSpPr>
        <p:spPr/>
        <p:txBody>
          <a:bodyPr/>
          <a:lstStyle/>
          <a:p>
            <a:r>
              <a:rPr lang="en-US" dirty="0"/>
              <a:t>2. System Thinking and Design</a:t>
            </a:r>
          </a:p>
        </p:txBody>
      </p:sp>
      <p:sp>
        <p:nvSpPr>
          <p:cNvPr id="3" name="Content Placeholder 2">
            <a:extLst>
              <a:ext uri="{FF2B5EF4-FFF2-40B4-BE49-F238E27FC236}">
                <a16:creationId xmlns:a16="http://schemas.microsoft.com/office/drawing/2014/main" id="{671F62E4-79EA-4597-878D-937B8453F472}"/>
              </a:ext>
            </a:extLst>
          </p:cNvPr>
          <p:cNvSpPr>
            <a:spLocks noGrp="1"/>
          </p:cNvSpPr>
          <p:nvPr>
            <p:ph idx="1"/>
          </p:nvPr>
        </p:nvSpPr>
        <p:spPr/>
        <p:txBody>
          <a:bodyPr>
            <a:normAutofit/>
          </a:bodyPr>
          <a:lstStyle/>
          <a:p>
            <a:pPr marL="0" indent="0">
              <a:buNone/>
            </a:pPr>
            <a:r>
              <a:rPr lang="en-US" dirty="0"/>
              <a:t>a. Using the Script and Storyboard</a:t>
            </a:r>
          </a:p>
          <a:p>
            <a:pPr marL="0" indent="0">
              <a:buNone/>
            </a:pPr>
            <a:r>
              <a:rPr lang="en-US" dirty="0"/>
              <a:t>b. </a:t>
            </a:r>
            <a:r>
              <a:rPr lang="en-US"/>
              <a:t>Sequences </a:t>
            </a:r>
            <a:r>
              <a:rPr lang="en-US" dirty="0"/>
              <a:t>and Triggers</a:t>
            </a:r>
          </a:p>
          <a:p>
            <a:pPr marL="0" indent="0">
              <a:buNone/>
            </a:pPr>
            <a:r>
              <a:rPr lang="en-US" dirty="0"/>
              <a:t>c. Flowcharting the Player Process</a:t>
            </a:r>
          </a:p>
          <a:p>
            <a:pPr marL="0" indent="0">
              <a:buNone/>
            </a:pPr>
            <a:r>
              <a:rPr lang="en-US" dirty="0"/>
              <a:t>d. Creating a Complete Game Design Document (GDD)</a:t>
            </a:r>
          </a:p>
        </p:txBody>
      </p:sp>
      <mc:AlternateContent xmlns:mc="http://schemas.openxmlformats.org/markup-compatibility/2006">
        <mc:Choice xmlns:pslz="http://schemas.microsoft.com/office/powerpoint/2016/slidezoom" Requires="pslz">
          <p:graphicFrame>
            <p:nvGraphicFramePr>
              <p:cNvPr id="5" name="Slide Zoom 4">
                <a:extLst>
                  <a:ext uri="{FF2B5EF4-FFF2-40B4-BE49-F238E27FC236}">
                    <a16:creationId xmlns:a16="http://schemas.microsoft.com/office/drawing/2014/main" id="{757A4F00-AEC6-4D6A-8B14-C90C26883E84}"/>
                  </a:ext>
                </a:extLst>
              </p:cNvPr>
              <p:cNvGraphicFramePr>
                <a:graphicFrameLocks noChangeAspect="1"/>
              </p:cNvGraphicFramePr>
              <p:nvPr>
                <p:extLst>
                  <p:ext uri="{D42A27DB-BD31-4B8C-83A1-F6EECF244321}">
                    <p14:modId xmlns:p14="http://schemas.microsoft.com/office/powerpoint/2010/main" val="3995042666"/>
                  </p:ext>
                </p:extLst>
              </p:nvPr>
            </p:nvGraphicFramePr>
            <p:xfrm>
              <a:off x="5440431" y="2493817"/>
              <a:ext cx="814647" cy="458239"/>
            </p:xfrm>
            <a:graphic>
              <a:graphicData uri="http://schemas.microsoft.com/office/powerpoint/2016/slidezoom">
                <pslz:sldZm>
                  <pslz:sldZmObj sldId="271" cId="2312886909">
                    <pslz:zmPr id="{60F59213-5EAE-4D62-B54A-B7C0F9E7BE52}" returnToParent="0" transitionDur="1000">
                      <p166:blipFill xmlns:p166="http://schemas.microsoft.com/office/powerpoint/2016/6/main">
                        <a:blip r:embed="rId2"/>
                        <a:stretch>
                          <a:fillRect/>
                        </a:stretch>
                      </p166:blipFill>
                      <p166:spPr xmlns:p166="http://schemas.microsoft.com/office/powerpoint/2016/6/main">
                        <a:xfrm>
                          <a:off x="0" y="0"/>
                          <a:ext cx="814647" cy="458239"/>
                        </a:xfrm>
                        <a:prstGeom prst="rect">
                          <a:avLst/>
                        </a:prstGeom>
                        <a:ln w="3175">
                          <a:solidFill>
                            <a:prstClr val="ltGray"/>
                          </a:solidFill>
                        </a:ln>
                      </p166:spPr>
                    </pslz:zmPr>
                  </pslz:sldZmObj>
                </pslz:sldZm>
              </a:graphicData>
            </a:graphic>
          </p:graphicFrame>
        </mc:Choice>
        <mc:Fallback>
          <p:pic>
            <p:nvPicPr>
              <p:cNvPr id="5" name="Slide Zoom 4">
                <a:hlinkClick r:id="rId3" action="ppaction://hlinksldjump"/>
                <a:extLst>
                  <a:ext uri="{FF2B5EF4-FFF2-40B4-BE49-F238E27FC236}">
                    <a16:creationId xmlns:a16="http://schemas.microsoft.com/office/drawing/2014/main" id="{757A4F00-AEC6-4D6A-8B14-C90C26883E84}"/>
                  </a:ext>
                </a:extLst>
              </p:cNvPr>
              <p:cNvPicPr>
                <a:picLocks noGrp="1" noRot="1" noChangeAspect="1" noMove="1" noResize="1" noEditPoints="1" noAdjustHandles="1" noChangeArrowheads="1" noChangeShapeType="1"/>
              </p:cNvPicPr>
              <p:nvPr/>
            </p:nvPicPr>
            <p:blipFill>
              <a:blip r:embed="rId2"/>
              <a:stretch>
                <a:fillRect/>
              </a:stretch>
            </p:blipFill>
            <p:spPr>
              <a:xfrm>
                <a:off x="5440431" y="2493817"/>
                <a:ext cx="814647" cy="458239"/>
              </a:xfrm>
              <a:prstGeom prst="rect">
                <a:avLst/>
              </a:prstGeom>
              <a:ln w="3175">
                <a:solidFill>
                  <a:prstClr val="ltGray"/>
                </a:solidFill>
              </a:ln>
            </p:spPr>
          </p:pic>
        </mc:Fallback>
      </mc:AlternateContent>
    </p:spTree>
    <p:extLst>
      <p:ext uri="{BB962C8B-B14F-4D97-AF65-F5344CB8AC3E}">
        <p14:creationId xmlns:p14="http://schemas.microsoft.com/office/powerpoint/2010/main" val="7329408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high confidence">
            <a:extLst>
              <a:ext uri="{FF2B5EF4-FFF2-40B4-BE49-F238E27FC236}">
                <a16:creationId xmlns:a16="http://schemas.microsoft.com/office/drawing/2014/main" id="{ECA3EA32-056E-4BDE-BB37-6BFE03984ED4}"/>
              </a:ext>
            </a:extLst>
          </p:cNvPr>
          <p:cNvPicPr>
            <a:picLocks noGrp="1" noChangeAspect="1"/>
          </p:cNvPicPr>
          <p:nvPr>
            <p:ph idx="1"/>
          </p:nvPr>
        </p:nvPicPr>
        <p:blipFill>
          <a:blip r:embed="rId2"/>
          <a:stretch>
            <a:fillRect/>
          </a:stretch>
        </p:blipFill>
        <p:spPr>
          <a:xfrm>
            <a:off x="705440" y="415163"/>
            <a:ext cx="6323054" cy="5421090"/>
          </a:xfrm>
        </p:spPr>
      </p:pic>
      <p:sp>
        <p:nvSpPr>
          <p:cNvPr id="6" name="Rectangle 5">
            <a:extLst>
              <a:ext uri="{FF2B5EF4-FFF2-40B4-BE49-F238E27FC236}">
                <a16:creationId xmlns:a16="http://schemas.microsoft.com/office/drawing/2014/main" id="{33927511-ADF7-410B-96D7-0855E1400113}"/>
              </a:ext>
            </a:extLst>
          </p:cNvPr>
          <p:cNvSpPr/>
          <p:nvPr/>
        </p:nvSpPr>
        <p:spPr>
          <a:xfrm>
            <a:off x="7370804" y="1202428"/>
            <a:ext cx="4356825" cy="3108543"/>
          </a:xfrm>
          <a:prstGeom prst="rect">
            <a:avLst/>
          </a:prstGeom>
        </p:spPr>
        <p:txBody>
          <a:bodyPr wrap="square">
            <a:spAutoFit/>
          </a:bodyPr>
          <a:lstStyle/>
          <a:p>
            <a:r>
              <a:rPr lang="en-US" sz="2800" dirty="0">
                <a:solidFill>
                  <a:srgbClr val="4A4A4A"/>
                </a:solidFill>
                <a:latin typeface="Segoe UI" panose="020B0502040204020203" pitchFamily="34" charset="0"/>
              </a:rPr>
              <a:t>This is the flowchart for </a:t>
            </a:r>
            <a:r>
              <a:rPr lang="en-US" sz="2800" i="1" dirty="0">
                <a:solidFill>
                  <a:srgbClr val="4A4A4A"/>
                </a:solidFill>
                <a:latin typeface="Segoe UI" panose="020B0502040204020203" pitchFamily="34" charset="0"/>
              </a:rPr>
              <a:t>Shooter</a:t>
            </a:r>
            <a:r>
              <a:rPr lang="en-US" sz="2800" dirty="0">
                <a:solidFill>
                  <a:srgbClr val="4A4A4A"/>
                </a:solidFill>
                <a:latin typeface="Segoe UI" panose="020B0502040204020203" pitchFamily="34" charset="0"/>
              </a:rPr>
              <a:t> – it starts at the top with “Launch Game”, and follows all the way down through the various components the player can choose.</a:t>
            </a:r>
            <a:endParaRPr lang="en-US" sz="2800" dirty="0"/>
          </a:p>
        </p:txBody>
      </p:sp>
      <mc:AlternateContent xmlns:mc="http://schemas.openxmlformats.org/markup-compatibility/2006">
        <mc:Choice xmlns:pslz="http://schemas.microsoft.com/office/powerpoint/2016/slidezoom" Requires="pslz">
          <p:graphicFrame>
            <p:nvGraphicFramePr>
              <p:cNvPr id="8" name="Slide Zoom 7">
                <a:extLst>
                  <a:ext uri="{FF2B5EF4-FFF2-40B4-BE49-F238E27FC236}">
                    <a16:creationId xmlns:a16="http://schemas.microsoft.com/office/drawing/2014/main" id="{A61F0E82-E784-4066-8C39-50BBEB023912}"/>
                  </a:ext>
                </a:extLst>
              </p:cNvPr>
              <p:cNvGraphicFramePr>
                <a:graphicFrameLocks noChangeAspect="1"/>
              </p:cNvGraphicFramePr>
              <p:nvPr>
                <p:extLst>
                  <p:ext uri="{D42A27DB-BD31-4B8C-83A1-F6EECF244321}">
                    <p14:modId xmlns:p14="http://schemas.microsoft.com/office/powerpoint/2010/main" val="4268463134"/>
                  </p:ext>
                </p:extLst>
              </p:nvPr>
            </p:nvGraphicFramePr>
            <p:xfrm>
              <a:off x="10648604" y="6121184"/>
              <a:ext cx="1162114" cy="653689"/>
            </p:xfrm>
            <a:graphic>
              <a:graphicData uri="http://schemas.microsoft.com/office/powerpoint/2016/slidezoom">
                <pslz:sldZm>
                  <pslz:sldZmObj sldId="262" cId="732940843">
                    <pslz:zmPr id="{2DA4B9EA-FAF4-4568-8876-3CA10FD1C658}" returnToParent="0" transitionDur="1000">
                      <p166:blipFill xmlns:p166="http://schemas.microsoft.com/office/powerpoint/2016/6/main">
                        <a:blip r:embed="rId3"/>
                        <a:stretch>
                          <a:fillRect/>
                        </a:stretch>
                      </p166:blipFill>
                      <p166:spPr xmlns:p166="http://schemas.microsoft.com/office/powerpoint/2016/6/main">
                        <a:xfrm>
                          <a:off x="0" y="0"/>
                          <a:ext cx="1162114" cy="653689"/>
                        </a:xfrm>
                        <a:prstGeom prst="rect">
                          <a:avLst/>
                        </a:prstGeom>
                        <a:ln w="3175">
                          <a:solidFill>
                            <a:prstClr val="ltGray"/>
                          </a:solidFill>
                        </a:ln>
                      </p166:spPr>
                    </pslz:zmPr>
                  </pslz:sldZmObj>
                </pslz:sldZm>
              </a:graphicData>
            </a:graphic>
          </p:graphicFrame>
        </mc:Choice>
        <mc:Fallback>
          <p:pic>
            <p:nvPicPr>
              <p:cNvPr id="8" name="Slide Zoom 7">
                <a:hlinkClick r:id="rId4" action="ppaction://hlinksldjump"/>
                <a:extLst>
                  <a:ext uri="{FF2B5EF4-FFF2-40B4-BE49-F238E27FC236}">
                    <a16:creationId xmlns:a16="http://schemas.microsoft.com/office/drawing/2014/main" id="{A61F0E82-E784-4066-8C39-50BBEB023912}"/>
                  </a:ext>
                </a:extLst>
              </p:cNvPr>
              <p:cNvPicPr>
                <a:picLocks noGrp="1" noRot="1" noChangeAspect="1" noMove="1" noResize="1" noEditPoints="1" noAdjustHandles="1" noChangeArrowheads="1" noChangeShapeType="1"/>
              </p:cNvPicPr>
              <p:nvPr/>
            </p:nvPicPr>
            <p:blipFill>
              <a:blip r:embed="rId3"/>
              <a:stretch>
                <a:fillRect/>
              </a:stretch>
            </p:blipFill>
            <p:spPr>
              <a:xfrm>
                <a:off x="10648604" y="6121184"/>
                <a:ext cx="1162114" cy="653689"/>
              </a:xfrm>
              <a:prstGeom prst="rect">
                <a:avLst/>
              </a:prstGeom>
              <a:ln w="3175">
                <a:solidFill>
                  <a:prstClr val="ltGray"/>
                </a:solidFill>
              </a:ln>
            </p:spPr>
          </p:pic>
        </mc:Fallback>
      </mc:AlternateContent>
    </p:spTree>
    <p:extLst>
      <p:ext uri="{BB962C8B-B14F-4D97-AF65-F5344CB8AC3E}">
        <p14:creationId xmlns:p14="http://schemas.microsoft.com/office/powerpoint/2010/main" val="23128869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3E15D-19A4-4EA5-B8A0-FE9491790ACF}"/>
              </a:ext>
            </a:extLst>
          </p:cNvPr>
          <p:cNvSpPr>
            <a:spLocks noGrp="1"/>
          </p:cNvSpPr>
          <p:nvPr>
            <p:ph type="title"/>
          </p:nvPr>
        </p:nvSpPr>
        <p:spPr/>
        <p:txBody>
          <a:bodyPr/>
          <a:lstStyle/>
          <a:p>
            <a:r>
              <a:rPr lang="en-US" dirty="0"/>
              <a:t>3. Languages</a:t>
            </a:r>
          </a:p>
        </p:txBody>
      </p:sp>
      <p:sp>
        <p:nvSpPr>
          <p:cNvPr id="3" name="Content Placeholder 2">
            <a:extLst>
              <a:ext uri="{FF2B5EF4-FFF2-40B4-BE49-F238E27FC236}">
                <a16:creationId xmlns:a16="http://schemas.microsoft.com/office/drawing/2014/main" id="{42682403-8540-4987-B2B5-BAF34C03EA39}"/>
              </a:ext>
            </a:extLst>
          </p:cNvPr>
          <p:cNvSpPr>
            <a:spLocks noGrp="1"/>
          </p:cNvSpPr>
          <p:nvPr>
            <p:ph idx="1"/>
          </p:nvPr>
        </p:nvSpPr>
        <p:spPr/>
        <p:txBody>
          <a:bodyPr/>
          <a:lstStyle/>
          <a:p>
            <a:pPr marL="0" indent="0">
              <a:buNone/>
            </a:pPr>
            <a:r>
              <a:rPr lang="en-US" dirty="0"/>
              <a:t>a. A comparison of programming languages</a:t>
            </a:r>
          </a:p>
          <a:p>
            <a:pPr marL="0" indent="0">
              <a:buNone/>
            </a:pPr>
            <a:r>
              <a:rPr lang="en-US" dirty="0"/>
              <a:t>b. Choosing a language: programming versus scripting</a:t>
            </a:r>
          </a:p>
          <a:p>
            <a:pPr marL="0" indent="0">
              <a:buNone/>
            </a:pPr>
            <a:r>
              <a:rPr lang="en-US" dirty="0"/>
              <a:t>c. Common languages: Strengths and Weaknesses</a:t>
            </a:r>
          </a:p>
          <a:p>
            <a:pPr marL="0" indent="0">
              <a:buNone/>
            </a:pPr>
            <a:endParaRPr lang="en-US" dirty="0"/>
          </a:p>
        </p:txBody>
      </p:sp>
    </p:spTree>
    <p:extLst>
      <p:ext uri="{BB962C8B-B14F-4D97-AF65-F5344CB8AC3E}">
        <p14:creationId xmlns:p14="http://schemas.microsoft.com/office/powerpoint/2010/main" val="31958246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down)">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theme/theme1.xml><?xml version="1.0" encoding="utf-8"?>
<a:theme xmlns:a="http://schemas.openxmlformats.org/drawingml/2006/main" name="Ocean 16x9">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cean painting presentation (widescreen).potx" id="{7D8F5DB3-F878-46D5-AF2D-2DD5B7369221}" vid="{9251DF30-C224-466C-9BFA-3064FAD55731}"/>
    </a:ext>
  </a:extLst>
</a:theme>
</file>

<file path=ppt/theme/theme2.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Ocean painting presentation (widescreen)</Template>
  <TotalTime>2496</TotalTime>
  <Words>799</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Georgia</vt:lpstr>
      <vt:lpstr>Segoe UI</vt:lpstr>
      <vt:lpstr>Ocean 16x9</vt:lpstr>
      <vt:lpstr>UNIT 5:</vt:lpstr>
      <vt:lpstr>UNIT DESCRIPTION</vt:lpstr>
      <vt:lpstr>LEARNING OBJECTIVES</vt:lpstr>
      <vt:lpstr>COURSE OUTLINE</vt:lpstr>
      <vt:lpstr>1. Components of a Game Design Document (GDD):</vt:lpstr>
      <vt:lpstr>PowerPoint Presentation</vt:lpstr>
      <vt:lpstr>2. System Thinking and Design</vt:lpstr>
      <vt:lpstr>PowerPoint Presentation</vt:lpstr>
      <vt:lpstr>3. Languages</vt:lpstr>
      <vt:lpstr>4. Anatomy of Creating Scripts:</vt:lpstr>
      <vt:lpstr>Learner Scripting Skills - Assignment</vt:lpstr>
      <vt:lpstr>Building Learner Scripting Skills - Extended Assignment - 1</vt:lpstr>
      <vt:lpstr>Building Learner Scripting Skills - Extended Assignment - 2</vt:lpstr>
      <vt:lpstr> Project Proposal for Capstone Project</vt:lpstr>
      <vt:lpstr>SUGGESTED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dc:title>
  <dc:creator>AMIR HASANUDIN FAUZI</dc:creator>
  <cp:lastModifiedBy>AMIR HASANUDIN FAUZI</cp:lastModifiedBy>
  <cp:revision>12</cp:revision>
  <dcterms:created xsi:type="dcterms:W3CDTF">2018-02-11T06:57:25Z</dcterms:created>
  <dcterms:modified xsi:type="dcterms:W3CDTF">2018-02-13T00:33:42Z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