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3"/>
  </p:notesMasterIdLst>
  <p:sldIdLst>
    <p:sldId id="257" r:id="rId2"/>
    <p:sldId id="258" r:id="rId3"/>
    <p:sldId id="259" r:id="rId4"/>
    <p:sldId id="260" r:id="rId5"/>
    <p:sldId id="261" r:id="rId6"/>
    <p:sldId id="274" r:id="rId7"/>
    <p:sldId id="262" r:id="rId8"/>
    <p:sldId id="275" r:id="rId9"/>
    <p:sldId id="276" r:id="rId10"/>
    <p:sldId id="277" r:id="rId11"/>
    <p:sldId id="278" r:id="rId12"/>
    <p:sldId id="263" r:id="rId13"/>
    <p:sldId id="264" r:id="rId14"/>
    <p:sldId id="265" r:id="rId15"/>
    <p:sldId id="266" r:id="rId16"/>
    <p:sldId id="267" r:id="rId17"/>
    <p:sldId id="268" r:id="rId18"/>
    <p:sldId id="272" r:id="rId19"/>
    <p:sldId id="273"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9B49B-ECC2-4444-AE7C-85BAD4DFAE59}" type="datetimeFigureOut">
              <a:rPr lang="en-US" smtClean="0"/>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D7DCA-ED31-4C0F-A202-32658E423BE5}" type="slidenum">
              <a:rPr lang="en-US" smtClean="0"/>
              <a:t>‹#›</a:t>
            </a:fld>
            <a:endParaRPr lang="en-US"/>
          </a:p>
        </p:txBody>
      </p:sp>
    </p:spTree>
    <p:extLst>
      <p:ext uri="{BB962C8B-B14F-4D97-AF65-F5344CB8AC3E}">
        <p14:creationId xmlns:p14="http://schemas.microsoft.com/office/powerpoint/2010/main" val="267551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Collision_detection" TargetMode="External"/><Relationship Id="rId13" Type="http://schemas.openxmlformats.org/officeDocument/2006/relationships/hyperlink" Target="https://en.wikipedia.org/wiki/Computer_networking" TargetMode="External"/><Relationship Id="rId18" Type="http://schemas.openxmlformats.org/officeDocument/2006/relationships/hyperlink" Target="https://en.wikipedia.org/wiki/Autodesk_Gameware" TargetMode="External"/><Relationship Id="rId26" Type="http://schemas.openxmlformats.org/officeDocument/2006/relationships/hyperlink" Target="https://en.wikipedia.org/wiki/RAD_Game_Tools" TargetMode="External"/><Relationship Id="rId3" Type="http://schemas.openxmlformats.org/officeDocument/2006/relationships/hyperlink" Target="https://en.wikipedia.org/wiki/Rendering_(computer_graphics)" TargetMode="External"/><Relationship Id="rId21" Type="http://schemas.openxmlformats.org/officeDocument/2006/relationships/hyperlink" Target="https://en.wikipedia.org/wiki/NaturalMotion" TargetMode="External"/><Relationship Id="rId7" Type="http://schemas.openxmlformats.org/officeDocument/2006/relationships/hyperlink" Target="https://en.wikipedia.org/wiki/Physics_engine" TargetMode="External"/><Relationship Id="rId12" Type="http://schemas.openxmlformats.org/officeDocument/2006/relationships/hyperlink" Target="https://en.wikipedia.org/wiki/Game_AI" TargetMode="External"/><Relationship Id="rId17" Type="http://schemas.openxmlformats.org/officeDocument/2006/relationships/hyperlink" Target="https://en.wikipedia.org/wiki/AiLive" TargetMode="External"/><Relationship Id="rId25" Type="http://schemas.openxmlformats.org/officeDocument/2006/relationships/hyperlink" Target="https://en.wikipedia.org/wiki/Bink_Video" TargetMode="External"/><Relationship Id="rId2" Type="http://schemas.openxmlformats.org/officeDocument/2006/relationships/slide" Target="../slides/slide5.xml"/><Relationship Id="rId16" Type="http://schemas.openxmlformats.org/officeDocument/2006/relationships/hyperlink" Target="https://en.wikipedia.org/w/index.php?title=Presagis&amp;action=edit&amp;redlink=1" TargetMode="External"/><Relationship Id="rId20" Type="http://schemas.openxmlformats.org/officeDocument/2006/relationships/hyperlink" Target="https://en.wikipedia.org/wiki/Euphoria_(software)" TargetMode="External"/><Relationship Id="rId29" Type="http://schemas.openxmlformats.org/officeDocument/2006/relationships/hyperlink" Target="https://en.wikipedia.org/wiki/Audiokinetic" TargetMode="External"/><Relationship Id="rId1" Type="http://schemas.openxmlformats.org/officeDocument/2006/relationships/notesMaster" Target="../notesMasters/notesMaster1.xml"/><Relationship Id="rId6" Type="http://schemas.openxmlformats.org/officeDocument/2006/relationships/hyperlink" Target="https://en.wikipedia.org/wiki/Computer_graphics" TargetMode="External"/><Relationship Id="rId11" Type="http://schemas.openxmlformats.org/officeDocument/2006/relationships/hyperlink" Target="https://en.wikipedia.org/wiki/Computer_animation" TargetMode="External"/><Relationship Id="rId24" Type="http://schemas.openxmlformats.org/officeDocument/2006/relationships/hyperlink" Target="https://en.wikipedia.org/wiki/Nvidia_GameWorks" TargetMode="External"/><Relationship Id="rId5" Type="http://schemas.openxmlformats.org/officeDocument/2006/relationships/hyperlink" Target="https://en.wikipedia.org/wiki/3D_computer_graphics" TargetMode="External"/><Relationship Id="rId15" Type="http://schemas.openxmlformats.org/officeDocument/2006/relationships/hyperlink" Target="https://en.wikipedia.org/wiki/Scene_graph" TargetMode="External"/><Relationship Id="rId23" Type="http://schemas.openxmlformats.org/officeDocument/2006/relationships/hyperlink" Target="https://en.wikipedia.org/wiki/Havok_(software)" TargetMode="External"/><Relationship Id="rId28" Type="http://schemas.openxmlformats.org/officeDocument/2006/relationships/hyperlink" Target="https://en.wikipedia.org/wiki/Audiokinetic_Wwise" TargetMode="External"/><Relationship Id="rId10" Type="http://schemas.openxmlformats.org/officeDocument/2006/relationships/hyperlink" Target="https://en.wikipedia.org/wiki/Scripting_language" TargetMode="External"/><Relationship Id="rId19" Type="http://schemas.openxmlformats.org/officeDocument/2006/relationships/hyperlink" Target="https://en.wikipedia.org/wiki/Scaleform_GFx" TargetMode="External"/><Relationship Id="rId4" Type="http://schemas.openxmlformats.org/officeDocument/2006/relationships/hyperlink" Target="https://en.wikipedia.org/wiki/2D_computer_graphics" TargetMode="External"/><Relationship Id="rId9" Type="http://schemas.openxmlformats.org/officeDocument/2006/relationships/hyperlink" Target="https://en.wikipedia.org/wiki/Sound" TargetMode="External"/><Relationship Id="rId14" Type="http://schemas.openxmlformats.org/officeDocument/2006/relationships/hyperlink" Target="https://en.wikipedia.org/wiki/Internationalization_and_localization" TargetMode="External"/><Relationship Id="rId22" Type="http://schemas.openxmlformats.org/officeDocument/2006/relationships/hyperlink" Target="https://en.wikipedia.org/wiki/SpeedTree" TargetMode="External"/><Relationship Id="rId27" Type="http://schemas.openxmlformats.org/officeDocument/2006/relationships/hyperlink" Target="https://en.wikipedia.org/wiki/Umbra_softwar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Game_engine_recreation" TargetMode="External"/><Relationship Id="rId3" Type="http://schemas.openxmlformats.org/officeDocument/2006/relationships/hyperlink" Target="https://en.wikipedia.org/wiki/Computer_software" TargetMode="External"/><Relationship Id="rId7" Type="http://schemas.openxmlformats.org/officeDocument/2006/relationships/hyperlink" Target="https://en.wikipedia.org/wiki/Video_gam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Virtual_world" TargetMode="External"/><Relationship Id="rId5" Type="http://schemas.openxmlformats.org/officeDocument/2006/relationships/hyperlink" Target="https://en.wikipedia.org/wiki/Level_(video_games)" TargetMode="External"/><Relationship Id="rId10" Type="http://schemas.openxmlformats.org/officeDocument/2006/relationships/hyperlink" Target="https://en.wikipedia.org/wiki/List_of_level_editors" TargetMode="External"/><Relationship Id="rId4" Type="http://schemas.openxmlformats.org/officeDocument/2006/relationships/hyperlink" Target="https://en.wikipedia.org/wiki/Level_design" TargetMode="External"/><Relationship Id="rId9" Type="http://schemas.openxmlformats.org/officeDocument/2006/relationships/hyperlink" Target="https://en.wikipedia.org/wiki/Software_development_kit"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Soft_body_dynamics" TargetMode="External"/><Relationship Id="rId13" Type="http://schemas.openxmlformats.org/officeDocument/2006/relationships/hyperlink" Target="https://en.wikipedia.org/wiki/Film" TargetMode="External"/><Relationship Id="rId18" Type="http://schemas.openxmlformats.org/officeDocument/2006/relationships/hyperlink" Target="https://en.wikipedia.org/wiki/High-performance_computing" TargetMode="External"/><Relationship Id="rId3" Type="http://schemas.openxmlformats.org/officeDocument/2006/relationships/hyperlink" Target="https://en.wikipedia.org/wiki/Computer_software" TargetMode="External"/><Relationship Id="rId21" Type="http://schemas.openxmlformats.org/officeDocument/2006/relationships/hyperlink" Target="https://www.youtube.com/watch?v=fXR5PH4Xu1E" TargetMode="External"/><Relationship Id="rId7" Type="http://schemas.openxmlformats.org/officeDocument/2006/relationships/hyperlink" Target="https://en.wikipedia.org/wiki/Collision_detection" TargetMode="External"/><Relationship Id="rId12" Type="http://schemas.openxmlformats.org/officeDocument/2006/relationships/hyperlink" Target="https://en.wikipedia.org/wiki/Video_game" TargetMode="External"/><Relationship Id="rId17" Type="http://schemas.openxmlformats.org/officeDocument/2006/relationships/hyperlink" Target="https://en.wikipedia.org/wiki/Software_system" TargetMode="External"/><Relationship Id="rId2" Type="http://schemas.openxmlformats.org/officeDocument/2006/relationships/slide" Target="../slides/slide13.xml"/><Relationship Id="rId16" Type="http://schemas.openxmlformats.org/officeDocument/2006/relationships/hyperlink" Target="https://en.wikipedia.org/wiki/Real-time_computer_graphics" TargetMode="External"/><Relationship Id="rId20" Type="http://schemas.openxmlformats.org/officeDocument/2006/relationships/hyperlink" Target="https://youtu.be/RWcE6XKdTzc?t=6m21s" TargetMode="External"/><Relationship Id="rId1" Type="http://schemas.openxmlformats.org/officeDocument/2006/relationships/notesMaster" Target="../notesMasters/notesMaster1.xml"/><Relationship Id="rId6" Type="http://schemas.openxmlformats.org/officeDocument/2006/relationships/hyperlink" Target="https://en.wikipedia.org/wiki/Rigid_body_dynamics" TargetMode="External"/><Relationship Id="rId11" Type="http://schemas.openxmlformats.org/officeDocument/2006/relationships/hyperlink" Target="https://en.wikipedia.org/wiki/Computer_graphics" TargetMode="External"/><Relationship Id="rId5" Type="http://schemas.openxmlformats.org/officeDocument/2006/relationships/hyperlink" Target="https://en.wikipedia.org/wiki/Physical_system" TargetMode="External"/><Relationship Id="rId15" Type="http://schemas.openxmlformats.org/officeDocument/2006/relationships/hyperlink" Target="https://en.wikipedia.org/wiki/Simulation" TargetMode="External"/><Relationship Id="rId10" Type="http://schemas.openxmlformats.org/officeDocument/2006/relationships/hyperlink" Target="https://en.wiktionary.org/wiki/domain" TargetMode="External"/><Relationship Id="rId19" Type="http://schemas.openxmlformats.org/officeDocument/2006/relationships/hyperlink" Target="https://youtu.be/RWcE6XKdTzc?t=3m42s" TargetMode="External"/><Relationship Id="rId4" Type="http://schemas.openxmlformats.org/officeDocument/2006/relationships/hyperlink" Target="https://en.wikipedia.org/wiki/Computer_simulation" TargetMode="External"/><Relationship Id="rId9" Type="http://schemas.openxmlformats.org/officeDocument/2006/relationships/hyperlink" Target="https://en.wikipedia.org/wiki/Fluid_simulation" TargetMode="External"/><Relationship Id="rId14" Type="http://schemas.openxmlformats.org/officeDocument/2006/relationships/hyperlink" Target="https://en.wikipedia.org/wiki/Game_middlewar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ystem_cal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en.wikipedia.org/wiki/Imperative_languag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a:hlinkClick r:id="rId3" tooltip="Rendering (computer graphics)"/>
              </a:rPr>
              <a:t>rendering</a:t>
            </a:r>
            <a:r>
              <a:rPr lang="en-US" dirty="0"/>
              <a:t> engine ("renderer") for </a:t>
            </a:r>
            <a:r>
              <a:rPr lang="en-US" dirty="0">
                <a:hlinkClick r:id="rId4" tooltip="2D computer graphics"/>
              </a:rPr>
              <a:t>2D</a:t>
            </a:r>
            <a:r>
              <a:rPr lang="en-US" dirty="0"/>
              <a:t> or </a:t>
            </a:r>
            <a:r>
              <a:rPr lang="en-US" dirty="0">
                <a:hlinkClick r:id="rId5" tooltip="3D computer graphics"/>
              </a:rPr>
              <a:t>3D</a:t>
            </a:r>
            <a:r>
              <a:rPr lang="en-US" dirty="0"/>
              <a:t> </a:t>
            </a:r>
            <a:r>
              <a:rPr lang="en-US" dirty="0">
                <a:hlinkClick r:id="rId6" tooltip="Computer graphics"/>
              </a:rPr>
              <a:t>graphics</a:t>
            </a:r>
            <a:r>
              <a:rPr lang="en-US" dirty="0"/>
              <a:t>, a </a:t>
            </a:r>
            <a:r>
              <a:rPr lang="en-US" dirty="0">
                <a:hlinkClick r:id="rId7" tooltip="Physics engine"/>
              </a:rPr>
              <a:t>physics engine</a:t>
            </a:r>
            <a:r>
              <a:rPr lang="en-US" dirty="0"/>
              <a:t> or </a:t>
            </a:r>
            <a:r>
              <a:rPr lang="en-US" dirty="0">
                <a:hlinkClick r:id="rId8" tooltip="Collision detection"/>
              </a:rPr>
              <a:t>collision detection</a:t>
            </a:r>
            <a:r>
              <a:rPr lang="en-US" dirty="0"/>
              <a:t> (and collision response), </a:t>
            </a:r>
            <a:r>
              <a:rPr lang="en-US" dirty="0">
                <a:hlinkClick r:id="rId9" tooltip="Sound"/>
              </a:rPr>
              <a:t>sound</a:t>
            </a:r>
            <a:r>
              <a:rPr lang="en-US" dirty="0"/>
              <a:t>, </a:t>
            </a:r>
            <a:r>
              <a:rPr lang="en-US" dirty="0">
                <a:hlinkClick r:id="rId10" tooltip="Scripting language"/>
              </a:rPr>
              <a:t>scripting</a:t>
            </a:r>
            <a:r>
              <a:rPr lang="en-US" dirty="0"/>
              <a:t>, </a:t>
            </a:r>
            <a:r>
              <a:rPr lang="en-US" dirty="0">
                <a:hlinkClick r:id="rId11" tooltip="Computer animation"/>
              </a:rPr>
              <a:t>animation</a:t>
            </a:r>
            <a:r>
              <a:rPr lang="en-US" dirty="0"/>
              <a:t>, </a:t>
            </a:r>
            <a:r>
              <a:rPr lang="en-US" dirty="0">
                <a:hlinkClick r:id="rId12" tooltip="Game AI"/>
              </a:rPr>
              <a:t>artificial intelligence</a:t>
            </a:r>
            <a:r>
              <a:rPr lang="en-US" dirty="0"/>
              <a:t>, </a:t>
            </a:r>
            <a:r>
              <a:rPr lang="en-US" dirty="0">
                <a:hlinkClick r:id="rId13" tooltip="Computer networking"/>
              </a:rPr>
              <a:t>networking</a:t>
            </a:r>
            <a:r>
              <a:rPr lang="en-US" dirty="0"/>
              <a:t>, streaming, memory management, threading, </a:t>
            </a:r>
            <a:r>
              <a:rPr lang="en-US" dirty="0">
                <a:hlinkClick r:id="rId14" tooltip="Internationalization and localization"/>
              </a:rPr>
              <a:t>localization</a:t>
            </a:r>
            <a:r>
              <a:rPr lang="en-US" dirty="0"/>
              <a:t> support, </a:t>
            </a:r>
            <a:r>
              <a:rPr lang="en-US" dirty="0">
                <a:hlinkClick r:id="rId15" tooltip="Scene graph"/>
              </a:rPr>
              <a:t>scene graph</a:t>
            </a:r>
            <a:r>
              <a:rPr lang="en-US" dirty="0"/>
              <a:t>, and may include video support for cinematics.</a:t>
            </a:r>
          </a:p>
          <a:p>
            <a:endParaRPr lang="en-US" dirty="0"/>
          </a:p>
          <a:p>
            <a:r>
              <a:rPr lang="en-US" dirty="0" err="1">
                <a:hlinkClick r:id="rId16" tooltip="Presagis (page does not exist)"/>
              </a:rPr>
              <a:t>AI.implant</a:t>
            </a:r>
            <a:r>
              <a:rPr lang="en-US" dirty="0"/>
              <a:t> – from </a:t>
            </a:r>
            <a:r>
              <a:rPr lang="en-US" dirty="0" err="1">
                <a:hlinkClick r:id="rId16" tooltip="Presagis (page does not exist)"/>
              </a:rPr>
              <a:t>Presagis</a:t>
            </a:r>
            <a:r>
              <a:rPr lang="en-US" dirty="0"/>
              <a:t>, an AI authoring and runtime engine</a:t>
            </a:r>
          </a:p>
          <a:p>
            <a:r>
              <a:rPr lang="en-US" dirty="0" err="1">
                <a:hlinkClick r:id="rId17" tooltip="AiLive"/>
              </a:rPr>
              <a:t>AiLive</a:t>
            </a:r>
            <a:r>
              <a:rPr lang="en-US" dirty="0"/>
              <a:t> - a suite of game AI middleware</a:t>
            </a:r>
          </a:p>
          <a:p>
            <a:r>
              <a:rPr lang="en-US" dirty="0">
                <a:hlinkClick r:id="rId18" tooltip="Autodesk Gameware"/>
              </a:rPr>
              <a:t>Autodesk </a:t>
            </a:r>
            <a:r>
              <a:rPr lang="en-US" dirty="0" err="1">
                <a:hlinkClick r:id="rId18" tooltip="Autodesk Gameware"/>
              </a:rPr>
              <a:t>Gameware</a:t>
            </a:r>
            <a:r>
              <a:rPr lang="en-US" dirty="0"/>
              <a:t> - from Autodesk, includes </a:t>
            </a:r>
            <a:r>
              <a:rPr lang="en-US" dirty="0" err="1">
                <a:hlinkClick r:id="rId19" tooltip="Scaleform GFx"/>
              </a:rPr>
              <a:t>Scaleform</a:t>
            </a:r>
            <a:r>
              <a:rPr lang="en-US" dirty="0">
                <a:hlinkClick r:id="rId19" tooltip="Scaleform GFx"/>
              </a:rPr>
              <a:t> </a:t>
            </a:r>
            <a:r>
              <a:rPr lang="en-US" dirty="0" err="1">
                <a:hlinkClick r:id="rId19" tooltip="Scaleform GFx"/>
              </a:rPr>
              <a:t>GFx</a:t>
            </a:r>
            <a:r>
              <a:rPr lang="en-US" dirty="0"/>
              <a:t>, </a:t>
            </a:r>
            <a:r>
              <a:rPr lang="en-US" dirty="0" err="1"/>
              <a:t>Kynapse</a:t>
            </a:r>
            <a:r>
              <a:rPr lang="en-US" dirty="0"/>
              <a:t>, Beast and </a:t>
            </a:r>
            <a:r>
              <a:rPr lang="en-US" dirty="0" err="1"/>
              <a:t>HumanIK</a:t>
            </a:r>
            <a:endParaRPr lang="en-US" dirty="0"/>
          </a:p>
          <a:p>
            <a:r>
              <a:rPr lang="en-US" dirty="0">
                <a:hlinkClick r:id="rId20" tooltip="Euphoria (software)"/>
              </a:rPr>
              <a:t>Euphoria</a:t>
            </a:r>
            <a:r>
              <a:rPr lang="en-US" dirty="0"/>
              <a:t> - 3D human animation engine created by </a:t>
            </a:r>
            <a:r>
              <a:rPr lang="en-US" dirty="0" err="1">
                <a:hlinkClick r:id="rId21" tooltip="NaturalMotion"/>
              </a:rPr>
              <a:t>NaturalMotion</a:t>
            </a:r>
            <a:r>
              <a:rPr lang="en-US" dirty="0"/>
              <a:t> based on Dynamic Motion Synthesis</a:t>
            </a:r>
          </a:p>
          <a:p>
            <a:r>
              <a:rPr lang="en-US" dirty="0" err="1">
                <a:hlinkClick r:id="rId22" tooltip="SpeedTree"/>
              </a:rPr>
              <a:t>SpeedTree</a:t>
            </a:r>
            <a:r>
              <a:rPr lang="en-US" dirty="0"/>
              <a:t> - vegetation programming and modelling software products</a:t>
            </a:r>
          </a:p>
          <a:p>
            <a:r>
              <a:rPr lang="en-US" dirty="0">
                <a:hlinkClick r:id="rId23" tooltip="Havok (software)"/>
              </a:rPr>
              <a:t>Havok</a:t>
            </a:r>
            <a:r>
              <a:rPr lang="en-US" dirty="0"/>
              <a:t> - 3D physics engine</a:t>
            </a:r>
          </a:p>
          <a:p>
            <a:r>
              <a:rPr lang="en-US" dirty="0">
                <a:hlinkClick r:id="rId24" tooltip="Nvidia GameWorks"/>
              </a:rPr>
              <a:t>Nvidia </a:t>
            </a:r>
            <a:r>
              <a:rPr lang="en-US" dirty="0" err="1">
                <a:hlinkClick r:id="rId24" tooltip="Nvidia GameWorks"/>
              </a:rPr>
              <a:t>GameWorks</a:t>
            </a:r>
            <a:r>
              <a:rPr lang="en-US" dirty="0"/>
              <a:t> - visual FX, physics, particle and fluid simulations</a:t>
            </a:r>
          </a:p>
          <a:p>
            <a:r>
              <a:rPr lang="en-US" dirty="0" err="1">
                <a:hlinkClick r:id="rId25" tooltip="Bink Video"/>
              </a:rPr>
              <a:t>Bink</a:t>
            </a:r>
            <a:r>
              <a:rPr lang="en-US" dirty="0">
                <a:hlinkClick r:id="rId25" tooltip="Bink Video"/>
              </a:rPr>
              <a:t> Video</a:t>
            </a:r>
            <a:r>
              <a:rPr lang="en-US" dirty="0"/>
              <a:t> - video file format, video compression tools and playback library from </a:t>
            </a:r>
            <a:r>
              <a:rPr lang="en-US" dirty="0">
                <a:hlinkClick r:id="rId26" tooltip="RAD Game Tools"/>
              </a:rPr>
              <a:t>RAD Game Tools</a:t>
            </a:r>
            <a:r>
              <a:rPr lang="en-US" dirty="0"/>
              <a:t>.</a:t>
            </a:r>
          </a:p>
          <a:p>
            <a:r>
              <a:rPr lang="en-US" dirty="0">
                <a:hlinkClick r:id="rId27" tooltip="Umbra software"/>
              </a:rPr>
              <a:t>Umbra 3</a:t>
            </a:r>
            <a:r>
              <a:rPr lang="en-US" dirty="0"/>
              <a:t> - solution for visibility and occlusion culling</a:t>
            </a:r>
          </a:p>
          <a:p>
            <a:r>
              <a:rPr lang="en-US" dirty="0" err="1">
                <a:hlinkClick r:id="rId28" tooltip="Audiokinetic Wwise"/>
              </a:rPr>
              <a:t>Wwise</a:t>
            </a:r>
            <a:r>
              <a:rPr lang="en-US" dirty="0"/>
              <a:t> - audio engine and authoring tools from </a:t>
            </a:r>
            <a:r>
              <a:rPr lang="en-US" dirty="0" err="1">
                <a:hlinkClick r:id="rId29" tooltip="Audiokinetic"/>
              </a:rPr>
              <a:t>Audiokinetic</a:t>
            </a:r>
            <a:r>
              <a:rPr lang="en-US" dirty="0"/>
              <a:t>.</a:t>
            </a:r>
          </a:p>
          <a:p>
            <a:endParaRPr lang="en-US" dirty="0"/>
          </a:p>
        </p:txBody>
      </p:sp>
      <p:sp>
        <p:nvSpPr>
          <p:cNvPr id="4" name="Slide Number Placeholder 3"/>
          <p:cNvSpPr>
            <a:spLocks noGrp="1"/>
          </p:cNvSpPr>
          <p:nvPr>
            <p:ph type="sldNum" sz="quarter" idx="10"/>
          </p:nvPr>
        </p:nvSpPr>
        <p:spPr/>
        <p:txBody>
          <a:bodyPr/>
          <a:lstStyle/>
          <a:p>
            <a:fld id="{509D7DCA-ED31-4C0F-A202-32658E423BE5}" type="slidenum">
              <a:rPr lang="en-US" smtClean="0"/>
              <a:t>5</a:t>
            </a:fld>
            <a:endParaRPr lang="en-US"/>
          </a:p>
        </p:txBody>
      </p:sp>
    </p:spTree>
    <p:extLst>
      <p:ext uri="{BB962C8B-B14F-4D97-AF65-F5344CB8AC3E}">
        <p14:creationId xmlns:p14="http://schemas.microsoft.com/office/powerpoint/2010/main" val="2202411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D7DCA-ED31-4C0F-A202-32658E423BE5}" type="slidenum">
              <a:rPr lang="en-US" smtClean="0"/>
              <a:t>19</a:t>
            </a:fld>
            <a:endParaRPr lang="en-US"/>
          </a:p>
        </p:txBody>
      </p:sp>
    </p:spTree>
    <p:extLst>
      <p:ext uri="{BB962C8B-B14F-4D97-AF65-F5344CB8AC3E}">
        <p14:creationId xmlns:p14="http://schemas.microsoft.com/office/powerpoint/2010/main" val="375358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D7DCA-ED31-4C0F-A202-32658E423BE5}" type="slidenum">
              <a:rPr lang="en-US" smtClean="0"/>
              <a:t>7</a:t>
            </a:fld>
            <a:endParaRPr lang="en-US"/>
          </a:p>
        </p:txBody>
      </p:sp>
    </p:spTree>
    <p:extLst>
      <p:ext uri="{BB962C8B-B14F-4D97-AF65-F5344CB8AC3E}">
        <p14:creationId xmlns:p14="http://schemas.microsoft.com/office/powerpoint/2010/main" val="3054073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level editor</a:t>
            </a:r>
            <a:r>
              <a:rPr lang="en-US" dirty="0"/>
              <a:t> (also known as a </a:t>
            </a:r>
            <a:r>
              <a:rPr lang="en-US" b="1" dirty="0"/>
              <a:t>map</a:t>
            </a:r>
            <a:r>
              <a:rPr lang="en-US" dirty="0"/>
              <a:t>, </a:t>
            </a:r>
            <a:r>
              <a:rPr lang="en-US" b="1" dirty="0"/>
              <a:t>campaign</a:t>
            </a:r>
            <a:r>
              <a:rPr lang="en-US" dirty="0"/>
              <a:t> or </a:t>
            </a:r>
            <a:r>
              <a:rPr lang="en-US" b="1" dirty="0"/>
              <a:t>scenario editor</a:t>
            </a:r>
            <a:r>
              <a:rPr lang="en-US" dirty="0"/>
              <a:t>) is </a:t>
            </a:r>
            <a:r>
              <a:rPr lang="en-US" dirty="0">
                <a:hlinkClick r:id="rId3" tooltip="Computer software"/>
              </a:rPr>
              <a:t>software</a:t>
            </a:r>
            <a:r>
              <a:rPr lang="en-US" dirty="0"/>
              <a:t> used to </a:t>
            </a:r>
            <a:r>
              <a:rPr lang="en-US" dirty="0">
                <a:hlinkClick r:id="rId4" tooltip="Level design"/>
              </a:rPr>
              <a:t>design</a:t>
            </a:r>
            <a:r>
              <a:rPr lang="en-US" dirty="0"/>
              <a:t> </a:t>
            </a:r>
            <a:r>
              <a:rPr lang="en-US" dirty="0">
                <a:hlinkClick r:id="rId5" tooltip="Level (video games)"/>
              </a:rPr>
              <a:t>levels, maps, campaigns, etc.</a:t>
            </a:r>
            <a:r>
              <a:rPr lang="en-US" dirty="0"/>
              <a:t> and </a:t>
            </a:r>
            <a:r>
              <a:rPr lang="en-US" dirty="0">
                <a:hlinkClick r:id="rId6" tooltip="Virtual world"/>
              </a:rPr>
              <a:t>virtual worlds</a:t>
            </a:r>
            <a:r>
              <a:rPr lang="en-US" dirty="0"/>
              <a:t> for a </a:t>
            </a:r>
            <a:r>
              <a:rPr lang="en-US" dirty="0">
                <a:hlinkClick r:id="rId7" tooltip="Video game"/>
              </a:rPr>
              <a:t>video game</a:t>
            </a:r>
            <a:r>
              <a:rPr lang="en-US" dirty="0"/>
              <a:t>.</a:t>
            </a:r>
          </a:p>
          <a:p>
            <a:endParaRPr lang="en-US" dirty="0"/>
          </a:p>
          <a:p>
            <a:r>
              <a:rPr lang="en-US" dirty="0"/>
              <a:t>In some cases, the creator of a video game releases an official level editor for the game, but other times the community of fans step in to fill the void. The level editor can be integrated into the game; for example, a track editor for a racing game. Other times (and most often), the editor is a separate application, as are most fan-released level editors.</a:t>
            </a:r>
          </a:p>
          <a:p>
            <a:endParaRPr lang="en-US" dirty="0"/>
          </a:p>
          <a:p>
            <a:r>
              <a:rPr lang="en-US" dirty="0"/>
              <a:t>A level editor is often limited to creating levels for only a certain </a:t>
            </a:r>
            <a:r>
              <a:rPr lang="en-US" dirty="0">
                <a:hlinkClick r:id="rId8" tooltip="Game engine recreation"/>
              </a:rPr>
              <a:t>game engine</a:t>
            </a:r>
            <a:r>
              <a:rPr lang="en-US" dirty="0"/>
              <a:t>. Developing a level editor takes a lot of time and it is more time and cost efficient to release multiple games using the same engine instead of developing a new engine and level editor for each game. Level editors offer some limited scope of content creation, but in the case of gaming industry solutions the scope is very large allowing an entire game to be created without the need for much support from a programming team. To make larger changes to a game than simply adding new levels, a </a:t>
            </a:r>
            <a:r>
              <a:rPr lang="en-US" dirty="0">
                <a:hlinkClick r:id="rId9" tooltip="Software development kit"/>
              </a:rPr>
              <a:t>software development kit</a:t>
            </a:r>
            <a:r>
              <a:rPr lang="en-US" dirty="0"/>
              <a:t> (SDK) is sometimes needed.</a:t>
            </a:r>
          </a:p>
          <a:p>
            <a:endParaRPr lang="en-US" dirty="0"/>
          </a:p>
          <a:p>
            <a:r>
              <a:rPr lang="en-US" dirty="0">
                <a:hlinkClick r:id="rId10"/>
              </a:rPr>
              <a:t>https://en.wikipedia.org/wiki/List_of_level_editors</a:t>
            </a:r>
            <a:endParaRPr lang="en-US" dirty="0"/>
          </a:p>
          <a:p>
            <a:endParaRPr lang="en-US" dirty="0"/>
          </a:p>
        </p:txBody>
      </p:sp>
      <p:sp>
        <p:nvSpPr>
          <p:cNvPr id="4" name="Slide Number Placeholder 3"/>
          <p:cNvSpPr>
            <a:spLocks noGrp="1"/>
          </p:cNvSpPr>
          <p:nvPr>
            <p:ph type="sldNum" sz="quarter" idx="10"/>
          </p:nvPr>
        </p:nvSpPr>
        <p:spPr/>
        <p:txBody>
          <a:bodyPr/>
          <a:lstStyle/>
          <a:p>
            <a:fld id="{509D7DCA-ED31-4C0F-A202-32658E423BE5}" type="slidenum">
              <a:rPr lang="en-US" smtClean="0"/>
              <a:t>12</a:t>
            </a:fld>
            <a:endParaRPr lang="en-US"/>
          </a:p>
        </p:txBody>
      </p:sp>
    </p:spTree>
    <p:extLst>
      <p:ext uri="{BB962C8B-B14F-4D97-AF65-F5344CB8AC3E}">
        <p14:creationId xmlns:p14="http://schemas.microsoft.com/office/powerpoint/2010/main" val="238535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physics engine</a:t>
            </a:r>
            <a:r>
              <a:rPr lang="en-US" dirty="0"/>
              <a:t> is </a:t>
            </a:r>
            <a:r>
              <a:rPr lang="en-US" dirty="0">
                <a:hlinkClick r:id="rId3" tooltip="Computer software"/>
              </a:rPr>
              <a:t>computer software</a:t>
            </a:r>
            <a:r>
              <a:rPr lang="en-US" dirty="0"/>
              <a:t> that provides an approximate </a:t>
            </a:r>
            <a:r>
              <a:rPr lang="en-US" dirty="0">
                <a:hlinkClick r:id="rId4" tooltip="Computer simulation"/>
              </a:rPr>
              <a:t>simulation</a:t>
            </a:r>
            <a:r>
              <a:rPr lang="en-US" dirty="0"/>
              <a:t> of certain </a:t>
            </a:r>
            <a:r>
              <a:rPr lang="en-US" dirty="0">
                <a:hlinkClick r:id="rId5" tooltip="Physical system"/>
              </a:rPr>
              <a:t>physical systems</a:t>
            </a:r>
            <a:r>
              <a:rPr lang="en-US" dirty="0"/>
              <a:t>, such as </a:t>
            </a:r>
            <a:r>
              <a:rPr lang="en-US" dirty="0">
                <a:hlinkClick r:id="rId6" tooltip="Rigid body dynamics"/>
              </a:rPr>
              <a:t>rigid body dynamics</a:t>
            </a:r>
            <a:r>
              <a:rPr lang="en-US" dirty="0"/>
              <a:t> (including </a:t>
            </a:r>
            <a:r>
              <a:rPr lang="en-US" dirty="0">
                <a:hlinkClick r:id="rId7" tooltip="Collision detection"/>
              </a:rPr>
              <a:t>collision detection</a:t>
            </a:r>
            <a:r>
              <a:rPr lang="en-US" dirty="0"/>
              <a:t>), </a:t>
            </a:r>
            <a:r>
              <a:rPr lang="en-US" dirty="0">
                <a:hlinkClick r:id="rId8" tooltip="Soft body dynamics"/>
              </a:rPr>
              <a:t>soft body dynamics</a:t>
            </a:r>
            <a:r>
              <a:rPr lang="en-US" dirty="0"/>
              <a:t>, and </a:t>
            </a:r>
            <a:r>
              <a:rPr lang="en-US" dirty="0">
                <a:hlinkClick r:id="rId9" tooltip="Fluid simulation"/>
              </a:rPr>
              <a:t>fluid dynamics</a:t>
            </a:r>
            <a:r>
              <a:rPr lang="en-US" dirty="0"/>
              <a:t>, of use in the </a:t>
            </a:r>
            <a:r>
              <a:rPr lang="en-US" dirty="0">
                <a:hlinkClick r:id="rId10" tooltip="wikt:domain"/>
              </a:rPr>
              <a:t>domains</a:t>
            </a:r>
            <a:r>
              <a:rPr lang="en-US" dirty="0"/>
              <a:t> of </a:t>
            </a:r>
            <a:r>
              <a:rPr lang="en-US" dirty="0">
                <a:hlinkClick r:id="rId11" tooltip="Computer graphics"/>
              </a:rPr>
              <a:t>computer graphics</a:t>
            </a:r>
            <a:r>
              <a:rPr lang="en-US" dirty="0"/>
              <a:t>, </a:t>
            </a:r>
            <a:r>
              <a:rPr lang="en-US" dirty="0">
                <a:hlinkClick r:id="rId12" tooltip="Video game"/>
              </a:rPr>
              <a:t>video games</a:t>
            </a:r>
            <a:r>
              <a:rPr lang="en-US" dirty="0"/>
              <a:t> and </a:t>
            </a:r>
            <a:r>
              <a:rPr lang="en-US" dirty="0">
                <a:hlinkClick r:id="rId13" tooltip="Film"/>
              </a:rPr>
              <a:t>film</a:t>
            </a:r>
            <a:r>
              <a:rPr lang="en-US" dirty="0"/>
              <a:t>. Their main uses are in video games (typically as </a:t>
            </a:r>
            <a:r>
              <a:rPr lang="en-US" dirty="0">
                <a:hlinkClick r:id="rId14" tooltip="Game middleware"/>
              </a:rPr>
              <a:t>middleware</a:t>
            </a:r>
            <a:r>
              <a:rPr lang="en-US" dirty="0"/>
              <a:t>), in which case the </a:t>
            </a:r>
            <a:r>
              <a:rPr lang="en-US" dirty="0">
                <a:hlinkClick r:id="rId15" tooltip="Simulation"/>
              </a:rPr>
              <a:t>simulations</a:t>
            </a:r>
            <a:r>
              <a:rPr lang="en-US" dirty="0"/>
              <a:t> are in </a:t>
            </a:r>
            <a:r>
              <a:rPr lang="en-US" dirty="0">
                <a:hlinkClick r:id="rId16" tooltip="Real-time computer graphics"/>
              </a:rPr>
              <a:t>real-time</a:t>
            </a:r>
            <a:r>
              <a:rPr lang="en-US" dirty="0"/>
              <a:t>. The term is sometimes used more generally to describe any </a:t>
            </a:r>
            <a:r>
              <a:rPr lang="en-US" dirty="0">
                <a:hlinkClick r:id="rId17" tooltip="Software system"/>
              </a:rPr>
              <a:t>software system</a:t>
            </a:r>
            <a:r>
              <a:rPr lang="en-US" dirty="0"/>
              <a:t> for simulating physical phenomena, such as </a:t>
            </a:r>
            <a:r>
              <a:rPr lang="en-US" dirty="0">
                <a:hlinkClick r:id="rId18" tooltip="High-performance computing"/>
              </a:rPr>
              <a:t>high-performance scientific simulation</a:t>
            </a:r>
            <a:r>
              <a:rPr lang="en-US" dirty="0"/>
              <a:t>.</a:t>
            </a:r>
          </a:p>
          <a:p>
            <a:endParaRPr lang="en-US" dirty="0"/>
          </a:p>
          <a:p>
            <a:r>
              <a:rPr lang="en-US" dirty="0">
                <a:hlinkClick r:id="rId19"/>
              </a:rPr>
              <a:t>https://youtu.be/RWcE6XKdTzc?t=3m42s</a:t>
            </a:r>
            <a:endParaRPr lang="en-US" dirty="0"/>
          </a:p>
          <a:p>
            <a:r>
              <a:rPr lang="en-US" dirty="0">
                <a:hlinkClick r:id="rId20"/>
              </a:rPr>
              <a:t>https://youtu.be/RWcE6XKdTzc?t=6m21s</a:t>
            </a:r>
            <a:endParaRPr lang="en-US" dirty="0"/>
          </a:p>
          <a:p>
            <a:r>
              <a:rPr lang="en-US" dirty="0">
                <a:hlinkClick r:id="rId21"/>
              </a:rPr>
              <a:t>https://www.youtube.com/watch?v=fXR5PH4Xu1E</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09D7DCA-ED31-4C0F-A202-32658E423BE5}" type="slidenum">
              <a:rPr lang="en-US" smtClean="0"/>
              <a:t>13</a:t>
            </a:fld>
            <a:endParaRPr lang="en-US"/>
          </a:p>
        </p:txBody>
      </p:sp>
    </p:spTree>
    <p:extLst>
      <p:ext uri="{BB962C8B-B14F-4D97-AF65-F5344CB8AC3E}">
        <p14:creationId xmlns:p14="http://schemas.microsoft.com/office/powerpoint/2010/main" val="401694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library</a:t>
            </a:r>
            <a:r>
              <a:rPr lang="en-US" dirty="0"/>
              <a:t> is also a collection of implementations of behavior, written in terms of a language, that has a well-defined interface by which the behavior is invoked. For instance, people who want to write a higher level program can use a library to make </a:t>
            </a:r>
            <a:r>
              <a:rPr lang="en-US" dirty="0">
                <a:hlinkClick r:id="rId3" tooltip="System call"/>
              </a:rPr>
              <a:t>system calls</a:t>
            </a:r>
            <a:r>
              <a:rPr lang="en-US" dirty="0"/>
              <a:t> instead of implementing those system calls over and over again. In addition, the behavior is provided for reuse by multiple independent programs. A program invokes the library-provided behavior via a mechanism of the language. For example, in a simple </a:t>
            </a:r>
            <a:r>
              <a:rPr lang="en-US" dirty="0">
                <a:hlinkClick r:id="rId4" tooltip="Imperative language"/>
              </a:rPr>
              <a:t>imperative language</a:t>
            </a:r>
            <a:r>
              <a:rPr lang="en-US" dirty="0"/>
              <a:t> such as C, the behavior in a library is invoked by using C's normal function-call. What distinguishes the call as being to a library function, versus being to another function in the same program, is the way that the code is organized in the system.</a:t>
            </a:r>
          </a:p>
          <a:p>
            <a:endParaRPr lang="en-US" dirty="0"/>
          </a:p>
          <a:p>
            <a:pPr fontAlgn="base"/>
            <a:r>
              <a:rPr lang="en-US" b="1" dirty="0"/>
              <a:t>Static Linking</a:t>
            </a:r>
            <a:r>
              <a:rPr lang="en-US" dirty="0"/>
              <a:t> is the technique of</a:t>
            </a:r>
            <a:br>
              <a:rPr lang="en-US" dirty="0"/>
            </a:br>
            <a:r>
              <a:rPr lang="en-US" dirty="0"/>
              <a:t>linking the libraries with the main program while creating the executable of the program.</a:t>
            </a:r>
          </a:p>
          <a:p>
            <a:pPr fontAlgn="base"/>
            <a:r>
              <a:rPr lang="en-US" b="1" dirty="0"/>
              <a:t>Dynamic Linking</a:t>
            </a:r>
            <a:r>
              <a:rPr lang="en-US" dirty="0"/>
              <a:t> is the technique of linking the libraries with the main program during run-time of the program.</a:t>
            </a:r>
          </a:p>
          <a:p>
            <a:endParaRPr lang="en-US" dirty="0"/>
          </a:p>
        </p:txBody>
      </p:sp>
      <p:sp>
        <p:nvSpPr>
          <p:cNvPr id="4" name="Slide Number Placeholder 3"/>
          <p:cNvSpPr>
            <a:spLocks noGrp="1"/>
          </p:cNvSpPr>
          <p:nvPr>
            <p:ph type="sldNum" sz="quarter" idx="10"/>
          </p:nvPr>
        </p:nvSpPr>
        <p:spPr/>
        <p:txBody>
          <a:bodyPr/>
          <a:lstStyle/>
          <a:p>
            <a:fld id="{509D7DCA-ED31-4C0F-A202-32658E423BE5}" type="slidenum">
              <a:rPr lang="en-US" smtClean="0"/>
              <a:t>14</a:t>
            </a:fld>
            <a:endParaRPr lang="en-US"/>
          </a:p>
        </p:txBody>
      </p:sp>
    </p:spTree>
    <p:extLst>
      <p:ext uri="{BB962C8B-B14F-4D97-AF65-F5344CB8AC3E}">
        <p14:creationId xmlns:p14="http://schemas.microsoft.com/office/powerpoint/2010/main" val="115850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D7DCA-ED31-4C0F-A202-32658E423BE5}" type="slidenum">
              <a:rPr lang="en-US" smtClean="0"/>
              <a:t>15</a:t>
            </a:fld>
            <a:endParaRPr lang="en-US"/>
          </a:p>
        </p:txBody>
      </p:sp>
    </p:spTree>
    <p:extLst>
      <p:ext uri="{BB962C8B-B14F-4D97-AF65-F5344CB8AC3E}">
        <p14:creationId xmlns:p14="http://schemas.microsoft.com/office/powerpoint/2010/main" val="341181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D7DCA-ED31-4C0F-A202-32658E423BE5}" type="slidenum">
              <a:rPr lang="en-US" smtClean="0"/>
              <a:t>16</a:t>
            </a:fld>
            <a:endParaRPr lang="en-US"/>
          </a:p>
        </p:txBody>
      </p:sp>
    </p:spTree>
    <p:extLst>
      <p:ext uri="{BB962C8B-B14F-4D97-AF65-F5344CB8AC3E}">
        <p14:creationId xmlns:p14="http://schemas.microsoft.com/office/powerpoint/2010/main" val="401009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D7DCA-ED31-4C0F-A202-32658E423BE5}" type="slidenum">
              <a:rPr lang="en-US" smtClean="0"/>
              <a:t>17</a:t>
            </a:fld>
            <a:endParaRPr lang="en-US"/>
          </a:p>
        </p:txBody>
      </p:sp>
    </p:spTree>
    <p:extLst>
      <p:ext uri="{BB962C8B-B14F-4D97-AF65-F5344CB8AC3E}">
        <p14:creationId xmlns:p14="http://schemas.microsoft.com/office/powerpoint/2010/main" val="938377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9D7DCA-ED31-4C0F-A202-32658E423BE5}" type="slidenum">
              <a:rPr lang="en-US" smtClean="0"/>
              <a:t>18</a:t>
            </a:fld>
            <a:endParaRPr lang="en-US"/>
          </a:p>
        </p:txBody>
      </p:sp>
    </p:spTree>
    <p:extLst>
      <p:ext uri="{BB962C8B-B14F-4D97-AF65-F5344CB8AC3E}">
        <p14:creationId xmlns:p14="http://schemas.microsoft.com/office/powerpoint/2010/main" val="85152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3819FDF-664B-4308-B424-FBD24CEDC1E4}"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9689877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19FDF-664B-4308-B424-FBD24CEDC1E4}"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357074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19FDF-664B-4308-B424-FBD24CEDC1E4}"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7252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19FDF-664B-4308-B424-FBD24CEDC1E4}"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393583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3819FDF-664B-4308-B424-FBD24CEDC1E4}"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41021984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819FDF-664B-4308-B424-FBD24CEDC1E4}" type="datetimeFigureOut">
              <a:rPr lang="en-US" smtClean="0"/>
              <a:t>2/20/2018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389361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3819FDF-664B-4308-B424-FBD24CEDC1E4}"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65307-0EE5-42DC-B607-8C2C9023CE9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614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19FDF-664B-4308-B424-FBD24CEDC1E4}"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32490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19FDF-664B-4308-B424-FBD24CEDC1E4}"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47804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3819FDF-664B-4308-B424-FBD24CEDC1E4}" type="datetimeFigureOut">
              <a:rPr lang="en-US" smtClean="0"/>
              <a:t>2/20/2018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412222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3819FDF-664B-4308-B424-FBD24CEDC1E4}" type="datetimeFigureOut">
              <a:rPr lang="en-US" smtClean="0"/>
              <a:t>2/20/2018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3C65307-0EE5-42DC-B607-8C2C9023CE90}" type="slidenum">
              <a:rPr lang="en-US" smtClean="0"/>
              <a:t>‹#›</a:t>
            </a:fld>
            <a:endParaRPr lang="en-US"/>
          </a:p>
        </p:txBody>
      </p:sp>
    </p:spTree>
    <p:extLst>
      <p:ext uri="{BB962C8B-B14F-4D97-AF65-F5344CB8AC3E}">
        <p14:creationId xmlns:p14="http://schemas.microsoft.com/office/powerpoint/2010/main" val="150519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3819FDF-664B-4308-B424-FBD24CEDC1E4}" type="datetimeFigureOut">
              <a:rPr lang="en-US" smtClean="0"/>
              <a:t>2/20/2018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C65307-0EE5-42DC-B607-8C2C9023CE90}" type="slidenum">
              <a:rPr lang="en-US" smtClean="0"/>
              <a:t>‹#›</a:t>
            </a:fld>
            <a:endParaRPr lang="en-US"/>
          </a:p>
        </p:txBody>
      </p:sp>
    </p:spTree>
    <p:extLst>
      <p:ext uri="{BB962C8B-B14F-4D97-AF65-F5344CB8AC3E}">
        <p14:creationId xmlns:p14="http://schemas.microsoft.com/office/powerpoint/2010/main" val="196768839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unity3d.com/learn/tutorials/modules/scripting/activating-gameobjects" TargetMode="External"/><Relationship Id="rId7" Type="http://schemas.openxmlformats.org/officeDocument/2006/relationships/hyperlink" Target="http://unity3d.com/learn/tutorials/modules/beginner/scripting/enabling-disabling-componen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unity3d.com/learn/tutorials/modules/beginner/scripting/update-and-fixedupdate" TargetMode="External"/><Relationship Id="rId5" Type="http://schemas.openxmlformats.org/officeDocument/2006/relationships/hyperlink" Target="http://unity3d.com/learn/tutorials/modules/beginner/scripting/awake-and-start" TargetMode="External"/><Relationship Id="rId4" Type="http://schemas.openxmlformats.org/officeDocument/2006/relationships/hyperlink" Target="http://unity3d.com/learn/tutorials/modules/beginner/scripting/variable-scope-and-access-modifier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unity3d.com/learn/tutorials/modules/beginner/scripting/getcomponent" TargetMode="External"/><Relationship Id="rId3" Type="http://schemas.openxmlformats.org/officeDocument/2006/relationships/hyperlink" Target="http://unity3d.com/learn/tutorials/modules/beginner/scripting/translate-and-rotate" TargetMode="External"/><Relationship Id="rId7" Type="http://schemas.openxmlformats.org/officeDocument/2006/relationships/hyperlink" Target="http://unity3d.com/learn/tutorials/modules/beginner/scripting/on-mouse-dow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unity3d.com/learn/tutorials/modules/beginner/scripting/get-axis" TargetMode="External"/><Relationship Id="rId5" Type="http://schemas.openxmlformats.org/officeDocument/2006/relationships/hyperlink" Target="http://unity3d.com/learn/tutorials/modules/beginner/scripting/get-button-and-get-key" TargetMode="External"/><Relationship Id="rId4" Type="http://schemas.openxmlformats.org/officeDocument/2006/relationships/hyperlink" Target="http://unity3d.com/learn/tutorials/modules/beginner/scripting/look-a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unity3d.com/learn/tutorials/modules/beginner/physics/assignments/bouncing-ball" TargetMode="External"/><Relationship Id="rId2" Type="http://schemas.openxmlformats.org/officeDocument/2006/relationships/hyperlink" Target="https://unity3d.com/learn/tutorials/modules/beginner/2d/physics2d" TargetMode="External"/><Relationship Id="rId1" Type="http://schemas.openxmlformats.org/officeDocument/2006/relationships/slideLayout" Target="../slideLayouts/slideLayout2.xml"/><Relationship Id="rId4" Type="http://schemas.openxmlformats.org/officeDocument/2006/relationships/hyperlink" Target="http://unity3d.com/learn/tutorials/modules/intermediate/physics/physics-best-practi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17" Type="http://schemas.openxmlformats.org/officeDocument/2006/relationships/image" Target="../media/image17.png"/><Relationship Id="rId2" Type="http://schemas.openxmlformats.org/officeDocument/2006/relationships/image" Target="../media/image4.jpeg"/><Relationship Id="rId16"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049-D3C6-4475-B5B3-71ABD9986AFA}"/>
              </a:ext>
            </a:extLst>
          </p:cNvPr>
          <p:cNvSpPr>
            <a:spLocks noGrp="1"/>
          </p:cNvSpPr>
          <p:nvPr>
            <p:ph type="ctrTitle"/>
          </p:nvPr>
        </p:nvSpPr>
        <p:spPr/>
        <p:txBody>
          <a:bodyPr>
            <a:normAutofit fontScale="90000"/>
          </a:bodyPr>
          <a:lstStyle/>
          <a:p>
            <a:r>
              <a:rPr lang="en-US" dirty="0"/>
              <a:t>UNIT 6: GAME DEVELOPMENT TOOLS, FUNCTIONS, AND PROPERTIES</a:t>
            </a:r>
          </a:p>
        </p:txBody>
      </p:sp>
      <p:sp>
        <p:nvSpPr>
          <p:cNvPr id="3" name="Subtitle 2">
            <a:extLst>
              <a:ext uri="{FF2B5EF4-FFF2-40B4-BE49-F238E27FC236}">
                <a16:creationId xmlns:a16="http://schemas.microsoft.com/office/drawing/2014/main" id="{434DBBB6-614F-45C4-9DAD-245FCB2436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192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BBE2E0-B5DE-4D93-959C-600DF4C0E42C}"/>
              </a:ext>
            </a:extLst>
          </p:cNvPr>
          <p:cNvPicPr>
            <a:picLocks noChangeAspect="1"/>
          </p:cNvPicPr>
          <p:nvPr/>
        </p:nvPicPr>
        <p:blipFill>
          <a:blip r:embed="rId2"/>
          <a:stretch>
            <a:fillRect/>
          </a:stretch>
        </p:blipFill>
        <p:spPr>
          <a:xfrm>
            <a:off x="0" y="447587"/>
            <a:ext cx="12192000" cy="1519434"/>
          </a:xfrm>
          <a:prstGeom prst="rect">
            <a:avLst/>
          </a:prstGeom>
        </p:spPr>
      </p:pic>
      <p:pic>
        <p:nvPicPr>
          <p:cNvPr id="9" name="Picture 8">
            <a:extLst>
              <a:ext uri="{FF2B5EF4-FFF2-40B4-BE49-F238E27FC236}">
                <a16:creationId xmlns:a16="http://schemas.microsoft.com/office/drawing/2014/main" id="{61F824B9-BCAD-4D33-B62B-AD5B97445BAF}"/>
              </a:ext>
            </a:extLst>
          </p:cNvPr>
          <p:cNvPicPr>
            <a:picLocks noChangeAspect="1"/>
          </p:cNvPicPr>
          <p:nvPr/>
        </p:nvPicPr>
        <p:blipFill>
          <a:blip r:embed="rId3"/>
          <a:stretch>
            <a:fillRect/>
          </a:stretch>
        </p:blipFill>
        <p:spPr>
          <a:xfrm>
            <a:off x="0" y="2088791"/>
            <a:ext cx="12192000" cy="1513036"/>
          </a:xfrm>
          <a:prstGeom prst="rect">
            <a:avLst/>
          </a:prstGeom>
        </p:spPr>
      </p:pic>
      <p:pic>
        <p:nvPicPr>
          <p:cNvPr id="10" name="Picture 9">
            <a:extLst>
              <a:ext uri="{FF2B5EF4-FFF2-40B4-BE49-F238E27FC236}">
                <a16:creationId xmlns:a16="http://schemas.microsoft.com/office/drawing/2014/main" id="{865C52D5-35DD-410B-A594-593E6FD508C7}"/>
              </a:ext>
            </a:extLst>
          </p:cNvPr>
          <p:cNvPicPr>
            <a:picLocks noChangeAspect="1"/>
          </p:cNvPicPr>
          <p:nvPr/>
        </p:nvPicPr>
        <p:blipFill>
          <a:blip r:embed="rId4"/>
          <a:stretch>
            <a:fillRect/>
          </a:stretch>
        </p:blipFill>
        <p:spPr>
          <a:xfrm>
            <a:off x="0" y="3663868"/>
            <a:ext cx="12192000" cy="1527655"/>
          </a:xfrm>
          <a:prstGeom prst="rect">
            <a:avLst/>
          </a:prstGeom>
        </p:spPr>
      </p:pic>
      <p:pic>
        <p:nvPicPr>
          <p:cNvPr id="11" name="Picture 10">
            <a:extLst>
              <a:ext uri="{FF2B5EF4-FFF2-40B4-BE49-F238E27FC236}">
                <a16:creationId xmlns:a16="http://schemas.microsoft.com/office/drawing/2014/main" id="{3B3DFDBF-D16D-493D-8532-91F5A76ADFAB}"/>
              </a:ext>
            </a:extLst>
          </p:cNvPr>
          <p:cNvPicPr>
            <a:picLocks noChangeAspect="1"/>
          </p:cNvPicPr>
          <p:nvPr/>
        </p:nvPicPr>
        <p:blipFill>
          <a:blip r:embed="rId5"/>
          <a:stretch>
            <a:fillRect/>
          </a:stretch>
        </p:blipFill>
        <p:spPr>
          <a:xfrm>
            <a:off x="0" y="5253564"/>
            <a:ext cx="12192000" cy="1514852"/>
          </a:xfrm>
          <a:prstGeom prst="rect">
            <a:avLst/>
          </a:prstGeom>
        </p:spPr>
      </p:pic>
    </p:spTree>
    <p:extLst>
      <p:ext uri="{BB962C8B-B14F-4D97-AF65-F5344CB8AC3E}">
        <p14:creationId xmlns:p14="http://schemas.microsoft.com/office/powerpoint/2010/main" val="37411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000"/>
                                        <p:tgtEl>
                                          <p:spTgt spid="9"/>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generated with high confidence">
            <a:extLst>
              <a:ext uri="{FF2B5EF4-FFF2-40B4-BE49-F238E27FC236}">
                <a16:creationId xmlns:a16="http://schemas.microsoft.com/office/drawing/2014/main" id="{0F64862F-0FF3-4D21-A3A4-048BC2A76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956" y="447596"/>
            <a:ext cx="5040085" cy="4275810"/>
          </a:xfrm>
        </p:spPr>
      </p:pic>
      <p:pic>
        <p:nvPicPr>
          <p:cNvPr id="4" name="Picture 3">
            <a:extLst>
              <a:ext uri="{FF2B5EF4-FFF2-40B4-BE49-F238E27FC236}">
                <a16:creationId xmlns:a16="http://schemas.microsoft.com/office/drawing/2014/main" id="{D8CF8CB1-8D9A-4601-8F7A-E609A4AB5753}"/>
              </a:ext>
            </a:extLst>
          </p:cNvPr>
          <p:cNvPicPr>
            <a:picLocks noChangeAspect="1"/>
          </p:cNvPicPr>
          <p:nvPr/>
        </p:nvPicPr>
        <p:blipFill>
          <a:blip r:embed="rId3"/>
          <a:stretch>
            <a:fillRect/>
          </a:stretch>
        </p:blipFill>
        <p:spPr>
          <a:xfrm>
            <a:off x="-1" y="5041756"/>
            <a:ext cx="12192000" cy="1564201"/>
          </a:xfrm>
          <a:prstGeom prst="rect">
            <a:avLst/>
          </a:prstGeom>
        </p:spPr>
      </p:pic>
    </p:spTree>
    <p:extLst>
      <p:ext uri="{BB962C8B-B14F-4D97-AF65-F5344CB8AC3E}">
        <p14:creationId xmlns:p14="http://schemas.microsoft.com/office/powerpoint/2010/main" val="344042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8C6A-A635-477A-8A6B-B3A8A5990194}"/>
              </a:ext>
            </a:extLst>
          </p:cNvPr>
          <p:cNvSpPr>
            <a:spLocks noGrp="1"/>
          </p:cNvSpPr>
          <p:nvPr>
            <p:ph type="title"/>
          </p:nvPr>
        </p:nvSpPr>
        <p:spPr/>
        <p:txBody>
          <a:bodyPr/>
          <a:lstStyle/>
          <a:p>
            <a:r>
              <a:rPr lang="en-US" dirty="0"/>
              <a:t>3. Level Editors</a:t>
            </a:r>
          </a:p>
        </p:txBody>
      </p:sp>
      <p:sp>
        <p:nvSpPr>
          <p:cNvPr id="3" name="Content Placeholder 2">
            <a:extLst>
              <a:ext uri="{FF2B5EF4-FFF2-40B4-BE49-F238E27FC236}">
                <a16:creationId xmlns:a16="http://schemas.microsoft.com/office/drawing/2014/main" id="{F1260A80-850A-4183-9A35-8B64AB3DCDB9}"/>
              </a:ext>
            </a:extLst>
          </p:cNvPr>
          <p:cNvSpPr>
            <a:spLocks noGrp="1"/>
          </p:cNvSpPr>
          <p:nvPr>
            <p:ph idx="1"/>
          </p:nvPr>
        </p:nvSpPr>
        <p:spPr/>
        <p:txBody>
          <a:bodyPr>
            <a:normAutofit/>
          </a:bodyPr>
          <a:lstStyle/>
          <a:p>
            <a:pPr marL="0" indent="0">
              <a:buNone/>
            </a:pPr>
            <a:r>
              <a:rPr lang="en-US" dirty="0"/>
              <a:t>a. Function and purpose</a:t>
            </a:r>
          </a:p>
          <a:p>
            <a:pPr marL="0" indent="0">
              <a:buNone/>
            </a:pPr>
            <a:r>
              <a:rPr lang="en-US" dirty="0"/>
              <a:t>b. In-game level editors</a:t>
            </a:r>
          </a:p>
          <a:p>
            <a:pPr marL="0" indent="0">
              <a:buNone/>
            </a:pPr>
            <a:r>
              <a:rPr lang="en-US" dirty="0"/>
              <a:t>c. Popular level editors</a:t>
            </a:r>
          </a:p>
          <a:p>
            <a:pPr marL="0" indent="0">
              <a:buNone/>
            </a:pPr>
            <a:endParaRPr lang="en-US" dirty="0"/>
          </a:p>
        </p:txBody>
      </p:sp>
    </p:spTree>
    <p:extLst>
      <p:ext uri="{BB962C8B-B14F-4D97-AF65-F5344CB8AC3E}">
        <p14:creationId xmlns:p14="http://schemas.microsoft.com/office/powerpoint/2010/main" val="352988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737D-3BFA-454A-903D-80AD4D8F609E}"/>
              </a:ext>
            </a:extLst>
          </p:cNvPr>
          <p:cNvSpPr>
            <a:spLocks noGrp="1"/>
          </p:cNvSpPr>
          <p:nvPr>
            <p:ph type="title"/>
          </p:nvPr>
        </p:nvSpPr>
        <p:spPr/>
        <p:txBody>
          <a:bodyPr/>
          <a:lstStyle/>
          <a:p>
            <a:r>
              <a:rPr lang="en-US" dirty="0"/>
              <a:t>4. Physics Engines</a:t>
            </a:r>
          </a:p>
        </p:txBody>
      </p:sp>
      <p:sp>
        <p:nvSpPr>
          <p:cNvPr id="3" name="Content Placeholder 2">
            <a:extLst>
              <a:ext uri="{FF2B5EF4-FFF2-40B4-BE49-F238E27FC236}">
                <a16:creationId xmlns:a16="http://schemas.microsoft.com/office/drawing/2014/main" id="{B87F3166-F198-4344-BAD7-71B97EFE5C37}"/>
              </a:ext>
            </a:extLst>
          </p:cNvPr>
          <p:cNvSpPr>
            <a:spLocks noGrp="1"/>
          </p:cNvSpPr>
          <p:nvPr>
            <p:ph idx="1"/>
          </p:nvPr>
        </p:nvSpPr>
        <p:spPr/>
        <p:txBody>
          <a:bodyPr/>
          <a:lstStyle/>
          <a:p>
            <a:pPr marL="0" indent="0">
              <a:buNone/>
            </a:pPr>
            <a:r>
              <a:rPr lang="en-US" dirty="0"/>
              <a:t>a. Collision detection</a:t>
            </a:r>
          </a:p>
          <a:p>
            <a:pPr marL="0" indent="0">
              <a:buNone/>
            </a:pPr>
            <a:r>
              <a:rPr lang="en-US" dirty="0"/>
              <a:t>b. Dynamic simulation: rigid body and soft-body</a:t>
            </a:r>
          </a:p>
          <a:p>
            <a:pPr marL="0" indent="0">
              <a:buNone/>
            </a:pPr>
            <a:endParaRPr lang="en-US" dirty="0"/>
          </a:p>
        </p:txBody>
      </p:sp>
    </p:spTree>
    <p:extLst>
      <p:ext uri="{BB962C8B-B14F-4D97-AF65-F5344CB8AC3E}">
        <p14:creationId xmlns:p14="http://schemas.microsoft.com/office/powerpoint/2010/main" val="249751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909B-786C-4953-B8FD-0340A294D61B}"/>
              </a:ext>
            </a:extLst>
          </p:cNvPr>
          <p:cNvSpPr>
            <a:spLocks noGrp="1"/>
          </p:cNvSpPr>
          <p:nvPr>
            <p:ph type="title"/>
          </p:nvPr>
        </p:nvSpPr>
        <p:spPr/>
        <p:txBody>
          <a:bodyPr/>
          <a:lstStyle/>
          <a:p>
            <a:r>
              <a:rPr lang="en-US" dirty="0"/>
              <a:t>5. Libraries</a:t>
            </a:r>
          </a:p>
        </p:txBody>
      </p:sp>
      <p:sp>
        <p:nvSpPr>
          <p:cNvPr id="3" name="Content Placeholder 2">
            <a:extLst>
              <a:ext uri="{FF2B5EF4-FFF2-40B4-BE49-F238E27FC236}">
                <a16:creationId xmlns:a16="http://schemas.microsoft.com/office/drawing/2014/main" id="{5903DF9D-899B-49C0-A29C-B00DB62C82A0}"/>
              </a:ext>
            </a:extLst>
          </p:cNvPr>
          <p:cNvSpPr>
            <a:spLocks noGrp="1"/>
          </p:cNvSpPr>
          <p:nvPr>
            <p:ph idx="1"/>
          </p:nvPr>
        </p:nvSpPr>
        <p:spPr/>
        <p:txBody>
          <a:bodyPr/>
          <a:lstStyle/>
          <a:p>
            <a:pPr marL="0" indent="0">
              <a:buNone/>
            </a:pPr>
            <a:r>
              <a:rPr lang="en-US" dirty="0"/>
              <a:t>a. What is a software library: Purpose and examples</a:t>
            </a:r>
          </a:p>
          <a:p>
            <a:pPr marL="0" indent="0">
              <a:buNone/>
            </a:pPr>
            <a:r>
              <a:rPr lang="en-US" dirty="0"/>
              <a:t>b. Dynamic versus Static</a:t>
            </a:r>
          </a:p>
          <a:p>
            <a:endParaRPr lang="en-US" dirty="0"/>
          </a:p>
        </p:txBody>
      </p:sp>
    </p:spTree>
    <p:extLst>
      <p:ext uri="{BB962C8B-B14F-4D97-AF65-F5344CB8AC3E}">
        <p14:creationId xmlns:p14="http://schemas.microsoft.com/office/powerpoint/2010/main" val="23082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0487-85A9-46B0-BA1F-C1E082381258}"/>
              </a:ext>
            </a:extLst>
          </p:cNvPr>
          <p:cNvSpPr>
            <a:spLocks noGrp="1"/>
          </p:cNvSpPr>
          <p:nvPr>
            <p:ph type="title"/>
          </p:nvPr>
        </p:nvSpPr>
        <p:spPr/>
        <p:txBody>
          <a:bodyPr/>
          <a:lstStyle/>
          <a:p>
            <a:r>
              <a:rPr lang="en-US" dirty="0"/>
              <a:t>Exploring the Unity Editor</a:t>
            </a:r>
          </a:p>
        </p:txBody>
      </p:sp>
      <p:sp>
        <p:nvSpPr>
          <p:cNvPr id="3" name="Content Placeholder 2">
            <a:extLst>
              <a:ext uri="{FF2B5EF4-FFF2-40B4-BE49-F238E27FC236}">
                <a16:creationId xmlns:a16="http://schemas.microsoft.com/office/drawing/2014/main" id="{F46079AF-9A99-4D4F-8D46-6BCB01D68C72}"/>
              </a:ext>
            </a:extLst>
          </p:cNvPr>
          <p:cNvSpPr>
            <a:spLocks noGrp="1"/>
          </p:cNvSpPr>
          <p:nvPr>
            <p:ph idx="1"/>
          </p:nvPr>
        </p:nvSpPr>
        <p:spPr/>
        <p:txBody>
          <a:bodyPr>
            <a:normAutofit/>
          </a:bodyPr>
          <a:lstStyle/>
          <a:p>
            <a:pPr marL="0" indent="0">
              <a:buNone/>
            </a:pPr>
            <a:r>
              <a:rPr lang="en-US" dirty="0"/>
              <a:t>Within this unit, learners will gain a deeper understanding of development tools, engines, and level design concepts. They should also continue to develop basic scripting skills required to build any game, and their Capstone Project. The tutorials listed below provide additional hands-on learning experiences with the Unity Editor. They also provide skills that can be retroactively applied to the work already completed. Provide adequate time for learners to complete these tutorials as they cover key scripting topics.</a:t>
            </a:r>
          </a:p>
        </p:txBody>
      </p:sp>
    </p:spTree>
    <p:extLst>
      <p:ext uri="{BB962C8B-B14F-4D97-AF65-F5344CB8AC3E}">
        <p14:creationId xmlns:p14="http://schemas.microsoft.com/office/powerpoint/2010/main" val="166715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8DBD-3A6B-4DC3-ADB0-FFC25DBC4040}"/>
              </a:ext>
            </a:extLst>
          </p:cNvPr>
          <p:cNvSpPr>
            <a:spLocks noGrp="1"/>
          </p:cNvSpPr>
          <p:nvPr>
            <p:ph type="title"/>
          </p:nvPr>
        </p:nvSpPr>
        <p:spPr/>
        <p:txBody>
          <a:bodyPr/>
          <a:lstStyle/>
          <a:p>
            <a:r>
              <a:rPr lang="en-US" dirty="0"/>
              <a:t>Exploring the Unity Editor</a:t>
            </a:r>
          </a:p>
        </p:txBody>
      </p:sp>
      <p:sp>
        <p:nvSpPr>
          <p:cNvPr id="3" name="Content Placeholder 2">
            <a:extLst>
              <a:ext uri="{FF2B5EF4-FFF2-40B4-BE49-F238E27FC236}">
                <a16:creationId xmlns:a16="http://schemas.microsoft.com/office/drawing/2014/main" id="{FECC9D5E-802D-405D-BE26-5C302C51E6F3}"/>
              </a:ext>
            </a:extLst>
          </p:cNvPr>
          <p:cNvSpPr>
            <a:spLocks noGrp="1"/>
          </p:cNvSpPr>
          <p:nvPr>
            <p:ph idx="1"/>
          </p:nvPr>
        </p:nvSpPr>
        <p:spPr/>
        <p:txBody>
          <a:bodyPr>
            <a:normAutofit fontScale="85000" lnSpcReduction="10000"/>
          </a:bodyPr>
          <a:lstStyle/>
          <a:p>
            <a:pPr marL="342900" indent="-342900">
              <a:buAutoNum type="arabicPeriod"/>
            </a:pPr>
            <a:r>
              <a:rPr lang="en-US" dirty="0"/>
              <a:t>Activating Game Objects: </a:t>
            </a:r>
            <a:r>
              <a:rPr lang="en-US" dirty="0">
                <a:hlinkClick r:id="rId3"/>
              </a:rPr>
              <a:t>http://unity3d.com/learn/tutorials/modules/scripting/activating-gameobjects</a:t>
            </a:r>
            <a:endParaRPr lang="en-US" dirty="0"/>
          </a:p>
          <a:p>
            <a:pPr marL="342900" indent="-342900">
              <a:buAutoNum type="arabicPeriod"/>
            </a:pPr>
            <a:r>
              <a:rPr lang="en-US" dirty="0"/>
              <a:t>Scope and Access Modifiers: </a:t>
            </a:r>
            <a:r>
              <a:rPr lang="en-US" dirty="0">
                <a:hlinkClick r:id="rId4"/>
              </a:rPr>
              <a:t>http://unity3d.com/learn/tutorials/modules/beginner/scripting/variable-scope-and-access-modifiers</a:t>
            </a:r>
            <a:endParaRPr lang="en-US" dirty="0"/>
          </a:p>
          <a:p>
            <a:pPr marL="342900" indent="-342900">
              <a:buAutoNum type="arabicPeriod"/>
            </a:pPr>
            <a:r>
              <a:rPr lang="en-US" dirty="0"/>
              <a:t> Awake and Start: </a:t>
            </a:r>
            <a:r>
              <a:rPr lang="en-US" dirty="0">
                <a:hlinkClick r:id="rId5"/>
              </a:rPr>
              <a:t>http://unity3d.com/learn/tutorials/modules/beginner/scripting/awake-and-start</a:t>
            </a:r>
            <a:endParaRPr lang="en-US" dirty="0"/>
          </a:p>
          <a:p>
            <a:pPr marL="342900" indent="-342900">
              <a:buAutoNum type="arabicPeriod"/>
            </a:pPr>
            <a:r>
              <a:rPr lang="en-US" dirty="0"/>
              <a:t>Update and </a:t>
            </a:r>
            <a:r>
              <a:rPr lang="en-US" dirty="0" err="1"/>
              <a:t>FixedUpdate</a:t>
            </a:r>
            <a:r>
              <a:rPr lang="en-US" dirty="0"/>
              <a:t>: </a:t>
            </a:r>
            <a:r>
              <a:rPr lang="en-US" dirty="0">
                <a:hlinkClick r:id="rId6"/>
              </a:rPr>
              <a:t>http://unity3d.com/learn/tutorials/modules/beginner/scripting/update-and-fixedupdate</a:t>
            </a:r>
            <a:endParaRPr lang="en-US" dirty="0"/>
          </a:p>
          <a:p>
            <a:pPr marL="342900" indent="-342900">
              <a:buAutoNum type="arabicPeriod"/>
            </a:pPr>
            <a:r>
              <a:rPr lang="en-US" dirty="0"/>
              <a:t>Enabling and Disabling Components: </a:t>
            </a:r>
            <a:r>
              <a:rPr lang="en-US" dirty="0">
                <a:hlinkClick r:id="rId7"/>
              </a:rPr>
              <a:t>http://unity3d.com/learn/tutorials/modules/beginner/scripting/enabling-disabling-components</a:t>
            </a:r>
            <a:endParaRPr lang="en-US" dirty="0"/>
          </a:p>
          <a:p>
            <a:pPr marL="0" indent="0">
              <a:buNone/>
            </a:pPr>
            <a:endParaRPr lang="en-US" dirty="0"/>
          </a:p>
        </p:txBody>
      </p:sp>
    </p:spTree>
    <p:extLst>
      <p:ext uri="{BB962C8B-B14F-4D97-AF65-F5344CB8AC3E}">
        <p14:creationId xmlns:p14="http://schemas.microsoft.com/office/powerpoint/2010/main" val="22308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97CA-8BE6-4529-B7EB-8F16A000968C}"/>
              </a:ext>
            </a:extLst>
          </p:cNvPr>
          <p:cNvSpPr>
            <a:spLocks noGrp="1"/>
          </p:cNvSpPr>
          <p:nvPr>
            <p:ph type="title"/>
          </p:nvPr>
        </p:nvSpPr>
        <p:spPr/>
        <p:txBody>
          <a:bodyPr/>
          <a:lstStyle/>
          <a:p>
            <a:r>
              <a:rPr lang="en-US" dirty="0"/>
              <a:t>Exploring the Unity Editor</a:t>
            </a:r>
          </a:p>
        </p:txBody>
      </p:sp>
      <p:sp>
        <p:nvSpPr>
          <p:cNvPr id="3" name="Content Placeholder 2">
            <a:extLst>
              <a:ext uri="{FF2B5EF4-FFF2-40B4-BE49-F238E27FC236}">
                <a16:creationId xmlns:a16="http://schemas.microsoft.com/office/drawing/2014/main" id="{2E96BD00-7B76-47FE-92E6-45EDC538079C}"/>
              </a:ext>
            </a:extLst>
          </p:cNvPr>
          <p:cNvSpPr>
            <a:spLocks noGrp="1"/>
          </p:cNvSpPr>
          <p:nvPr>
            <p:ph idx="1"/>
          </p:nvPr>
        </p:nvSpPr>
        <p:spPr/>
        <p:txBody>
          <a:bodyPr>
            <a:normAutofit fontScale="92500" lnSpcReduction="10000"/>
          </a:bodyPr>
          <a:lstStyle/>
          <a:p>
            <a:pPr marL="0" indent="0">
              <a:buNone/>
            </a:pPr>
            <a:r>
              <a:rPr lang="en-US" dirty="0"/>
              <a:t>6. Translate and Rotate: </a:t>
            </a:r>
            <a:r>
              <a:rPr lang="en-US" dirty="0">
                <a:hlinkClick r:id="rId3"/>
              </a:rPr>
              <a:t>http://unity3d.com/learn/tutorials/modules/beginner/scripting/translate-and-rotate</a:t>
            </a:r>
            <a:endParaRPr lang="en-US" dirty="0"/>
          </a:p>
          <a:p>
            <a:pPr marL="0" indent="0">
              <a:buNone/>
            </a:pPr>
            <a:r>
              <a:rPr lang="en-US" dirty="0"/>
              <a:t>7. Look At: </a:t>
            </a:r>
            <a:r>
              <a:rPr lang="en-US" dirty="0">
                <a:hlinkClick r:id="rId4"/>
              </a:rPr>
              <a:t>http://unity3d.com/learn/tutorials/modules/beginner/scripting/look-at</a:t>
            </a:r>
            <a:endParaRPr lang="en-US" dirty="0"/>
          </a:p>
          <a:p>
            <a:pPr marL="0" indent="0">
              <a:buNone/>
            </a:pPr>
            <a:r>
              <a:rPr lang="en-US" dirty="0"/>
              <a:t>8. </a:t>
            </a:r>
            <a:r>
              <a:rPr lang="en-US" dirty="0" err="1"/>
              <a:t>GetButton</a:t>
            </a:r>
            <a:r>
              <a:rPr lang="en-US" dirty="0"/>
              <a:t> and </a:t>
            </a:r>
            <a:r>
              <a:rPr lang="en-US" dirty="0" err="1"/>
              <a:t>GetKey</a:t>
            </a:r>
            <a:r>
              <a:rPr lang="en-US" dirty="0"/>
              <a:t>: </a:t>
            </a:r>
            <a:r>
              <a:rPr lang="en-US" dirty="0">
                <a:hlinkClick r:id="rId5"/>
              </a:rPr>
              <a:t>http://unity3d.com/learn/tutorials/modules/beginner/scripting/get-button-and-get-key</a:t>
            </a:r>
            <a:endParaRPr lang="en-US" dirty="0"/>
          </a:p>
          <a:p>
            <a:pPr marL="0" indent="0">
              <a:buNone/>
            </a:pPr>
            <a:r>
              <a:rPr lang="en-US" dirty="0"/>
              <a:t>9. Get Axis: </a:t>
            </a:r>
            <a:r>
              <a:rPr lang="en-US" dirty="0">
                <a:hlinkClick r:id="rId6"/>
              </a:rPr>
              <a:t>http://unity3d.com/learn/tutorials/modules/beginner/scripting/get-axis</a:t>
            </a:r>
            <a:endParaRPr lang="en-US" dirty="0"/>
          </a:p>
          <a:p>
            <a:pPr marL="0" indent="0">
              <a:buNone/>
            </a:pPr>
            <a:r>
              <a:rPr lang="en-US" dirty="0"/>
              <a:t>10. </a:t>
            </a:r>
            <a:r>
              <a:rPr lang="en-US" dirty="0" err="1"/>
              <a:t>OnMouseDown</a:t>
            </a:r>
            <a:r>
              <a:rPr lang="en-US" dirty="0"/>
              <a:t>: </a:t>
            </a:r>
            <a:r>
              <a:rPr lang="en-US" dirty="0">
                <a:hlinkClick r:id="rId7"/>
              </a:rPr>
              <a:t>http://unity3d.com/learn/tutorials/modules/beginner/scripting/on-mouse-down</a:t>
            </a:r>
            <a:endParaRPr lang="en-US" dirty="0"/>
          </a:p>
          <a:p>
            <a:pPr marL="0" indent="0">
              <a:buNone/>
            </a:pPr>
            <a:r>
              <a:rPr lang="en-US" dirty="0"/>
              <a:t>11. </a:t>
            </a:r>
            <a:r>
              <a:rPr lang="en-US" dirty="0" err="1"/>
              <a:t>GetComponent</a:t>
            </a:r>
            <a:r>
              <a:rPr lang="en-US" dirty="0"/>
              <a:t>: </a:t>
            </a:r>
            <a:r>
              <a:rPr lang="en-US" dirty="0">
                <a:hlinkClick r:id="rId8"/>
              </a:rPr>
              <a:t>http://unity3d.com/learn/tutorials/modules/beginner/scripting/getcomponent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59275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A43C-2846-4F35-9194-608D3342674F}"/>
              </a:ext>
            </a:extLst>
          </p:cNvPr>
          <p:cNvSpPr>
            <a:spLocks noGrp="1"/>
          </p:cNvSpPr>
          <p:nvPr>
            <p:ph type="title"/>
          </p:nvPr>
        </p:nvSpPr>
        <p:spPr/>
        <p:txBody>
          <a:bodyPr/>
          <a:lstStyle/>
          <a:p>
            <a:r>
              <a:rPr lang="it-IT" dirty="0"/>
              <a:t>Game Design Document (GDD) Entry</a:t>
            </a:r>
            <a:endParaRPr lang="en-US" dirty="0"/>
          </a:p>
        </p:txBody>
      </p:sp>
      <p:sp>
        <p:nvSpPr>
          <p:cNvPr id="3" name="Content Placeholder 2">
            <a:extLst>
              <a:ext uri="{FF2B5EF4-FFF2-40B4-BE49-F238E27FC236}">
                <a16:creationId xmlns:a16="http://schemas.microsoft.com/office/drawing/2014/main" id="{571442EE-8F2A-4D36-A9A5-8BDDB5A8259A}"/>
              </a:ext>
            </a:extLst>
          </p:cNvPr>
          <p:cNvSpPr>
            <a:spLocks noGrp="1"/>
          </p:cNvSpPr>
          <p:nvPr>
            <p:ph idx="1"/>
          </p:nvPr>
        </p:nvSpPr>
        <p:spPr/>
        <p:txBody>
          <a:bodyPr>
            <a:normAutofit fontScale="92500" lnSpcReduction="20000"/>
          </a:bodyPr>
          <a:lstStyle/>
          <a:p>
            <a:pPr marL="0" indent="0">
              <a:buNone/>
            </a:pPr>
            <a:r>
              <a:rPr lang="en-US" dirty="0"/>
              <a:t>In your Game Design Document (GDD), begin to list the task you will need to address as you</a:t>
            </a:r>
          </a:p>
          <a:p>
            <a:pPr marL="0" indent="0">
              <a:buNone/>
            </a:pPr>
            <a:r>
              <a:rPr lang="en-US" dirty="0"/>
              <a:t>develop your game, using Unity as your game editor and game engine.</a:t>
            </a:r>
          </a:p>
          <a:p>
            <a:pPr marL="0" indent="0">
              <a:buNone/>
            </a:pPr>
            <a:r>
              <a:rPr lang="en-US" dirty="0"/>
              <a:t>• What types of libraries might you need?</a:t>
            </a:r>
          </a:p>
          <a:p>
            <a:pPr marL="0" indent="0">
              <a:buNone/>
            </a:pPr>
            <a:r>
              <a:rPr lang="en-US" dirty="0"/>
              <a:t>• What external file formats might you use?</a:t>
            </a:r>
          </a:p>
          <a:p>
            <a:pPr marL="0" indent="0">
              <a:buNone/>
            </a:pPr>
            <a:r>
              <a:rPr lang="en-US" dirty="0"/>
              <a:t>• Will your game have physics based interactions and, if so, are there any special needs you must take into account?</a:t>
            </a:r>
          </a:p>
          <a:p>
            <a:pPr marL="0" indent="0">
              <a:buNone/>
            </a:pPr>
            <a:r>
              <a:rPr lang="en-US" dirty="0"/>
              <a:t>• Given that Unity supports multiple languages, which language will you use?</a:t>
            </a:r>
          </a:p>
          <a:p>
            <a:pPr marL="0" indent="0">
              <a:buNone/>
            </a:pPr>
            <a:r>
              <a:rPr lang="en-US" dirty="0"/>
              <a:t>Make notes for yourself as to why you made these choices. This will help spark your memory at a later time.</a:t>
            </a:r>
          </a:p>
        </p:txBody>
      </p:sp>
    </p:spTree>
    <p:extLst>
      <p:ext uri="{BB962C8B-B14F-4D97-AF65-F5344CB8AC3E}">
        <p14:creationId xmlns:p14="http://schemas.microsoft.com/office/powerpoint/2010/main" val="167826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B523-CFF3-44A9-BDB2-CC4D005BB078}"/>
              </a:ext>
            </a:extLst>
          </p:cNvPr>
          <p:cNvSpPr>
            <a:spLocks noGrp="1"/>
          </p:cNvSpPr>
          <p:nvPr>
            <p:ph type="title"/>
          </p:nvPr>
        </p:nvSpPr>
        <p:spPr/>
        <p:txBody>
          <a:bodyPr/>
          <a:lstStyle/>
          <a:p>
            <a:r>
              <a:rPr lang="en-US" dirty="0"/>
              <a:t>Game Design Document (GDD)</a:t>
            </a:r>
          </a:p>
        </p:txBody>
      </p:sp>
      <p:sp>
        <p:nvSpPr>
          <p:cNvPr id="3" name="Content Placeholder 2">
            <a:extLst>
              <a:ext uri="{FF2B5EF4-FFF2-40B4-BE49-F238E27FC236}">
                <a16:creationId xmlns:a16="http://schemas.microsoft.com/office/drawing/2014/main" id="{00338252-0041-49A7-BE39-0013331EC1A0}"/>
              </a:ext>
            </a:extLst>
          </p:cNvPr>
          <p:cNvSpPr>
            <a:spLocks noGrp="1"/>
          </p:cNvSpPr>
          <p:nvPr>
            <p:ph idx="1"/>
          </p:nvPr>
        </p:nvSpPr>
        <p:spPr/>
        <p:txBody>
          <a:bodyPr/>
          <a:lstStyle/>
          <a:p>
            <a:pPr marL="0" indent="0">
              <a:buNone/>
            </a:pPr>
            <a:r>
              <a:rPr lang="en-US" dirty="0"/>
              <a:t>Begin to draft sections 2.1 and 2.2 of your Game Design Document (GDD). At this time, focus most of your attention on gameplay. You will need to consider the physics aspects of the interactions that will occur in your game and depict these in a Game Design Matrix. Things to consider include, but are not limited to: gravity, motion, elasticity, light, and sound.</a:t>
            </a:r>
          </a:p>
        </p:txBody>
      </p:sp>
    </p:spTree>
    <p:extLst>
      <p:ext uri="{BB962C8B-B14F-4D97-AF65-F5344CB8AC3E}">
        <p14:creationId xmlns:p14="http://schemas.microsoft.com/office/powerpoint/2010/main" val="316974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7175-9C0B-4995-A70F-1BB0A91D5FA0}"/>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8F58E385-3817-4197-9758-98B79A8E0BD7}"/>
              </a:ext>
            </a:extLst>
          </p:cNvPr>
          <p:cNvSpPr>
            <a:spLocks noGrp="1"/>
          </p:cNvSpPr>
          <p:nvPr>
            <p:ph idx="1"/>
          </p:nvPr>
        </p:nvSpPr>
        <p:spPr/>
        <p:txBody>
          <a:bodyPr/>
          <a:lstStyle/>
          <a:p>
            <a:pPr marL="0" indent="0">
              <a:buNone/>
            </a:pPr>
            <a:r>
              <a:rPr lang="en-US" dirty="0"/>
              <a:t>Activities in this unit of study are constructed to facilitate the design, development, and analysis of existing tools used for game development. This unit will explore software selection, language selection, and technical tools used in the creation of interactive applications and video games.</a:t>
            </a:r>
          </a:p>
        </p:txBody>
      </p:sp>
    </p:spTree>
    <p:extLst>
      <p:ext uri="{BB962C8B-B14F-4D97-AF65-F5344CB8AC3E}">
        <p14:creationId xmlns:p14="http://schemas.microsoft.com/office/powerpoint/2010/main" val="296253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62C8-F62A-41D3-8DA2-BDB96FE5D367}"/>
              </a:ext>
            </a:extLst>
          </p:cNvPr>
          <p:cNvSpPr>
            <a:spLocks noGrp="1"/>
          </p:cNvSpPr>
          <p:nvPr>
            <p:ph type="title"/>
          </p:nvPr>
        </p:nvSpPr>
        <p:spPr/>
        <p:txBody>
          <a:bodyPr/>
          <a:lstStyle/>
          <a:p>
            <a:r>
              <a:rPr lang="en-US" dirty="0"/>
              <a:t>Other Activities - 1</a:t>
            </a:r>
          </a:p>
        </p:txBody>
      </p:sp>
      <p:sp>
        <p:nvSpPr>
          <p:cNvPr id="3" name="Content Placeholder 2">
            <a:extLst>
              <a:ext uri="{FF2B5EF4-FFF2-40B4-BE49-F238E27FC236}">
                <a16:creationId xmlns:a16="http://schemas.microsoft.com/office/drawing/2014/main" id="{39F8C6B0-7CEE-4CF5-8902-0D6D6C9FF7F9}"/>
              </a:ext>
            </a:extLst>
          </p:cNvPr>
          <p:cNvSpPr>
            <a:spLocks noGrp="1"/>
          </p:cNvSpPr>
          <p:nvPr>
            <p:ph idx="1"/>
          </p:nvPr>
        </p:nvSpPr>
        <p:spPr/>
        <p:txBody>
          <a:bodyPr/>
          <a:lstStyle/>
          <a:p>
            <a:pPr marL="0" indent="0">
              <a:buNone/>
            </a:pPr>
            <a:r>
              <a:rPr lang="en-US" dirty="0"/>
              <a:t>Watch: </a:t>
            </a:r>
            <a:r>
              <a:rPr lang="en-US" dirty="0">
                <a:hlinkClick r:id="rId2"/>
              </a:rPr>
              <a:t>https://unity3d.com/learn/tutorials/modules/beginner/2d/physics2d</a:t>
            </a:r>
            <a:r>
              <a:rPr lang="en-US" dirty="0"/>
              <a:t> as an introduction to game physics. Then complete this bouncing ball tutorial to understand how physics works in a gaming environment: </a:t>
            </a:r>
            <a:r>
              <a:rPr lang="en-US" dirty="0">
                <a:hlinkClick r:id="rId3"/>
              </a:rPr>
              <a:t>http://unity3d.com/learn/tutorials/modules/beginner/physics/assignments/bouncing-ball</a:t>
            </a:r>
            <a:endParaRPr lang="en-US" dirty="0"/>
          </a:p>
          <a:p>
            <a:pPr marL="0" indent="0">
              <a:buNone/>
            </a:pPr>
            <a:r>
              <a:rPr lang="en-US" dirty="0"/>
              <a:t>Complete the Physics Best Practices Tutorial found at: </a:t>
            </a:r>
            <a:r>
              <a:rPr lang="en-US" dirty="0">
                <a:hlinkClick r:id="rId4"/>
              </a:rPr>
              <a:t>http://unity3d.com/learn/tutorials/modules/intermediate/physics/physics-best-practices</a:t>
            </a:r>
            <a:endParaRPr lang="en-US" dirty="0"/>
          </a:p>
          <a:p>
            <a:pPr marL="0" indent="0">
              <a:buNone/>
            </a:pPr>
            <a:endParaRPr lang="en-US" dirty="0"/>
          </a:p>
        </p:txBody>
      </p:sp>
    </p:spTree>
    <p:extLst>
      <p:ext uri="{BB962C8B-B14F-4D97-AF65-F5344CB8AC3E}">
        <p14:creationId xmlns:p14="http://schemas.microsoft.com/office/powerpoint/2010/main" val="215003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D79E-3B41-4EBF-8EEF-DA7D883AC387}"/>
              </a:ext>
            </a:extLst>
          </p:cNvPr>
          <p:cNvSpPr>
            <a:spLocks noGrp="1"/>
          </p:cNvSpPr>
          <p:nvPr>
            <p:ph type="title"/>
          </p:nvPr>
        </p:nvSpPr>
        <p:spPr/>
        <p:txBody>
          <a:bodyPr/>
          <a:lstStyle/>
          <a:p>
            <a:r>
              <a:rPr lang="en-US" dirty="0"/>
              <a:t>Weekly Assignment</a:t>
            </a:r>
          </a:p>
        </p:txBody>
      </p:sp>
      <p:sp>
        <p:nvSpPr>
          <p:cNvPr id="3" name="Content Placeholder 2">
            <a:extLst>
              <a:ext uri="{FF2B5EF4-FFF2-40B4-BE49-F238E27FC236}">
                <a16:creationId xmlns:a16="http://schemas.microsoft.com/office/drawing/2014/main" id="{9503C788-36C3-4300-B77E-E28461399702}"/>
              </a:ext>
            </a:extLst>
          </p:cNvPr>
          <p:cNvSpPr>
            <a:spLocks noGrp="1"/>
          </p:cNvSpPr>
          <p:nvPr>
            <p:ph idx="1"/>
          </p:nvPr>
        </p:nvSpPr>
        <p:spPr/>
        <p:txBody>
          <a:bodyPr>
            <a:normAutofit/>
          </a:bodyPr>
          <a:lstStyle/>
          <a:p>
            <a:pPr marL="0" indent="0">
              <a:buNone/>
            </a:pPr>
            <a:r>
              <a:rPr lang="en-US" dirty="0"/>
              <a:t>Design a game similar to Angry Birds. (For example – explore monkeys with slingshots that need to shoot coconuts out of trees.) Your game must incorporate Newton’s Three Laws of Motion and his Law of Universal Gravitation. Remember you must account for vertical acceleration and horizontal velocity, as well as distance traveled, and the effect of gravity. (For this game you may ignore friction due to air resistance).</a:t>
            </a:r>
          </a:p>
        </p:txBody>
      </p:sp>
    </p:spTree>
    <p:extLst>
      <p:ext uri="{BB962C8B-B14F-4D97-AF65-F5344CB8AC3E}">
        <p14:creationId xmlns:p14="http://schemas.microsoft.com/office/powerpoint/2010/main" val="74634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501C6-F015-4273-AF88-E0F6C85389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677DB7-5829-45BD-9754-5EC484CC42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black background&#10;&#10;Description generated with very high confidence">
            <a:extLst>
              <a:ext uri="{FF2B5EF4-FFF2-40B4-BE49-F238E27FC236}">
                <a16:creationId xmlns:a16="http://schemas.microsoft.com/office/drawing/2014/main" id="{1B1AE4C3-4285-4503-A676-63025AEE64D1}"/>
              </a:ext>
            </a:extLst>
          </p:cNvPr>
          <p:cNvPicPr>
            <a:picLocks noChangeAspect="1"/>
          </p:cNvPicPr>
          <p:nvPr/>
        </p:nvPicPr>
        <p:blipFill>
          <a:blip r:embed="rId2"/>
          <a:stretch>
            <a:fillRect/>
          </a:stretch>
        </p:blipFill>
        <p:spPr>
          <a:xfrm>
            <a:off x="5929738" y="640080"/>
            <a:ext cx="4986819" cy="5263134"/>
          </a:xfrm>
          <a:prstGeom prst="rect">
            <a:avLst/>
          </a:prstGeom>
        </p:spPr>
      </p:pic>
      <p:sp>
        <p:nvSpPr>
          <p:cNvPr id="2" name="Title 1">
            <a:extLst>
              <a:ext uri="{FF2B5EF4-FFF2-40B4-BE49-F238E27FC236}">
                <a16:creationId xmlns:a16="http://schemas.microsoft.com/office/drawing/2014/main" id="{1DD1E93D-3B68-413E-81DF-1705E35F1CB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LEARNING OBJECTIVES</a:t>
            </a:r>
          </a:p>
        </p:txBody>
      </p:sp>
      <p:sp>
        <p:nvSpPr>
          <p:cNvPr id="3" name="Content Placeholder 2">
            <a:extLst>
              <a:ext uri="{FF2B5EF4-FFF2-40B4-BE49-F238E27FC236}">
                <a16:creationId xmlns:a16="http://schemas.microsoft.com/office/drawing/2014/main" id="{38760DEC-E8F9-4E0F-BECB-DB1CB8464742}"/>
              </a:ext>
            </a:extLst>
          </p:cNvPr>
          <p:cNvSpPr>
            <a:spLocks noGrp="1"/>
          </p:cNvSpPr>
          <p:nvPr>
            <p:ph idx="1"/>
          </p:nvPr>
        </p:nvSpPr>
        <p:spPr>
          <a:xfrm>
            <a:off x="1121822" y="4352544"/>
            <a:ext cx="2410650" cy="1239894"/>
          </a:xfrm>
        </p:spPr>
        <p:txBody>
          <a:bodyPr vert="horz" lIns="91440" tIns="45720" rIns="91440" bIns="45720" rtlCol="0">
            <a:normAutofit/>
          </a:bodyPr>
          <a:lstStyle/>
          <a:p>
            <a:pPr marL="0" indent="0" algn="ctr">
              <a:buNone/>
            </a:pPr>
            <a:r>
              <a:rPr lang="en-US" kern="1200">
                <a:solidFill>
                  <a:srgbClr val="FFFFFF"/>
                </a:solidFill>
                <a:latin typeface="+mn-lt"/>
                <a:ea typeface="+mn-ea"/>
                <a:cs typeface="+mn-cs"/>
              </a:rPr>
              <a:t>By the end of this unit, learners should be able to perform the following tasks:</a:t>
            </a:r>
          </a:p>
        </p:txBody>
      </p:sp>
    </p:spTree>
    <p:extLst>
      <p:ext uri="{BB962C8B-B14F-4D97-AF65-F5344CB8AC3E}">
        <p14:creationId xmlns:p14="http://schemas.microsoft.com/office/powerpoint/2010/main" val="312645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E1C07-BE8D-4EDE-8FF5-40B1AA371C89}"/>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a:t>COURSE OUTLINE</a:t>
            </a:r>
          </a:p>
        </p:txBody>
      </p:sp>
      <p:sp>
        <p:nvSpPr>
          <p:cNvPr id="3" name="Text Placeholder 2">
            <a:extLst>
              <a:ext uri="{FF2B5EF4-FFF2-40B4-BE49-F238E27FC236}">
                <a16:creationId xmlns:a16="http://schemas.microsoft.com/office/drawing/2014/main" id="{BDB41CCE-9492-4B08-8691-A26F69FE89EF}"/>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206499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B2AF-77EF-46B4-905C-68A36A657599}"/>
              </a:ext>
            </a:extLst>
          </p:cNvPr>
          <p:cNvSpPr>
            <a:spLocks noGrp="1"/>
          </p:cNvSpPr>
          <p:nvPr>
            <p:ph type="title"/>
          </p:nvPr>
        </p:nvSpPr>
        <p:spPr/>
        <p:txBody>
          <a:bodyPr/>
          <a:lstStyle/>
          <a:p>
            <a:r>
              <a:rPr lang="en-US" dirty="0"/>
              <a:t>1. Gaming Engines</a:t>
            </a:r>
          </a:p>
        </p:txBody>
      </p:sp>
      <p:sp>
        <p:nvSpPr>
          <p:cNvPr id="3" name="Content Placeholder 2">
            <a:extLst>
              <a:ext uri="{FF2B5EF4-FFF2-40B4-BE49-F238E27FC236}">
                <a16:creationId xmlns:a16="http://schemas.microsoft.com/office/drawing/2014/main" id="{9C167960-A393-4573-96AC-14B2CF1069C2}"/>
              </a:ext>
            </a:extLst>
          </p:cNvPr>
          <p:cNvSpPr>
            <a:spLocks noGrp="1"/>
          </p:cNvSpPr>
          <p:nvPr>
            <p:ph idx="1"/>
          </p:nvPr>
        </p:nvSpPr>
        <p:spPr/>
        <p:txBody>
          <a:bodyPr>
            <a:normAutofit/>
          </a:bodyPr>
          <a:lstStyle/>
          <a:p>
            <a:pPr marL="0" indent="0">
              <a:buNone/>
            </a:pPr>
            <a:r>
              <a:rPr lang="en-US" dirty="0"/>
              <a:t>a. What is a game engine?</a:t>
            </a:r>
          </a:p>
          <a:p>
            <a:pPr marL="0" indent="0">
              <a:buNone/>
            </a:pPr>
            <a:r>
              <a:rPr lang="en-US" dirty="0"/>
              <a:t>b. Middleware</a:t>
            </a:r>
          </a:p>
          <a:p>
            <a:pPr marL="0" indent="0">
              <a:buNone/>
            </a:pPr>
            <a:r>
              <a:rPr lang="en-US" dirty="0"/>
              <a:t>c. 3D engines</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6966B6F-C23C-4667-A135-F643FFF0F5DE}"/>
                  </a:ext>
                </a:extLst>
              </p:cNvPr>
              <p:cNvGraphicFramePr>
                <a:graphicFrameLocks noChangeAspect="1"/>
              </p:cNvGraphicFramePr>
              <p:nvPr>
                <p:extLst>
                  <p:ext uri="{D42A27DB-BD31-4B8C-83A1-F6EECF244321}">
                    <p14:modId xmlns:p14="http://schemas.microsoft.com/office/powerpoint/2010/main" val="2829042154"/>
                  </p:ext>
                </p:extLst>
              </p:nvPr>
            </p:nvGraphicFramePr>
            <p:xfrm>
              <a:off x="4926380" y="2861178"/>
              <a:ext cx="1416363" cy="796705"/>
            </p:xfrm>
            <a:graphic>
              <a:graphicData uri="http://schemas.microsoft.com/office/powerpoint/2016/slidezoom">
                <pslz:sldZm>
                  <pslz:sldZmObj sldId="274" cId="1216253724">
                    <pslz:zmPr id="{2C602132-2FAB-41B2-BB80-C533A1CAFE2B}" returnToParent="0" transitionDur="1000">
                      <p166:blipFill xmlns:p166="http://schemas.microsoft.com/office/powerpoint/2016/6/main">
                        <a:blip r:embed="rId3"/>
                        <a:stretch>
                          <a:fillRect/>
                        </a:stretch>
                      </p166:blipFill>
                      <p166:spPr xmlns:p166="http://schemas.microsoft.com/office/powerpoint/2016/6/main">
                        <a:xfrm>
                          <a:off x="0" y="0"/>
                          <a:ext cx="1416363" cy="796705"/>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66966B6F-C23C-4667-A135-F643FFF0F5DE}"/>
                  </a:ext>
                </a:extLst>
              </p:cNvPr>
              <p:cNvPicPr>
                <a:picLocks noGrp="1" noRot="1" noChangeAspect="1" noMove="1" noResize="1" noEditPoints="1" noAdjustHandles="1" noChangeArrowheads="1" noChangeShapeType="1"/>
              </p:cNvPicPr>
              <p:nvPr/>
            </p:nvPicPr>
            <p:blipFill>
              <a:blip r:embed="rId5"/>
              <a:stretch>
                <a:fillRect/>
              </a:stretch>
            </p:blipFill>
            <p:spPr>
              <a:xfrm>
                <a:off x="4926380" y="2861178"/>
                <a:ext cx="1416363" cy="79670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BAAC5AAB-E245-4A97-9CE5-A1CED0C8B159}"/>
                  </a:ext>
                </a:extLst>
              </p:cNvPr>
              <p:cNvGraphicFramePr>
                <a:graphicFrameLocks noChangeAspect="1"/>
              </p:cNvGraphicFramePr>
              <p:nvPr>
                <p:extLst>
                  <p:ext uri="{D42A27DB-BD31-4B8C-83A1-F6EECF244321}">
                    <p14:modId xmlns:p14="http://schemas.microsoft.com/office/powerpoint/2010/main" val="4145569220"/>
                  </p:ext>
                </p:extLst>
              </p:nvPr>
            </p:nvGraphicFramePr>
            <p:xfrm>
              <a:off x="10072480" y="5663268"/>
              <a:ext cx="1826469" cy="1027389"/>
            </p:xfrm>
            <a:graphic>
              <a:graphicData uri="http://schemas.microsoft.com/office/powerpoint/2016/slidezoom">
                <pslz:sldZm>
                  <pslz:sldZmObj sldId="262" cId="316410555">
                    <pslz:zmPr id="{0CC842D6-8AA2-4B84-AF49-701099B33A8D}" returnToParent="0" transitionDur="1000">
                      <p166:blipFill xmlns:p166="http://schemas.microsoft.com/office/powerpoint/2016/6/main">
                        <a:blip r:embed="rId6"/>
                        <a:stretch>
                          <a:fillRect/>
                        </a:stretch>
                      </p166:blipFill>
                      <p166:spPr xmlns:p166="http://schemas.microsoft.com/office/powerpoint/2016/6/main">
                        <a:xfrm>
                          <a:off x="0" y="0"/>
                          <a:ext cx="1826469" cy="1027389"/>
                        </a:xfrm>
                        <a:prstGeom prst="rect">
                          <a:avLst/>
                        </a:prstGeom>
                        <a:ln w="3175">
                          <a:solidFill>
                            <a:prstClr val="ltGray"/>
                          </a:solidFill>
                        </a:ln>
                      </p166:spPr>
                    </pslz:zmPr>
                  </pslz:sldZmObj>
                </pslz:sldZm>
              </a:graphicData>
            </a:graphic>
          </p:graphicFrame>
        </mc:Choice>
        <mc:Fallback xmlns="">
          <p:pic>
            <p:nvPicPr>
              <p:cNvPr id="7" name="Slide Zoom 6">
                <a:hlinkClick r:id="rId7" action="ppaction://hlinksldjump"/>
                <a:extLst>
                  <a:ext uri="{FF2B5EF4-FFF2-40B4-BE49-F238E27FC236}">
                    <a16:creationId xmlns:a16="http://schemas.microsoft.com/office/drawing/2014/main" id="{BAAC5AAB-E245-4A97-9CE5-A1CED0C8B159}"/>
                  </a:ext>
                </a:extLst>
              </p:cNvPr>
              <p:cNvPicPr>
                <a:picLocks noGrp="1" noRot="1" noChangeAspect="1" noMove="1" noResize="1" noEditPoints="1" noAdjustHandles="1" noChangeArrowheads="1" noChangeShapeType="1"/>
              </p:cNvPicPr>
              <p:nvPr/>
            </p:nvPicPr>
            <p:blipFill>
              <a:blip r:embed="rId8"/>
              <a:stretch>
                <a:fillRect/>
              </a:stretch>
            </p:blipFill>
            <p:spPr>
              <a:xfrm>
                <a:off x="10072480" y="5663268"/>
                <a:ext cx="1826469" cy="1027389"/>
              </a:xfrm>
              <a:prstGeom prst="rect">
                <a:avLst/>
              </a:prstGeom>
              <a:ln w="3175">
                <a:solidFill>
                  <a:prstClr val="ltGray"/>
                </a:solidFill>
              </a:ln>
            </p:spPr>
          </p:pic>
        </mc:Fallback>
      </mc:AlternateContent>
    </p:spTree>
    <p:extLst>
      <p:ext uri="{BB962C8B-B14F-4D97-AF65-F5344CB8AC3E}">
        <p14:creationId xmlns:p14="http://schemas.microsoft.com/office/powerpoint/2010/main" val="240096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39B443D-F906-49D4-94F2-EB013CE66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50" y="4622544"/>
            <a:ext cx="2381250" cy="2162175"/>
          </a:xfrm>
          <a:prstGeom prst="rect">
            <a:avLst/>
          </a:prstGeom>
        </p:spPr>
      </p:pic>
      <p:pic>
        <p:nvPicPr>
          <p:cNvPr id="17" name="Picture 16">
            <a:extLst>
              <a:ext uri="{FF2B5EF4-FFF2-40B4-BE49-F238E27FC236}">
                <a16:creationId xmlns:a16="http://schemas.microsoft.com/office/drawing/2014/main" id="{D901845E-C251-4179-BD24-A5A1382C5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036" y="-52344"/>
            <a:ext cx="2179840" cy="2179840"/>
          </a:xfrm>
          <a:prstGeom prst="rect">
            <a:avLst/>
          </a:prstGeom>
        </p:spPr>
      </p:pic>
      <p:pic>
        <p:nvPicPr>
          <p:cNvPr id="5" name="Content Placeholder 4">
            <a:extLst>
              <a:ext uri="{FF2B5EF4-FFF2-40B4-BE49-F238E27FC236}">
                <a16:creationId xmlns:a16="http://schemas.microsoft.com/office/drawing/2014/main" id="{F7366A84-5A6B-4A41-BE8A-84B4D80EC4A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72862" y="2058626"/>
            <a:ext cx="2123138" cy="1901854"/>
          </a:xfrm>
        </p:spPr>
      </p:pic>
      <p:pic>
        <p:nvPicPr>
          <p:cNvPr id="7" name="Picture 6">
            <a:extLst>
              <a:ext uri="{FF2B5EF4-FFF2-40B4-BE49-F238E27FC236}">
                <a16:creationId xmlns:a16="http://schemas.microsoft.com/office/drawing/2014/main" id="{656B1ABC-F0F2-4A17-8DD3-D9448CB7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0876" y="2459444"/>
            <a:ext cx="3994045" cy="1011825"/>
          </a:xfrm>
          <a:prstGeom prst="rect">
            <a:avLst/>
          </a:prstGeom>
        </p:spPr>
      </p:pic>
      <p:pic>
        <p:nvPicPr>
          <p:cNvPr id="11" name="Picture 10" descr="A close up of a logo&#10;&#10;Description generated with very high confidence">
            <a:extLst>
              <a:ext uri="{FF2B5EF4-FFF2-40B4-BE49-F238E27FC236}">
                <a16:creationId xmlns:a16="http://schemas.microsoft.com/office/drawing/2014/main" id="{B65D95E2-F5AC-4A19-B211-D98F6B44A9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4674" y="17265"/>
            <a:ext cx="5381625" cy="1951736"/>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2E1AFC01-F1E3-4694-804D-7164AE4B45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73946"/>
            <a:ext cx="3994044" cy="1614260"/>
          </a:xfrm>
          <a:prstGeom prst="rect">
            <a:avLst/>
          </a:prstGeom>
        </p:spPr>
      </p:pic>
      <p:pic>
        <p:nvPicPr>
          <p:cNvPr id="15" name="Picture 14">
            <a:extLst>
              <a:ext uri="{FF2B5EF4-FFF2-40B4-BE49-F238E27FC236}">
                <a16:creationId xmlns:a16="http://schemas.microsoft.com/office/drawing/2014/main" id="{4E59F890-BFF5-453B-8F46-AA5DCACCDC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979" y="5602410"/>
            <a:ext cx="2959730" cy="981644"/>
          </a:xfrm>
          <a:prstGeom prst="rect">
            <a:avLst/>
          </a:prstGeom>
        </p:spPr>
      </p:pic>
      <p:pic>
        <p:nvPicPr>
          <p:cNvPr id="19" name="Picture 18">
            <a:extLst>
              <a:ext uri="{FF2B5EF4-FFF2-40B4-BE49-F238E27FC236}">
                <a16:creationId xmlns:a16="http://schemas.microsoft.com/office/drawing/2014/main" id="{38BA6307-BC3F-4E21-9873-3FE908ED46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72904" y="5151950"/>
            <a:ext cx="3258810" cy="1644354"/>
          </a:xfrm>
          <a:prstGeom prst="rect">
            <a:avLst/>
          </a:prstGeom>
        </p:spPr>
      </p:pic>
      <p:pic>
        <p:nvPicPr>
          <p:cNvPr id="21" name="Picture 20">
            <a:extLst>
              <a:ext uri="{FF2B5EF4-FFF2-40B4-BE49-F238E27FC236}">
                <a16:creationId xmlns:a16="http://schemas.microsoft.com/office/drawing/2014/main" id="{C444E17E-8914-45FE-B350-9316C15131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46620" y="5187196"/>
            <a:ext cx="3028950" cy="1504950"/>
          </a:xfrm>
          <a:prstGeom prst="rect">
            <a:avLst/>
          </a:prstGeom>
        </p:spPr>
      </p:pic>
      <p:pic>
        <p:nvPicPr>
          <p:cNvPr id="25" name="Picture 24" descr="A picture containing clipart&#10;&#10;Description generated with high confidence">
            <a:extLst>
              <a:ext uri="{FF2B5EF4-FFF2-40B4-BE49-F238E27FC236}">
                <a16:creationId xmlns:a16="http://schemas.microsoft.com/office/drawing/2014/main" id="{1CD2D866-053F-48BA-B9F7-0BD55203C6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488" y="3817355"/>
            <a:ext cx="2314575" cy="1023754"/>
          </a:xfrm>
          <a:prstGeom prst="rect">
            <a:avLst/>
          </a:prstGeom>
        </p:spPr>
      </p:pic>
      <p:pic>
        <p:nvPicPr>
          <p:cNvPr id="27" name="Picture 26" descr="A close up of a logo&#10;&#10;Description generated with very high confidence">
            <a:extLst>
              <a:ext uri="{FF2B5EF4-FFF2-40B4-BE49-F238E27FC236}">
                <a16:creationId xmlns:a16="http://schemas.microsoft.com/office/drawing/2014/main" id="{EA959E47-2D27-4951-914E-93BC49A02C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69010" y="1926523"/>
            <a:ext cx="2190750" cy="2085975"/>
          </a:xfrm>
          <a:prstGeom prst="rect">
            <a:avLst/>
          </a:prstGeom>
        </p:spPr>
      </p:pic>
      <p:pic>
        <p:nvPicPr>
          <p:cNvPr id="29" name="Picture 28" descr="A close up of a logo&#10;&#10;Description generated with very high confidence">
            <a:extLst>
              <a:ext uri="{FF2B5EF4-FFF2-40B4-BE49-F238E27FC236}">
                <a16:creationId xmlns:a16="http://schemas.microsoft.com/office/drawing/2014/main" id="{D8076AF1-8471-4258-A0B4-96AF01ED87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92915" y="3676933"/>
            <a:ext cx="1960460" cy="1304597"/>
          </a:xfrm>
          <a:prstGeom prst="rect">
            <a:avLst/>
          </a:prstGeom>
        </p:spPr>
      </p:pic>
      <p:pic>
        <p:nvPicPr>
          <p:cNvPr id="9" name="Picture 8" descr="A black sign with white text&#10;&#10;Description generated with very high confidence">
            <a:extLst>
              <a:ext uri="{FF2B5EF4-FFF2-40B4-BE49-F238E27FC236}">
                <a16:creationId xmlns:a16="http://schemas.microsoft.com/office/drawing/2014/main" id="{629F3AFC-732E-4D55-97AD-FE2CBD6E736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3979" y="2155495"/>
            <a:ext cx="3028951" cy="3162730"/>
          </a:xfrm>
          <a:prstGeom prst="rect">
            <a:avLst/>
          </a:prstGeom>
        </p:spPr>
      </p:pic>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2277BAEE-40D1-40CD-924F-E5F953F6CD30}"/>
                  </a:ext>
                </a:extLst>
              </p:cNvPr>
              <p:cNvGraphicFramePr>
                <a:graphicFrameLocks noChangeAspect="1"/>
              </p:cNvGraphicFramePr>
              <p:nvPr>
                <p:extLst>
                  <p:ext uri="{D42A27DB-BD31-4B8C-83A1-F6EECF244321}">
                    <p14:modId xmlns:p14="http://schemas.microsoft.com/office/powerpoint/2010/main" val="1957386615"/>
                  </p:ext>
                </p:extLst>
              </p:nvPr>
            </p:nvGraphicFramePr>
            <p:xfrm>
              <a:off x="11507873" y="4237723"/>
              <a:ext cx="684127" cy="384821"/>
            </p:xfrm>
            <a:graphic>
              <a:graphicData uri="http://schemas.microsoft.com/office/powerpoint/2016/slidezoom">
                <pslz:sldZm>
                  <pslz:sldZmObj sldId="261" cId="2400966668">
                    <pslz:zmPr id="{2023DCCA-CA7E-4178-B3F6-00B1D8713D30}" returnToParent="0" transitionDur="1000">
                      <p166:blipFill xmlns:p166="http://schemas.microsoft.com/office/powerpoint/2016/6/main">
                        <a:blip r:embed="rId15"/>
                        <a:stretch>
                          <a:fillRect/>
                        </a:stretch>
                      </p166:blipFill>
                      <p166:spPr xmlns:p166="http://schemas.microsoft.com/office/powerpoint/2016/6/main">
                        <a:xfrm>
                          <a:off x="0" y="0"/>
                          <a:ext cx="684127" cy="384821"/>
                        </a:xfrm>
                        <a:prstGeom prst="rect">
                          <a:avLst/>
                        </a:prstGeom>
                        <a:ln w="3175">
                          <a:solidFill>
                            <a:prstClr val="ltGray"/>
                          </a:solidFill>
                        </a:ln>
                      </p166:spPr>
                    </pslz:zmPr>
                  </pslz:sldZmObj>
                </pslz:sldZm>
              </a:graphicData>
            </a:graphic>
          </p:graphicFrame>
        </mc:Choice>
        <mc:Fallback xmlns="">
          <p:pic>
            <p:nvPicPr>
              <p:cNvPr id="31" name="Slide Zoom 30">
                <a:hlinkClick r:id="rId16" action="ppaction://hlinksldjump"/>
                <a:extLst>
                  <a:ext uri="{FF2B5EF4-FFF2-40B4-BE49-F238E27FC236}">
                    <a16:creationId xmlns:a16="http://schemas.microsoft.com/office/drawing/2014/main" id="{2277BAEE-40D1-40CD-924F-E5F953F6CD30}"/>
                  </a:ext>
                </a:extLst>
              </p:cNvPr>
              <p:cNvPicPr>
                <a:picLocks noGrp="1" noRot="1" noChangeAspect="1" noMove="1" noResize="1" noEditPoints="1" noAdjustHandles="1" noChangeArrowheads="1" noChangeShapeType="1"/>
              </p:cNvPicPr>
              <p:nvPr/>
            </p:nvPicPr>
            <p:blipFill>
              <a:blip r:embed="rId17"/>
              <a:stretch>
                <a:fillRect/>
              </a:stretch>
            </p:blipFill>
            <p:spPr>
              <a:xfrm>
                <a:off x="11507873" y="4237723"/>
                <a:ext cx="684127" cy="384821"/>
              </a:xfrm>
              <a:prstGeom prst="rect">
                <a:avLst/>
              </a:prstGeom>
              <a:ln w="3175">
                <a:solidFill>
                  <a:prstClr val="ltGray"/>
                </a:solidFill>
              </a:ln>
            </p:spPr>
          </p:pic>
        </mc:Fallback>
      </mc:AlternateContent>
    </p:spTree>
    <p:extLst>
      <p:ext uri="{BB962C8B-B14F-4D97-AF65-F5344CB8AC3E}">
        <p14:creationId xmlns:p14="http://schemas.microsoft.com/office/powerpoint/2010/main" val="12162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3FEB-2AA3-4226-B44B-99FE96711BC5}"/>
              </a:ext>
            </a:extLst>
          </p:cNvPr>
          <p:cNvSpPr>
            <a:spLocks noGrp="1"/>
          </p:cNvSpPr>
          <p:nvPr>
            <p:ph type="title"/>
          </p:nvPr>
        </p:nvSpPr>
        <p:spPr/>
        <p:txBody>
          <a:bodyPr/>
          <a:lstStyle/>
          <a:p>
            <a:r>
              <a:rPr lang="en-US" dirty="0"/>
              <a:t>2. Resource development tools</a:t>
            </a:r>
          </a:p>
        </p:txBody>
      </p:sp>
      <p:sp>
        <p:nvSpPr>
          <p:cNvPr id="3" name="Content Placeholder 2">
            <a:extLst>
              <a:ext uri="{FF2B5EF4-FFF2-40B4-BE49-F238E27FC236}">
                <a16:creationId xmlns:a16="http://schemas.microsoft.com/office/drawing/2014/main" id="{C2A12FEC-5015-47C5-B6B8-C33120D4FAF3}"/>
              </a:ext>
            </a:extLst>
          </p:cNvPr>
          <p:cNvSpPr>
            <a:spLocks noGrp="1"/>
          </p:cNvSpPr>
          <p:nvPr>
            <p:ph idx="1"/>
          </p:nvPr>
        </p:nvSpPr>
        <p:spPr/>
        <p:txBody>
          <a:bodyPr>
            <a:normAutofit/>
          </a:bodyPr>
          <a:lstStyle/>
          <a:p>
            <a:pPr marL="0" indent="0">
              <a:buNone/>
            </a:pPr>
            <a:r>
              <a:rPr lang="en-US" dirty="0"/>
              <a:t>a. Graphic file formats and editors</a:t>
            </a:r>
          </a:p>
          <a:p>
            <a:pPr marL="0" indent="0">
              <a:buNone/>
            </a:pPr>
            <a:r>
              <a:rPr lang="en-US" dirty="0"/>
              <a:t>b. Video file formats and editors</a:t>
            </a:r>
          </a:p>
          <a:p>
            <a:pPr marL="0" indent="0">
              <a:buNone/>
            </a:pPr>
            <a:r>
              <a:rPr lang="en-US" dirty="0"/>
              <a:t>c. Sound file formats and editors</a:t>
            </a:r>
          </a:p>
          <a:p>
            <a:pPr marL="0" indent="0">
              <a:buNone/>
            </a:pPr>
            <a:r>
              <a:rPr lang="en-US" dirty="0"/>
              <a:t>d. Asset file formats</a:t>
            </a:r>
          </a:p>
          <a:p>
            <a:pPr marL="0" indent="0">
              <a:buNone/>
            </a:pPr>
            <a:endParaRPr lang="en-US" dirty="0"/>
          </a:p>
        </p:txBody>
      </p:sp>
    </p:spTree>
    <p:extLst>
      <p:ext uri="{BB962C8B-B14F-4D97-AF65-F5344CB8AC3E}">
        <p14:creationId xmlns:p14="http://schemas.microsoft.com/office/powerpoint/2010/main" val="31641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C8FAD-1FAF-4BF0-8206-ABDABC76E9A7}"/>
              </a:ext>
            </a:extLst>
          </p:cNvPr>
          <p:cNvPicPr>
            <a:picLocks noChangeAspect="1"/>
          </p:cNvPicPr>
          <p:nvPr/>
        </p:nvPicPr>
        <p:blipFill>
          <a:blip r:embed="rId2"/>
          <a:stretch>
            <a:fillRect/>
          </a:stretch>
        </p:blipFill>
        <p:spPr>
          <a:xfrm>
            <a:off x="0" y="487035"/>
            <a:ext cx="12192000" cy="1535885"/>
          </a:xfrm>
          <a:prstGeom prst="rect">
            <a:avLst/>
          </a:prstGeom>
        </p:spPr>
      </p:pic>
      <p:pic>
        <p:nvPicPr>
          <p:cNvPr id="5" name="Picture 4">
            <a:extLst>
              <a:ext uri="{FF2B5EF4-FFF2-40B4-BE49-F238E27FC236}">
                <a16:creationId xmlns:a16="http://schemas.microsoft.com/office/drawing/2014/main" id="{3080FAAD-83CD-4EC4-A52C-0FA829CB3B60}"/>
              </a:ext>
            </a:extLst>
          </p:cNvPr>
          <p:cNvPicPr>
            <a:picLocks noChangeAspect="1"/>
          </p:cNvPicPr>
          <p:nvPr/>
        </p:nvPicPr>
        <p:blipFill>
          <a:blip r:embed="rId3"/>
          <a:stretch>
            <a:fillRect/>
          </a:stretch>
        </p:blipFill>
        <p:spPr>
          <a:xfrm>
            <a:off x="0" y="2535838"/>
            <a:ext cx="12192000" cy="1528571"/>
          </a:xfrm>
          <a:prstGeom prst="rect">
            <a:avLst/>
          </a:prstGeom>
        </p:spPr>
      </p:pic>
      <p:pic>
        <p:nvPicPr>
          <p:cNvPr id="6" name="Picture 5">
            <a:extLst>
              <a:ext uri="{FF2B5EF4-FFF2-40B4-BE49-F238E27FC236}">
                <a16:creationId xmlns:a16="http://schemas.microsoft.com/office/drawing/2014/main" id="{422F3747-C2D7-47A3-ABEA-727CD3C72130}"/>
              </a:ext>
            </a:extLst>
          </p:cNvPr>
          <p:cNvPicPr>
            <a:picLocks noChangeAspect="1"/>
          </p:cNvPicPr>
          <p:nvPr/>
        </p:nvPicPr>
        <p:blipFill>
          <a:blip r:embed="rId4"/>
          <a:stretch>
            <a:fillRect/>
          </a:stretch>
        </p:blipFill>
        <p:spPr>
          <a:xfrm>
            <a:off x="0" y="4446835"/>
            <a:ext cx="12192000" cy="1554097"/>
          </a:xfrm>
          <a:prstGeom prst="rect">
            <a:avLst/>
          </a:prstGeom>
        </p:spPr>
      </p:pic>
    </p:spTree>
    <p:extLst>
      <p:ext uri="{BB962C8B-B14F-4D97-AF65-F5344CB8AC3E}">
        <p14:creationId xmlns:p14="http://schemas.microsoft.com/office/powerpoint/2010/main" val="152944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Description generated with high confidence">
            <a:extLst>
              <a:ext uri="{FF2B5EF4-FFF2-40B4-BE49-F238E27FC236}">
                <a16:creationId xmlns:a16="http://schemas.microsoft.com/office/drawing/2014/main" id="{D9D3069E-265B-4B2A-AE4D-8C6E25494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812" y="417902"/>
            <a:ext cx="7572375" cy="3943350"/>
          </a:xfrm>
        </p:spPr>
      </p:pic>
      <p:pic>
        <p:nvPicPr>
          <p:cNvPr id="6" name="Picture 5">
            <a:extLst>
              <a:ext uri="{FF2B5EF4-FFF2-40B4-BE49-F238E27FC236}">
                <a16:creationId xmlns:a16="http://schemas.microsoft.com/office/drawing/2014/main" id="{C1226BA9-B0A5-4DD1-BC20-FB7D83F3AC0C}"/>
              </a:ext>
            </a:extLst>
          </p:cNvPr>
          <p:cNvPicPr>
            <a:picLocks noChangeAspect="1"/>
          </p:cNvPicPr>
          <p:nvPr/>
        </p:nvPicPr>
        <p:blipFill>
          <a:blip r:embed="rId3"/>
          <a:stretch>
            <a:fillRect/>
          </a:stretch>
        </p:blipFill>
        <p:spPr>
          <a:xfrm>
            <a:off x="496093" y="4914576"/>
            <a:ext cx="11199813" cy="1384623"/>
          </a:xfrm>
          <a:prstGeom prst="rect">
            <a:avLst/>
          </a:prstGeom>
        </p:spPr>
      </p:pic>
    </p:spTree>
    <p:extLst>
      <p:ext uri="{BB962C8B-B14F-4D97-AF65-F5344CB8AC3E}">
        <p14:creationId xmlns:p14="http://schemas.microsoft.com/office/powerpoint/2010/main" val="352247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3853</TotalTime>
  <Words>909</Words>
  <Application>Microsoft Office PowerPoint</Application>
  <PresentationFormat>Widescreen</PresentationFormat>
  <Paragraphs>94</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Parcel</vt:lpstr>
      <vt:lpstr>UNIT 6: GAME DEVELOPMENT TOOLS, FUNCTIONS, AND PROPERTIES</vt:lpstr>
      <vt:lpstr>UNIT DESCRIPTION</vt:lpstr>
      <vt:lpstr>LEARNING OBJECTIVES</vt:lpstr>
      <vt:lpstr>COURSE OUTLINE</vt:lpstr>
      <vt:lpstr>1. Gaming Engines</vt:lpstr>
      <vt:lpstr>PowerPoint Presentation</vt:lpstr>
      <vt:lpstr>2. Resource development tools</vt:lpstr>
      <vt:lpstr>PowerPoint Presentation</vt:lpstr>
      <vt:lpstr>PowerPoint Presentation</vt:lpstr>
      <vt:lpstr>PowerPoint Presentation</vt:lpstr>
      <vt:lpstr>PowerPoint Presentation</vt:lpstr>
      <vt:lpstr>3. Level Editors</vt:lpstr>
      <vt:lpstr>4. Physics Engines</vt:lpstr>
      <vt:lpstr>5. Libraries</vt:lpstr>
      <vt:lpstr>Exploring the Unity Editor</vt:lpstr>
      <vt:lpstr>Exploring the Unity Editor</vt:lpstr>
      <vt:lpstr>Exploring the Unity Editor</vt:lpstr>
      <vt:lpstr>Game Design Document (GDD) Entry</vt:lpstr>
      <vt:lpstr>Game Design Document (GDD)</vt:lpstr>
      <vt:lpstr>Other Activities - 1</vt:lpstr>
      <vt:lpstr>Weekly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GAME DEVELOPMENT TOOLS, FUNCTIONS, AND PROPERTIES</dc:title>
  <dc:creator>AMIR HASANUDIN FAUZI</dc:creator>
  <cp:lastModifiedBy>AMIR HASANUDIN FAUZI</cp:lastModifiedBy>
  <cp:revision>26</cp:revision>
  <dcterms:created xsi:type="dcterms:W3CDTF">2018-02-16T16:40:42Z</dcterms:created>
  <dcterms:modified xsi:type="dcterms:W3CDTF">2018-02-20T01:34:15Z</dcterms:modified>
</cp:coreProperties>
</file>