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7" r:id="rId2"/>
    <p:sldId id="258" r:id="rId3"/>
    <p:sldId id="259" r:id="rId4"/>
    <p:sldId id="260" r:id="rId5"/>
    <p:sldId id="261" r:id="rId6"/>
    <p:sldId id="262" r:id="rId7"/>
    <p:sldId id="263" r:id="rId8"/>
    <p:sldId id="264" r:id="rId9"/>
    <p:sldId id="267"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294" y="114"/>
      </p:cViewPr>
      <p:guideLst/>
    </p:cSldViewPr>
  </p:slideViewPr>
  <p:notesTextViewPr>
    <p:cViewPr>
      <p:scale>
        <a:sx n="1" d="1"/>
        <a:sy n="1" d="1"/>
      </p:scale>
      <p:origin x="0" y="0"/>
    </p:cViewPr>
  </p:notesTextViewPr>
  <p:notesViewPr>
    <p:cSldViewPr snapToGrid="0">
      <p:cViewPr varScale="1">
        <p:scale>
          <a:sx n="88" d="100"/>
          <a:sy n="88" d="100"/>
        </p:scale>
        <p:origin x="3738"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EA3A60-1536-4C6A-910E-3DBA6E1218A6}" type="datetimeFigureOut">
              <a:rPr lang="en-US" smtClean="0"/>
              <a:t>2/27/2018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A194E0-573E-495B-A0D2-FEAF9822EE0E}" type="slidenum">
              <a:rPr lang="en-US" smtClean="0"/>
              <a:t>‹#›</a:t>
            </a:fld>
            <a:endParaRPr lang="en-US"/>
          </a:p>
        </p:txBody>
      </p:sp>
    </p:spTree>
    <p:extLst>
      <p:ext uri="{BB962C8B-B14F-4D97-AF65-F5344CB8AC3E}">
        <p14:creationId xmlns:p14="http://schemas.microsoft.com/office/powerpoint/2010/main" val="2574829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-Predict what the user wants to know, and give them that information.</a:t>
            </a:r>
          </a:p>
          <a:p>
            <a:r>
              <a:rPr lang="en-US" dirty="0"/>
              <a:t>-Information must be easy to find.</a:t>
            </a:r>
          </a:p>
          <a:p>
            <a:r>
              <a:rPr lang="en-US" dirty="0"/>
              <a:t>-Your UI should be easy to use and navigate. Use established patterns where you can: Everyone knows that Ctrl-Click adds items to the selection, so </a:t>
            </a:r>
            <a:r>
              <a:rPr lang="en-US" i="1" dirty="0"/>
              <a:t>don't</a:t>
            </a:r>
            <a:r>
              <a:rPr lang="en-US" dirty="0"/>
              <a:t> make it swap items instead.</a:t>
            </a:r>
          </a:p>
          <a:p>
            <a:r>
              <a:rPr lang="en-US" dirty="0"/>
              <a:t>-Make the user's location in the menu system obvious, and make it obvious where the user can go and what they can do from there.</a:t>
            </a:r>
          </a:p>
          <a:p>
            <a:r>
              <a:rPr lang="en-US" dirty="0"/>
              <a:t>-</a:t>
            </a:r>
            <a:r>
              <a:rPr lang="en-US" dirty="0" err="1"/>
              <a:t>Minimise</a:t>
            </a:r>
            <a:r>
              <a:rPr lang="en-US" dirty="0"/>
              <a:t> load times and avoid animations in your menus.</a:t>
            </a:r>
          </a:p>
          <a:p>
            <a:r>
              <a:rPr lang="en-US" dirty="0"/>
              <a:t>-Eliminate or simplify repetitive tasks.</a:t>
            </a:r>
          </a:p>
          <a:p>
            <a:endParaRPr lang="en-US" dirty="0"/>
          </a:p>
        </p:txBody>
      </p:sp>
      <p:sp>
        <p:nvSpPr>
          <p:cNvPr id="4" name="Slide Number Placeholder 3"/>
          <p:cNvSpPr>
            <a:spLocks noGrp="1"/>
          </p:cNvSpPr>
          <p:nvPr>
            <p:ph type="sldNum" sz="quarter" idx="10"/>
          </p:nvPr>
        </p:nvSpPr>
        <p:spPr/>
        <p:txBody>
          <a:bodyPr/>
          <a:lstStyle/>
          <a:p>
            <a:fld id="{B8A194E0-573E-495B-A0D2-FEAF9822EE0E}" type="slidenum">
              <a:rPr lang="en-US" smtClean="0"/>
              <a:t>6</a:t>
            </a:fld>
            <a:endParaRPr lang="en-US"/>
          </a:p>
        </p:txBody>
      </p:sp>
    </p:spTree>
    <p:extLst>
      <p:ext uri="{BB962C8B-B14F-4D97-AF65-F5344CB8AC3E}">
        <p14:creationId xmlns:p14="http://schemas.microsoft.com/office/powerpoint/2010/main" val="4149936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47907C-3E71-4FE7-A9B3-69D6ACE11736}" type="datetimeFigureOut">
              <a:rPr lang="en-US" smtClean="0"/>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FEF72-2D3F-4EDB-BFB3-6BB244A2D854}" type="slidenum">
              <a:rPr lang="en-US" smtClean="0"/>
              <a:t>‹#›</a:t>
            </a:fld>
            <a:endParaRPr lang="en-US"/>
          </a:p>
        </p:txBody>
      </p:sp>
    </p:spTree>
    <p:extLst>
      <p:ext uri="{BB962C8B-B14F-4D97-AF65-F5344CB8AC3E}">
        <p14:creationId xmlns:p14="http://schemas.microsoft.com/office/powerpoint/2010/main" val="2844345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47907C-3E71-4FE7-A9B3-69D6ACE11736}" type="datetimeFigureOut">
              <a:rPr lang="en-US" smtClean="0"/>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FEF72-2D3F-4EDB-BFB3-6BB244A2D854}" type="slidenum">
              <a:rPr lang="en-US" smtClean="0"/>
              <a:t>‹#›</a:t>
            </a:fld>
            <a:endParaRPr lang="en-US"/>
          </a:p>
        </p:txBody>
      </p:sp>
    </p:spTree>
    <p:extLst>
      <p:ext uri="{BB962C8B-B14F-4D97-AF65-F5344CB8AC3E}">
        <p14:creationId xmlns:p14="http://schemas.microsoft.com/office/powerpoint/2010/main" val="1208461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447907C-3E71-4FE7-A9B3-69D6ACE11736}" type="datetimeFigureOut">
              <a:rPr lang="en-US" smtClean="0"/>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FEF72-2D3F-4EDB-BFB3-6BB244A2D854}" type="slidenum">
              <a:rPr lang="en-US" smtClean="0"/>
              <a:t>‹#›</a:t>
            </a:fld>
            <a:endParaRPr lang="en-US"/>
          </a:p>
        </p:txBody>
      </p:sp>
    </p:spTree>
    <p:extLst>
      <p:ext uri="{BB962C8B-B14F-4D97-AF65-F5344CB8AC3E}">
        <p14:creationId xmlns:p14="http://schemas.microsoft.com/office/powerpoint/2010/main" val="3457841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447907C-3E71-4FE7-A9B3-69D6ACE11736}" type="datetimeFigureOut">
              <a:rPr lang="en-US" smtClean="0"/>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FEF72-2D3F-4EDB-BFB3-6BB244A2D85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008207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47907C-3E71-4FE7-A9B3-69D6ACE11736}" type="datetimeFigureOut">
              <a:rPr lang="en-US" smtClean="0"/>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FEF72-2D3F-4EDB-BFB3-6BB244A2D854}" type="slidenum">
              <a:rPr lang="en-US" smtClean="0"/>
              <a:t>‹#›</a:t>
            </a:fld>
            <a:endParaRPr lang="en-US"/>
          </a:p>
        </p:txBody>
      </p:sp>
    </p:spTree>
    <p:extLst>
      <p:ext uri="{BB962C8B-B14F-4D97-AF65-F5344CB8AC3E}">
        <p14:creationId xmlns:p14="http://schemas.microsoft.com/office/powerpoint/2010/main" val="37037583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47907C-3E71-4FE7-A9B3-69D6ACE11736}" type="datetimeFigureOut">
              <a:rPr lang="en-US" smtClean="0"/>
              <a:t>2/26/2018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FEF72-2D3F-4EDB-BFB3-6BB244A2D854}" type="slidenum">
              <a:rPr lang="en-US" smtClean="0"/>
              <a:t>‹#›</a:t>
            </a:fld>
            <a:endParaRPr lang="en-US"/>
          </a:p>
        </p:txBody>
      </p:sp>
    </p:spTree>
    <p:extLst>
      <p:ext uri="{BB962C8B-B14F-4D97-AF65-F5344CB8AC3E}">
        <p14:creationId xmlns:p14="http://schemas.microsoft.com/office/powerpoint/2010/main" val="1105468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47907C-3E71-4FE7-A9B3-69D6ACE11736}" type="datetimeFigureOut">
              <a:rPr lang="en-US" smtClean="0"/>
              <a:t>2/26/2018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FEF72-2D3F-4EDB-BFB3-6BB244A2D854}" type="slidenum">
              <a:rPr lang="en-US" smtClean="0"/>
              <a:t>‹#›</a:t>
            </a:fld>
            <a:endParaRPr lang="en-US"/>
          </a:p>
        </p:txBody>
      </p:sp>
    </p:spTree>
    <p:extLst>
      <p:ext uri="{BB962C8B-B14F-4D97-AF65-F5344CB8AC3E}">
        <p14:creationId xmlns:p14="http://schemas.microsoft.com/office/powerpoint/2010/main" val="2865981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47907C-3E71-4FE7-A9B3-69D6ACE11736}" type="datetimeFigureOut">
              <a:rPr lang="en-US" smtClean="0"/>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FEF72-2D3F-4EDB-BFB3-6BB244A2D854}" type="slidenum">
              <a:rPr lang="en-US" smtClean="0"/>
              <a:t>‹#›</a:t>
            </a:fld>
            <a:endParaRPr lang="en-US"/>
          </a:p>
        </p:txBody>
      </p:sp>
    </p:spTree>
    <p:extLst>
      <p:ext uri="{BB962C8B-B14F-4D97-AF65-F5344CB8AC3E}">
        <p14:creationId xmlns:p14="http://schemas.microsoft.com/office/powerpoint/2010/main" val="36521938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47907C-3E71-4FE7-A9B3-69D6ACE11736}" type="datetimeFigureOut">
              <a:rPr lang="en-US" smtClean="0"/>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FEF72-2D3F-4EDB-BFB3-6BB244A2D854}" type="slidenum">
              <a:rPr lang="en-US" smtClean="0"/>
              <a:t>‹#›</a:t>
            </a:fld>
            <a:endParaRPr lang="en-US"/>
          </a:p>
        </p:txBody>
      </p:sp>
    </p:spTree>
    <p:extLst>
      <p:ext uri="{BB962C8B-B14F-4D97-AF65-F5344CB8AC3E}">
        <p14:creationId xmlns:p14="http://schemas.microsoft.com/office/powerpoint/2010/main" val="1300107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447907C-3E71-4FE7-A9B3-69D6ACE11736}" type="datetimeFigureOut">
              <a:rPr lang="en-US" smtClean="0"/>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FEF72-2D3F-4EDB-BFB3-6BB244A2D854}" type="slidenum">
              <a:rPr lang="en-US" smtClean="0"/>
              <a:t>‹#›</a:t>
            </a:fld>
            <a:endParaRPr lang="en-US"/>
          </a:p>
        </p:txBody>
      </p:sp>
    </p:spTree>
    <p:extLst>
      <p:ext uri="{BB962C8B-B14F-4D97-AF65-F5344CB8AC3E}">
        <p14:creationId xmlns:p14="http://schemas.microsoft.com/office/powerpoint/2010/main" val="41022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47907C-3E71-4FE7-A9B3-69D6ACE11736}" type="datetimeFigureOut">
              <a:rPr lang="en-US" smtClean="0"/>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FEF72-2D3F-4EDB-BFB3-6BB244A2D854}" type="slidenum">
              <a:rPr lang="en-US" smtClean="0"/>
              <a:t>‹#›</a:t>
            </a:fld>
            <a:endParaRPr lang="en-US"/>
          </a:p>
        </p:txBody>
      </p:sp>
    </p:spTree>
    <p:extLst>
      <p:ext uri="{BB962C8B-B14F-4D97-AF65-F5344CB8AC3E}">
        <p14:creationId xmlns:p14="http://schemas.microsoft.com/office/powerpoint/2010/main" val="2596899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47907C-3E71-4FE7-A9B3-69D6ACE11736}" type="datetimeFigureOut">
              <a:rPr lang="en-US" smtClean="0"/>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FEF72-2D3F-4EDB-BFB3-6BB244A2D854}" type="slidenum">
              <a:rPr lang="en-US" smtClean="0"/>
              <a:t>‹#›</a:t>
            </a:fld>
            <a:endParaRPr lang="en-US"/>
          </a:p>
        </p:txBody>
      </p:sp>
    </p:spTree>
    <p:extLst>
      <p:ext uri="{BB962C8B-B14F-4D97-AF65-F5344CB8AC3E}">
        <p14:creationId xmlns:p14="http://schemas.microsoft.com/office/powerpoint/2010/main" val="175874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47907C-3E71-4FE7-A9B3-69D6ACE11736}" type="datetimeFigureOut">
              <a:rPr lang="en-US" smtClean="0"/>
              <a:t>2/26/2018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6FEF72-2D3F-4EDB-BFB3-6BB244A2D854}" type="slidenum">
              <a:rPr lang="en-US" smtClean="0"/>
              <a:t>‹#›</a:t>
            </a:fld>
            <a:endParaRPr lang="en-US"/>
          </a:p>
        </p:txBody>
      </p:sp>
    </p:spTree>
    <p:extLst>
      <p:ext uri="{BB962C8B-B14F-4D97-AF65-F5344CB8AC3E}">
        <p14:creationId xmlns:p14="http://schemas.microsoft.com/office/powerpoint/2010/main" val="1691385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447907C-3E71-4FE7-A9B3-69D6ACE11736}" type="datetimeFigureOut">
              <a:rPr lang="en-US" smtClean="0"/>
              <a:t>2/26/2018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46FEF72-2D3F-4EDB-BFB3-6BB244A2D854}" type="slidenum">
              <a:rPr lang="en-US" smtClean="0"/>
              <a:t>‹#›</a:t>
            </a:fld>
            <a:endParaRPr lang="en-US"/>
          </a:p>
        </p:txBody>
      </p:sp>
    </p:spTree>
    <p:extLst>
      <p:ext uri="{BB962C8B-B14F-4D97-AF65-F5344CB8AC3E}">
        <p14:creationId xmlns:p14="http://schemas.microsoft.com/office/powerpoint/2010/main" val="3124743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447907C-3E71-4FE7-A9B3-69D6ACE11736}" type="datetimeFigureOut">
              <a:rPr lang="en-US" smtClean="0"/>
              <a:t>2/26/2018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46FEF72-2D3F-4EDB-BFB3-6BB244A2D854}" type="slidenum">
              <a:rPr lang="en-US" smtClean="0"/>
              <a:t>‹#›</a:t>
            </a:fld>
            <a:endParaRPr lang="en-US"/>
          </a:p>
        </p:txBody>
      </p:sp>
    </p:spTree>
    <p:extLst>
      <p:ext uri="{BB962C8B-B14F-4D97-AF65-F5344CB8AC3E}">
        <p14:creationId xmlns:p14="http://schemas.microsoft.com/office/powerpoint/2010/main" val="1147748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447907C-3E71-4FE7-A9B3-69D6ACE11736}" type="datetimeFigureOut">
              <a:rPr lang="en-US" smtClean="0"/>
              <a:t>2/26/2018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46FEF72-2D3F-4EDB-BFB3-6BB244A2D854}" type="slidenum">
              <a:rPr lang="en-US" smtClean="0"/>
              <a:t>‹#›</a:t>
            </a:fld>
            <a:endParaRPr lang="en-US"/>
          </a:p>
        </p:txBody>
      </p:sp>
    </p:spTree>
    <p:extLst>
      <p:ext uri="{BB962C8B-B14F-4D97-AF65-F5344CB8AC3E}">
        <p14:creationId xmlns:p14="http://schemas.microsoft.com/office/powerpoint/2010/main" val="3222774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47907C-3E71-4FE7-A9B3-69D6ACE11736}" type="datetimeFigureOut">
              <a:rPr lang="en-US" smtClean="0"/>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FEF72-2D3F-4EDB-BFB3-6BB244A2D854}" type="slidenum">
              <a:rPr lang="en-US" smtClean="0"/>
              <a:t>‹#›</a:t>
            </a:fld>
            <a:endParaRPr lang="en-US"/>
          </a:p>
        </p:txBody>
      </p:sp>
    </p:spTree>
    <p:extLst>
      <p:ext uri="{BB962C8B-B14F-4D97-AF65-F5344CB8AC3E}">
        <p14:creationId xmlns:p14="http://schemas.microsoft.com/office/powerpoint/2010/main" val="3997958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447907C-3E71-4FE7-A9B3-69D6ACE11736}" type="datetimeFigureOut">
              <a:rPr lang="en-US" smtClean="0"/>
              <a:t>2/26/2018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46FEF72-2D3F-4EDB-BFB3-6BB244A2D854}" type="slidenum">
              <a:rPr lang="en-US" smtClean="0"/>
              <a:t>‹#›</a:t>
            </a:fld>
            <a:endParaRPr lang="en-US"/>
          </a:p>
        </p:txBody>
      </p:sp>
    </p:spTree>
    <p:extLst>
      <p:ext uri="{BB962C8B-B14F-4D97-AF65-F5344CB8AC3E}">
        <p14:creationId xmlns:p14="http://schemas.microsoft.com/office/powerpoint/2010/main" val="195146639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unity3d.com/showcase/galler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F6E7D-983F-4DB8-A608-15756D64BF0B}"/>
              </a:ext>
            </a:extLst>
          </p:cNvPr>
          <p:cNvSpPr>
            <a:spLocks noGrp="1"/>
          </p:cNvSpPr>
          <p:nvPr>
            <p:ph type="ctrTitle"/>
          </p:nvPr>
        </p:nvSpPr>
        <p:spPr/>
        <p:txBody>
          <a:bodyPr>
            <a:normAutofit/>
          </a:bodyPr>
          <a:lstStyle/>
          <a:p>
            <a:r>
              <a:rPr lang="en-US" dirty="0"/>
              <a:t>UNIT 7:</a:t>
            </a:r>
          </a:p>
        </p:txBody>
      </p:sp>
      <p:sp>
        <p:nvSpPr>
          <p:cNvPr id="3" name="Subtitle 2">
            <a:extLst>
              <a:ext uri="{FF2B5EF4-FFF2-40B4-BE49-F238E27FC236}">
                <a16:creationId xmlns:a16="http://schemas.microsoft.com/office/drawing/2014/main" id="{AA13A85A-6DB0-4151-ABB1-4BF1AC8AAB9D}"/>
              </a:ext>
            </a:extLst>
          </p:cNvPr>
          <p:cNvSpPr>
            <a:spLocks noGrp="1"/>
          </p:cNvSpPr>
          <p:nvPr>
            <p:ph type="subTitle" idx="1"/>
          </p:nvPr>
        </p:nvSpPr>
        <p:spPr/>
        <p:txBody>
          <a:bodyPr/>
          <a:lstStyle/>
          <a:p>
            <a:r>
              <a:rPr lang="en-US" dirty="0"/>
              <a:t>INTERFACES, ENVIRONMENTS, ASSET MANAGEMENT, AND ANIMATION</a:t>
            </a:r>
          </a:p>
        </p:txBody>
      </p:sp>
    </p:spTree>
    <p:extLst>
      <p:ext uri="{BB962C8B-B14F-4D97-AF65-F5344CB8AC3E}">
        <p14:creationId xmlns:p14="http://schemas.microsoft.com/office/powerpoint/2010/main" val="26831981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86546-47A9-4955-B0B8-51B2D1B402A3}"/>
              </a:ext>
            </a:extLst>
          </p:cNvPr>
          <p:cNvSpPr>
            <a:spLocks noGrp="1"/>
          </p:cNvSpPr>
          <p:nvPr>
            <p:ph type="title"/>
          </p:nvPr>
        </p:nvSpPr>
        <p:spPr/>
        <p:txBody>
          <a:bodyPr/>
          <a:lstStyle/>
          <a:p>
            <a:r>
              <a:rPr lang="en-US" dirty="0"/>
              <a:t>Game Design Document (GDD)</a:t>
            </a:r>
          </a:p>
        </p:txBody>
      </p:sp>
      <p:sp>
        <p:nvSpPr>
          <p:cNvPr id="3" name="Content Placeholder 2">
            <a:extLst>
              <a:ext uri="{FF2B5EF4-FFF2-40B4-BE49-F238E27FC236}">
                <a16:creationId xmlns:a16="http://schemas.microsoft.com/office/drawing/2014/main" id="{B1662692-F225-408C-8FAE-142268C664FF}"/>
              </a:ext>
            </a:extLst>
          </p:cNvPr>
          <p:cNvSpPr>
            <a:spLocks noGrp="1"/>
          </p:cNvSpPr>
          <p:nvPr>
            <p:ph idx="1"/>
          </p:nvPr>
        </p:nvSpPr>
        <p:spPr/>
        <p:txBody>
          <a:bodyPr/>
          <a:lstStyle/>
          <a:p>
            <a:r>
              <a:rPr lang="en-US" dirty="0"/>
              <a:t>Draft sections 2.3.4 – User Interface, 2.3.5 - Heads Up Display of 3.2 - Visual Content in your Game Design Document (GDD).</a:t>
            </a:r>
          </a:p>
        </p:txBody>
      </p:sp>
    </p:spTree>
    <p:extLst>
      <p:ext uri="{BB962C8B-B14F-4D97-AF65-F5344CB8AC3E}">
        <p14:creationId xmlns:p14="http://schemas.microsoft.com/office/powerpoint/2010/main" val="11238876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142E9-0D50-4992-B7D4-CFF63A213A5B}"/>
              </a:ext>
            </a:extLst>
          </p:cNvPr>
          <p:cNvSpPr>
            <a:spLocks noGrp="1"/>
          </p:cNvSpPr>
          <p:nvPr>
            <p:ph type="title"/>
          </p:nvPr>
        </p:nvSpPr>
        <p:spPr/>
        <p:txBody>
          <a:bodyPr/>
          <a:lstStyle/>
          <a:p>
            <a:r>
              <a:rPr lang="en-US" dirty="0"/>
              <a:t>Weekly Assignment</a:t>
            </a:r>
          </a:p>
        </p:txBody>
      </p:sp>
      <p:sp>
        <p:nvSpPr>
          <p:cNvPr id="3" name="Content Placeholder 2">
            <a:extLst>
              <a:ext uri="{FF2B5EF4-FFF2-40B4-BE49-F238E27FC236}">
                <a16:creationId xmlns:a16="http://schemas.microsoft.com/office/drawing/2014/main" id="{09A03209-4A53-4BFE-992B-FD3062C73F85}"/>
              </a:ext>
            </a:extLst>
          </p:cNvPr>
          <p:cNvSpPr>
            <a:spLocks noGrp="1"/>
          </p:cNvSpPr>
          <p:nvPr>
            <p:ph idx="1"/>
          </p:nvPr>
        </p:nvSpPr>
        <p:spPr/>
        <p:txBody>
          <a:bodyPr>
            <a:normAutofit/>
          </a:bodyPr>
          <a:lstStyle/>
          <a:p>
            <a:pPr marL="0" indent="0">
              <a:buNone/>
            </a:pPr>
            <a:r>
              <a:rPr lang="en-US" dirty="0"/>
              <a:t>in this activity, you will open several games of your choosing from this link:</a:t>
            </a:r>
          </a:p>
          <a:p>
            <a:pPr marL="0" indent="0">
              <a:buNone/>
            </a:pPr>
            <a:r>
              <a:rPr lang="en-US" dirty="0">
                <a:hlinkClick r:id="rId2"/>
              </a:rPr>
              <a:t>http://unity3d.com/showcase/gallery</a:t>
            </a:r>
            <a:endParaRPr lang="en-US" dirty="0"/>
          </a:p>
          <a:p>
            <a:pPr marL="0" indent="0" algn="just">
              <a:buNone/>
            </a:pPr>
            <a:r>
              <a:rPr lang="en-US" dirty="0"/>
              <a:t>Think about what you like and do not like about each user interface. Create several sketches of the user interface for the game you are designing. Think about what controls will be needed and how you want them to appear, as well as a design for buttons and any other design components that you want to include. When you are finished with this assignment, you will have a final design for the game you are building. You will then be ready to create your own custom game interface.</a:t>
            </a:r>
          </a:p>
        </p:txBody>
      </p:sp>
    </p:spTree>
    <p:extLst>
      <p:ext uri="{BB962C8B-B14F-4D97-AF65-F5344CB8AC3E}">
        <p14:creationId xmlns:p14="http://schemas.microsoft.com/office/powerpoint/2010/main" val="23531747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4689-BEF2-4F68-B329-E3CEE39F02B8}"/>
              </a:ext>
            </a:extLst>
          </p:cNvPr>
          <p:cNvSpPr>
            <a:spLocks noGrp="1"/>
          </p:cNvSpPr>
          <p:nvPr>
            <p:ph type="title"/>
          </p:nvPr>
        </p:nvSpPr>
        <p:spPr/>
        <p:txBody>
          <a:bodyPr/>
          <a:lstStyle/>
          <a:p>
            <a:r>
              <a:rPr lang="en-US" dirty="0"/>
              <a:t>UNIT DESCRIPTION</a:t>
            </a:r>
          </a:p>
        </p:txBody>
      </p:sp>
      <p:sp>
        <p:nvSpPr>
          <p:cNvPr id="3" name="Content Placeholder 2">
            <a:extLst>
              <a:ext uri="{FF2B5EF4-FFF2-40B4-BE49-F238E27FC236}">
                <a16:creationId xmlns:a16="http://schemas.microsoft.com/office/drawing/2014/main" id="{0A7E1D5D-16B0-4848-8999-A921A3DE2925}"/>
              </a:ext>
            </a:extLst>
          </p:cNvPr>
          <p:cNvSpPr>
            <a:spLocks noGrp="1"/>
          </p:cNvSpPr>
          <p:nvPr>
            <p:ph idx="1"/>
          </p:nvPr>
        </p:nvSpPr>
        <p:spPr/>
        <p:txBody>
          <a:bodyPr/>
          <a:lstStyle/>
          <a:p>
            <a:pPr marL="0" indent="0">
              <a:buNone/>
            </a:pPr>
            <a:r>
              <a:rPr lang="en-US" dirty="0"/>
              <a:t>Activities in this unit of study are designed to engage the learner, providing rich skill building opportunities in areas of game interface creation for Human Computer Interfaces and Graphical User Interfaces.</a:t>
            </a:r>
          </a:p>
        </p:txBody>
      </p:sp>
    </p:spTree>
    <p:extLst>
      <p:ext uri="{BB962C8B-B14F-4D97-AF65-F5344CB8AC3E}">
        <p14:creationId xmlns:p14="http://schemas.microsoft.com/office/powerpoint/2010/main" val="22990798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4DDC893-E5EF-4CDE-B040-BA5B53AADD7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85F1A06D-D369-4974-8208-56120C5E7A97}"/>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AD27A50-88D7-4E2A-8488-F2879768AF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A47C6ACD-2325-48C6-B9F3-C21563A05EA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1081DF83-4F35-4560-87E6-0DE8AAAC33DB}"/>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7C704F0F-1CD8-4DC1-AEE9-22595823241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descr="A screenshot of a cell phone&#10;&#10;Description generated with very high confidence">
            <a:extLst>
              <a:ext uri="{FF2B5EF4-FFF2-40B4-BE49-F238E27FC236}">
                <a16:creationId xmlns:a16="http://schemas.microsoft.com/office/drawing/2014/main" id="{30EE19B4-2EB8-4757-BC77-9238DE4AF014}"/>
              </a:ext>
            </a:extLst>
          </p:cNvPr>
          <p:cNvPicPr>
            <a:picLocks noChangeAspect="1"/>
          </p:cNvPicPr>
          <p:nvPr/>
        </p:nvPicPr>
        <p:blipFill rotWithShape="1">
          <a:blip r:embed="rId7"/>
          <a:srcRect r="-3" b="4737"/>
          <a:stretch/>
        </p:blipFill>
        <p:spPr>
          <a:xfrm>
            <a:off x="5347961" y="1125513"/>
            <a:ext cx="4251651" cy="2733824"/>
          </a:xfrm>
          <a:prstGeom prst="rect">
            <a:avLst/>
          </a:prstGeom>
          <a:effectLst>
            <a:outerShdw blurRad="50800" dist="38100" dir="5400000" algn="t" rotWithShape="0">
              <a:prstClr val="black">
                <a:alpha val="43000"/>
              </a:prstClr>
            </a:outerShdw>
          </a:effectLst>
        </p:spPr>
      </p:pic>
      <p:pic>
        <p:nvPicPr>
          <p:cNvPr id="4" name="Picture 3" descr="A close up of text on a white background&#10;&#10;Description generated with very high confidence">
            <a:extLst>
              <a:ext uri="{FF2B5EF4-FFF2-40B4-BE49-F238E27FC236}">
                <a16:creationId xmlns:a16="http://schemas.microsoft.com/office/drawing/2014/main" id="{6CEF053D-E44C-4FEB-B38F-98D11C43CD83}"/>
              </a:ext>
            </a:extLst>
          </p:cNvPr>
          <p:cNvPicPr>
            <a:picLocks noChangeAspect="1"/>
          </p:cNvPicPr>
          <p:nvPr/>
        </p:nvPicPr>
        <p:blipFill rotWithShape="1">
          <a:blip r:embed="rId8"/>
          <a:srcRect r="1" b="543"/>
          <a:stretch/>
        </p:blipFill>
        <p:spPr>
          <a:xfrm>
            <a:off x="957294" y="280425"/>
            <a:ext cx="4271195" cy="4483417"/>
          </a:xfrm>
          <a:prstGeom prst="rect">
            <a:avLst/>
          </a:prstGeom>
          <a:effectLst>
            <a:outerShdw blurRad="50800" dist="38100" dir="5400000" algn="t" rotWithShape="0">
              <a:prstClr val="black">
                <a:alpha val="43000"/>
              </a:prstClr>
            </a:outerShdw>
          </a:effectLst>
        </p:spPr>
      </p:pic>
      <p:sp>
        <p:nvSpPr>
          <p:cNvPr id="2" name="Title 1">
            <a:extLst>
              <a:ext uri="{FF2B5EF4-FFF2-40B4-BE49-F238E27FC236}">
                <a16:creationId xmlns:a16="http://schemas.microsoft.com/office/drawing/2014/main" id="{9A42050E-75C7-441B-8B8C-E72F2070129D}"/>
              </a:ext>
            </a:extLst>
          </p:cNvPr>
          <p:cNvSpPr>
            <a:spLocks noGrp="1"/>
          </p:cNvSpPr>
          <p:nvPr>
            <p:ph type="title"/>
          </p:nvPr>
        </p:nvSpPr>
        <p:spPr>
          <a:xfrm>
            <a:off x="635458" y="4542502"/>
            <a:ext cx="9186063" cy="1189985"/>
          </a:xfrm>
        </p:spPr>
        <p:txBody>
          <a:bodyPr vert="horz" lIns="91440" tIns="45720" rIns="91440" bIns="45720" rtlCol="0" anchor="b">
            <a:normAutofit/>
          </a:bodyPr>
          <a:lstStyle/>
          <a:p>
            <a:r>
              <a:rPr lang="en-US" sz="6500" dirty="0"/>
              <a:t>LEARNING OBJECTIVES</a:t>
            </a:r>
          </a:p>
        </p:txBody>
      </p:sp>
      <p:sp>
        <p:nvSpPr>
          <p:cNvPr id="3" name="Content Placeholder 2">
            <a:extLst>
              <a:ext uri="{FF2B5EF4-FFF2-40B4-BE49-F238E27FC236}">
                <a16:creationId xmlns:a16="http://schemas.microsoft.com/office/drawing/2014/main" id="{B72B65FE-92B6-4F2B-BF9F-4DB82202A7AC}"/>
              </a:ext>
            </a:extLst>
          </p:cNvPr>
          <p:cNvSpPr>
            <a:spLocks noGrp="1"/>
          </p:cNvSpPr>
          <p:nvPr>
            <p:ph idx="1"/>
          </p:nvPr>
        </p:nvSpPr>
        <p:spPr>
          <a:xfrm>
            <a:off x="635458" y="5740494"/>
            <a:ext cx="9186063" cy="507905"/>
          </a:xfrm>
        </p:spPr>
        <p:txBody>
          <a:bodyPr vert="horz" lIns="91440" tIns="45720" rIns="91440" bIns="45720" rtlCol="0" anchor="t">
            <a:normAutofit/>
          </a:bodyPr>
          <a:lstStyle/>
          <a:p>
            <a:pPr marL="0" indent="0">
              <a:lnSpc>
                <a:spcPct val="90000"/>
              </a:lnSpc>
              <a:buNone/>
            </a:pPr>
            <a:r>
              <a:rPr lang="en-US" sz="1600" cap="all">
                <a:solidFill>
                  <a:schemeClr val="bg2">
                    <a:lumMod val="40000"/>
                    <a:lumOff val="60000"/>
                  </a:schemeClr>
                </a:solidFill>
              </a:rPr>
              <a:t>By the end of this unit, learners should be able to perform the following tasks:</a:t>
            </a:r>
          </a:p>
        </p:txBody>
      </p:sp>
    </p:spTree>
    <p:extLst>
      <p:ext uri="{BB962C8B-B14F-4D97-AF65-F5344CB8AC3E}">
        <p14:creationId xmlns:p14="http://schemas.microsoft.com/office/powerpoint/2010/main" val="19060502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0" end="0"/>
                                            </p:txEl>
                                          </p:spTgt>
                                        </p:tgtEl>
                                        <p:attrNameLst>
                                          <p:attrName>style.visibility</p:attrName>
                                        </p:attrNameLst>
                                      </p:cBhvr>
                                      <p:to>
                                        <p:strVal val="visible"/>
                                      </p:to>
                                    </p:set>
                                    <p:animEffect transition="in" filter="fade">
                                      <p:cBhvr>
                                        <p:cTn id="3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AFA90-12BA-4F87-8000-7E30F9069615}"/>
              </a:ext>
            </a:extLst>
          </p:cNvPr>
          <p:cNvSpPr>
            <a:spLocks noGrp="1"/>
          </p:cNvSpPr>
          <p:nvPr>
            <p:ph type="title"/>
          </p:nvPr>
        </p:nvSpPr>
        <p:spPr/>
        <p:txBody>
          <a:bodyPr/>
          <a:lstStyle/>
          <a:p>
            <a:r>
              <a:rPr lang="en-US" dirty="0"/>
              <a:t>COURSE OUTLINE</a:t>
            </a:r>
          </a:p>
        </p:txBody>
      </p:sp>
      <p:sp>
        <p:nvSpPr>
          <p:cNvPr id="3" name="Text Placeholder 2">
            <a:extLst>
              <a:ext uri="{FF2B5EF4-FFF2-40B4-BE49-F238E27FC236}">
                <a16:creationId xmlns:a16="http://schemas.microsoft.com/office/drawing/2014/main" id="{2569C84F-7D04-4AEA-A00E-7F1E977FC8C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2158690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F7A4D-545F-4D1C-97CA-A42F81B9954F}"/>
              </a:ext>
            </a:extLst>
          </p:cNvPr>
          <p:cNvSpPr>
            <a:spLocks noGrp="1"/>
          </p:cNvSpPr>
          <p:nvPr>
            <p:ph type="title"/>
          </p:nvPr>
        </p:nvSpPr>
        <p:spPr/>
        <p:txBody>
          <a:bodyPr/>
          <a:lstStyle/>
          <a:p>
            <a:r>
              <a:rPr lang="en-US" dirty="0"/>
              <a:t>1. Developing the Game Environment</a:t>
            </a:r>
          </a:p>
        </p:txBody>
      </p:sp>
      <p:sp>
        <p:nvSpPr>
          <p:cNvPr id="3" name="Content Placeholder 2">
            <a:extLst>
              <a:ext uri="{FF2B5EF4-FFF2-40B4-BE49-F238E27FC236}">
                <a16:creationId xmlns:a16="http://schemas.microsoft.com/office/drawing/2014/main" id="{C4EC2AC0-9F79-4DDA-B051-05617B53B754}"/>
              </a:ext>
            </a:extLst>
          </p:cNvPr>
          <p:cNvSpPr>
            <a:spLocks noGrp="1"/>
          </p:cNvSpPr>
          <p:nvPr>
            <p:ph idx="1"/>
          </p:nvPr>
        </p:nvSpPr>
        <p:spPr/>
        <p:txBody>
          <a:bodyPr/>
          <a:lstStyle/>
          <a:p>
            <a:pPr marL="0" indent="0">
              <a:buNone/>
            </a:pPr>
            <a:r>
              <a:rPr lang="en-US" dirty="0"/>
              <a:t>a. Components of the Game Environment</a:t>
            </a:r>
          </a:p>
          <a:p>
            <a:pPr marL="0" indent="0">
              <a:buNone/>
            </a:pPr>
            <a:r>
              <a:rPr lang="en-US" dirty="0"/>
              <a:t>b. Creating Terrain for Realism</a:t>
            </a:r>
          </a:p>
          <a:p>
            <a:pPr marL="0" indent="0">
              <a:buNone/>
            </a:pPr>
            <a:r>
              <a:rPr lang="en-US" dirty="0"/>
              <a:t>c. Trees, Grass and Water</a:t>
            </a:r>
          </a:p>
          <a:p>
            <a:pPr marL="0" indent="0">
              <a:buNone/>
            </a:pPr>
            <a:r>
              <a:rPr lang="en-US" dirty="0"/>
              <a:t>d. Environment Effects: Skyboxes, Fog, Lens Flares</a:t>
            </a:r>
          </a:p>
          <a:p>
            <a:pPr marL="0" indent="0">
              <a:buNone/>
            </a:pPr>
            <a:r>
              <a:rPr lang="en-US" dirty="0"/>
              <a:t>e. Character Controllers</a:t>
            </a:r>
          </a:p>
          <a:p>
            <a:pPr marL="0" indent="0">
              <a:buNone/>
            </a:pPr>
            <a:r>
              <a:rPr lang="en-US" dirty="0"/>
              <a:t>f. Fixing Your Virtual World</a:t>
            </a:r>
          </a:p>
        </p:txBody>
      </p:sp>
    </p:spTree>
    <p:extLst>
      <p:ext uri="{BB962C8B-B14F-4D97-AF65-F5344CB8AC3E}">
        <p14:creationId xmlns:p14="http://schemas.microsoft.com/office/powerpoint/2010/main" val="21556331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9859F-2E82-4170-96B1-E973CAFADE8A}"/>
              </a:ext>
            </a:extLst>
          </p:cNvPr>
          <p:cNvSpPr>
            <a:spLocks noGrp="1"/>
          </p:cNvSpPr>
          <p:nvPr>
            <p:ph type="title"/>
          </p:nvPr>
        </p:nvSpPr>
        <p:spPr/>
        <p:txBody>
          <a:bodyPr/>
          <a:lstStyle/>
          <a:p>
            <a:r>
              <a:rPr lang="en-US" dirty="0"/>
              <a:t>2. Graphical and Human Machine Interfaces</a:t>
            </a:r>
          </a:p>
        </p:txBody>
      </p:sp>
      <p:sp>
        <p:nvSpPr>
          <p:cNvPr id="3" name="Content Placeholder 2">
            <a:extLst>
              <a:ext uri="{FF2B5EF4-FFF2-40B4-BE49-F238E27FC236}">
                <a16:creationId xmlns:a16="http://schemas.microsoft.com/office/drawing/2014/main" id="{54699B68-EBEE-46DC-9054-194EE025875A}"/>
              </a:ext>
            </a:extLst>
          </p:cNvPr>
          <p:cNvSpPr>
            <a:spLocks noGrp="1"/>
          </p:cNvSpPr>
          <p:nvPr>
            <p:ph idx="1"/>
          </p:nvPr>
        </p:nvSpPr>
        <p:spPr/>
        <p:txBody>
          <a:bodyPr/>
          <a:lstStyle/>
          <a:p>
            <a:pPr marL="0" indent="0">
              <a:buNone/>
            </a:pPr>
            <a:r>
              <a:rPr lang="en-US" dirty="0"/>
              <a:t>a. Basics of GUI and HMI Design</a:t>
            </a:r>
          </a:p>
          <a:p>
            <a:pPr marL="0" indent="0">
              <a:buNone/>
            </a:pPr>
            <a:r>
              <a:rPr lang="en-US" dirty="0"/>
              <a:t>b. GUI and HMI Controls</a:t>
            </a:r>
          </a:p>
          <a:p>
            <a:pPr marL="0" indent="0">
              <a:buNone/>
            </a:pPr>
            <a:r>
              <a:rPr lang="en-US" dirty="0"/>
              <a:t>c. Labels, Buttons, Toolbars, Toggles, and Other Controls</a:t>
            </a:r>
          </a:p>
          <a:p>
            <a:pPr marL="0" indent="0">
              <a:buNone/>
            </a:pPr>
            <a:r>
              <a:rPr lang="en-US" dirty="0"/>
              <a:t>d. Styles and Skins</a:t>
            </a:r>
          </a:p>
        </p:txBody>
      </p:sp>
      <p:sp>
        <p:nvSpPr>
          <p:cNvPr id="4" name="Rectangle 3">
            <a:extLst>
              <a:ext uri="{FF2B5EF4-FFF2-40B4-BE49-F238E27FC236}">
                <a16:creationId xmlns:a16="http://schemas.microsoft.com/office/drawing/2014/main" id="{8A805136-4A42-4C69-A326-940613C6DE0B}"/>
              </a:ext>
            </a:extLst>
          </p:cNvPr>
          <p:cNvSpPr/>
          <p:nvPr/>
        </p:nvSpPr>
        <p:spPr>
          <a:xfrm>
            <a:off x="2358044" y="4635377"/>
            <a:ext cx="6096000" cy="646331"/>
          </a:xfrm>
          <a:prstGeom prst="rect">
            <a:avLst/>
          </a:prstGeom>
        </p:spPr>
        <p:txBody>
          <a:bodyPr>
            <a:spAutoFit/>
          </a:bodyPr>
          <a:lstStyle/>
          <a:p>
            <a:r>
              <a:rPr lang="en-US" i="1" dirty="0"/>
              <a:t>A good UI tells you what you need to know, and then gets out of the way.</a:t>
            </a:r>
            <a:endParaRPr lang="en-US" dirty="0"/>
          </a:p>
        </p:txBody>
      </p:sp>
      <p:sp>
        <p:nvSpPr>
          <p:cNvPr id="5" name="Rectangle 4">
            <a:extLst>
              <a:ext uri="{FF2B5EF4-FFF2-40B4-BE49-F238E27FC236}">
                <a16:creationId xmlns:a16="http://schemas.microsoft.com/office/drawing/2014/main" id="{12654BE6-F4D0-49A0-B9EB-E45B9610C33E}"/>
              </a:ext>
            </a:extLst>
          </p:cNvPr>
          <p:cNvSpPr/>
          <p:nvPr/>
        </p:nvSpPr>
        <p:spPr>
          <a:xfrm>
            <a:off x="500910" y="5807631"/>
            <a:ext cx="3110210" cy="369332"/>
          </a:xfrm>
          <a:prstGeom prst="rect">
            <a:avLst/>
          </a:prstGeom>
        </p:spPr>
        <p:txBody>
          <a:bodyPr wrap="none">
            <a:spAutoFit/>
          </a:bodyPr>
          <a:lstStyle/>
          <a:p>
            <a:r>
              <a:rPr lang="en-US" dirty="0"/>
              <a:t>https://youtu.be/1-qpJUAwPc8</a:t>
            </a:r>
          </a:p>
        </p:txBody>
      </p:sp>
    </p:spTree>
    <p:extLst>
      <p:ext uri="{BB962C8B-B14F-4D97-AF65-F5344CB8AC3E}">
        <p14:creationId xmlns:p14="http://schemas.microsoft.com/office/powerpoint/2010/main" val="8386878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B7E3D-0C43-4624-922C-5D5BFC40EDD4}"/>
              </a:ext>
            </a:extLst>
          </p:cNvPr>
          <p:cNvSpPr>
            <a:spLocks noGrp="1"/>
          </p:cNvSpPr>
          <p:nvPr>
            <p:ph type="title"/>
          </p:nvPr>
        </p:nvSpPr>
        <p:spPr/>
        <p:txBody>
          <a:bodyPr/>
          <a:lstStyle/>
          <a:p>
            <a:r>
              <a:rPr lang="en-US" dirty="0"/>
              <a:t>3. Creating Animations in Unity</a:t>
            </a:r>
          </a:p>
        </p:txBody>
      </p:sp>
      <p:sp>
        <p:nvSpPr>
          <p:cNvPr id="3" name="Content Placeholder 2">
            <a:extLst>
              <a:ext uri="{FF2B5EF4-FFF2-40B4-BE49-F238E27FC236}">
                <a16:creationId xmlns:a16="http://schemas.microsoft.com/office/drawing/2014/main" id="{36ABADE6-A914-497C-84D9-26C230A22E2E}"/>
              </a:ext>
            </a:extLst>
          </p:cNvPr>
          <p:cNvSpPr>
            <a:spLocks noGrp="1"/>
          </p:cNvSpPr>
          <p:nvPr>
            <p:ph idx="1"/>
          </p:nvPr>
        </p:nvSpPr>
        <p:spPr/>
        <p:txBody>
          <a:bodyPr/>
          <a:lstStyle/>
          <a:p>
            <a:pPr marL="0" indent="0">
              <a:buNone/>
            </a:pPr>
            <a:r>
              <a:rPr lang="en-US" dirty="0"/>
              <a:t>a. Advanced Animations</a:t>
            </a:r>
          </a:p>
          <a:p>
            <a:pPr marL="0" indent="0">
              <a:buNone/>
            </a:pPr>
            <a:r>
              <a:rPr lang="en-US" dirty="0"/>
              <a:t>b. Preparing Models for Animation</a:t>
            </a:r>
          </a:p>
        </p:txBody>
      </p:sp>
    </p:spTree>
    <p:extLst>
      <p:ext uri="{BB962C8B-B14F-4D97-AF65-F5344CB8AC3E}">
        <p14:creationId xmlns:p14="http://schemas.microsoft.com/office/powerpoint/2010/main" val="42366126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477-C059-453B-9B37-72134002BC98}"/>
              </a:ext>
            </a:extLst>
          </p:cNvPr>
          <p:cNvSpPr>
            <a:spLocks noGrp="1"/>
          </p:cNvSpPr>
          <p:nvPr>
            <p:ph type="title"/>
          </p:nvPr>
        </p:nvSpPr>
        <p:spPr/>
        <p:txBody>
          <a:bodyPr/>
          <a:lstStyle/>
          <a:p>
            <a:r>
              <a:rPr lang="en-US" dirty="0"/>
              <a:t>Animation within an Interface</a:t>
            </a:r>
          </a:p>
        </p:txBody>
      </p:sp>
      <p:sp>
        <p:nvSpPr>
          <p:cNvPr id="3" name="Content Placeholder 2">
            <a:extLst>
              <a:ext uri="{FF2B5EF4-FFF2-40B4-BE49-F238E27FC236}">
                <a16:creationId xmlns:a16="http://schemas.microsoft.com/office/drawing/2014/main" id="{DD1DD69D-83FD-471D-8ED7-2FA2C209A42A}"/>
              </a:ext>
            </a:extLst>
          </p:cNvPr>
          <p:cNvSpPr>
            <a:spLocks noGrp="1"/>
          </p:cNvSpPr>
          <p:nvPr>
            <p:ph idx="1"/>
          </p:nvPr>
        </p:nvSpPr>
        <p:spPr/>
        <p:txBody>
          <a:bodyPr>
            <a:normAutofit fontScale="70000" lnSpcReduction="20000"/>
          </a:bodyPr>
          <a:lstStyle/>
          <a:p>
            <a:pPr marL="0" indent="0">
              <a:buNone/>
            </a:pPr>
            <a:r>
              <a:rPr lang="en-US" dirty="0"/>
              <a:t>As learners design their game interfaces and interactions, it is valuable for them to develop animations that run the game action and richen the game environment. The following tutorials will help learners develop technical animation skills in Unity.</a:t>
            </a:r>
          </a:p>
          <a:p>
            <a:pPr marL="0" indent="0">
              <a:buNone/>
            </a:pPr>
            <a:r>
              <a:rPr lang="en-US" dirty="0"/>
              <a:t>1. Animator Component and Game Objects:</a:t>
            </a:r>
          </a:p>
          <a:p>
            <a:pPr marL="0" indent="0">
              <a:buNone/>
            </a:pPr>
            <a:r>
              <a:rPr lang="en-US" dirty="0"/>
              <a:t>http://unity3d.com/learn/tutorials/modules/beginner/animation/animator-component</a:t>
            </a:r>
          </a:p>
          <a:p>
            <a:pPr marL="0" indent="0">
              <a:buNone/>
            </a:pPr>
            <a:r>
              <a:rPr lang="en-US" dirty="0"/>
              <a:t>2. Animator Controllers:</a:t>
            </a:r>
          </a:p>
          <a:p>
            <a:pPr marL="0" indent="0">
              <a:buNone/>
            </a:pPr>
            <a:r>
              <a:rPr lang="en-US" dirty="0"/>
              <a:t>http://unity3d.com/learn/tutorials/modules/beginner/animation/animator-controller</a:t>
            </a:r>
          </a:p>
          <a:p>
            <a:pPr marL="0" indent="0">
              <a:buNone/>
            </a:pPr>
            <a:r>
              <a:rPr lang="en-US" dirty="0"/>
              <a:t>3. Avatar Masks:</a:t>
            </a:r>
          </a:p>
          <a:p>
            <a:pPr marL="0" indent="0">
              <a:buNone/>
            </a:pPr>
            <a:r>
              <a:rPr lang="en-US" dirty="0"/>
              <a:t>http://unity3d.com/learn/tutorials/modules/beginner/animation/avatar-masks</a:t>
            </a:r>
          </a:p>
          <a:p>
            <a:pPr marL="0" indent="0">
              <a:buNone/>
            </a:pPr>
            <a:r>
              <a:rPr lang="en-US" dirty="0"/>
              <a:t>4. Animator Scripting:</a:t>
            </a:r>
          </a:p>
          <a:p>
            <a:pPr marL="0" indent="0">
              <a:buNone/>
            </a:pPr>
            <a:r>
              <a:rPr lang="en-US" dirty="0"/>
              <a:t>http://unity3d.com/learn/tutorials/modules/beginner/animation/animator-scripting</a:t>
            </a:r>
          </a:p>
          <a:p>
            <a:pPr marL="0" indent="0">
              <a:buNone/>
            </a:pPr>
            <a:r>
              <a:rPr lang="en-US" dirty="0"/>
              <a:t>5. The Animation View:</a:t>
            </a:r>
          </a:p>
          <a:p>
            <a:pPr marL="0" indent="0">
              <a:buNone/>
            </a:pPr>
            <a:r>
              <a:rPr lang="en-US" dirty="0"/>
              <a:t>http://unity3d.com/learn/tutorials/modules/beginner/animation/animation-view</a:t>
            </a:r>
          </a:p>
          <a:p>
            <a:pPr marL="0" indent="0">
              <a:buNone/>
            </a:pPr>
            <a:r>
              <a:rPr lang="en-US" dirty="0"/>
              <a:t>6. Animation Properties:</a:t>
            </a:r>
          </a:p>
          <a:p>
            <a:pPr marL="0" indent="0">
              <a:buNone/>
            </a:pPr>
            <a:r>
              <a:rPr lang="en-US" dirty="0"/>
              <a:t>http://unity3d.com/learn/tutorials/modules/beginner/animation/animation-properties</a:t>
            </a:r>
          </a:p>
        </p:txBody>
      </p:sp>
    </p:spTree>
    <p:extLst>
      <p:ext uri="{BB962C8B-B14F-4D97-AF65-F5344CB8AC3E}">
        <p14:creationId xmlns:p14="http://schemas.microsoft.com/office/powerpoint/2010/main" val="19233846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500"/>
                                        <p:tgtEl>
                                          <p:spTgt spid="3">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500"/>
                                        <p:tgtEl>
                                          <p:spTgt spid="3">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Effect transition="in" filter="fade">
                                      <p:cBhvr>
                                        <p:cTn id="55" dur="500"/>
                                        <p:tgtEl>
                                          <p:spTgt spid="3">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
                                            <p:txEl>
                                              <p:pRg st="10" end="10"/>
                                            </p:txEl>
                                          </p:spTgt>
                                        </p:tgtEl>
                                        <p:attrNameLst>
                                          <p:attrName>style.visibility</p:attrName>
                                        </p:attrNameLst>
                                      </p:cBhvr>
                                      <p:to>
                                        <p:strVal val="visible"/>
                                      </p:to>
                                    </p:set>
                                    <p:animEffect transition="in" filter="fade">
                                      <p:cBhvr>
                                        <p:cTn id="60" dur="500"/>
                                        <p:tgtEl>
                                          <p:spTgt spid="3">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
                                            <p:txEl>
                                              <p:pRg st="11" end="11"/>
                                            </p:txEl>
                                          </p:spTgt>
                                        </p:tgtEl>
                                        <p:attrNameLst>
                                          <p:attrName>style.visibility</p:attrName>
                                        </p:attrNameLst>
                                      </p:cBhvr>
                                      <p:to>
                                        <p:strVal val="visible"/>
                                      </p:to>
                                    </p:set>
                                    <p:animEffect transition="in" filter="fade">
                                      <p:cBhvr>
                                        <p:cTn id="65" dur="500"/>
                                        <p:tgtEl>
                                          <p:spTgt spid="3">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
                                            <p:txEl>
                                              <p:pRg st="12" end="12"/>
                                            </p:txEl>
                                          </p:spTgt>
                                        </p:tgtEl>
                                        <p:attrNameLst>
                                          <p:attrName>style.visibility</p:attrName>
                                        </p:attrNameLst>
                                      </p:cBhvr>
                                      <p:to>
                                        <p:strVal val="visible"/>
                                      </p:to>
                                    </p:set>
                                    <p:animEffect transition="in" filter="fade">
                                      <p:cBhvr>
                                        <p:cTn id="70"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1A3AB-7AE5-46E9-A641-6FAD9F84D305}"/>
              </a:ext>
            </a:extLst>
          </p:cNvPr>
          <p:cNvSpPr>
            <a:spLocks noGrp="1"/>
          </p:cNvSpPr>
          <p:nvPr>
            <p:ph type="title"/>
          </p:nvPr>
        </p:nvSpPr>
        <p:spPr/>
        <p:txBody>
          <a:bodyPr/>
          <a:lstStyle/>
          <a:p>
            <a:r>
              <a:rPr lang="en-US" dirty="0"/>
              <a:t>Capstone Project</a:t>
            </a:r>
          </a:p>
        </p:txBody>
      </p:sp>
      <p:sp>
        <p:nvSpPr>
          <p:cNvPr id="3" name="Content Placeholder 2">
            <a:extLst>
              <a:ext uri="{FF2B5EF4-FFF2-40B4-BE49-F238E27FC236}">
                <a16:creationId xmlns:a16="http://schemas.microsoft.com/office/drawing/2014/main" id="{92486827-0E8B-4E21-A541-B261945BF547}"/>
              </a:ext>
            </a:extLst>
          </p:cNvPr>
          <p:cNvSpPr>
            <a:spLocks noGrp="1"/>
          </p:cNvSpPr>
          <p:nvPr>
            <p:ph idx="1"/>
          </p:nvPr>
        </p:nvSpPr>
        <p:spPr/>
        <p:txBody>
          <a:bodyPr>
            <a:normAutofit/>
          </a:bodyPr>
          <a:lstStyle/>
          <a:p>
            <a:pPr marL="0" indent="0">
              <a:buNone/>
            </a:pPr>
            <a:r>
              <a:rPr lang="en-US" dirty="0"/>
              <a:t>Learners should be actively building their Capstone Project in Unity. At this time, learners can animate objects in the game they are creating. By this point, some learners may have already been trying to animate objects in their game. If that is the case, some learners may require additional time to adapt, refine, or update their previous work. At this point, game development should be progressing and some game elements should become playable within the game environment. Do not be alarmed if there are varying degrees of progress! This is common and may be caused by several factors, including complexity of their game choice and the individual ability of the learner. In some cases, learners may want to return to work  already completed, refining or replacing specific sections or entire areas of their game.</a:t>
            </a:r>
          </a:p>
        </p:txBody>
      </p:sp>
    </p:spTree>
    <p:extLst>
      <p:ext uri="{BB962C8B-B14F-4D97-AF65-F5344CB8AC3E}">
        <p14:creationId xmlns:p14="http://schemas.microsoft.com/office/powerpoint/2010/main" val="12748748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2339</TotalTime>
  <Words>736</Words>
  <Application>Microsoft Office PowerPoint</Application>
  <PresentationFormat>Widescreen</PresentationFormat>
  <Paragraphs>53</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Ion</vt:lpstr>
      <vt:lpstr>UNIT 7:</vt:lpstr>
      <vt:lpstr>UNIT DESCRIPTION</vt:lpstr>
      <vt:lpstr>LEARNING OBJECTIVES</vt:lpstr>
      <vt:lpstr>COURSE OUTLINE</vt:lpstr>
      <vt:lpstr>1. Developing the Game Environment</vt:lpstr>
      <vt:lpstr>2. Graphical and Human Machine Interfaces</vt:lpstr>
      <vt:lpstr>3. Creating Animations in Unity</vt:lpstr>
      <vt:lpstr>Animation within an Interface</vt:lpstr>
      <vt:lpstr>Capstone Project</vt:lpstr>
      <vt:lpstr>Game Design Document (GDD)</vt:lpstr>
      <vt:lpstr>Weekly 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AMIR HASANUDIN FAUZI</dc:creator>
  <cp:lastModifiedBy>AMIR HASANUDIN FAUZI</cp:lastModifiedBy>
  <cp:revision>10</cp:revision>
  <dcterms:created xsi:type="dcterms:W3CDTF">2018-02-24T17:58:21Z</dcterms:created>
  <dcterms:modified xsi:type="dcterms:W3CDTF">2018-02-27T05:51:42Z</dcterms:modified>
</cp:coreProperties>
</file>