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71" r:id="rId7"/>
    <p:sldId id="282" r:id="rId8"/>
    <p:sldId id="262" r:id="rId9"/>
    <p:sldId id="272" r:id="rId10"/>
    <p:sldId id="273" r:id="rId11"/>
    <p:sldId id="274" r:id="rId12"/>
    <p:sldId id="275" r:id="rId13"/>
    <p:sldId id="276" r:id="rId14"/>
    <p:sldId id="277" r:id="rId15"/>
    <p:sldId id="278" r:id="rId16"/>
    <p:sldId id="279" r:id="rId17"/>
    <p:sldId id="280" r:id="rId18"/>
    <p:sldId id="263" r:id="rId19"/>
    <p:sldId id="265" r:id="rId20"/>
    <p:sldId id="269" r:id="rId21"/>
    <p:sldId id="270" r:id="rId22"/>
    <p:sldId id="268"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22437-F4CF-4C89-B44E-869B697109C2}" type="datetimeFigureOut">
              <a:rPr lang="en-US" smtClean="0"/>
              <a:t>3/13/2018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BEDE107-010E-42E3-A814-6E036EB0421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704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437-F4CF-4C89-B44E-869B697109C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DE107-010E-42E3-A814-6E036EB0421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925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437-F4CF-4C89-B44E-869B697109C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DE107-010E-42E3-A814-6E036EB0421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90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2437-F4CF-4C89-B44E-869B697109C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DE107-010E-42E3-A814-6E036EB0421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88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2437-F4CF-4C89-B44E-869B697109C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DE107-010E-42E3-A814-6E036EB0421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991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22437-F4CF-4C89-B44E-869B697109C2}"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DE107-010E-42E3-A814-6E036EB0421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90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22437-F4CF-4C89-B44E-869B697109C2}"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DE107-010E-42E3-A814-6E036EB0421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839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22437-F4CF-4C89-B44E-869B697109C2}"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DE107-010E-42E3-A814-6E036EB0421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114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22437-F4CF-4C89-B44E-869B697109C2}"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DE107-010E-42E3-A814-6E036EB04219}" type="slidenum">
              <a:rPr lang="en-US" smtClean="0"/>
              <a:t>‹#›</a:t>
            </a:fld>
            <a:endParaRPr lang="en-US"/>
          </a:p>
        </p:txBody>
      </p:sp>
    </p:spTree>
    <p:extLst>
      <p:ext uri="{BB962C8B-B14F-4D97-AF65-F5344CB8AC3E}">
        <p14:creationId xmlns:p14="http://schemas.microsoft.com/office/powerpoint/2010/main" val="351196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422437-F4CF-4C89-B44E-869B697109C2}"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DE107-010E-42E3-A814-6E036EB0421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937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422437-F4CF-4C89-B44E-869B697109C2}" type="datetimeFigureOut">
              <a:rPr lang="en-US" smtClean="0"/>
              <a:t>3/13/2018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BEDE107-010E-42E3-A814-6E036EB0421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4601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422437-F4CF-4C89-B44E-869B697109C2}" type="datetimeFigureOut">
              <a:rPr lang="en-US" smtClean="0"/>
              <a:t>3/13/2018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EDE107-010E-42E3-A814-6E036EB0421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556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orldofleveldesign.com/categories/csgo-tutorials/csgo-principles-choke-point-level-design.php" TargetMode="External"/><Relationship Id="rId7" Type="http://schemas.openxmlformats.org/officeDocument/2006/relationships/hyperlink" Target="http://www.2d-chris.com/about/" TargetMode="External"/><Relationship Id="rId2" Type="http://schemas.openxmlformats.org/officeDocument/2006/relationships/hyperlink" Target="https://www.youtube.com/watch?feature=player_embedded&amp;v=RO9ftM-_Vys" TargetMode="External"/><Relationship Id="rId1" Type="http://schemas.openxmlformats.org/officeDocument/2006/relationships/slideLayout" Target="../slideLayouts/slideLayout2.xml"/><Relationship Id="rId6" Type="http://schemas.openxmlformats.org/officeDocument/2006/relationships/hyperlink" Target="http://level-design.org/referencedb/index.php?/category/44" TargetMode="External"/><Relationship Id="rId5" Type="http://schemas.openxmlformats.org/officeDocument/2006/relationships/hyperlink" Target="http://worldofleveldesign.com/categories/csgo-tutorials/csgo-how-to-design-gameplay-map-layouts.php" TargetMode="External"/><Relationship Id="rId4" Type="http://schemas.openxmlformats.org/officeDocument/2006/relationships/hyperlink" Target="https://www.youtube.com/watch?feature=player_embedded&amp;v=YBTWe2xUcA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6.xml"/><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3C5E-F17E-440B-984B-9A09B03CA47F}"/>
              </a:ext>
            </a:extLst>
          </p:cNvPr>
          <p:cNvSpPr>
            <a:spLocks noGrp="1"/>
          </p:cNvSpPr>
          <p:nvPr>
            <p:ph type="title"/>
          </p:nvPr>
        </p:nvSpPr>
        <p:spPr/>
        <p:txBody>
          <a:bodyPr/>
          <a:lstStyle/>
          <a:p>
            <a:r>
              <a:rPr lang="en-US" dirty="0"/>
              <a:t>UNIT 9: CONSTRUCTS OF GAME DESIGN</a:t>
            </a:r>
          </a:p>
        </p:txBody>
      </p:sp>
      <p:sp>
        <p:nvSpPr>
          <p:cNvPr id="3" name="Text Placeholder 2">
            <a:extLst>
              <a:ext uri="{FF2B5EF4-FFF2-40B4-BE49-F238E27FC236}">
                <a16:creationId xmlns:a16="http://schemas.microsoft.com/office/drawing/2014/main" id="{16903D53-9C7E-4479-8C70-3AA9B5281A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158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147E-6243-4A56-9AD6-2C558A29AA21}"/>
              </a:ext>
            </a:extLst>
          </p:cNvPr>
          <p:cNvSpPr>
            <a:spLocks noGrp="1"/>
          </p:cNvSpPr>
          <p:nvPr>
            <p:ph type="title"/>
          </p:nvPr>
        </p:nvSpPr>
        <p:spPr/>
        <p:txBody>
          <a:bodyPr/>
          <a:lstStyle/>
          <a:p>
            <a:r>
              <a:rPr lang="en-US" b="1" dirty="0"/>
              <a:t>Step 1: Understanding Constraints</a:t>
            </a:r>
            <a:endParaRPr lang="en-US" dirty="0"/>
          </a:p>
        </p:txBody>
      </p:sp>
      <p:sp>
        <p:nvSpPr>
          <p:cNvPr id="3" name="Content Placeholder 2">
            <a:extLst>
              <a:ext uri="{FF2B5EF4-FFF2-40B4-BE49-F238E27FC236}">
                <a16:creationId xmlns:a16="http://schemas.microsoft.com/office/drawing/2014/main" id="{9A4DB566-26AE-45A4-A8AE-E5879A0F13E2}"/>
              </a:ext>
            </a:extLst>
          </p:cNvPr>
          <p:cNvSpPr>
            <a:spLocks noGrp="1"/>
          </p:cNvSpPr>
          <p:nvPr>
            <p:ph idx="1"/>
          </p:nvPr>
        </p:nvSpPr>
        <p:spPr/>
        <p:txBody>
          <a:bodyPr/>
          <a:lstStyle/>
          <a:p>
            <a:r>
              <a:rPr lang="en-US" b="1" dirty="0"/>
              <a:t>How Long Should This Level Be?  </a:t>
            </a:r>
          </a:p>
          <a:p>
            <a:r>
              <a:rPr lang="en-US" b="1" dirty="0"/>
              <a:t>Are We Trying to Show off Any New Tech, Art, Audio, or Similar? </a:t>
            </a:r>
          </a:p>
          <a:p>
            <a:r>
              <a:rPr lang="en-US" b="1" dirty="0"/>
              <a:t>How Much Time Do I Have to Design It? </a:t>
            </a:r>
          </a:p>
          <a:p>
            <a:r>
              <a:rPr lang="en-US" b="1" dirty="0"/>
              <a:t>If Someone is Paying For This Game, What Are Their Requirements?</a:t>
            </a:r>
          </a:p>
          <a:p>
            <a:r>
              <a:rPr lang="en-US" b="1" dirty="0"/>
              <a:t>What Platform is It On?</a:t>
            </a:r>
          </a:p>
          <a:p>
            <a:r>
              <a:rPr lang="en-US" b="1" dirty="0"/>
              <a:t>Where Does This Level Fit Into the Level Progression?</a:t>
            </a:r>
          </a:p>
          <a:p>
            <a:r>
              <a:rPr lang="en-US" b="1" dirty="0"/>
              <a:t>Who is the Audience?</a:t>
            </a:r>
          </a:p>
          <a:p>
            <a:endParaRPr lang="en-US" dirty="0"/>
          </a:p>
        </p:txBody>
      </p:sp>
    </p:spTree>
    <p:extLst>
      <p:ext uri="{BB962C8B-B14F-4D97-AF65-F5344CB8AC3E}">
        <p14:creationId xmlns:p14="http://schemas.microsoft.com/office/powerpoint/2010/main" val="346343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B701-E49A-4D6D-BCEC-9C93191A0BC0}"/>
              </a:ext>
            </a:extLst>
          </p:cNvPr>
          <p:cNvSpPr>
            <a:spLocks noGrp="1"/>
          </p:cNvSpPr>
          <p:nvPr>
            <p:ph type="title"/>
          </p:nvPr>
        </p:nvSpPr>
        <p:spPr/>
        <p:txBody>
          <a:bodyPr/>
          <a:lstStyle/>
          <a:p>
            <a:r>
              <a:rPr lang="en-US" b="1" dirty="0"/>
              <a:t>The Most Critical Constraints</a:t>
            </a:r>
            <a:endParaRPr lang="en-US" dirty="0"/>
          </a:p>
        </p:txBody>
      </p:sp>
      <p:sp>
        <p:nvSpPr>
          <p:cNvPr id="3" name="Content Placeholder 2">
            <a:extLst>
              <a:ext uri="{FF2B5EF4-FFF2-40B4-BE49-F238E27FC236}">
                <a16:creationId xmlns:a16="http://schemas.microsoft.com/office/drawing/2014/main" id="{8081F2E7-BFD2-498D-8630-4A53B67AF690}"/>
              </a:ext>
            </a:extLst>
          </p:cNvPr>
          <p:cNvSpPr>
            <a:spLocks noGrp="1"/>
          </p:cNvSpPr>
          <p:nvPr>
            <p:ph idx="1"/>
          </p:nvPr>
        </p:nvSpPr>
        <p:spPr/>
        <p:txBody>
          <a:bodyPr>
            <a:normAutofit fontScale="62500" lnSpcReduction="20000"/>
          </a:bodyPr>
          <a:lstStyle/>
          <a:p>
            <a:r>
              <a:rPr lang="en-US" b="1" dirty="0"/>
              <a:t>What is Required by the Story, Theme, or Plot?</a:t>
            </a:r>
          </a:p>
          <a:p>
            <a:pPr lvl="1"/>
            <a:r>
              <a:rPr lang="en-US" dirty="0"/>
              <a:t>The goal of the example level is to rescue a VIP who is trapped in a military facility, then leave the area in a helicopter.</a:t>
            </a:r>
            <a:endParaRPr lang="en-US" b="1" dirty="0"/>
          </a:p>
          <a:p>
            <a:r>
              <a:rPr lang="en-US" b="1" dirty="0"/>
              <a:t>What Are My Set-Pieces?</a:t>
            </a:r>
          </a:p>
          <a:p>
            <a:pPr lvl="1"/>
            <a:r>
              <a:rPr lang="en-US" dirty="0"/>
              <a:t>Dark hallways and stairwells show our lighting off to good effect. Employ surprise to prompt weapon firing, which will cast cool shadows.</a:t>
            </a:r>
          </a:p>
          <a:p>
            <a:pPr lvl="1"/>
            <a:r>
              <a:rPr lang="en-US" dirty="0"/>
              <a:t>Fight a huge monster in a destroyed barracks near the middle.</a:t>
            </a:r>
          </a:p>
          <a:p>
            <a:pPr lvl="1"/>
            <a:r>
              <a:rPr lang="en-US" dirty="0"/>
              <a:t>A Control Tower where the VIP is located.</a:t>
            </a:r>
            <a:endParaRPr lang="en-US" b="1" dirty="0"/>
          </a:p>
          <a:p>
            <a:r>
              <a:rPr lang="en-US" b="1" dirty="0"/>
              <a:t>What Metrics Am I Bound By?</a:t>
            </a:r>
          </a:p>
          <a:p>
            <a:pPr lvl="1"/>
            <a:r>
              <a:rPr lang="en-US" dirty="0"/>
              <a:t>Each area that you design needs to take into account things like the player's movement speed, the size of the player, the size of the monsters, jump heights, and so on.</a:t>
            </a:r>
          </a:p>
          <a:p>
            <a:pPr lvl="1"/>
            <a:r>
              <a:rPr lang="en-US" dirty="0"/>
              <a:t>Each of these informs how large your corridors and spaces need to be, and what heights and lengths are available to be used as jumps.</a:t>
            </a:r>
            <a:endParaRPr lang="en-US" b="1" dirty="0"/>
          </a:p>
          <a:p>
            <a:r>
              <a:rPr lang="en-US" b="1" dirty="0"/>
              <a:t>What Does the Game's Macro Design Require From This Level?</a:t>
            </a:r>
          </a:p>
          <a:p>
            <a:pPr lvl="1"/>
            <a:r>
              <a:rPr lang="en-US" dirty="0"/>
              <a:t>A Macro document specifies which puzzles and enemies go in each level, how many usages of each are expected per-level, what rewards you get, and things of that nature. This puts further constraints on your design. </a:t>
            </a:r>
          </a:p>
        </p:txBody>
      </p:sp>
    </p:spTree>
    <p:extLst>
      <p:ext uri="{BB962C8B-B14F-4D97-AF65-F5344CB8AC3E}">
        <p14:creationId xmlns:p14="http://schemas.microsoft.com/office/powerpoint/2010/main" val="270743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9AEF-AA35-4B99-A8C9-C007B54E3761}"/>
              </a:ext>
            </a:extLst>
          </p:cNvPr>
          <p:cNvSpPr>
            <a:spLocks noGrp="1"/>
          </p:cNvSpPr>
          <p:nvPr>
            <p:ph type="title"/>
          </p:nvPr>
        </p:nvSpPr>
        <p:spPr/>
        <p:txBody>
          <a:bodyPr/>
          <a:lstStyle/>
          <a:p>
            <a:r>
              <a:rPr lang="en-US" dirty="0"/>
              <a:t>For the sake of our example, here are our Macro constraints:</a:t>
            </a:r>
          </a:p>
        </p:txBody>
      </p:sp>
      <p:sp>
        <p:nvSpPr>
          <p:cNvPr id="3" name="Content Placeholder 2">
            <a:extLst>
              <a:ext uri="{FF2B5EF4-FFF2-40B4-BE49-F238E27FC236}">
                <a16:creationId xmlns:a16="http://schemas.microsoft.com/office/drawing/2014/main" id="{FE46F307-A2F3-4D11-83E0-B637516A6F07}"/>
              </a:ext>
            </a:extLst>
          </p:cNvPr>
          <p:cNvSpPr>
            <a:spLocks noGrp="1"/>
          </p:cNvSpPr>
          <p:nvPr>
            <p:ph idx="1"/>
          </p:nvPr>
        </p:nvSpPr>
        <p:spPr/>
        <p:txBody>
          <a:bodyPr>
            <a:normAutofit fontScale="85000" lnSpcReduction="10000"/>
          </a:bodyPr>
          <a:lstStyle/>
          <a:p>
            <a:pPr marL="0" indent="0">
              <a:buNone/>
            </a:pPr>
            <a:r>
              <a:rPr lang="en-US" dirty="0"/>
              <a:t>First: this is a simple first-person combat game. No puzzles, and simple combat with four enemy types:</a:t>
            </a:r>
          </a:p>
          <a:p>
            <a:r>
              <a:rPr lang="en-US" i="1" dirty="0"/>
              <a:t>Ranged</a:t>
            </a:r>
            <a:r>
              <a:rPr lang="en-US" dirty="0"/>
              <a:t>: An enemy that stands still and shoots at the player.</a:t>
            </a:r>
          </a:p>
          <a:p>
            <a:r>
              <a:rPr lang="en-US" i="1" dirty="0"/>
              <a:t>Melee</a:t>
            </a:r>
            <a:r>
              <a:rPr lang="en-US" dirty="0"/>
              <a:t>: An enemy that runs up close and attacks the player with a weapon.</a:t>
            </a:r>
          </a:p>
          <a:p>
            <a:r>
              <a:rPr lang="en-US" i="1" dirty="0"/>
              <a:t>Swarmer</a:t>
            </a:r>
            <a:r>
              <a:rPr lang="en-US" dirty="0"/>
              <a:t>: A small, close-range enemy with a single hit point. Good in swarms.</a:t>
            </a:r>
          </a:p>
          <a:p>
            <a:r>
              <a:rPr lang="en-US" i="1" dirty="0"/>
              <a:t>Heavy</a:t>
            </a:r>
            <a:r>
              <a:rPr lang="en-US" dirty="0"/>
              <a:t>: A large enemy that stands still, takes lots of hits to kill, does lots of damage, and has both a ranged attack and a melee attack.</a:t>
            </a:r>
          </a:p>
          <a:p>
            <a:pPr marL="0" indent="0">
              <a:buNone/>
            </a:pPr>
            <a:r>
              <a:rPr lang="en-US" dirty="0"/>
              <a:t>Second: once the player has rescued the VIP, there needs to be a shortcut back to the start of the level, so the player doesn't have to re-traverse the whole thing.</a:t>
            </a:r>
          </a:p>
          <a:p>
            <a:pPr marL="0" indent="0">
              <a:buNone/>
            </a:pPr>
            <a:r>
              <a:rPr lang="en-US" dirty="0"/>
              <a:t>Third: the VIP is located in the final combat room. She is being held prisoner by elite soldiers.</a:t>
            </a:r>
          </a:p>
          <a:p>
            <a:pPr marL="0" indent="0">
              <a:buNone/>
            </a:pPr>
            <a:endParaRPr lang="en-US" dirty="0"/>
          </a:p>
        </p:txBody>
      </p:sp>
    </p:spTree>
    <p:extLst>
      <p:ext uri="{BB962C8B-B14F-4D97-AF65-F5344CB8AC3E}">
        <p14:creationId xmlns:p14="http://schemas.microsoft.com/office/powerpoint/2010/main" val="204573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16F3-C0E4-4B89-9773-4D142CE31347}"/>
              </a:ext>
            </a:extLst>
          </p:cNvPr>
          <p:cNvSpPr>
            <a:spLocks noGrp="1"/>
          </p:cNvSpPr>
          <p:nvPr>
            <p:ph type="title"/>
          </p:nvPr>
        </p:nvSpPr>
        <p:spPr/>
        <p:txBody>
          <a:bodyPr/>
          <a:lstStyle/>
          <a:p>
            <a:r>
              <a:rPr lang="en-US" b="1" dirty="0"/>
              <a:t>Step 2: Brainstorming and Structure</a:t>
            </a:r>
            <a:endParaRPr lang="en-US" dirty="0"/>
          </a:p>
        </p:txBody>
      </p:sp>
      <p:sp>
        <p:nvSpPr>
          <p:cNvPr id="3" name="Content Placeholder 2">
            <a:extLst>
              <a:ext uri="{FF2B5EF4-FFF2-40B4-BE49-F238E27FC236}">
                <a16:creationId xmlns:a16="http://schemas.microsoft.com/office/drawing/2014/main" id="{1AC6361A-8EE1-417C-AC24-B6FDF2A97D6D}"/>
              </a:ext>
            </a:extLst>
          </p:cNvPr>
          <p:cNvSpPr>
            <a:spLocks noGrp="1"/>
          </p:cNvSpPr>
          <p:nvPr>
            <p:ph idx="1"/>
          </p:nvPr>
        </p:nvSpPr>
        <p:spPr/>
        <p:txBody>
          <a:bodyPr>
            <a:normAutofit fontScale="70000" lnSpcReduction="20000"/>
          </a:bodyPr>
          <a:lstStyle/>
          <a:p>
            <a:r>
              <a:rPr lang="en-US" b="1" dirty="0"/>
              <a:t>Coming Up With Ideas</a:t>
            </a:r>
          </a:p>
          <a:p>
            <a:r>
              <a:rPr lang="en-US" b="1" dirty="0"/>
              <a:t>Narrowing It Down to Areas</a:t>
            </a:r>
          </a:p>
          <a:p>
            <a:pPr marL="0" indent="0">
              <a:buNone/>
            </a:pPr>
            <a:r>
              <a:rPr lang="en-US" dirty="0"/>
              <a:t>For the example level, this is what I came up with for areas:</a:t>
            </a:r>
          </a:p>
          <a:p>
            <a:pPr lvl="1"/>
            <a:r>
              <a:rPr lang="en-US" i="1" dirty="0"/>
              <a:t>Helicopter Landing Pad</a:t>
            </a:r>
            <a:r>
              <a:rPr lang="en-US" dirty="0"/>
              <a:t>: Start of level; safe—no enemies.</a:t>
            </a:r>
          </a:p>
          <a:p>
            <a:pPr lvl="1"/>
            <a:r>
              <a:rPr lang="en-US" i="1" dirty="0"/>
              <a:t>Computer Room</a:t>
            </a:r>
            <a:r>
              <a:rPr lang="en-US" dirty="0"/>
              <a:t>: One combat encounter with two Ranged enemies; the path behind you closes off somehow (one way).</a:t>
            </a:r>
          </a:p>
          <a:p>
            <a:pPr lvl="1"/>
            <a:r>
              <a:rPr lang="en-US" i="1" dirty="0"/>
              <a:t>Tight Corridors</a:t>
            </a:r>
            <a:r>
              <a:rPr lang="en-US" dirty="0"/>
              <a:t>: Four combat encounters; introduce the Melee and Swarmer enemies.</a:t>
            </a:r>
          </a:p>
          <a:p>
            <a:pPr lvl="1"/>
            <a:r>
              <a:rPr lang="en-US" i="1" dirty="0"/>
              <a:t>Destroyed Barracks</a:t>
            </a:r>
            <a:r>
              <a:rPr lang="en-US" dirty="0"/>
              <a:t>: One combat encounter; introduce the Heavy Enemy; tight quarters.</a:t>
            </a:r>
          </a:p>
          <a:p>
            <a:pPr lvl="1"/>
            <a:r>
              <a:rPr lang="en-US" i="1" dirty="0"/>
              <a:t>Barracks 2</a:t>
            </a:r>
            <a:r>
              <a:rPr lang="en-US" dirty="0"/>
              <a:t>: The path behind you closes off somehow; one encounter with Melee, Ranged, and Heavy enemies.</a:t>
            </a:r>
          </a:p>
          <a:p>
            <a:pPr lvl="1"/>
            <a:r>
              <a:rPr lang="en-US" i="1" dirty="0"/>
              <a:t>Corridors 2</a:t>
            </a:r>
            <a:r>
              <a:rPr lang="en-US" dirty="0"/>
              <a:t>: One encounter with Melee and Ranged enemies.</a:t>
            </a:r>
          </a:p>
          <a:p>
            <a:pPr lvl="1"/>
            <a:r>
              <a:rPr lang="en-US" i="1" dirty="0"/>
              <a:t>Large Stairwell</a:t>
            </a:r>
            <a:r>
              <a:rPr lang="en-US" dirty="0"/>
              <a:t>: Vertical fight against enemies; three encounters using all four enemy types.</a:t>
            </a:r>
          </a:p>
          <a:p>
            <a:pPr lvl="1"/>
            <a:r>
              <a:rPr lang="en-US" i="1" dirty="0"/>
              <a:t>Damaged Control Tower Room</a:t>
            </a:r>
            <a:r>
              <a:rPr lang="en-US" dirty="0"/>
              <a:t>: One encounter with two Heavies and some </a:t>
            </a:r>
            <a:r>
              <a:rPr lang="en-US" dirty="0" err="1"/>
              <a:t>Swarmers</a:t>
            </a:r>
            <a:r>
              <a:rPr lang="en-US" dirty="0"/>
              <a:t> as a final fight; we need a one-way exit back to the start; the VIP itself is located between this room and the shortcut to the start.</a:t>
            </a:r>
          </a:p>
          <a:p>
            <a:pPr lvl="1"/>
            <a:endParaRPr lang="en-US" b="1" dirty="0"/>
          </a:p>
        </p:txBody>
      </p:sp>
    </p:spTree>
    <p:extLst>
      <p:ext uri="{BB962C8B-B14F-4D97-AF65-F5344CB8AC3E}">
        <p14:creationId xmlns:p14="http://schemas.microsoft.com/office/powerpoint/2010/main" val="1090283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70BFDB-979D-4D01-8764-154458F98B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CB5B7-E85D-4C9D-AE9B-2B04C20D7C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BAC44D98-B853-4420-8ED4-E3792706D4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46625410-A0A9-42B8-96F9-540C7C42CB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4C48EA7D-6DFA-4BAB-B557-0D500356BE3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19" name="Rectangle 18">
              <a:extLst>
                <a:ext uri="{FF2B5EF4-FFF2-40B4-BE49-F238E27FC236}">
                  <a16:creationId xmlns:a16="http://schemas.microsoft.com/office/drawing/2014/main" id="{0A792C74-3AEF-46D7-BB84-FE0A1C9FDD8F}"/>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F01C4D-F010-44B1-B80D-DE6D0036F405}"/>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66DEDBC9-7E02-4AC1-84C0-28900C560B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8167BA-4647-4588-9EF8-AFA0496DC82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close up of opener&#10;&#10;Description generated with high confidence">
            <a:extLst>
              <a:ext uri="{FF2B5EF4-FFF2-40B4-BE49-F238E27FC236}">
                <a16:creationId xmlns:a16="http://schemas.microsoft.com/office/drawing/2014/main" id="{4712B66D-3F8D-4435-A5EF-CC35F1312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535" y="1116345"/>
            <a:ext cx="1508908" cy="3866172"/>
          </a:xfrm>
          <a:prstGeom prst="rect">
            <a:avLst/>
          </a:prstGeom>
        </p:spPr>
      </p:pic>
      <p:sp>
        <p:nvSpPr>
          <p:cNvPr id="2" name="Title 1">
            <a:extLst>
              <a:ext uri="{FF2B5EF4-FFF2-40B4-BE49-F238E27FC236}">
                <a16:creationId xmlns:a16="http://schemas.microsoft.com/office/drawing/2014/main" id="{AB0E8334-15C0-4275-AD2F-A110372137D0}"/>
              </a:ext>
            </a:extLst>
          </p:cNvPr>
          <p:cNvSpPr>
            <a:spLocks noGrp="1"/>
          </p:cNvSpPr>
          <p:nvPr>
            <p:ph type="title"/>
          </p:nvPr>
        </p:nvSpPr>
        <p:spPr>
          <a:xfrm>
            <a:off x="5188043" y="804520"/>
            <a:ext cx="5550355" cy="1049235"/>
          </a:xfrm>
        </p:spPr>
        <p:txBody>
          <a:bodyPr>
            <a:normAutofit/>
          </a:bodyPr>
          <a:lstStyle/>
          <a:p>
            <a:r>
              <a:rPr lang="en-US" b="1" dirty="0"/>
              <a:t>Step 3: Bubble Diagrams</a:t>
            </a:r>
            <a:endParaRPr lang="en-US" dirty="0"/>
          </a:p>
        </p:txBody>
      </p:sp>
      <p:sp>
        <p:nvSpPr>
          <p:cNvPr id="3" name="Content Placeholder 2">
            <a:extLst>
              <a:ext uri="{FF2B5EF4-FFF2-40B4-BE49-F238E27FC236}">
                <a16:creationId xmlns:a16="http://schemas.microsoft.com/office/drawing/2014/main" id="{4251DC90-FDCB-408D-BC33-436785A52A09}"/>
              </a:ext>
            </a:extLst>
          </p:cNvPr>
          <p:cNvSpPr>
            <a:spLocks noGrp="1"/>
          </p:cNvSpPr>
          <p:nvPr>
            <p:ph idx="1"/>
          </p:nvPr>
        </p:nvSpPr>
        <p:spPr>
          <a:xfrm>
            <a:off x="5188043" y="2015732"/>
            <a:ext cx="5550355" cy="3450613"/>
          </a:xfrm>
        </p:spPr>
        <p:txBody>
          <a:bodyPr>
            <a:normAutofit/>
          </a:bodyPr>
          <a:lstStyle/>
          <a:p>
            <a:r>
              <a:rPr lang="en-US"/>
              <a:t>A Bubble Diagram is a </a:t>
            </a:r>
            <a:r>
              <a:rPr lang="en-US" i="1"/>
              <a:t>very</a:t>
            </a:r>
            <a:r>
              <a:rPr lang="en-US"/>
              <a:t> simple map of the whole level, with circles indicating areas in the level and arrows indicating the flow and connections between the areas. </a:t>
            </a:r>
          </a:p>
        </p:txBody>
      </p:sp>
    </p:spTree>
    <p:extLst>
      <p:ext uri="{BB962C8B-B14F-4D97-AF65-F5344CB8AC3E}">
        <p14:creationId xmlns:p14="http://schemas.microsoft.com/office/powerpoint/2010/main" val="2045187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2" grpId="0" animBg="1"/>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close up of text on a whiteboard&#10;&#10;Description generated with high confidence">
            <a:extLst>
              <a:ext uri="{FF2B5EF4-FFF2-40B4-BE49-F238E27FC236}">
                <a16:creationId xmlns:a16="http://schemas.microsoft.com/office/drawing/2014/main" id="{49D23457-396C-4447-8316-7F78A70978AB}"/>
              </a:ext>
            </a:extLst>
          </p:cNvPr>
          <p:cNvPicPr>
            <a:picLocks noChangeAspect="1"/>
          </p:cNvPicPr>
          <p:nvPr/>
        </p:nvPicPr>
        <p:blipFill rotWithShape="1">
          <a:blip r:embed="rId3">
            <a:extLst>
              <a:ext uri="{28A0092B-C50C-407E-A947-70E740481C1C}">
                <a14:useLocalDpi xmlns:a14="http://schemas.microsoft.com/office/drawing/2010/main" val="0"/>
              </a:ext>
            </a:extLst>
          </a:blip>
          <a:srcRect l="1893" r="3" b="3"/>
          <a:stretch/>
        </p:blipFill>
        <p:spPr>
          <a:xfrm>
            <a:off x="5935052" y="990067"/>
            <a:ext cx="6097300" cy="4179554"/>
          </a:xfrm>
          <a:prstGeom prst="rect">
            <a:avLst/>
          </a:prstGeom>
        </p:spPr>
      </p:pic>
      <p:sp>
        <p:nvSpPr>
          <p:cNvPr id="2" name="Title 1">
            <a:extLst>
              <a:ext uri="{FF2B5EF4-FFF2-40B4-BE49-F238E27FC236}">
                <a16:creationId xmlns:a16="http://schemas.microsoft.com/office/drawing/2014/main" id="{DAF23D60-0CAD-4995-8869-9EA4F199978C}"/>
              </a:ext>
            </a:extLst>
          </p:cNvPr>
          <p:cNvSpPr>
            <a:spLocks noGrp="1"/>
          </p:cNvSpPr>
          <p:nvPr>
            <p:ph type="title"/>
          </p:nvPr>
        </p:nvSpPr>
        <p:spPr>
          <a:xfrm>
            <a:off x="462338" y="412338"/>
            <a:ext cx="4176511" cy="1049235"/>
          </a:xfrm>
        </p:spPr>
        <p:txBody>
          <a:bodyPr>
            <a:normAutofit/>
          </a:bodyPr>
          <a:lstStyle/>
          <a:p>
            <a:r>
              <a:rPr lang="en-US" b="1" dirty="0"/>
              <a:t>Step 4: Rough Maps</a:t>
            </a:r>
            <a:endParaRPr lang="en-US" dirty="0"/>
          </a:p>
        </p:txBody>
      </p:sp>
      <p:sp>
        <p:nvSpPr>
          <p:cNvPr id="3" name="Content Placeholder 2">
            <a:extLst>
              <a:ext uri="{FF2B5EF4-FFF2-40B4-BE49-F238E27FC236}">
                <a16:creationId xmlns:a16="http://schemas.microsoft.com/office/drawing/2014/main" id="{0A5E5D08-4557-40FE-819B-F65A62BE19F1}"/>
              </a:ext>
            </a:extLst>
          </p:cNvPr>
          <p:cNvSpPr>
            <a:spLocks noGrp="1"/>
          </p:cNvSpPr>
          <p:nvPr>
            <p:ph idx="1"/>
          </p:nvPr>
        </p:nvSpPr>
        <p:spPr>
          <a:xfrm>
            <a:off x="462338" y="1873911"/>
            <a:ext cx="5161456" cy="4179561"/>
          </a:xfrm>
        </p:spPr>
        <p:txBody>
          <a:bodyPr>
            <a:normAutofit fontScale="92500" lnSpcReduction="10000"/>
          </a:bodyPr>
          <a:lstStyle/>
          <a:p>
            <a:pPr>
              <a:lnSpc>
                <a:spcPct val="110000"/>
              </a:lnSpc>
            </a:pPr>
            <a:r>
              <a:rPr lang="en-US" sz="1400" b="1" dirty="0"/>
              <a:t>Flesh out Each Bubble</a:t>
            </a:r>
          </a:p>
          <a:p>
            <a:pPr marL="0" indent="0">
              <a:lnSpc>
                <a:spcPct val="110000"/>
              </a:lnSpc>
              <a:buNone/>
            </a:pPr>
            <a:r>
              <a:rPr lang="en-US" sz="1400" dirty="0"/>
              <a:t>Below, see an example of what one of the bubbles (specifically </a:t>
            </a:r>
            <a:r>
              <a:rPr lang="en-US" sz="1400" i="1" dirty="0"/>
              <a:t>Bubble 3: Tight Corridors</a:t>
            </a:r>
            <a:r>
              <a:rPr lang="en-US" sz="1400" dirty="0"/>
              <a:t>) looks like after I've designed it out on paper (top-down):</a:t>
            </a:r>
          </a:p>
          <a:p>
            <a:pPr marL="0" indent="0">
              <a:lnSpc>
                <a:spcPct val="110000"/>
              </a:lnSpc>
              <a:buNone/>
            </a:pPr>
            <a:r>
              <a:rPr lang="en-US" sz="1400" dirty="0"/>
              <a:t>Player comes south and fights 3 </a:t>
            </a:r>
            <a:r>
              <a:rPr lang="en-US" sz="1400" dirty="0" err="1"/>
              <a:t>Swarmers</a:t>
            </a:r>
            <a:r>
              <a:rPr lang="en-US" sz="1400" dirty="0"/>
              <a:t>. After player rounds the corner, four more </a:t>
            </a:r>
            <a:r>
              <a:rPr lang="en-US" sz="1400" dirty="0" err="1"/>
              <a:t>Swarmers</a:t>
            </a:r>
            <a:r>
              <a:rPr lang="en-US" sz="1400" dirty="0"/>
              <a:t> run out from an alcove.</a:t>
            </a:r>
          </a:p>
          <a:p>
            <a:pPr marL="0" indent="0">
              <a:lnSpc>
                <a:spcPct val="110000"/>
              </a:lnSpc>
              <a:buNone/>
            </a:pPr>
            <a:r>
              <a:rPr lang="en-US" sz="1400" dirty="0"/>
              <a:t>After rounding the second corner, the player is face-to-face with a Melee enemy. This enemy will need to close distance before attacking, so having it around the corner isn't cheap.</a:t>
            </a:r>
          </a:p>
          <a:p>
            <a:pPr marL="0" indent="0">
              <a:lnSpc>
                <a:spcPct val="110000"/>
              </a:lnSpc>
              <a:buNone/>
            </a:pPr>
            <a:r>
              <a:rPr lang="en-US" sz="1400" dirty="0"/>
              <a:t>Rounding the third corner, the player fights a horde of </a:t>
            </a:r>
            <a:r>
              <a:rPr lang="en-US" sz="1400" dirty="0" err="1"/>
              <a:t>Swarmers</a:t>
            </a:r>
            <a:r>
              <a:rPr lang="en-US" sz="1400" dirty="0"/>
              <a:t>, along with a single Melee enemy that runs from behind cover to attack. The </a:t>
            </a:r>
            <a:r>
              <a:rPr lang="en-US" sz="1400" dirty="0" err="1"/>
              <a:t>Swarmers</a:t>
            </a:r>
            <a:r>
              <a:rPr lang="en-US" sz="1400" dirty="0"/>
              <a:t> come from inside the alcove close to the player, and from around the next corner.</a:t>
            </a:r>
          </a:p>
          <a:p>
            <a:pPr marL="0" indent="0">
              <a:lnSpc>
                <a:spcPct val="110000"/>
              </a:lnSpc>
              <a:buNone/>
            </a:pPr>
            <a:r>
              <a:rPr lang="en-US" sz="1400" dirty="0"/>
              <a:t>The player passes the fourth corner and turns the fifth corner to be confronted by three Ranged enemies, each using the wall as cover, while five </a:t>
            </a:r>
            <a:r>
              <a:rPr lang="en-US" sz="1400" dirty="0" err="1"/>
              <a:t>Swarmers</a:t>
            </a:r>
            <a:r>
              <a:rPr lang="en-US" sz="1400" dirty="0"/>
              <a:t> run at the player.</a:t>
            </a:r>
          </a:p>
          <a:p>
            <a:pPr marL="0" indent="0">
              <a:lnSpc>
                <a:spcPct val="110000"/>
              </a:lnSpc>
              <a:buNone/>
            </a:pPr>
            <a:r>
              <a:rPr lang="en-US" sz="1400" dirty="0"/>
              <a:t>Rounding the last corner, the player proceeds to the area in Bubble 4.</a:t>
            </a:r>
          </a:p>
          <a:p>
            <a:pPr marL="0" indent="0">
              <a:lnSpc>
                <a:spcPct val="110000"/>
              </a:lnSpc>
              <a:buNone/>
            </a:pPr>
            <a:endParaRPr lang="en-US" sz="1400" dirty="0"/>
          </a:p>
        </p:txBody>
      </p:sp>
    </p:spTree>
    <p:extLst>
      <p:ext uri="{BB962C8B-B14F-4D97-AF65-F5344CB8AC3E}">
        <p14:creationId xmlns:p14="http://schemas.microsoft.com/office/powerpoint/2010/main" val="392261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DEE02A-D296-42EA-88F5-7803F69CEE2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CB89B1F-478C-43EA-90D7-67CEC40CD46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459"/>
          <a:stretch/>
        </p:blipFill>
        <p:spPr>
          <a:xfrm>
            <a:off x="3179" y="-2"/>
            <a:ext cx="4651117" cy="6858002"/>
          </a:xfrm>
          <a:prstGeom prst="rect">
            <a:avLst/>
          </a:prstGeom>
        </p:spPr>
      </p:pic>
      <p:sp>
        <p:nvSpPr>
          <p:cNvPr id="2" name="Title 1">
            <a:extLst>
              <a:ext uri="{FF2B5EF4-FFF2-40B4-BE49-F238E27FC236}">
                <a16:creationId xmlns:a16="http://schemas.microsoft.com/office/drawing/2014/main" id="{FDFD8516-4821-4DAE-A1C4-00783C81D2A0}"/>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a:t>Connect the Areas Together</a:t>
            </a:r>
          </a:p>
        </p:txBody>
      </p:sp>
    </p:spTree>
    <p:extLst>
      <p:ext uri="{BB962C8B-B14F-4D97-AF65-F5344CB8AC3E}">
        <p14:creationId xmlns:p14="http://schemas.microsoft.com/office/powerpoint/2010/main" val="1995658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descr="A picture containing indoor, furniture&#10;&#10;Description generated with high confidence">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77F1E1-2B6F-4BB6-899F-67D8764D83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27">
            <a:extLst>
              <a:ext uri="{FF2B5EF4-FFF2-40B4-BE49-F238E27FC236}">
                <a16:creationId xmlns:a16="http://schemas.microsoft.com/office/drawing/2014/main" id="{4F6621CF-F493-40D5-98AE-24A9D3AD43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DEE02A-D296-42EA-88F5-7803F69CEE2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15" name="Content Placeholder 4" descr="A picture containing building, object&#10;&#10;Description generated with very high confidence">
            <a:extLst>
              <a:ext uri="{FF2B5EF4-FFF2-40B4-BE49-F238E27FC236}">
                <a16:creationId xmlns:a16="http://schemas.microsoft.com/office/drawing/2014/main" id="{674C19D4-C392-482A-BD05-A7B3FC8118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91" r="2468"/>
          <a:stretch/>
        </p:blipFill>
        <p:spPr>
          <a:xfrm>
            <a:off x="3179" y="-2"/>
            <a:ext cx="4651117" cy="6858002"/>
          </a:xfrm>
          <a:prstGeom prst="rect">
            <a:avLst/>
          </a:prstGeom>
        </p:spPr>
      </p:pic>
      <p:sp>
        <p:nvSpPr>
          <p:cNvPr id="2" name="Title 1">
            <a:extLst>
              <a:ext uri="{FF2B5EF4-FFF2-40B4-BE49-F238E27FC236}">
                <a16:creationId xmlns:a16="http://schemas.microsoft.com/office/drawing/2014/main" id="{8A615E24-4734-484D-BE69-E18A7DD4BA29}"/>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a:t>Step 5: Finishing the Design</a:t>
            </a:r>
          </a:p>
        </p:txBody>
      </p:sp>
    </p:spTree>
    <p:extLst>
      <p:ext uri="{BB962C8B-B14F-4D97-AF65-F5344CB8AC3E}">
        <p14:creationId xmlns:p14="http://schemas.microsoft.com/office/powerpoint/2010/main" val="366473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7510-DBB3-4E7C-8696-A0A59EBA3BF3}"/>
              </a:ext>
            </a:extLst>
          </p:cNvPr>
          <p:cNvSpPr>
            <a:spLocks noGrp="1"/>
          </p:cNvSpPr>
          <p:nvPr>
            <p:ph type="title"/>
          </p:nvPr>
        </p:nvSpPr>
        <p:spPr>
          <a:xfrm>
            <a:off x="1451579" y="563219"/>
            <a:ext cx="9603275" cy="1379881"/>
          </a:xfrm>
        </p:spPr>
        <p:txBody>
          <a:bodyPr>
            <a:normAutofit fontScale="90000"/>
          </a:bodyPr>
          <a:lstStyle/>
          <a:p>
            <a:r>
              <a:rPr lang="en-US" dirty="0"/>
              <a:t>3. Understanding the flow of space: </a:t>
            </a:r>
            <a:br>
              <a:rPr lang="en-US" dirty="0"/>
            </a:br>
            <a:r>
              <a:rPr lang="en-US" dirty="0"/>
              <a:t>explore how players tend to move through space in several different situations</a:t>
            </a:r>
          </a:p>
        </p:txBody>
      </p:sp>
      <p:sp>
        <p:nvSpPr>
          <p:cNvPr id="3" name="Content Placeholder 2">
            <a:extLst>
              <a:ext uri="{FF2B5EF4-FFF2-40B4-BE49-F238E27FC236}">
                <a16:creationId xmlns:a16="http://schemas.microsoft.com/office/drawing/2014/main" id="{93F77C9B-0599-400C-803F-4B66D9F4254E}"/>
              </a:ext>
            </a:extLst>
          </p:cNvPr>
          <p:cNvSpPr>
            <a:spLocks noGrp="1"/>
          </p:cNvSpPr>
          <p:nvPr>
            <p:ph idx="1"/>
          </p:nvPr>
        </p:nvSpPr>
        <p:spPr>
          <a:xfrm>
            <a:off x="1451578" y="2627869"/>
            <a:ext cx="9902221" cy="3549093"/>
          </a:xfrm>
        </p:spPr>
        <p:txBody>
          <a:bodyPr/>
          <a:lstStyle/>
          <a:p>
            <a:pPr marL="0" indent="0">
              <a:buNone/>
            </a:pPr>
            <a:r>
              <a:rPr lang="en-US" dirty="0"/>
              <a:t>a. 2D platformers</a:t>
            </a:r>
          </a:p>
          <a:p>
            <a:pPr marL="0" indent="0">
              <a:buNone/>
            </a:pPr>
            <a:r>
              <a:rPr lang="en-US" dirty="0"/>
              <a:t>b. 3D first person shooters</a:t>
            </a:r>
          </a:p>
          <a:p>
            <a:pPr marL="0" indent="0">
              <a:buNone/>
            </a:pPr>
            <a:r>
              <a:rPr lang="en-US" dirty="0"/>
              <a:t>c. 3D narrative spaces.</a:t>
            </a:r>
          </a:p>
        </p:txBody>
      </p:sp>
    </p:spTree>
    <p:extLst>
      <p:ext uri="{BB962C8B-B14F-4D97-AF65-F5344CB8AC3E}">
        <p14:creationId xmlns:p14="http://schemas.microsoft.com/office/powerpoint/2010/main" val="127849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0536-A7DA-417B-833D-9F6712C54D69}"/>
              </a:ext>
            </a:extLst>
          </p:cNvPr>
          <p:cNvSpPr>
            <a:spLocks noGrp="1"/>
          </p:cNvSpPr>
          <p:nvPr>
            <p:ph type="title"/>
          </p:nvPr>
        </p:nvSpPr>
        <p:spPr/>
        <p:txBody>
          <a:bodyPr/>
          <a:lstStyle/>
          <a:p>
            <a:r>
              <a:rPr lang="en-US" dirty="0"/>
              <a:t>Additional Unity Skill Development</a:t>
            </a:r>
          </a:p>
        </p:txBody>
      </p:sp>
      <p:sp>
        <p:nvSpPr>
          <p:cNvPr id="3" name="Content Placeholder 2">
            <a:extLst>
              <a:ext uri="{FF2B5EF4-FFF2-40B4-BE49-F238E27FC236}">
                <a16:creationId xmlns:a16="http://schemas.microsoft.com/office/drawing/2014/main" id="{A0A09BF0-AE9A-469F-B43C-74ACFB4910BD}"/>
              </a:ext>
            </a:extLst>
          </p:cNvPr>
          <p:cNvSpPr>
            <a:spLocks noGrp="1"/>
          </p:cNvSpPr>
          <p:nvPr>
            <p:ph idx="1"/>
          </p:nvPr>
        </p:nvSpPr>
        <p:spPr/>
        <p:txBody>
          <a:bodyPr>
            <a:normAutofit fontScale="77500" lnSpcReduction="20000"/>
          </a:bodyPr>
          <a:lstStyle/>
          <a:p>
            <a:pPr marL="0" indent="0">
              <a:buNone/>
            </a:pPr>
            <a:r>
              <a:rPr lang="en-US" dirty="0"/>
              <a:t>In this activity, learners will experience many topics within level design, including: viewpoints, balance, and functionality. The tutorials listed below examine these topics in detail:</a:t>
            </a:r>
          </a:p>
          <a:p>
            <a:pPr marL="0" indent="0">
              <a:buNone/>
            </a:pPr>
            <a:r>
              <a:rPr lang="en-US" dirty="0"/>
              <a:t>1. Joints:</a:t>
            </a:r>
          </a:p>
          <a:p>
            <a:pPr marL="0" indent="0">
              <a:buNone/>
            </a:pPr>
            <a:r>
              <a:rPr lang="en-US" dirty="0"/>
              <a:t>https://unity3d.com/learn/tutorials/topics/physics/physics-joints?playlist=17120</a:t>
            </a:r>
          </a:p>
          <a:p>
            <a:pPr marL="0" indent="0">
              <a:buNone/>
            </a:pPr>
            <a:r>
              <a:rPr lang="en-US" dirty="0"/>
              <a:t>2. </a:t>
            </a:r>
            <a:r>
              <a:rPr lang="en-US" dirty="0" err="1"/>
              <a:t>Raycasting</a:t>
            </a:r>
            <a:r>
              <a:rPr lang="en-US" dirty="0"/>
              <a:t>:</a:t>
            </a:r>
          </a:p>
          <a:p>
            <a:pPr marL="0" indent="0">
              <a:buNone/>
            </a:pPr>
            <a:r>
              <a:rPr lang="en-US" dirty="0"/>
              <a:t>http://unity3d.com/learn/tutorials/modules/beginner/physics/raycasting</a:t>
            </a:r>
          </a:p>
          <a:p>
            <a:pPr marL="0" indent="0">
              <a:buNone/>
            </a:pPr>
            <a:r>
              <a:rPr lang="en-US" dirty="0"/>
              <a:t>3. </a:t>
            </a:r>
            <a:r>
              <a:rPr lang="en-US" dirty="0" err="1"/>
              <a:t>OnCollisionEnter</a:t>
            </a:r>
            <a:r>
              <a:rPr lang="en-US" dirty="0"/>
              <a:t>:</a:t>
            </a:r>
          </a:p>
          <a:p>
            <a:pPr marL="0" indent="0">
              <a:buNone/>
            </a:pPr>
            <a:r>
              <a:rPr lang="en-US" dirty="0"/>
              <a:t>http://unity3d.com/learn/tutorials/modules/beginner/physics/on-collision-enter</a:t>
            </a:r>
          </a:p>
          <a:p>
            <a:pPr marL="0" indent="0">
              <a:buNone/>
            </a:pPr>
            <a:r>
              <a:rPr lang="en-US" dirty="0"/>
              <a:t>Some learners may have already included physics components in the Capstone Project at this point. As a result, some learners may desire additional time to adapt, tweak, or update previous work.</a:t>
            </a:r>
          </a:p>
        </p:txBody>
      </p:sp>
    </p:spTree>
    <p:extLst>
      <p:ext uri="{BB962C8B-B14F-4D97-AF65-F5344CB8AC3E}">
        <p14:creationId xmlns:p14="http://schemas.microsoft.com/office/powerpoint/2010/main" val="1371320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4357-8428-4007-AD8B-CFD90D88243F}"/>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6AFF2E33-7585-4506-BF2A-F55C6AAB871C}"/>
              </a:ext>
            </a:extLst>
          </p:cNvPr>
          <p:cNvSpPr>
            <a:spLocks noGrp="1"/>
          </p:cNvSpPr>
          <p:nvPr>
            <p:ph idx="1"/>
          </p:nvPr>
        </p:nvSpPr>
        <p:spPr/>
        <p:txBody>
          <a:bodyPr/>
          <a:lstStyle/>
          <a:p>
            <a:pPr marL="0" indent="0">
              <a:buNone/>
            </a:pPr>
            <a:r>
              <a:rPr lang="en-US" dirty="0"/>
              <a:t>In this unit of study, learners will explore concepts fundamental</a:t>
            </a:r>
          </a:p>
          <a:p>
            <a:pPr marL="0" indent="0">
              <a:buNone/>
            </a:pPr>
            <a:r>
              <a:rPr lang="en-US" dirty="0"/>
              <a:t>to the ideal level design. Learners will understand the principles</a:t>
            </a:r>
          </a:p>
          <a:p>
            <a:pPr marL="0" indent="0">
              <a:buNone/>
            </a:pPr>
            <a:r>
              <a:rPr lang="en-US" dirty="0"/>
              <a:t>of navigation and the importance of a balanced layout to pro-</a:t>
            </a:r>
          </a:p>
          <a:p>
            <a:pPr marL="0" indent="0">
              <a:buNone/>
            </a:pPr>
            <a:r>
              <a:rPr lang="en-US" dirty="0"/>
              <a:t>viding good game flow. Learners will also explore principles of</a:t>
            </a:r>
          </a:p>
          <a:p>
            <a:pPr marL="0" indent="0">
              <a:buNone/>
            </a:pPr>
            <a:r>
              <a:rPr lang="en-US" dirty="0"/>
              <a:t>functionality.</a:t>
            </a:r>
          </a:p>
        </p:txBody>
      </p:sp>
    </p:spTree>
    <p:extLst>
      <p:ext uri="{BB962C8B-B14F-4D97-AF65-F5344CB8AC3E}">
        <p14:creationId xmlns:p14="http://schemas.microsoft.com/office/powerpoint/2010/main" val="46499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77C3-53B2-4595-8981-9DE4D5E0EF90}"/>
              </a:ext>
            </a:extLst>
          </p:cNvPr>
          <p:cNvSpPr>
            <a:spLocks noGrp="1"/>
          </p:cNvSpPr>
          <p:nvPr>
            <p:ph type="title"/>
          </p:nvPr>
        </p:nvSpPr>
        <p:spPr/>
        <p:txBody>
          <a:bodyPr/>
          <a:lstStyle/>
          <a:p>
            <a:r>
              <a:rPr lang="en-US" dirty="0"/>
              <a:t>Design Document (GDD) Entry -1</a:t>
            </a:r>
          </a:p>
        </p:txBody>
      </p:sp>
      <p:sp>
        <p:nvSpPr>
          <p:cNvPr id="3" name="Content Placeholder 2">
            <a:extLst>
              <a:ext uri="{FF2B5EF4-FFF2-40B4-BE49-F238E27FC236}">
                <a16:creationId xmlns:a16="http://schemas.microsoft.com/office/drawing/2014/main" id="{EAFCBCA8-8F68-43EE-9232-7E6010E44486}"/>
              </a:ext>
            </a:extLst>
          </p:cNvPr>
          <p:cNvSpPr>
            <a:spLocks noGrp="1"/>
          </p:cNvSpPr>
          <p:nvPr>
            <p:ph idx="1"/>
          </p:nvPr>
        </p:nvSpPr>
        <p:spPr>
          <a:xfrm>
            <a:off x="1451579" y="2015732"/>
            <a:ext cx="9603275" cy="4037749"/>
          </a:xfrm>
        </p:spPr>
        <p:txBody>
          <a:bodyPr>
            <a:normAutofit fontScale="92500" lnSpcReduction="20000"/>
          </a:bodyPr>
          <a:lstStyle/>
          <a:p>
            <a:pPr marL="0" indent="0">
              <a:buNone/>
            </a:pPr>
            <a:r>
              <a:rPr lang="en-US" sz="1600" dirty="0"/>
              <a:t>In your Game Design Document (GDD), complete sections 2.8 - Design and 2.81 - Copy.</a:t>
            </a:r>
          </a:p>
          <a:p>
            <a:pPr marL="0" indent="0">
              <a:buNone/>
            </a:pPr>
            <a:r>
              <a:rPr lang="en-US" sz="1600" dirty="0"/>
              <a:t>For each level, be sure to include the following:</a:t>
            </a:r>
          </a:p>
          <a:p>
            <a:pPr marL="0" indent="0">
              <a:buNone/>
            </a:pPr>
            <a:r>
              <a:rPr lang="en-US" sz="1600" dirty="0"/>
              <a:t>• World Description</a:t>
            </a:r>
          </a:p>
          <a:p>
            <a:pPr marL="0" indent="0">
              <a:buNone/>
            </a:pPr>
            <a:r>
              <a:rPr lang="en-US" sz="1600" dirty="0"/>
              <a:t>• Location</a:t>
            </a:r>
          </a:p>
          <a:p>
            <a:pPr marL="0" indent="0">
              <a:buNone/>
            </a:pPr>
            <a:r>
              <a:rPr lang="en-US" sz="1600" dirty="0"/>
              <a:t>• Time of day: Does it stay the same or change?</a:t>
            </a:r>
          </a:p>
          <a:p>
            <a:pPr marL="0" indent="0">
              <a:buNone/>
            </a:pPr>
            <a:r>
              <a:rPr lang="en-US" sz="1600" dirty="0"/>
              <a:t>• Weather: Does it stay the same or change?</a:t>
            </a:r>
          </a:p>
          <a:p>
            <a:pPr marL="0" indent="0">
              <a:buNone/>
            </a:pPr>
            <a:r>
              <a:rPr lang="en-US" sz="1600" dirty="0"/>
              <a:t>• Are there any pertinent terrain features?</a:t>
            </a:r>
          </a:p>
          <a:p>
            <a:pPr marL="0" indent="0">
              <a:buNone/>
            </a:pPr>
            <a:r>
              <a:rPr lang="en-US" sz="1600" dirty="0"/>
              <a:t>For the story setup, consider the following:</a:t>
            </a:r>
          </a:p>
          <a:p>
            <a:pPr marL="0" indent="0">
              <a:buNone/>
            </a:pPr>
            <a:r>
              <a:rPr lang="en-US" sz="1600" dirty="0"/>
              <a:t>• What main story points set up the player for the current level or mission?</a:t>
            </a:r>
          </a:p>
          <a:p>
            <a:pPr marL="0" indent="0">
              <a:buNone/>
            </a:pPr>
            <a:r>
              <a:rPr lang="en-US" sz="1600" dirty="0"/>
              <a:t>• Story continuity: How does this level support the overall storyline of the game?</a:t>
            </a:r>
          </a:p>
          <a:p>
            <a:pPr marL="0" indent="0">
              <a:buNone/>
            </a:pPr>
            <a:r>
              <a:rPr lang="en-US" sz="1600" dirty="0"/>
              <a:t>• Story points that are reinforced with this mission or level.</a:t>
            </a:r>
          </a:p>
        </p:txBody>
      </p:sp>
    </p:spTree>
    <p:extLst>
      <p:ext uri="{BB962C8B-B14F-4D97-AF65-F5344CB8AC3E}">
        <p14:creationId xmlns:p14="http://schemas.microsoft.com/office/powerpoint/2010/main" val="2730546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C3FC-8393-4277-B7DF-DDBE25C6CB21}"/>
              </a:ext>
            </a:extLst>
          </p:cNvPr>
          <p:cNvSpPr>
            <a:spLocks noGrp="1"/>
          </p:cNvSpPr>
          <p:nvPr>
            <p:ph type="title"/>
          </p:nvPr>
        </p:nvSpPr>
        <p:spPr/>
        <p:txBody>
          <a:bodyPr/>
          <a:lstStyle/>
          <a:p>
            <a:r>
              <a:rPr lang="en-US" dirty="0"/>
              <a:t>Design Document (GDD) Entry -2</a:t>
            </a:r>
          </a:p>
        </p:txBody>
      </p:sp>
      <p:sp>
        <p:nvSpPr>
          <p:cNvPr id="3" name="Content Placeholder 2">
            <a:extLst>
              <a:ext uri="{FF2B5EF4-FFF2-40B4-BE49-F238E27FC236}">
                <a16:creationId xmlns:a16="http://schemas.microsoft.com/office/drawing/2014/main" id="{F9B6F414-E186-4538-960E-52607C3DF48E}"/>
              </a:ext>
            </a:extLst>
          </p:cNvPr>
          <p:cNvSpPr>
            <a:spLocks noGrp="1"/>
          </p:cNvSpPr>
          <p:nvPr>
            <p:ph idx="1"/>
          </p:nvPr>
        </p:nvSpPr>
        <p:spPr>
          <a:xfrm>
            <a:off x="1684962" y="2015732"/>
            <a:ext cx="9719637" cy="4037749"/>
          </a:xfrm>
        </p:spPr>
        <p:txBody>
          <a:bodyPr>
            <a:normAutofit fontScale="92500" lnSpcReduction="10000"/>
          </a:bodyPr>
          <a:lstStyle/>
          <a:p>
            <a:pPr marL="0" indent="0">
              <a:buNone/>
            </a:pPr>
            <a:r>
              <a:rPr lang="en-US" sz="1200" dirty="0"/>
              <a:t>Mission or level summary</a:t>
            </a:r>
          </a:p>
          <a:p>
            <a:pPr marL="0" indent="0">
              <a:buNone/>
            </a:pPr>
            <a:r>
              <a:rPr lang="en-US" sz="1200" dirty="0"/>
              <a:t>• Textual summary of walk-through description of mission or level.</a:t>
            </a:r>
          </a:p>
          <a:p>
            <a:pPr marL="0" indent="0">
              <a:buNone/>
            </a:pPr>
            <a:r>
              <a:rPr lang="en-US" sz="1200" dirty="0"/>
              <a:t>• Topographic map</a:t>
            </a:r>
          </a:p>
          <a:p>
            <a:pPr marL="0" indent="0">
              <a:buNone/>
            </a:pPr>
            <a:r>
              <a:rPr lang="en-US" sz="1200" dirty="0"/>
              <a:t>• Specific objectives or goals: What does the player need to accomplish – what are the challenges of the level?</a:t>
            </a:r>
          </a:p>
          <a:p>
            <a:pPr marL="0" indent="0">
              <a:buNone/>
            </a:pPr>
            <a:r>
              <a:rPr lang="en-US" sz="1200" dirty="0"/>
              <a:t>Opening Scene</a:t>
            </a:r>
          </a:p>
          <a:p>
            <a:pPr marL="0" indent="0">
              <a:buNone/>
            </a:pPr>
            <a:r>
              <a:rPr lang="en-US" sz="1200" dirty="0"/>
              <a:t>• What non-player characters are present and what is their purpose? Note: This may overlap enemies.</a:t>
            </a:r>
          </a:p>
          <a:p>
            <a:pPr marL="0" indent="0">
              <a:buNone/>
            </a:pPr>
            <a:r>
              <a:rPr lang="en-US" sz="1200" dirty="0"/>
              <a:t>• What entities are present in the opening scene for the level?</a:t>
            </a:r>
          </a:p>
          <a:p>
            <a:pPr marL="0" indent="0">
              <a:buNone/>
            </a:pPr>
            <a:r>
              <a:rPr lang="en-US" sz="1200" dirty="0"/>
              <a:t>• Are there any special effects like fireballs, erupting geysers, jagged lighting in the sky or anything else to note</a:t>
            </a:r>
          </a:p>
          <a:p>
            <a:pPr marL="0" indent="0">
              <a:buNone/>
            </a:pPr>
            <a:r>
              <a:rPr lang="en-US" sz="1200" dirty="0"/>
              <a:t>about the opening scene?</a:t>
            </a:r>
          </a:p>
          <a:p>
            <a:pPr marL="0" indent="0">
              <a:buNone/>
            </a:pPr>
            <a:r>
              <a:rPr lang="en-US" sz="1200" dirty="0"/>
              <a:t>• How will sound and music be used, if at all? </a:t>
            </a:r>
          </a:p>
          <a:p>
            <a:pPr marL="0" indent="0">
              <a:buNone/>
            </a:pPr>
            <a:r>
              <a:rPr lang="en-US" sz="1200" dirty="0"/>
              <a:t>Gameplay notes for the level</a:t>
            </a:r>
          </a:p>
          <a:p>
            <a:pPr marL="0" indent="0">
              <a:buNone/>
            </a:pPr>
            <a:r>
              <a:rPr lang="en-US" sz="1200" dirty="0"/>
              <a:t>• Clear rules of gameplay</a:t>
            </a:r>
          </a:p>
          <a:p>
            <a:pPr marL="0" indent="0">
              <a:buNone/>
            </a:pPr>
            <a:r>
              <a:rPr lang="en-US" sz="1200" dirty="0"/>
              <a:t>• Special considerations, exceptions and implications</a:t>
            </a:r>
          </a:p>
        </p:txBody>
      </p:sp>
    </p:spTree>
    <p:extLst>
      <p:ext uri="{BB962C8B-B14F-4D97-AF65-F5344CB8AC3E}">
        <p14:creationId xmlns:p14="http://schemas.microsoft.com/office/powerpoint/2010/main" val="4154247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8A84-56C2-47ED-9E9D-EF2D7F50FA5C}"/>
              </a:ext>
            </a:extLst>
          </p:cNvPr>
          <p:cNvSpPr>
            <a:spLocks noGrp="1"/>
          </p:cNvSpPr>
          <p:nvPr>
            <p:ph type="title"/>
          </p:nvPr>
        </p:nvSpPr>
        <p:spPr/>
        <p:txBody>
          <a:bodyPr/>
          <a:lstStyle/>
          <a:p>
            <a:r>
              <a:rPr lang="en-US" dirty="0"/>
              <a:t>Capstone Project</a:t>
            </a:r>
          </a:p>
        </p:txBody>
      </p:sp>
      <p:sp>
        <p:nvSpPr>
          <p:cNvPr id="3" name="Content Placeholder 2">
            <a:extLst>
              <a:ext uri="{FF2B5EF4-FFF2-40B4-BE49-F238E27FC236}">
                <a16:creationId xmlns:a16="http://schemas.microsoft.com/office/drawing/2014/main" id="{2C777C00-F83B-460D-8355-8C19B9746913}"/>
              </a:ext>
            </a:extLst>
          </p:cNvPr>
          <p:cNvSpPr>
            <a:spLocks noGrp="1"/>
          </p:cNvSpPr>
          <p:nvPr>
            <p:ph idx="1"/>
          </p:nvPr>
        </p:nvSpPr>
        <p:spPr/>
        <p:txBody>
          <a:bodyPr>
            <a:normAutofit/>
          </a:bodyPr>
          <a:lstStyle/>
          <a:p>
            <a:pPr marL="0" indent="0">
              <a:buNone/>
            </a:pPr>
            <a:r>
              <a:rPr lang="en-US" dirty="0"/>
              <a:t>At this point, you should be actively building your Capstone Project in Unity. Now is time to create your design levels! Use this opportunity to apply the learning you received about level design and balance within the game you are creating. By this point, you should have enough content to begin integrating objects. You may also be ready to begin adding animations. Lastly, you can also add physics to objects to improve their game performance and realism. As game development is progressing, your game designs should also be coming together. Just remember, you may need to return to update, tweak, or revise your project. That is no cause for concern. Design iteration is a natural part of the game development process!</a:t>
            </a:r>
          </a:p>
        </p:txBody>
      </p:sp>
    </p:spTree>
    <p:extLst>
      <p:ext uri="{BB962C8B-B14F-4D97-AF65-F5344CB8AC3E}">
        <p14:creationId xmlns:p14="http://schemas.microsoft.com/office/powerpoint/2010/main" val="4183320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9B0F-6E69-4C02-A89B-6A5FCAAA40E6}"/>
              </a:ext>
            </a:extLst>
          </p:cNvPr>
          <p:cNvSpPr>
            <a:spLocks noGrp="1"/>
          </p:cNvSpPr>
          <p:nvPr>
            <p:ph type="title"/>
          </p:nvPr>
        </p:nvSpPr>
        <p:spPr/>
        <p:txBody>
          <a:bodyPr/>
          <a:lstStyle/>
          <a:p>
            <a:r>
              <a:rPr lang="en-US" dirty="0"/>
              <a:t>WEEKLY ASSIGNMENT</a:t>
            </a:r>
          </a:p>
        </p:txBody>
      </p:sp>
      <p:sp>
        <p:nvSpPr>
          <p:cNvPr id="3" name="Content Placeholder 2">
            <a:extLst>
              <a:ext uri="{FF2B5EF4-FFF2-40B4-BE49-F238E27FC236}">
                <a16:creationId xmlns:a16="http://schemas.microsoft.com/office/drawing/2014/main" id="{11F43E40-E29D-495C-A532-DD45501542DE}"/>
              </a:ext>
            </a:extLst>
          </p:cNvPr>
          <p:cNvSpPr>
            <a:spLocks noGrp="1"/>
          </p:cNvSpPr>
          <p:nvPr>
            <p:ph idx="1"/>
          </p:nvPr>
        </p:nvSpPr>
        <p:spPr/>
        <p:txBody>
          <a:bodyPr>
            <a:normAutofit/>
          </a:bodyPr>
          <a:lstStyle/>
          <a:p>
            <a:pPr marL="457200" indent="-457200">
              <a:buAutoNum type="arabicPeriod"/>
            </a:pPr>
            <a:r>
              <a:rPr lang="en-US" dirty="0"/>
              <a:t>CREATE A BUBBLE DIAGRAM OF YOUR CAPSTONE PROJECT.</a:t>
            </a:r>
          </a:p>
          <a:p>
            <a:pPr marL="457200" indent="-457200">
              <a:buAutoNum type="arabicPeriod"/>
            </a:pPr>
            <a:r>
              <a:rPr lang="en-US" dirty="0"/>
              <a:t>CREATE THE ROUGH DRAFT/SKETCH OF EVERY AREAS IN YOUR LEVEL DESIGN. TRY TO INTEGRATE ENEMIES/PUZZLE/OBSTACLE (MAKRO CONSTRAINT) IN YOUR GAME.</a:t>
            </a:r>
          </a:p>
          <a:p>
            <a:pPr marL="457200" indent="-457200">
              <a:buAutoNum type="arabicPeriod"/>
            </a:pPr>
            <a:endParaRPr lang="en-US" dirty="0"/>
          </a:p>
        </p:txBody>
      </p:sp>
    </p:spTree>
    <p:extLst>
      <p:ext uri="{BB962C8B-B14F-4D97-AF65-F5344CB8AC3E}">
        <p14:creationId xmlns:p14="http://schemas.microsoft.com/office/powerpoint/2010/main" val="2051949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B841-452C-48DA-801D-F6F1019E5659}"/>
              </a:ext>
            </a:extLst>
          </p:cNvPr>
          <p:cNvSpPr>
            <a:spLocks noGrp="1"/>
          </p:cNvSpPr>
          <p:nvPr>
            <p:ph type="title"/>
          </p:nvPr>
        </p:nvSpPr>
        <p:spPr/>
        <p:txBody>
          <a:bodyPr/>
          <a:lstStyle/>
          <a:p>
            <a:r>
              <a:rPr lang="en-US" dirty="0"/>
              <a:t>SUGGESTED RESOURCES</a:t>
            </a:r>
          </a:p>
        </p:txBody>
      </p:sp>
      <p:sp>
        <p:nvSpPr>
          <p:cNvPr id="3" name="Content Placeholder 2">
            <a:extLst>
              <a:ext uri="{FF2B5EF4-FFF2-40B4-BE49-F238E27FC236}">
                <a16:creationId xmlns:a16="http://schemas.microsoft.com/office/drawing/2014/main" id="{26025641-E1A3-429D-B89C-CC29655D4363}"/>
              </a:ext>
            </a:extLst>
          </p:cNvPr>
          <p:cNvSpPr>
            <a:spLocks noGrp="1"/>
          </p:cNvSpPr>
          <p:nvPr>
            <p:ph idx="1"/>
          </p:nvPr>
        </p:nvSpPr>
        <p:spPr/>
        <p:txBody>
          <a:bodyPr>
            <a:normAutofit fontScale="70000" lnSpcReduction="20000"/>
          </a:bodyPr>
          <a:lstStyle/>
          <a:p>
            <a:pPr marL="0" indent="0">
              <a:buNone/>
            </a:pPr>
            <a:r>
              <a:rPr lang="en-US" dirty="0"/>
              <a:t>Which books, digital resources, &amp; other materials will be used in this lesson? Listed below is a</a:t>
            </a:r>
          </a:p>
          <a:p>
            <a:pPr marL="0" indent="0">
              <a:buNone/>
            </a:pPr>
            <a:r>
              <a:rPr lang="en-US" dirty="0"/>
              <a:t>recommendation of resources to consider for this unit:</a:t>
            </a:r>
          </a:p>
          <a:p>
            <a:pPr marL="514350" indent="-514350">
              <a:buAutoNum type="arabicPeriod"/>
            </a:pPr>
            <a:r>
              <a:rPr lang="en-US" dirty="0"/>
              <a:t>6 Principles of Choke Point Level Design </a:t>
            </a:r>
            <a:r>
              <a:rPr lang="en-US" dirty="0">
                <a:hlinkClick r:id="rId2"/>
              </a:rPr>
              <a:t>https://www.youtube.com/watch?feature=player_embedded&amp;v=RO9ftM-_Vys</a:t>
            </a:r>
            <a:r>
              <a:rPr lang="en-US" dirty="0"/>
              <a:t> &amp; </a:t>
            </a:r>
            <a:r>
              <a:rPr lang="en-US" dirty="0">
                <a:hlinkClick r:id="rId3"/>
              </a:rPr>
              <a:t>http://worldofleveldesign.com/categories/csgo-tutorials/csgo-principles-choke-point-level-design.php</a:t>
            </a:r>
            <a:endParaRPr lang="en-US" dirty="0"/>
          </a:p>
          <a:p>
            <a:pPr marL="514350" indent="-514350">
              <a:buAutoNum type="arabicPeriod"/>
            </a:pPr>
            <a:r>
              <a:rPr lang="en-US" dirty="0"/>
              <a:t>How to Design Gameplay Map Layouts (Complete In-Depth Guide) </a:t>
            </a:r>
            <a:r>
              <a:rPr lang="en-US" dirty="0">
                <a:hlinkClick r:id="rId4"/>
              </a:rPr>
              <a:t>https://www.youtube.com/watch?feature=player_embedded&amp;v=YBTWe2xUcAM</a:t>
            </a:r>
            <a:r>
              <a:rPr lang="en-US" dirty="0"/>
              <a:t> &amp; </a:t>
            </a:r>
            <a:r>
              <a:rPr lang="en-US" dirty="0">
                <a:hlinkClick r:id="rId5"/>
              </a:rPr>
              <a:t>http://worldofleveldesign.com/categories/csgo-tutorials/csgo-how-to-design-gameplay-map-layouts.php</a:t>
            </a:r>
            <a:endParaRPr lang="en-US" dirty="0"/>
          </a:p>
          <a:p>
            <a:pPr marL="514350" indent="-514350">
              <a:buAutoNum type="arabicPeriod"/>
            </a:pPr>
            <a:r>
              <a:rPr lang="en-US" dirty="0"/>
              <a:t>Good level design reference database </a:t>
            </a:r>
            <a:r>
              <a:rPr lang="en-US" dirty="0">
                <a:hlinkClick r:id="rId6"/>
              </a:rPr>
              <a:t>http://level-design.org/referencedb/index.php?/category/44</a:t>
            </a:r>
            <a:endParaRPr lang="en-US" dirty="0"/>
          </a:p>
          <a:p>
            <a:pPr marL="514350" indent="-514350">
              <a:buAutoNum type="arabicPeriod"/>
            </a:pPr>
            <a:r>
              <a:rPr lang="en-US" dirty="0"/>
              <a:t>Bio of a level designer </a:t>
            </a:r>
            <a:r>
              <a:rPr lang="en-US" dirty="0">
                <a:hlinkClick r:id="rId7"/>
              </a:rPr>
              <a:t>http://www.2d-chris.com/about/</a:t>
            </a:r>
            <a:endParaRPr lang="en-US" dirty="0"/>
          </a:p>
          <a:p>
            <a:pPr marL="514350" indent="-514350">
              <a:buAutoNum type="arabicPeriod"/>
            </a:pPr>
            <a:r>
              <a:rPr lang="en-US" dirty="0"/>
              <a:t>Good overview of level design http://www.gdcvault.com/play/1020172/Level-Design-in-a-Day</a:t>
            </a:r>
          </a:p>
          <a:p>
            <a:pPr marL="0" indent="0">
              <a:buNone/>
            </a:pPr>
            <a:r>
              <a:rPr lang="en-US" dirty="0"/>
              <a:t>(start with slide 25)</a:t>
            </a:r>
          </a:p>
        </p:txBody>
      </p:sp>
    </p:spTree>
    <p:extLst>
      <p:ext uri="{BB962C8B-B14F-4D97-AF65-F5344CB8AC3E}">
        <p14:creationId xmlns:p14="http://schemas.microsoft.com/office/powerpoint/2010/main" val="3600314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A picture containing indoor, furniture&#10;&#10;Description generated with high confidence">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77F26536-FA79-4810-A339-3AE8E8F29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A0408E9-707B-4A1E-8F76-1446FD208B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 name="Picture 20" descr="A picture containing indoor, furniture&#10;&#10;Description generated with high confidence">
            <a:extLst>
              <a:ext uri="{FF2B5EF4-FFF2-40B4-BE49-F238E27FC236}">
                <a16:creationId xmlns:a16="http://schemas.microsoft.com/office/drawing/2014/main" id="{FB5A863F-5222-4F82-82F2-CD95CF2BE16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AD096BA-66B4-43D3-A27A-589B04C93F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FA5C59A-4003-4B5D-B4F7-6B8C547CE64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6" name="Rectangle 25">
              <a:extLst>
                <a:ext uri="{FF2B5EF4-FFF2-40B4-BE49-F238E27FC236}">
                  <a16:creationId xmlns:a16="http://schemas.microsoft.com/office/drawing/2014/main" id="{60AB89F5-8779-4F54-AC63-603C1C8F8A95}"/>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FE2A06-E028-40D5-AC78-41D3F63090AE}"/>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angle 28">
            <a:extLst>
              <a:ext uri="{FF2B5EF4-FFF2-40B4-BE49-F238E27FC236}">
                <a16:creationId xmlns:a16="http://schemas.microsoft.com/office/drawing/2014/main" id="{DB9C54D8-8AD1-4363-9068-BC78DE740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19" y="977099"/>
            <a:ext cx="514420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43EB4EB-EBD0-4E3F-9C10-09F3A3C77E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30" y="3526496"/>
            <a:ext cx="351154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screenshot of a cell phone&#10;&#10;Description generated with very high confidence">
            <a:extLst>
              <a:ext uri="{FF2B5EF4-FFF2-40B4-BE49-F238E27FC236}">
                <a16:creationId xmlns:a16="http://schemas.microsoft.com/office/drawing/2014/main" id="{C0F458D3-6BB2-45B4-8EEF-95DEB4911E8D}"/>
              </a:ext>
            </a:extLst>
          </p:cNvPr>
          <p:cNvPicPr>
            <a:picLocks noChangeAspect="1"/>
          </p:cNvPicPr>
          <p:nvPr/>
        </p:nvPicPr>
        <p:blipFill>
          <a:blip r:embed="rId3"/>
          <a:stretch>
            <a:fillRect/>
          </a:stretch>
        </p:blipFill>
        <p:spPr>
          <a:xfrm>
            <a:off x="1436022" y="1116345"/>
            <a:ext cx="4495549" cy="3866172"/>
          </a:xfrm>
          <a:prstGeom prst="rect">
            <a:avLst/>
          </a:prstGeom>
        </p:spPr>
      </p:pic>
      <p:sp>
        <p:nvSpPr>
          <p:cNvPr id="2" name="Title 1">
            <a:extLst>
              <a:ext uri="{FF2B5EF4-FFF2-40B4-BE49-F238E27FC236}">
                <a16:creationId xmlns:a16="http://schemas.microsoft.com/office/drawing/2014/main" id="{709E38E5-15C6-4DAC-94A2-A1ECDD170F0D}"/>
              </a:ext>
            </a:extLst>
          </p:cNvPr>
          <p:cNvSpPr>
            <a:spLocks noGrp="1"/>
          </p:cNvSpPr>
          <p:nvPr>
            <p:ph type="title"/>
          </p:nvPr>
        </p:nvSpPr>
        <p:spPr>
          <a:xfrm>
            <a:off x="7221866" y="967167"/>
            <a:ext cx="3514639" cy="2374516"/>
          </a:xfrm>
        </p:spPr>
        <p:txBody>
          <a:bodyPr vert="horz" lIns="91440" tIns="45720" rIns="91440" bIns="0" rtlCol="0" anchor="b">
            <a:normAutofit/>
          </a:bodyPr>
          <a:lstStyle/>
          <a:p>
            <a:r>
              <a:rPr lang="en-US" sz="4800"/>
              <a:t>LEARNING OBJECTIVES</a:t>
            </a:r>
          </a:p>
        </p:txBody>
      </p:sp>
      <p:sp>
        <p:nvSpPr>
          <p:cNvPr id="3" name="Content Placeholder 2">
            <a:extLst>
              <a:ext uri="{FF2B5EF4-FFF2-40B4-BE49-F238E27FC236}">
                <a16:creationId xmlns:a16="http://schemas.microsoft.com/office/drawing/2014/main" id="{A535E9AD-CA46-4CE1-975F-0D6DAC7C943A}"/>
              </a:ext>
            </a:extLst>
          </p:cNvPr>
          <p:cNvSpPr>
            <a:spLocks noGrp="1"/>
          </p:cNvSpPr>
          <p:nvPr>
            <p:ph idx="1"/>
          </p:nvPr>
        </p:nvSpPr>
        <p:spPr>
          <a:xfrm>
            <a:off x="7218029" y="3529159"/>
            <a:ext cx="3524107" cy="1606576"/>
          </a:xfrm>
        </p:spPr>
        <p:txBody>
          <a:bodyPr vert="horz" lIns="91440" tIns="91440" rIns="91440" bIns="91440" rtlCol="0">
            <a:normAutofit/>
          </a:bodyPr>
          <a:lstStyle/>
          <a:p>
            <a:pPr marL="0" indent="0">
              <a:buNone/>
            </a:pPr>
            <a:r>
              <a:rPr lang="en-US" sz="1600" cap="all"/>
              <a:t>By the end of this unit, learners should be able to perform the following tasks:</a:t>
            </a:r>
          </a:p>
        </p:txBody>
      </p:sp>
    </p:spTree>
    <p:extLst>
      <p:ext uri="{BB962C8B-B14F-4D97-AF65-F5344CB8AC3E}">
        <p14:creationId xmlns:p14="http://schemas.microsoft.com/office/powerpoint/2010/main" val="353958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BB4C-A334-4E0B-9370-1737A7344764}"/>
              </a:ext>
            </a:extLst>
          </p:cNvPr>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1FB8701C-52BB-49DD-ADEF-899A4D705E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4741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9CEC-C83E-48B4-87D0-3C1BB116AF2F}"/>
              </a:ext>
            </a:extLst>
          </p:cNvPr>
          <p:cNvSpPr>
            <a:spLocks noGrp="1"/>
          </p:cNvSpPr>
          <p:nvPr>
            <p:ph type="title"/>
          </p:nvPr>
        </p:nvSpPr>
        <p:spPr/>
        <p:txBody>
          <a:bodyPr/>
          <a:lstStyle/>
          <a:p>
            <a:r>
              <a:rPr lang="en-US" dirty="0"/>
              <a:t>1. Level Design Theory</a:t>
            </a:r>
          </a:p>
        </p:txBody>
      </p:sp>
      <p:sp>
        <p:nvSpPr>
          <p:cNvPr id="3" name="Content Placeholder 2">
            <a:extLst>
              <a:ext uri="{FF2B5EF4-FFF2-40B4-BE49-F238E27FC236}">
                <a16:creationId xmlns:a16="http://schemas.microsoft.com/office/drawing/2014/main" id="{9A8D2A47-B3E6-45CC-B89B-86FCC1A18B98}"/>
              </a:ext>
            </a:extLst>
          </p:cNvPr>
          <p:cNvSpPr>
            <a:spLocks noGrp="1"/>
          </p:cNvSpPr>
          <p:nvPr>
            <p:ph idx="1"/>
          </p:nvPr>
        </p:nvSpPr>
        <p:spPr/>
        <p:txBody>
          <a:bodyPr/>
          <a:lstStyle/>
          <a:p>
            <a:pPr marL="0" indent="0">
              <a:buNone/>
            </a:pPr>
            <a:r>
              <a:rPr lang="en-US" dirty="0"/>
              <a:t>a. Game flow types</a:t>
            </a:r>
          </a:p>
          <a:p>
            <a:pPr marL="0" indent="0">
              <a:buNone/>
            </a:pPr>
            <a:r>
              <a:rPr lang="en-US" dirty="0"/>
              <a:t>b. Creating a balanced layout</a:t>
            </a:r>
          </a:p>
          <a:p>
            <a:pPr marL="0" indent="0">
              <a:buNone/>
            </a:pPr>
            <a:r>
              <a:rPr lang="en-US" dirty="0"/>
              <a:t>c. Support of the game narrative</a:t>
            </a:r>
          </a:p>
          <a:p>
            <a:pPr marL="0" indent="0">
              <a:buNone/>
            </a:pPr>
            <a:r>
              <a:rPr lang="en-US" dirty="0"/>
              <a:t>d. Conveying the design</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F8934D48-CF6B-4D61-AC42-9D5738A3CE38}"/>
                  </a:ext>
                </a:extLst>
              </p:cNvPr>
              <p:cNvGraphicFramePr>
                <a:graphicFrameLocks noChangeAspect="1"/>
              </p:cNvGraphicFramePr>
              <p:nvPr>
                <p:extLst>
                  <p:ext uri="{D42A27DB-BD31-4B8C-83A1-F6EECF244321}">
                    <p14:modId xmlns:p14="http://schemas.microsoft.com/office/powerpoint/2010/main" val="627142787"/>
                  </p:ext>
                </p:extLst>
              </p:nvPr>
            </p:nvGraphicFramePr>
            <p:xfrm>
              <a:off x="5465086" y="2015732"/>
              <a:ext cx="788130" cy="443323"/>
            </p:xfrm>
            <a:graphic>
              <a:graphicData uri="http://schemas.microsoft.com/office/powerpoint/2016/slidezoom">
                <pslz:sldZm>
                  <pslz:sldZmObj sldId="271" cId="20858182">
                    <pslz:zmPr id="{628BCCAD-74BA-46FB-AD04-7DB8B6229EE5}" returnToParent="0" transitionDur="1000">
                      <p166:blipFill xmlns:p166="http://schemas.microsoft.com/office/powerpoint/2016/6/main">
                        <a:blip r:embed="rId2"/>
                        <a:stretch>
                          <a:fillRect/>
                        </a:stretch>
                      </p166:blipFill>
                      <p166:spPr xmlns:p166="http://schemas.microsoft.com/office/powerpoint/2016/6/main">
                        <a:xfrm>
                          <a:off x="0" y="0"/>
                          <a:ext cx="788130" cy="443323"/>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F8934D48-CF6B-4D61-AC42-9D5738A3CE38}"/>
                  </a:ext>
                </a:extLst>
              </p:cNvPr>
              <p:cNvPicPr>
                <a:picLocks noGrp="1" noRot="1" noChangeAspect="1" noMove="1" noResize="1" noEditPoints="1" noAdjustHandles="1" noChangeArrowheads="1" noChangeShapeType="1"/>
              </p:cNvPicPr>
              <p:nvPr/>
            </p:nvPicPr>
            <p:blipFill>
              <a:blip r:embed="rId4"/>
              <a:stretch>
                <a:fillRect/>
              </a:stretch>
            </p:blipFill>
            <p:spPr>
              <a:xfrm>
                <a:off x="5465086" y="2015732"/>
                <a:ext cx="788130" cy="44332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0521D85-072A-4202-930B-D4FFB670E9F1}"/>
                  </a:ext>
                </a:extLst>
              </p:cNvPr>
              <p:cNvGraphicFramePr>
                <a:graphicFrameLocks noChangeAspect="1"/>
              </p:cNvGraphicFramePr>
              <p:nvPr>
                <p:extLst>
                  <p:ext uri="{D42A27DB-BD31-4B8C-83A1-F6EECF244321}">
                    <p14:modId xmlns:p14="http://schemas.microsoft.com/office/powerpoint/2010/main" val="906250857"/>
                  </p:ext>
                </p:extLst>
              </p:nvPr>
            </p:nvGraphicFramePr>
            <p:xfrm>
              <a:off x="5465086" y="2621033"/>
              <a:ext cx="788130" cy="443323"/>
            </p:xfrm>
            <a:graphic>
              <a:graphicData uri="http://schemas.microsoft.com/office/powerpoint/2016/slidezoom">
                <pslz:sldZm>
                  <pslz:sldZmObj sldId="282" cId="3293363652">
                    <pslz:zmPr id="{2E3AA27C-7C9B-4573-A71C-D42DC7E2ADF7}" returnToParent="0" transitionDur="1000">
                      <p166:blipFill xmlns:p166="http://schemas.microsoft.com/office/powerpoint/2016/6/main">
                        <a:blip r:embed="rId5"/>
                        <a:stretch>
                          <a:fillRect/>
                        </a:stretch>
                      </p166:blipFill>
                      <p166:spPr xmlns:p166="http://schemas.microsoft.com/office/powerpoint/2016/6/main">
                        <a:xfrm>
                          <a:off x="0" y="0"/>
                          <a:ext cx="788130" cy="443323"/>
                        </a:xfrm>
                        <a:prstGeom prst="rect">
                          <a:avLst/>
                        </a:prstGeom>
                        <a:ln w="3175">
                          <a:solidFill>
                            <a:prstClr val="ltGray"/>
                          </a:solidFill>
                        </a:ln>
                      </p166:spPr>
                    </pslz:zmPr>
                  </pslz:sldZmObj>
                </pslz:sldZm>
              </a:graphicData>
            </a:graphic>
          </p:graphicFrame>
        </mc:Choice>
        <mc:Fallback xmlns="">
          <p:pic>
            <p:nvPicPr>
              <p:cNvPr id="7" name="Slide Zoom 6">
                <a:hlinkClick r:id="rId6" action="ppaction://hlinksldjump"/>
                <a:extLst>
                  <a:ext uri="{FF2B5EF4-FFF2-40B4-BE49-F238E27FC236}">
                    <a16:creationId xmlns:a16="http://schemas.microsoft.com/office/drawing/2014/main" id="{70521D85-072A-4202-930B-D4FFB670E9F1}"/>
                  </a:ext>
                </a:extLst>
              </p:cNvPr>
              <p:cNvPicPr>
                <a:picLocks noGrp="1" noRot="1" noChangeAspect="1" noMove="1" noResize="1" noEditPoints="1" noAdjustHandles="1" noChangeArrowheads="1" noChangeShapeType="1"/>
              </p:cNvPicPr>
              <p:nvPr/>
            </p:nvPicPr>
            <p:blipFill>
              <a:blip r:embed="rId7"/>
              <a:stretch>
                <a:fillRect/>
              </a:stretch>
            </p:blipFill>
            <p:spPr>
              <a:xfrm>
                <a:off x="5465086" y="2621033"/>
                <a:ext cx="788130" cy="44332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5190319B-64C4-44A4-996B-4F67D0C01B16}"/>
                  </a:ext>
                </a:extLst>
              </p:cNvPr>
              <p:cNvGraphicFramePr>
                <a:graphicFrameLocks noChangeAspect="1"/>
              </p:cNvGraphicFramePr>
              <p:nvPr>
                <p:extLst>
                  <p:ext uri="{D42A27DB-BD31-4B8C-83A1-F6EECF244321}">
                    <p14:modId xmlns:p14="http://schemas.microsoft.com/office/powerpoint/2010/main" val="2328388444"/>
                  </p:ext>
                </p:extLst>
              </p:nvPr>
            </p:nvGraphicFramePr>
            <p:xfrm>
              <a:off x="9805462" y="5039784"/>
              <a:ext cx="1516660" cy="853121"/>
            </p:xfrm>
            <a:graphic>
              <a:graphicData uri="http://schemas.microsoft.com/office/powerpoint/2016/slidezoom">
                <pslz:sldZm>
                  <pslz:sldZmObj sldId="272" cId="441823554">
                    <pslz:zmPr id="{3174A4A2-19A0-45B9-A27D-FC3AB1404D21}" returnToParent="0" transitionDur="1000">
                      <p166:blipFill xmlns:p166="http://schemas.microsoft.com/office/powerpoint/2016/6/main">
                        <a:blip r:embed="rId8"/>
                        <a:stretch>
                          <a:fillRect/>
                        </a:stretch>
                      </p166:blipFill>
                      <p166:spPr xmlns:p166="http://schemas.microsoft.com/office/powerpoint/2016/6/main">
                        <a:xfrm>
                          <a:off x="0" y="0"/>
                          <a:ext cx="1516660" cy="853121"/>
                        </a:xfrm>
                        <a:prstGeom prst="rect">
                          <a:avLst/>
                        </a:prstGeom>
                        <a:ln w="3175">
                          <a:solidFill>
                            <a:prstClr val="ltGray"/>
                          </a:solidFill>
                        </a:ln>
                      </p166:spPr>
                    </pslz:zmPr>
                  </pslz:sldZmObj>
                </pslz:sldZm>
              </a:graphicData>
            </a:graphic>
          </p:graphicFrame>
        </mc:Choice>
        <mc:Fallback xmlns="">
          <p:pic>
            <p:nvPicPr>
              <p:cNvPr id="9" name="Slide Zoom 8">
                <a:hlinkClick r:id="rId9" action="ppaction://hlinksldjump"/>
                <a:extLst>
                  <a:ext uri="{FF2B5EF4-FFF2-40B4-BE49-F238E27FC236}">
                    <a16:creationId xmlns:a16="http://schemas.microsoft.com/office/drawing/2014/main" id="{5190319B-64C4-44A4-996B-4F67D0C01B16}"/>
                  </a:ext>
                </a:extLst>
              </p:cNvPr>
              <p:cNvPicPr>
                <a:picLocks noGrp="1" noRot="1" noChangeAspect="1" noMove="1" noResize="1" noEditPoints="1" noAdjustHandles="1" noChangeArrowheads="1" noChangeShapeType="1"/>
              </p:cNvPicPr>
              <p:nvPr/>
            </p:nvPicPr>
            <p:blipFill>
              <a:blip r:embed="rId10"/>
              <a:stretch>
                <a:fillRect/>
              </a:stretch>
            </p:blipFill>
            <p:spPr>
              <a:xfrm>
                <a:off x="9805462" y="5039784"/>
                <a:ext cx="1516660" cy="853121"/>
              </a:xfrm>
              <a:prstGeom prst="rect">
                <a:avLst/>
              </a:prstGeom>
              <a:ln w="3175">
                <a:solidFill>
                  <a:prstClr val="ltGray"/>
                </a:solidFill>
              </a:ln>
            </p:spPr>
          </p:pic>
        </mc:Fallback>
      </mc:AlternateContent>
    </p:spTree>
    <p:extLst>
      <p:ext uri="{BB962C8B-B14F-4D97-AF65-F5344CB8AC3E}">
        <p14:creationId xmlns:p14="http://schemas.microsoft.com/office/powerpoint/2010/main" val="1802546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descr="A picture containing indoor, furniture&#10;&#10;Description generated with high confidence">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close up of a logo&#10;&#10;Description generated with very high confidence">
            <a:extLst>
              <a:ext uri="{FF2B5EF4-FFF2-40B4-BE49-F238E27FC236}">
                <a16:creationId xmlns:a16="http://schemas.microsoft.com/office/drawing/2014/main" id="{E160ADC2-3266-4FED-AB30-FF9053F00853}"/>
              </a:ext>
            </a:extLst>
          </p:cNvPr>
          <p:cNvPicPr>
            <a:picLocks noChangeAspect="1"/>
          </p:cNvPicPr>
          <p:nvPr/>
        </p:nvPicPr>
        <p:blipFill>
          <a:blip r:embed="rId3"/>
          <a:stretch>
            <a:fillRect/>
          </a:stretch>
        </p:blipFill>
        <p:spPr>
          <a:xfrm>
            <a:off x="6094411" y="847960"/>
            <a:ext cx="4960442" cy="4576008"/>
          </a:xfrm>
          <a:prstGeom prst="rect">
            <a:avLst/>
          </a:prstGeom>
        </p:spPr>
      </p:pic>
      <p:sp>
        <p:nvSpPr>
          <p:cNvPr id="2" name="Title 1">
            <a:extLst>
              <a:ext uri="{FF2B5EF4-FFF2-40B4-BE49-F238E27FC236}">
                <a16:creationId xmlns:a16="http://schemas.microsoft.com/office/drawing/2014/main" id="{7E2D0C8A-5275-4262-9192-272E12DF5EEA}"/>
              </a:ext>
            </a:extLst>
          </p:cNvPr>
          <p:cNvSpPr>
            <a:spLocks noGrp="1"/>
          </p:cNvSpPr>
          <p:nvPr>
            <p:ph type="title"/>
          </p:nvPr>
        </p:nvSpPr>
        <p:spPr>
          <a:xfrm>
            <a:off x="1451580" y="804520"/>
            <a:ext cx="4176511" cy="1049235"/>
          </a:xfrm>
        </p:spPr>
        <p:txBody>
          <a:bodyPr>
            <a:normAutofit/>
          </a:bodyPr>
          <a:lstStyle/>
          <a:p>
            <a:r>
              <a:rPr lang="en-US" dirty="0"/>
              <a:t>Elements of Flow</a:t>
            </a:r>
          </a:p>
        </p:txBody>
      </p:sp>
      <p:sp>
        <p:nvSpPr>
          <p:cNvPr id="3" name="Content Placeholder 2">
            <a:extLst>
              <a:ext uri="{FF2B5EF4-FFF2-40B4-BE49-F238E27FC236}">
                <a16:creationId xmlns:a16="http://schemas.microsoft.com/office/drawing/2014/main" id="{668F0676-4D8F-49C6-AA31-E964054AFE15}"/>
              </a:ext>
            </a:extLst>
          </p:cNvPr>
          <p:cNvSpPr>
            <a:spLocks noGrp="1"/>
          </p:cNvSpPr>
          <p:nvPr>
            <p:ph idx="1"/>
          </p:nvPr>
        </p:nvSpPr>
        <p:spPr>
          <a:xfrm>
            <a:off x="1451581" y="2015732"/>
            <a:ext cx="4172212" cy="3450613"/>
          </a:xfrm>
        </p:spPr>
        <p:txBody>
          <a:bodyPr>
            <a:normAutofit/>
          </a:bodyPr>
          <a:lstStyle/>
          <a:p>
            <a:pPr marL="514350" indent="-514350">
              <a:lnSpc>
                <a:spcPct val="110000"/>
              </a:lnSpc>
              <a:buAutoNum type="arabicPeriod"/>
            </a:pPr>
            <a:r>
              <a:rPr lang="en-US" sz="1700"/>
              <a:t>A challenge activity that requires skills </a:t>
            </a:r>
          </a:p>
          <a:p>
            <a:pPr marL="514350" indent="-514350">
              <a:lnSpc>
                <a:spcPct val="110000"/>
              </a:lnSpc>
              <a:buAutoNum type="arabicPeriod"/>
            </a:pPr>
            <a:r>
              <a:rPr lang="en-US" sz="1700"/>
              <a:t>The merging of action and awareness </a:t>
            </a:r>
          </a:p>
          <a:p>
            <a:pPr marL="514350" indent="-514350">
              <a:lnSpc>
                <a:spcPct val="110000"/>
              </a:lnSpc>
              <a:buAutoNum type="arabicPeriod"/>
            </a:pPr>
            <a:r>
              <a:rPr lang="en-US" sz="1700"/>
              <a:t>Clear goals </a:t>
            </a:r>
          </a:p>
          <a:p>
            <a:pPr marL="514350" indent="-514350">
              <a:lnSpc>
                <a:spcPct val="110000"/>
              </a:lnSpc>
              <a:buAutoNum type="arabicPeriod"/>
            </a:pPr>
            <a:r>
              <a:rPr lang="en-US" sz="1700"/>
              <a:t>Direct feedback </a:t>
            </a:r>
          </a:p>
          <a:p>
            <a:pPr marL="514350" indent="-514350">
              <a:lnSpc>
                <a:spcPct val="110000"/>
              </a:lnSpc>
              <a:buAutoNum type="arabicPeriod"/>
            </a:pPr>
            <a:r>
              <a:rPr lang="en-US" sz="1700"/>
              <a:t>Concentration on the task at hand </a:t>
            </a:r>
          </a:p>
          <a:p>
            <a:pPr marL="514350" indent="-514350">
              <a:lnSpc>
                <a:spcPct val="110000"/>
              </a:lnSpc>
              <a:buAutoNum type="arabicPeriod"/>
            </a:pPr>
            <a:r>
              <a:rPr lang="en-US" sz="1700"/>
              <a:t>The sense of control </a:t>
            </a:r>
          </a:p>
          <a:p>
            <a:pPr marL="514350" indent="-514350">
              <a:lnSpc>
                <a:spcPct val="110000"/>
              </a:lnSpc>
              <a:buAutoNum type="arabicPeriod"/>
            </a:pPr>
            <a:r>
              <a:rPr lang="en-US" sz="1700"/>
              <a:t>The loss of self-consciousness </a:t>
            </a:r>
          </a:p>
          <a:p>
            <a:pPr marL="514350" indent="-514350">
              <a:lnSpc>
                <a:spcPct val="110000"/>
              </a:lnSpc>
              <a:buAutoNum type="arabicPeriod"/>
            </a:pPr>
            <a:r>
              <a:rPr lang="en-US" sz="1700"/>
              <a:t>The transformation of time</a:t>
            </a:r>
          </a:p>
        </p:txBody>
      </p:sp>
    </p:spTree>
    <p:extLst>
      <p:ext uri="{BB962C8B-B14F-4D97-AF65-F5344CB8AC3E}">
        <p14:creationId xmlns:p14="http://schemas.microsoft.com/office/powerpoint/2010/main" val="20858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picture containing building, indoor&#10;&#10;Description generated with high confidence">
            <a:extLst>
              <a:ext uri="{FF2B5EF4-FFF2-40B4-BE49-F238E27FC236}">
                <a16:creationId xmlns:a16="http://schemas.microsoft.com/office/drawing/2014/main" id="{20885AB3-7F1D-4727-AF13-ECC67A8B7EA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293363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5ED3-02D4-4652-832C-E24A45462103}"/>
              </a:ext>
            </a:extLst>
          </p:cNvPr>
          <p:cNvSpPr>
            <a:spLocks noGrp="1"/>
          </p:cNvSpPr>
          <p:nvPr>
            <p:ph type="title"/>
          </p:nvPr>
        </p:nvSpPr>
        <p:spPr/>
        <p:txBody>
          <a:bodyPr/>
          <a:lstStyle/>
          <a:p>
            <a:r>
              <a:rPr lang="en-US" dirty="0"/>
              <a:t>2. Level Design</a:t>
            </a:r>
          </a:p>
        </p:txBody>
      </p:sp>
      <p:sp>
        <p:nvSpPr>
          <p:cNvPr id="3" name="Content Placeholder 2">
            <a:extLst>
              <a:ext uri="{FF2B5EF4-FFF2-40B4-BE49-F238E27FC236}">
                <a16:creationId xmlns:a16="http://schemas.microsoft.com/office/drawing/2014/main" id="{CDA7218C-78FA-4C98-9D52-72B071B351F3}"/>
              </a:ext>
            </a:extLst>
          </p:cNvPr>
          <p:cNvSpPr>
            <a:spLocks noGrp="1"/>
          </p:cNvSpPr>
          <p:nvPr>
            <p:ph idx="1"/>
          </p:nvPr>
        </p:nvSpPr>
        <p:spPr/>
        <p:txBody>
          <a:bodyPr/>
          <a:lstStyle/>
          <a:p>
            <a:pPr marL="0" indent="0">
              <a:buNone/>
            </a:pPr>
            <a:r>
              <a:rPr lang="en-US" dirty="0"/>
              <a:t>a. The big idea</a:t>
            </a:r>
          </a:p>
          <a:p>
            <a:pPr marL="0" indent="0">
              <a:buNone/>
            </a:pPr>
            <a:r>
              <a:rPr lang="en-US" dirty="0"/>
              <a:t>b. From research to reference</a:t>
            </a:r>
          </a:p>
          <a:p>
            <a:pPr marL="0" indent="0">
              <a:buNone/>
            </a:pPr>
            <a:r>
              <a:rPr lang="en-US" dirty="0"/>
              <a:t>c. Creating the floor plan(s)</a:t>
            </a:r>
          </a:p>
          <a:p>
            <a:pPr marL="0" indent="0">
              <a:buNone/>
            </a:pPr>
            <a:r>
              <a:rPr lang="en-US" dirty="0"/>
              <a:t>d. Game Play elements</a:t>
            </a:r>
          </a:p>
          <a:p>
            <a:pPr marL="0" indent="0">
              <a:buNone/>
            </a:pPr>
            <a:r>
              <a:rPr lang="en-US" dirty="0"/>
              <a:t>e. Objects</a:t>
            </a:r>
          </a:p>
          <a:p>
            <a:pPr marL="0" indent="0">
              <a:buNone/>
            </a:pPr>
            <a:r>
              <a:rPr lang="en-US" dirty="0"/>
              <a:t>f. Other effects (lighting, sound, </a:t>
            </a:r>
            <a:r>
              <a:rPr lang="en-US" dirty="0" err="1"/>
              <a:t>etc</a:t>
            </a:r>
            <a:r>
              <a:rPr lang="en-US" dirty="0"/>
              <a:t>)</a:t>
            </a:r>
          </a:p>
        </p:txBody>
      </p:sp>
    </p:spTree>
    <p:extLst>
      <p:ext uri="{BB962C8B-B14F-4D97-AF65-F5344CB8AC3E}">
        <p14:creationId xmlns:p14="http://schemas.microsoft.com/office/powerpoint/2010/main" val="1806798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BC6D-D7EB-46DD-B1CC-1CF01DD94E83}"/>
              </a:ext>
            </a:extLst>
          </p:cNvPr>
          <p:cNvSpPr>
            <a:spLocks noGrp="1"/>
          </p:cNvSpPr>
          <p:nvPr>
            <p:ph type="title"/>
          </p:nvPr>
        </p:nvSpPr>
        <p:spPr/>
        <p:txBody>
          <a:bodyPr>
            <a:normAutofit/>
          </a:bodyPr>
          <a:lstStyle/>
          <a:p>
            <a:r>
              <a:rPr lang="en-US" dirty="0"/>
              <a:t>A Beginner's Guide to Designing Video Game Levels</a:t>
            </a:r>
          </a:p>
        </p:txBody>
      </p:sp>
      <p:sp>
        <p:nvSpPr>
          <p:cNvPr id="3" name="Content Placeholder 2">
            <a:extLst>
              <a:ext uri="{FF2B5EF4-FFF2-40B4-BE49-F238E27FC236}">
                <a16:creationId xmlns:a16="http://schemas.microsoft.com/office/drawing/2014/main" id="{4A0E9378-E2F3-47DA-837D-96846410A17B}"/>
              </a:ext>
            </a:extLst>
          </p:cNvPr>
          <p:cNvSpPr>
            <a:spLocks noGrp="1"/>
          </p:cNvSpPr>
          <p:nvPr>
            <p:ph idx="1"/>
          </p:nvPr>
        </p:nvSpPr>
        <p:spPr/>
        <p:txBody>
          <a:bodyPr/>
          <a:lstStyle/>
          <a:p>
            <a:pPr marL="0" indent="0">
              <a:buNone/>
            </a:pPr>
            <a:r>
              <a:rPr lang="en-US" b="1" dirty="0"/>
              <a:t>Step 1: Understanding Constraints</a:t>
            </a:r>
          </a:p>
          <a:p>
            <a:pPr marL="0" indent="0">
              <a:buNone/>
            </a:pPr>
            <a:r>
              <a:rPr lang="en-US" b="1" dirty="0"/>
              <a:t>Step 2: Brainstorming and Structure</a:t>
            </a:r>
          </a:p>
          <a:p>
            <a:pPr marL="0" indent="0">
              <a:buNone/>
            </a:pPr>
            <a:r>
              <a:rPr lang="en-US" b="1" dirty="0"/>
              <a:t>Step 3: Bubble Diagrams</a:t>
            </a:r>
          </a:p>
          <a:p>
            <a:pPr marL="0" indent="0">
              <a:buNone/>
            </a:pPr>
            <a:r>
              <a:rPr lang="en-US" b="1" dirty="0"/>
              <a:t>Step 4: Rough Maps</a:t>
            </a:r>
          </a:p>
          <a:p>
            <a:pPr marL="0" indent="0">
              <a:buNone/>
            </a:pPr>
            <a:r>
              <a:rPr lang="en-US" b="1" dirty="0"/>
              <a:t>Step 5: Finishing the Design</a:t>
            </a:r>
            <a:endParaRPr lang="en-US" dirty="0"/>
          </a:p>
        </p:txBody>
      </p:sp>
    </p:spTree>
    <p:extLst>
      <p:ext uri="{BB962C8B-B14F-4D97-AF65-F5344CB8AC3E}">
        <p14:creationId xmlns:p14="http://schemas.microsoft.com/office/powerpoint/2010/main" val="441823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806</TotalTime>
  <Words>1619</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Gallery</vt:lpstr>
      <vt:lpstr>UNIT 9: CONSTRUCTS OF GAME DESIGN</vt:lpstr>
      <vt:lpstr>UNIT DESCRIPTION</vt:lpstr>
      <vt:lpstr>LEARNING OBJECTIVES</vt:lpstr>
      <vt:lpstr>COURSE OUTLINE</vt:lpstr>
      <vt:lpstr>1. Level Design Theory</vt:lpstr>
      <vt:lpstr>Elements of Flow</vt:lpstr>
      <vt:lpstr>PowerPoint Presentation</vt:lpstr>
      <vt:lpstr>2. Level Design</vt:lpstr>
      <vt:lpstr>A Beginner's Guide to Designing Video Game Levels</vt:lpstr>
      <vt:lpstr>Step 1: Understanding Constraints</vt:lpstr>
      <vt:lpstr>The Most Critical Constraints</vt:lpstr>
      <vt:lpstr>For the sake of our example, here are our Macro constraints:</vt:lpstr>
      <vt:lpstr>Step 2: Brainstorming and Structure</vt:lpstr>
      <vt:lpstr>Step 3: Bubble Diagrams</vt:lpstr>
      <vt:lpstr>Step 4: Rough Maps</vt:lpstr>
      <vt:lpstr>Connect the Areas Together</vt:lpstr>
      <vt:lpstr>Step 5: Finishing the Design</vt:lpstr>
      <vt:lpstr>3. Understanding the flow of space:  explore how players tend to move through space in several different situations</vt:lpstr>
      <vt:lpstr>Additional Unity Skill Development</vt:lpstr>
      <vt:lpstr>Design Document (GDD) Entry -1</vt:lpstr>
      <vt:lpstr>Design Document (GDD) Entry -2</vt:lpstr>
      <vt:lpstr>Capstone Project</vt:lpstr>
      <vt:lpstr>WEEKLY ASSIGNMENT</vt:lpstr>
      <vt:lpstr>SUGGESTED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CONSTRUCTS OF GAME DESIGN</dc:title>
  <dc:creator>AMIR HASANUDIN FAUZI</dc:creator>
  <cp:lastModifiedBy>AMIR HASANUDIN FAUZI</cp:lastModifiedBy>
  <cp:revision>23</cp:revision>
  <dcterms:created xsi:type="dcterms:W3CDTF">2018-03-11T07:01:32Z</dcterms:created>
  <dcterms:modified xsi:type="dcterms:W3CDTF">2018-03-13T08:15:36Z</dcterms:modified>
</cp:coreProperties>
</file>