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4" r:id="rId10"/>
    <p:sldId id="262" r:id="rId11"/>
    <p:sldId id="265" r:id="rId12"/>
    <p:sldId id="266"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8D0-D77A-4267-B00A-66342E6C2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A8C72-439A-459C-82C7-DB67EA92E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E8525-2756-4C8B-AA0C-7B63677CE663}"/>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4A6CAF62-061B-46ED-B538-DE1B7985E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46BC5-DB2C-4AAD-A23F-8F88332B0ADD}"/>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166922358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7ED7-BD89-4C38-A434-13EAA9958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AA0B6-2C12-4366-A544-01D66045B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06B8B-C5C2-4F91-810D-4EAC6C808736}"/>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44CBE171-D534-46B0-BDD5-198D272CC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62BB8-7B01-4620-AF89-C2F01E0DE655}"/>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193251728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E6113-6D37-4A43-BBC3-921F57C1D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3DEED-84C5-4F7C-9F40-CB635EB36B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86815-AEC5-470C-A123-AC9FC4123651}"/>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B804E412-5EC6-46D4-B7E2-C25E91A0E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ED199-10A8-47DF-B8B9-41FFB5D9876C}"/>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113570102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04FC-27D5-414E-861C-EB5F1BF03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416A1-CBDA-4264-9F0E-E5AA9A2EC7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22A18-FE79-41A4-A847-2005351FB2CF}"/>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DB06D51B-FB91-45A6-AA43-3AD9880FB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7820-21B4-4F50-9037-7565B8157FC0}"/>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242837600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C18-B02B-4B9F-BBA0-C73EA420E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96609-F4C4-4D1B-AC65-9B15EC5C32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26E31F-2117-471E-B055-7FBBCB8A0AF2}"/>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3E9B62F9-0740-45B9-90E2-892DF2A81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087DA-889C-425F-A26A-5B805E409505}"/>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26197680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1351-5DBC-4F26-BC48-913055A24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2EB48B-34FB-4ABC-947D-82C27F06DE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F59E3-5840-4D23-B9E4-135060C146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961F1-F11B-471B-859A-0622D6CBB5CC}"/>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6" name="Footer Placeholder 5">
            <a:extLst>
              <a:ext uri="{FF2B5EF4-FFF2-40B4-BE49-F238E27FC236}">
                <a16:creationId xmlns:a16="http://schemas.microsoft.com/office/drawing/2014/main" id="{BC1B6F3C-6DAA-4A00-8D7C-6F154A26D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34B9D-2765-4043-9177-EE478A1423ED}"/>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982183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6B9D-7D65-4E36-81AB-281EB37AA0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9DF4A9-AE7F-4E8D-8E88-471277E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43ED5C-7F5F-4CAC-883F-60F1BBC61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1568A-F563-4683-88A9-C2F553410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1F527-4962-4C45-8B1E-6D066E3124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BDFC9-4B8C-4558-B8E4-FE58A1E98B14}"/>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8" name="Footer Placeholder 7">
            <a:extLst>
              <a:ext uri="{FF2B5EF4-FFF2-40B4-BE49-F238E27FC236}">
                <a16:creationId xmlns:a16="http://schemas.microsoft.com/office/drawing/2014/main" id="{263DA01C-3D9C-4F0E-A4F5-8B8C5B710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4FBAF-2C60-448B-8F51-D4C709B82842}"/>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372990355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A4D5-844E-45D6-8B33-01C7583CF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0C04D-601B-4EC8-AC9B-9C2912FC2178}"/>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4" name="Footer Placeholder 3">
            <a:extLst>
              <a:ext uri="{FF2B5EF4-FFF2-40B4-BE49-F238E27FC236}">
                <a16:creationId xmlns:a16="http://schemas.microsoft.com/office/drawing/2014/main" id="{29D0D6FD-BEDF-4E32-9C49-BBE65ABD39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7D16D-D577-496E-9536-A43DBF2134E0}"/>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392013451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3D2EF-92A4-459B-A031-0F24E895CF32}"/>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3" name="Footer Placeholder 2">
            <a:extLst>
              <a:ext uri="{FF2B5EF4-FFF2-40B4-BE49-F238E27FC236}">
                <a16:creationId xmlns:a16="http://schemas.microsoft.com/office/drawing/2014/main" id="{481CBF88-06F7-454A-8E41-997902D9D5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5C5F85-EF80-431B-8180-594CD7AD8CDD}"/>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5808546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F4F6-1C72-4020-97D2-6C286BB9F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21777-1CB3-4409-BB34-5923CF2D8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334E6-72F5-42D4-80B9-CF4FA89DB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F3006-1BCB-4354-A646-7CA2CAAA667B}"/>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6" name="Footer Placeholder 5">
            <a:extLst>
              <a:ext uri="{FF2B5EF4-FFF2-40B4-BE49-F238E27FC236}">
                <a16:creationId xmlns:a16="http://schemas.microsoft.com/office/drawing/2014/main" id="{E4D66D22-F212-4826-9E21-E41014E5D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DCC4E-7A95-4E12-853B-31F030D10217}"/>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109063572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32FD-A655-4EDE-947B-5455C1DB4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D359D0-88C8-448E-9477-192F42ED9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9A4D62-AC21-472C-9918-47714C5ED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484771-8F56-4094-B77B-AB81A954ED1B}"/>
              </a:ext>
            </a:extLst>
          </p:cNvPr>
          <p:cNvSpPr>
            <a:spLocks noGrp="1"/>
          </p:cNvSpPr>
          <p:nvPr>
            <p:ph type="dt" sz="half" idx="10"/>
          </p:nvPr>
        </p:nvSpPr>
        <p:spPr/>
        <p:txBody>
          <a:bodyPr/>
          <a:lstStyle/>
          <a:p>
            <a:fld id="{048911FA-04BD-4015-A549-0FF23ADEC88E}" type="datetimeFigureOut">
              <a:rPr lang="en-US" smtClean="0"/>
              <a:t>1/14/2018</a:t>
            </a:fld>
            <a:endParaRPr lang="en-US"/>
          </a:p>
        </p:txBody>
      </p:sp>
      <p:sp>
        <p:nvSpPr>
          <p:cNvPr id="6" name="Footer Placeholder 5">
            <a:extLst>
              <a:ext uri="{FF2B5EF4-FFF2-40B4-BE49-F238E27FC236}">
                <a16:creationId xmlns:a16="http://schemas.microsoft.com/office/drawing/2014/main" id="{27A27E85-80D3-4108-8285-118E8F7E8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8EA9A-A0B3-4FA6-80F0-3CE562F336C4}"/>
              </a:ext>
            </a:extLst>
          </p:cNvPr>
          <p:cNvSpPr>
            <a:spLocks noGrp="1"/>
          </p:cNvSpPr>
          <p:nvPr>
            <p:ph type="sldNum" sz="quarter" idx="12"/>
          </p:nvPr>
        </p:nvSpPr>
        <p:spPr/>
        <p:txBody>
          <a:bodyPr/>
          <a:lstStyle/>
          <a:p>
            <a:fld id="{612ABC2F-F8F5-4781-B396-35EB4FE8A89D}" type="slidenum">
              <a:rPr lang="en-US" smtClean="0"/>
              <a:t>‹#›</a:t>
            </a:fld>
            <a:endParaRPr lang="en-US"/>
          </a:p>
        </p:txBody>
      </p:sp>
    </p:spTree>
    <p:extLst>
      <p:ext uri="{BB962C8B-B14F-4D97-AF65-F5344CB8AC3E}">
        <p14:creationId xmlns:p14="http://schemas.microsoft.com/office/powerpoint/2010/main" val="9304840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2169C-3753-4330-AB58-6C7A6E59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AFE3B-923F-44C7-805D-94432FE02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0B3FF-8039-481B-9E4D-3522D789D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911FA-04BD-4015-A549-0FF23ADEC88E}" type="datetimeFigureOut">
              <a:rPr lang="en-US" smtClean="0"/>
              <a:t>1/14/2018</a:t>
            </a:fld>
            <a:endParaRPr lang="en-US"/>
          </a:p>
        </p:txBody>
      </p:sp>
      <p:sp>
        <p:nvSpPr>
          <p:cNvPr id="5" name="Footer Placeholder 4">
            <a:extLst>
              <a:ext uri="{FF2B5EF4-FFF2-40B4-BE49-F238E27FC236}">
                <a16:creationId xmlns:a16="http://schemas.microsoft.com/office/drawing/2014/main" id="{E9009AEF-91AC-44DC-9F81-8F4151E4B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7CAD0-248C-42CC-B437-0339BE3FE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ABC2F-F8F5-4781-B396-35EB4FE8A89D}" type="slidenum">
              <a:rPr lang="en-US" smtClean="0"/>
              <a:t>‹#›</a:t>
            </a:fld>
            <a:endParaRPr lang="en-US"/>
          </a:p>
        </p:txBody>
      </p:sp>
    </p:spTree>
    <p:extLst>
      <p:ext uri="{BB962C8B-B14F-4D97-AF65-F5344CB8AC3E}">
        <p14:creationId xmlns:p14="http://schemas.microsoft.com/office/powerpoint/2010/main" val="397079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descr="A picture containing sky&#10;&#10;Description generated with high confidence">
            <a:extLst>
              <a:ext uri="{FF2B5EF4-FFF2-40B4-BE49-F238E27FC236}">
                <a16:creationId xmlns:a16="http://schemas.microsoft.com/office/drawing/2014/main" id="{B225702C-67E1-4A3E-A55B-97A8C775ED22}"/>
              </a:ext>
            </a:extLst>
          </p:cNvPr>
          <p:cNvPicPr>
            <a:picLocks noChangeAspect="1"/>
          </p:cNvPicPr>
          <p:nvPr/>
        </p:nvPicPr>
        <p:blipFill rotWithShape="1">
          <a:blip r:embed="rId2"/>
          <a:srcRect l="6284"/>
          <a:stretch/>
        </p:blipFill>
        <p:spPr>
          <a:xfrm>
            <a:off x="6095999" y="10"/>
            <a:ext cx="6105655" cy="6857990"/>
          </a:xfrm>
          <a:prstGeom prst="rect">
            <a:avLst/>
          </a:prstGeom>
        </p:spPr>
      </p:pic>
      <p:sp>
        <p:nvSpPr>
          <p:cNvPr id="2" name="Title 1">
            <a:extLst>
              <a:ext uri="{FF2B5EF4-FFF2-40B4-BE49-F238E27FC236}">
                <a16:creationId xmlns:a16="http://schemas.microsoft.com/office/drawing/2014/main" id="{D3C9CE68-C4E7-4A00-BBAB-B7F0DD9E1A78}"/>
              </a:ext>
            </a:extLst>
          </p:cNvPr>
          <p:cNvSpPr>
            <a:spLocks noGrp="1"/>
          </p:cNvSpPr>
          <p:nvPr>
            <p:ph type="ctrTitle"/>
          </p:nvPr>
        </p:nvSpPr>
        <p:spPr>
          <a:xfrm>
            <a:off x="652750" y="657922"/>
            <a:ext cx="4806184" cy="4281913"/>
          </a:xfrm>
          <a:noFill/>
        </p:spPr>
        <p:txBody>
          <a:bodyPr>
            <a:normAutofit/>
          </a:bodyPr>
          <a:lstStyle/>
          <a:p>
            <a:pPr algn="l"/>
            <a:r>
              <a:rPr lang="en-US" sz="5000"/>
              <a:t>Pengantar Pengembangan Aplikasi Permainan</a:t>
            </a:r>
          </a:p>
        </p:txBody>
      </p:sp>
      <p:sp>
        <p:nvSpPr>
          <p:cNvPr id="3" name="Subtitle 2">
            <a:extLst>
              <a:ext uri="{FF2B5EF4-FFF2-40B4-BE49-F238E27FC236}">
                <a16:creationId xmlns:a16="http://schemas.microsoft.com/office/drawing/2014/main" id="{CB9F3FAF-3061-4B01-BA97-1F042318CC1F}"/>
              </a:ext>
            </a:extLst>
          </p:cNvPr>
          <p:cNvSpPr>
            <a:spLocks noGrp="1"/>
          </p:cNvSpPr>
          <p:nvPr>
            <p:ph type="subTitle" idx="1"/>
          </p:nvPr>
        </p:nvSpPr>
        <p:spPr>
          <a:xfrm>
            <a:off x="652750" y="5078264"/>
            <a:ext cx="4806184" cy="921092"/>
          </a:xfrm>
          <a:noFill/>
        </p:spPr>
        <p:txBody>
          <a:bodyPr>
            <a:normAutofit/>
          </a:bodyPr>
          <a:lstStyle/>
          <a:p>
            <a:pPr algn="r"/>
            <a:endParaRPr lang="en-US" sz="2200">
              <a:solidFill>
                <a:schemeClr val="tx2"/>
              </a:solidFill>
            </a:endParaRPr>
          </a:p>
        </p:txBody>
      </p:sp>
    </p:spTree>
    <p:extLst>
      <p:ext uri="{BB962C8B-B14F-4D97-AF65-F5344CB8AC3E}">
        <p14:creationId xmlns:p14="http://schemas.microsoft.com/office/powerpoint/2010/main" val="3217479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2AD09932-E796-42C4-9274-6289D52F9E1A}"/>
              </a:ext>
            </a:extLst>
          </p:cNvPr>
          <p:cNvSpPr>
            <a:spLocks noGrp="1"/>
          </p:cNvSpPr>
          <p:nvPr>
            <p:ph type="title"/>
          </p:nvPr>
        </p:nvSpPr>
        <p:spPr>
          <a:xfrm>
            <a:off x="1776173" y="1608667"/>
            <a:ext cx="2556390" cy="4491015"/>
          </a:xfrm>
        </p:spPr>
        <p:txBody>
          <a:bodyPr anchor="t">
            <a:normAutofit/>
          </a:bodyPr>
          <a:lstStyle/>
          <a:p>
            <a:pPr algn="r"/>
            <a:r>
              <a:rPr lang="en-US" sz="3200">
                <a:solidFill>
                  <a:srgbClr val="FFFFFF"/>
                </a:solidFill>
              </a:rPr>
              <a:t>Why produce a Journal?</a:t>
            </a:r>
          </a:p>
        </p:txBody>
      </p:sp>
      <p:sp>
        <p:nvSpPr>
          <p:cNvPr id="3" name="Content Placeholder 2">
            <a:extLst>
              <a:ext uri="{FF2B5EF4-FFF2-40B4-BE49-F238E27FC236}">
                <a16:creationId xmlns:a16="http://schemas.microsoft.com/office/drawing/2014/main" id="{601621EC-CCE5-4638-9BC6-47DCD8ADE230}"/>
              </a:ext>
            </a:extLst>
          </p:cNvPr>
          <p:cNvSpPr>
            <a:spLocks noGrp="1"/>
          </p:cNvSpPr>
          <p:nvPr>
            <p:ph idx="1"/>
          </p:nvPr>
        </p:nvSpPr>
        <p:spPr>
          <a:xfrm>
            <a:off x="4976029" y="1608667"/>
            <a:ext cx="6291241" cy="4491015"/>
          </a:xfrm>
        </p:spPr>
        <p:txBody>
          <a:bodyPr>
            <a:normAutofit/>
          </a:bodyPr>
          <a:lstStyle/>
          <a:p>
            <a:pPr marL="0" indent="0">
              <a:buNone/>
            </a:pPr>
            <a:r>
              <a:rPr lang="en-US" sz="2000">
                <a:solidFill>
                  <a:srgbClr val="FFFFFF"/>
                </a:solidFill>
              </a:rPr>
              <a:t>The Merriam-Webster dictionary defines strategy as: “a careful plan or method for achieving a particular goal usually over a long period of time .” Industry veterans typically state that good games require a sound strategy for success .</a:t>
            </a:r>
          </a:p>
          <a:p>
            <a:pPr marL="0" indent="0">
              <a:buNone/>
            </a:pPr>
            <a:r>
              <a:rPr lang="en-US" sz="2000">
                <a:solidFill>
                  <a:srgbClr val="FFFFFF"/>
                </a:solidFill>
              </a:rPr>
              <a:t>Good project management is no different! Maintenance of the Game Developer’s Journal serves to keep developers focused and on track while also offering management (i .e . your instructors) ongoing insight into your daily progress .</a:t>
            </a:r>
          </a:p>
          <a:p>
            <a:pPr marL="0" indent="0">
              <a:buNone/>
            </a:pPr>
            <a:r>
              <a:rPr lang="en-US" sz="2000">
                <a:solidFill>
                  <a:srgbClr val="FFFFFF"/>
                </a:solidFill>
              </a:rPr>
              <a:t>The Game Developer’s Journal will serve as physical, written evidence of the strategic thinking, hard work, personal creativity, and technical prowess that you have completed in your studies .</a:t>
            </a:r>
          </a:p>
        </p:txBody>
      </p:sp>
    </p:spTree>
    <p:extLst>
      <p:ext uri="{BB962C8B-B14F-4D97-AF65-F5344CB8AC3E}">
        <p14:creationId xmlns:p14="http://schemas.microsoft.com/office/powerpoint/2010/main" val="3935987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A67B5B4-3A24-436E-B663-1B2EBFF8A0C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EFDD94-8FA0-4906-A573-11A6CF2F9E70}"/>
              </a:ext>
            </a:extLst>
          </p:cNvPr>
          <p:cNvSpPr>
            <a:spLocks noGrp="1"/>
          </p:cNvSpPr>
          <p:nvPr>
            <p:ph type="title"/>
          </p:nvPr>
        </p:nvSpPr>
        <p:spPr>
          <a:xfrm>
            <a:off x="833002" y="365125"/>
            <a:ext cx="10520702" cy="1325563"/>
          </a:xfrm>
        </p:spPr>
        <p:txBody>
          <a:bodyPr>
            <a:normAutofit/>
          </a:bodyPr>
          <a:lstStyle/>
          <a:p>
            <a:r>
              <a:rPr lang="en-US"/>
              <a:t>What should the Journal look like?</a:t>
            </a:r>
            <a:endParaRPr lang="en-US" dirty="0"/>
          </a:p>
        </p:txBody>
      </p:sp>
      <p:sp>
        <p:nvSpPr>
          <p:cNvPr id="3" name="Content Placeholder 2">
            <a:extLst>
              <a:ext uri="{FF2B5EF4-FFF2-40B4-BE49-F238E27FC236}">
                <a16:creationId xmlns:a16="http://schemas.microsoft.com/office/drawing/2014/main" id="{557DBA56-633A-456D-AF1F-ACAD15C17323}"/>
              </a:ext>
            </a:extLst>
          </p:cNvPr>
          <p:cNvSpPr>
            <a:spLocks noGrp="1"/>
          </p:cNvSpPr>
          <p:nvPr>
            <p:ph idx="1"/>
          </p:nvPr>
        </p:nvSpPr>
        <p:spPr>
          <a:xfrm>
            <a:off x="838201" y="2022601"/>
            <a:ext cx="10515598" cy="4154361"/>
          </a:xfrm>
        </p:spPr>
        <p:txBody>
          <a:bodyPr>
            <a:normAutofit/>
          </a:bodyPr>
          <a:lstStyle/>
          <a:p>
            <a:pPr marL="0" indent="0">
              <a:buNone/>
            </a:pPr>
            <a:r>
              <a:rPr lang="en-US" sz="2000"/>
              <a:t>The journal should be treated like an important, valuable, yet unique resource . As such, it should be a well protected and personalized asset for you .</a:t>
            </a:r>
          </a:p>
          <a:p>
            <a:pPr marL="0" indent="0">
              <a:buNone/>
            </a:pPr>
            <a:r>
              <a:rPr lang="en-US" sz="2000" b="1"/>
              <a:t>Protect it!</a:t>
            </a:r>
          </a:p>
          <a:p>
            <a:pPr marL="0" indent="0">
              <a:buNone/>
            </a:pPr>
            <a:r>
              <a:rPr lang="en-US" sz="2000"/>
              <a:t>The journal should have a hardcover to protect it from the weather/elements .</a:t>
            </a:r>
          </a:p>
          <a:p>
            <a:pPr marL="0" indent="0">
              <a:buNone/>
            </a:pPr>
            <a:r>
              <a:rPr lang="en-US" sz="2000" b="1"/>
              <a:t>Bind It!</a:t>
            </a:r>
          </a:p>
          <a:p>
            <a:pPr marL="0" indent="0">
              <a:buNone/>
            </a:pPr>
            <a:r>
              <a:rPr lang="en-US" sz="2000"/>
              <a:t>The journal should be bound, like an artist’s sketchbook, but also have folder pockets capable of collecting loose papers, handouts, napkin sketches, game advertisements, and anything else that helped you during the game development process .</a:t>
            </a:r>
          </a:p>
          <a:p>
            <a:pPr marL="0" indent="0">
              <a:buNone/>
            </a:pPr>
            <a:r>
              <a:rPr lang="en-US" sz="2000" b="1"/>
              <a:t>Personalize it!</a:t>
            </a:r>
          </a:p>
          <a:p>
            <a:pPr marL="0" indent="0">
              <a:buNone/>
            </a:pPr>
            <a:r>
              <a:rPr lang="en-US" sz="2000"/>
              <a:t>The paper in the journal can be lined or unlined, whichever you prefer . It can include colors, pictures, drawings, and doodles if you like (or) be crisp and professional like a legal document . It is your resource, you decide!</a:t>
            </a:r>
          </a:p>
        </p:txBody>
      </p:sp>
    </p:spTree>
    <p:extLst>
      <p:ext uri="{BB962C8B-B14F-4D97-AF65-F5344CB8AC3E}">
        <p14:creationId xmlns:p14="http://schemas.microsoft.com/office/powerpoint/2010/main" val="114367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E17A99-1553-4633-ADFB-5CCDCF801D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FABACF-DDBE-415C-8EE1-F7DD68C632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FD261F0A-1292-4DFD-9607-1CC414353E8F}"/>
              </a:ext>
            </a:extLst>
          </p:cNvPr>
          <p:cNvSpPr>
            <a:spLocks noGrp="1"/>
          </p:cNvSpPr>
          <p:nvPr>
            <p:ph type="title"/>
          </p:nvPr>
        </p:nvSpPr>
        <p:spPr>
          <a:xfrm>
            <a:off x="1776173" y="1608667"/>
            <a:ext cx="2556390" cy="4491015"/>
          </a:xfrm>
        </p:spPr>
        <p:txBody>
          <a:bodyPr anchor="t">
            <a:normAutofit/>
          </a:bodyPr>
          <a:lstStyle/>
          <a:p>
            <a:pPr algn="r"/>
            <a:r>
              <a:rPr lang="en-US" sz="3200">
                <a:solidFill>
                  <a:srgbClr val="FFFFFF"/>
                </a:solidFill>
              </a:rPr>
              <a:t>What should the Journal include? -1</a:t>
            </a:r>
          </a:p>
        </p:txBody>
      </p:sp>
      <p:sp>
        <p:nvSpPr>
          <p:cNvPr id="3" name="Content Placeholder 2">
            <a:extLst>
              <a:ext uri="{FF2B5EF4-FFF2-40B4-BE49-F238E27FC236}">
                <a16:creationId xmlns:a16="http://schemas.microsoft.com/office/drawing/2014/main" id="{413C57F2-55AC-4073-B97F-96847CE6361D}"/>
              </a:ext>
            </a:extLst>
          </p:cNvPr>
          <p:cNvSpPr>
            <a:spLocks noGrp="1"/>
          </p:cNvSpPr>
          <p:nvPr>
            <p:ph idx="1"/>
          </p:nvPr>
        </p:nvSpPr>
        <p:spPr>
          <a:xfrm>
            <a:off x="4976029" y="1608667"/>
            <a:ext cx="6291241" cy="4491015"/>
          </a:xfrm>
        </p:spPr>
        <p:txBody>
          <a:bodyPr>
            <a:normAutofit/>
          </a:bodyPr>
          <a:lstStyle/>
          <a:p>
            <a:pPr marL="0" indent="0">
              <a:buNone/>
            </a:pPr>
            <a:r>
              <a:rPr lang="en-US" sz="1700" dirty="0">
                <a:solidFill>
                  <a:srgbClr val="FFFFFF"/>
                </a:solidFill>
              </a:rPr>
              <a:t>Game developers need to keep their eyes on the prize! The journal is your collect-all and fail-safe to ensure this happens. As such, be sure you:</a:t>
            </a:r>
          </a:p>
          <a:p>
            <a:pPr marL="0" indent="0">
              <a:buNone/>
            </a:pPr>
            <a:r>
              <a:rPr lang="en-US" sz="1700" dirty="0">
                <a:solidFill>
                  <a:srgbClr val="FFFFFF"/>
                </a:solidFill>
              </a:rPr>
              <a:t>1 . Record all your ideas and state how you got them . What was your inspiration?</a:t>
            </a:r>
          </a:p>
          <a:p>
            <a:pPr marL="0" indent="0">
              <a:buNone/>
            </a:pPr>
            <a:r>
              <a:rPr lang="en-US" sz="1700" dirty="0">
                <a:solidFill>
                  <a:srgbClr val="FFFFFF"/>
                </a:solidFill>
              </a:rPr>
              <a:t>2 . Write about the challenges you experienced during the process and how you resolved them.</a:t>
            </a:r>
          </a:p>
          <a:p>
            <a:pPr marL="0" indent="0">
              <a:buNone/>
            </a:pPr>
            <a:r>
              <a:rPr lang="en-US" sz="1700" dirty="0">
                <a:solidFill>
                  <a:srgbClr val="FFFFFF"/>
                </a:solidFill>
              </a:rPr>
              <a:t>3 . Do not erase notes or entries, but revise and expand upon them.</a:t>
            </a:r>
          </a:p>
          <a:p>
            <a:pPr marL="0" indent="0">
              <a:buNone/>
            </a:pPr>
            <a:r>
              <a:rPr lang="en-US" sz="1700" dirty="0">
                <a:solidFill>
                  <a:srgbClr val="FFFFFF"/>
                </a:solidFill>
              </a:rPr>
              <a:t>4 . Add sketches and drawings to make things clear.</a:t>
            </a:r>
          </a:p>
          <a:p>
            <a:pPr marL="0" indent="0">
              <a:buNone/>
            </a:pPr>
            <a:r>
              <a:rPr lang="en-US" sz="1700" dirty="0">
                <a:solidFill>
                  <a:srgbClr val="FFFFFF"/>
                </a:solidFill>
              </a:rPr>
              <a:t>5 . Put a date each time you start a new entry. This will help you track progression.</a:t>
            </a:r>
          </a:p>
          <a:p>
            <a:pPr marL="0" indent="0">
              <a:buNone/>
            </a:pPr>
            <a:r>
              <a:rPr lang="en-US" sz="1700" dirty="0">
                <a:solidFill>
                  <a:srgbClr val="FFFFFF"/>
                </a:solidFill>
              </a:rPr>
              <a:t>6 . Jot down your ideas and sketch them out when appropriate . Sometimes it is easier to draw pictures that illustrate the connections between ideas, sequences, or events.</a:t>
            </a:r>
          </a:p>
        </p:txBody>
      </p:sp>
    </p:spTree>
    <p:extLst>
      <p:ext uri="{BB962C8B-B14F-4D97-AF65-F5344CB8AC3E}">
        <p14:creationId xmlns:p14="http://schemas.microsoft.com/office/powerpoint/2010/main" val="3543823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865E55-4566-4247-B8FE-8D4D5EAEFCCE}"/>
              </a:ext>
            </a:extLst>
          </p:cNvPr>
          <p:cNvSpPr>
            <a:spLocks noGrp="1"/>
          </p:cNvSpPr>
          <p:nvPr>
            <p:ph type="title"/>
          </p:nvPr>
        </p:nvSpPr>
        <p:spPr>
          <a:xfrm>
            <a:off x="655320" y="365125"/>
            <a:ext cx="9013052" cy="1623312"/>
          </a:xfrm>
        </p:spPr>
        <p:txBody>
          <a:bodyPr anchor="b">
            <a:normAutofit/>
          </a:bodyPr>
          <a:lstStyle/>
          <a:p>
            <a:r>
              <a:rPr lang="en-US" sz="4000"/>
              <a:t>What should the Journal include? -2</a:t>
            </a:r>
          </a:p>
        </p:txBody>
      </p:sp>
      <p:sp>
        <p:nvSpPr>
          <p:cNvPr id="3" name="Content Placeholder 2">
            <a:extLst>
              <a:ext uri="{FF2B5EF4-FFF2-40B4-BE49-F238E27FC236}">
                <a16:creationId xmlns:a16="http://schemas.microsoft.com/office/drawing/2014/main" id="{9EE909CB-D2B9-49FE-BD27-9ADAA7744F52}"/>
              </a:ext>
            </a:extLst>
          </p:cNvPr>
          <p:cNvSpPr>
            <a:spLocks noGrp="1"/>
          </p:cNvSpPr>
          <p:nvPr>
            <p:ph idx="1"/>
          </p:nvPr>
        </p:nvSpPr>
        <p:spPr>
          <a:xfrm>
            <a:off x="655320" y="2644518"/>
            <a:ext cx="9013052" cy="3327251"/>
          </a:xfrm>
        </p:spPr>
        <p:txBody>
          <a:bodyPr>
            <a:normAutofit/>
          </a:bodyPr>
          <a:lstStyle/>
          <a:p>
            <a:pPr marL="0" indent="0">
              <a:buNone/>
            </a:pPr>
            <a:r>
              <a:rPr lang="en-US" sz="2000" dirty="0"/>
              <a:t>And lastly, it is best to ensure the Game Developer’s Journal records your entire process . As such, be sure you:</a:t>
            </a:r>
          </a:p>
          <a:p>
            <a:pPr marL="0" indent="0">
              <a:buNone/>
            </a:pPr>
            <a:r>
              <a:rPr lang="en-US" sz="2000" dirty="0"/>
              <a:t>1 . Keep your journal with you as much as possible in order to capture your ideas promptly.</a:t>
            </a:r>
          </a:p>
          <a:p>
            <a:pPr marL="0" indent="0">
              <a:buNone/>
            </a:pPr>
            <a:r>
              <a:rPr lang="en-US" sz="2000" dirty="0"/>
              <a:t>2 . Share your journal entries with your instructors and peers in order to receive feedback and tips.</a:t>
            </a:r>
          </a:p>
        </p:txBody>
      </p:sp>
    </p:spTree>
    <p:extLst>
      <p:ext uri="{BB962C8B-B14F-4D97-AF65-F5344CB8AC3E}">
        <p14:creationId xmlns:p14="http://schemas.microsoft.com/office/powerpoint/2010/main" val="2307365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9A309A7-1751-4ABE-A3C1-EEC40366AD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10;&#10;Description generated with high confidence">
            <a:extLst>
              <a:ext uri="{FF2B5EF4-FFF2-40B4-BE49-F238E27FC236}">
                <a16:creationId xmlns:a16="http://schemas.microsoft.com/office/drawing/2014/main" id="{103C096D-ADCF-492A-9FA1-53737C08F539}"/>
              </a:ext>
            </a:extLst>
          </p:cNvPr>
          <p:cNvPicPr>
            <a:picLocks noChangeAspect="1"/>
          </p:cNvPicPr>
          <p:nvPr/>
        </p:nvPicPr>
        <p:blipFill rotWithShape="1">
          <a:blip r:embed="rId2">
            <a:alphaModFix/>
            <a:extLst/>
          </a:blip>
          <a:srcRect t="11080" r="1" b="1"/>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le 1">
            <a:extLst>
              <a:ext uri="{FF2B5EF4-FFF2-40B4-BE49-F238E27FC236}">
                <a16:creationId xmlns:a16="http://schemas.microsoft.com/office/drawing/2014/main" id="{6C06007B-B1E3-4947-8226-5EAD5CD8DD07}"/>
              </a:ext>
            </a:extLst>
          </p:cNvPr>
          <p:cNvSpPr>
            <a:spLocks noGrp="1"/>
          </p:cNvSpPr>
          <p:nvPr>
            <p:ph type="title"/>
          </p:nvPr>
        </p:nvSpPr>
        <p:spPr>
          <a:xfrm>
            <a:off x="1136428" y="627564"/>
            <a:ext cx="7474172" cy="1325563"/>
          </a:xfrm>
        </p:spPr>
        <p:txBody>
          <a:bodyPr>
            <a:normAutofit/>
          </a:bodyPr>
          <a:lstStyle/>
          <a:p>
            <a:r>
              <a:rPr lang="en-US" sz="3700"/>
              <a:t>Below are examples of typical entries within the Game Developer’s Journal:</a:t>
            </a:r>
          </a:p>
        </p:txBody>
      </p:sp>
      <p:sp>
        <p:nvSpPr>
          <p:cNvPr id="3" name="Content Placeholder 2">
            <a:extLst>
              <a:ext uri="{FF2B5EF4-FFF2-40B4-BE49-F238E27FC236}">
                <a16:creationId xmlns:a16="http://schemas.microsoft.com/office/drawing/2014/main" id="{E324404A-8CC8-4D9E-8EDB-1BD705439556}"/>
              </a:ext>
            </a:extLst>
          </p:cNvPr>
          <p:cNvSpPr>
            <a:spLocks noGrp="1"/>
          </p:cNvSpPr>
          <p:nvPr>
            <p:ph idx="1"/>
          </p:nvPr>
        </p:nvSpPr>
        <p:spPr>
          <a:xfrm>
            <a:off x="1136429" y="2278173"/>
            <a:ext cx="7474171" cy="3952263"/>
          </a:xfrm>
        </p:spPr>
        <p:txBody>
          <a:bodyPr anchor="ctr">
            <a:normAutofit lnSpcReduction="10000"/>
          </a:bodyPr>
          <a:lstStyle/>
          <a:p>
            <a:pPr marL="0" indent="0">
              <a:buNone/>
            </a:pPr>
            <a:r>
              <a:rPr lang="en-US" sz="1800" dirty="0"/>
              <a:t>February 27, 2015: My game design teacher reviewed the Project Charter Form (PCF) . I now understand why this document is import to the game design process . Moving forward, I will create and update a PCF for my capstone project .</a:t>
            </a:r>
          </a:p>
          <a:p>
            <a:pPr marL="0" indent="0">
              <a:buNone/>
            </a:pPr>
            <a:endParaRPr lang="en-US" sz="1800" dirty="0"/>
          </a:p>
          <a:p>
            <a:pPr marL="0" indent="0">
              <a:lnSpc>
                <a:spcPct val="100000"/>
              </a:lnSpc>
              <a:spcBef>
                <a:spcPts val="0"/>
              </a:spcBef>
              <a:buNone/>
            </a:pPr>
            <a:r>
              <a:rPr lang="en-US" sz="1800" dirty="0"/>
              <a:t>February 28, 2015: Played a new strategy game recommended by some friends from my science club . The name of the game is… (details omitted)</a:t>
            </a:r>
          </a:p>
          <a:p>
            <a:pPr marL="0" indent="0">
              <a:lnSpc>
                <a:spcPct val="100000"/>
              </a:lnSpc>
              <a:spcBef>
                <a:spcPts val="0"/>
              </a:spcBef>
              <a:buNone/>
            </a:pPr>
            <a:r>
              <a:rPr lang="en-US" sz="1800" dirty="0"/>
              <a:t>• I liked…(details omitted)</a:t>
            </a:r>
          </a:p>
          <a:p>
            <a:pPr marL="0" indent="0">
              <a:lnSpc>
                <a:spcPct val="100000"/>
              </a:lnSpc>
              <a:spcBef>
                <a:spcPts val="0"/>
              </a:spcBef>
              <a:buNone/>
            </a:pPr>
            <a:r>
              <a:rPr lang="en-US" sz="1800" dirty="0"/>
              <a:t>• I disliked…(details omitted)</a:t>
            </a:r>
          </a:p>
          <a:p>
            <a:pPr marL="0" indent="0">
              <a:lnSpc>
                <a:spcPct val="100000"/>
              </a:lnSpc>
              <a:spcBef>
                <a:spcPts val="0"/>
              </a:spcBef>
              <a:buNone/>
            </a:pPr>
            <a:r>
              <a:rPr lang="en-US" sz="1800" dirty="0"/>
              <a:t>• I would change…(details omitted)</a:t>
            </a:r>
          </a:p>
          <a:p>
            <a:pPr marL="0" indent="0">
              <a:buNone/>
            </a:pPr>
            <a:endParaRPr lang="en-US" sz="1800" dirty="0"/>
          </a:p>
          <a:p>
            <a:pPr marL="0" indent="0">
              <a:buNone/>
            </a:pPr>
            <a:r>
              <a:rPr lang="en-US" sz="1800" dirty="0"/>
              <a:t>March 1, 2015: Attended the Game Developers Conference (GDC) in San Francisco, California . There was so much to see and do . What an amazing experience! I picked up some Unity 3d brochures and placed them in my folders .</a:t>
            </a:r>
          </a:p>
        </p:txBody>
      </p:sp>
    </p:spTree>
    <p:extLst>
      <p:ext uri="{BB962C8B-B14F-4D97-AF65-F5344CB8AC3E}">
        <p14:creationId xmlns:p14="http://schemas.microsoft.com/office/powerpoint/2010/main" val="123442812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2">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B7F6DD8-E3D3-45BE-AEFD-535904847EC7}"/>
              </a:ext>
            </a:extLst>
          </p:cNvPr>
          <p:cNvSpPr>
            <a:spLocks noGrp="1"/>
          </p:cNvSpPr>
          <p:nvPr>
            <p:ph type="title"/>
          </p:nvPr>
        </p:nvSpPr>
        <p:spPr>
          <a:xfrm>
            <a:off x="655320" y="365125"/>
            <a:ext cx="9013052" cy="1623312"/>
          </a:xfrm>
        </p:spPr>
        <p:txBody>
          <a:bodyPr anchor="b">
            <a:normAutofit/>
          </a:bodyPr>
          <a:lstStyle/>
          <a:p>
            <a:r>
              <a:rPr lang="en-US" sz="4000" dirty="0"/>
              <a:t>Lecture Rules</a:t>
            </a:r>
          </a:p>
        </p:txBody>
      </p:sp>
      <p:sp>
        <p:nvSpPr>
          <p:cNvPr id="3" name="Content Placeholder 2">
            <a:extLst>
              <a:ext uri="{FF2B5EF4-FFF2-40B4-BE49-F238E27FC236}">
                <a16:creationId xmlns:a16="http://schemas.microsoft.com/office/drawing/2014/main" id="{30868483-EE96-4139-86BB-6874B9725E78}"/>
              </a:ext>
            </a:extLst>
          </p:cNvPr>
          <p:cNvSpPr>
            <a:spLocks noGrp="1"/>
          </p:cNvSpPr>
          <p:nvPr>
            <p:ph idx="1"/>
          </p:nvPr>
        </p:nvSpPr>
        <p:spPr>
          <a:xfrm>
            <a:off x="655320" y="2644518"/>
            <a:ext cx="9013052" cy="3327251"/>
          </a:xfrm>
        </p:spPr>
        <p:txBody>
          <a:bodyPr>
            <a:normAutofit/>
          </a:bodyPr>
          <a:lstStyle/>
          <a:p>
            <a:r>
              <a:rPr lang="en-US" sz="2000" dirty="0" err="1"/>
              <a:t>Pakaian</a:t>
            </a:r>
            <a:r>
              <a:rPr lang="en-US" sz="2000" dirty="0"/>
              <a:t> </a:t>
            </a:r>
            <a:r>
              <a:rPr lang="en-US" sz="2000" dirty="0" err="1"/>
              <a:t>Bebas</a:t>
            </a:r>
            <a:r>
              <a:rPr lang="en-US" sz="2000" dirty="0"/>
              <a:t> </a:t>
            </a:r>
            <a:r>
              <a:rPr lang="en-US" sz="2000" dirty="0" err="1"/>
              <a:t>Rapi</a:t>
            </a:r>
            <a:endParaRPr lang="en-US" sz="2000" dirty="0"/>
          </a:p>
          <a:p>
            <a:r>
              <a:rPr lang="en-US" sz="2000" dirty="0" err="1"/>
              <a:t>Toleransi</a:t>
            </a:r>
            <a:r>
              <a:rPr lang="en-US" sz="2000" dirty="0"/>
              <a:t> </a:t>
            </a:r>
            <a:r>
              <a:rPr lang="en-US" sz="2000" dirty="0" err="1"/>
              <a:t>Keterlambatan</a:t>
            </a:r>
            <a:r>
              <a:rPr lang="en-US" sz="2000" dirty="0"/>
              <a:t> 15 </a:t>
            </a:r>
            <a:r>
              <a:rPr lang="en-US" sz="2000" dirty="0" err="1"/>
              <a:t>Menit</a:t>
            </a:r>
            <a:endParaRPr lang="en-US" sz="2000" dirty="0"/>
          </a:p>
          <a:p>
            <a:r>
              <a:rPr lang="en-US" sz="2000" dirty="0" err="1"/>
              <a:t>Kehadiran</a:t>
            </a:r>
            <a:r>
              <a:rPr lang="en-US" sz="2000" dirty="0"/>
              <a:t> </a:t>
            </a:r>
            <a:r>
              <a:rPr lang="en-US" sz="2000" dirty="0" err="1"/>
              <a:t>kurang</a:t>
            </a:r>
            <a:r>
              <a:rPr lang="en-US" sz="2000" dirty="0"/>
              <a:t> </a:t>
            </a:r>
            <a:r>
              <a:rPr lang="en-US" sz="2000" dirty="0" err="1"/>
              <a:t>dari</a:t>
            </a:r>
            <a:r>
              <a:rPr lang="en-US" sz="2000" dirty="0"/>
              <a:t> 75% </a:t>
            </a:r>
            <a:r>
              <a:rPr lang="en-US" sz="2000" dirty="0" err="1"/>
              <a:t>otomatis</a:t>
            </a:r>
            <a:r>
              <a:rPr lang="en-US" sz="2000" dirty="0"/>
              <a:t> E</a:t>
            </a:r>
          </a:p>
          <a:p>
            <a:r>
              <a:rPr lang="en-US" sz="2000" dirty="0" err="1"/>
              <a:t>Lupa</a:t>
            </a:r>
            <a:r>
              <a:rPr lang="en-US" sz="2000" dirty="0"/>
              <a:t> </a:t>
            </a:r>
            <a:r>
              <a:rPr lang="en-US" sz="2000" dirty="0" err="1"/>
              <a:t>membawa</a:t>
            </a:r>
            <a:r>
              <a:rPr lang="en-US" sz="2000" dirty="0"/>
              <a:t> </a:t>
            </a:r>
            <a:r>
              <a:rPr lang="en-US" sz="2000" dirty="0" err="1"/>
              <a:t>jurnal</a:t>
            </a:r>
            <a:r>
              <a:rPr lang="en-US" sz="2000" dirty="0"/>
              <a:t> = -10 % “weekly assignment” </a:t>
            </a:r>
            <a:r>
              <a:rPr lang="en-US" sz="2000" dirty="0" err="1"/>
              <a:t>pada</a:t>
            </a:r>
            <a:r>
              <a:rPr lang="en-US" sz="2000" dirty="0"/>
              <a:t> </a:t>
            </a:r>
            <a:r>
              <a:rPr lang="en-US" sz="2000" dirty="0" err="1"/>
              <a:t>minggu</a:t>
            </a:r>
            <a:r>
              <a:rPr lang="en-US" sz="2000" dirty="0"/>
              <a:t> yang </a:t>
            </a:r>
            <a:r>
              <a:rPr lang="en-US" sz="2000" dirty="0" err="1"/>
              <a:t>bersangkutan</a:t>
            </a:r>
            <a:r>
              <a:rPr lang="en-US" sz="2000" dirty="0"/>
              <a:t>.</a:t>
            </a:r>
          </a:p>
          <a:p>
            <a:endParaRPr lang="en-US" sz="2000" dirty="0"/>
          </a:p>
        </p:txBody>
      </p:sp>
    </p:spTree>
    <p:extLst>
      <p:ext uri="{BB962C8B-B14F-4D97-AF65-F5344CB8AC3E}">
        <p14:creationId xmlns:p14="http://schemas.microsoft.com/office/powerpoint/2010/main" val="1371653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8DC4E0-3087-4604-8C8E-A0E382019134}"/>
              </a:ext>
            </a:extLst>
          </p:cNvPr>
          <p:cNvPicPr>
            <a:picLocks noChangeAspect="1"/>
          </p:cNvPicPr>
          <p:nvPr/>
        </p:nvPicPr>
        <p:blipFill rotWithShape="1">
          <a:blip r:embed="rId2"/>
          <a:srcRect t="2944" r="3" b="3432"/>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13" name="Freeform 75">
            <a:extLst>
              <a:ext uri="{FF2B5EF4-FFF2-40B4-BE49-F238E27FC236}">
                <a16:creationId xmlns:a16="http://schemas.microsoft.com/office/drawing/2014/main" id="{869A01FF-E930-4B34-9942-5ACABF37FE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DCE354-FE83-46BA-A3DE-AD9594BD08DE}"/>
              </a:ext>
            </a:extLst>
          </p:cNvPr>
          <p:cNvSpPr>
            <a:spLocks noGrp="1"/>
          </p:cNvSpPr>
          <p:nvPr>
            <p:ph type="title"/>
          </p:nvPr>
        </p:nvSpPr>
        <p:spPr>
          <a:xfrm>
            <a:off x="838200" y="365125"/>
            <a:ext cx="10515600" cy="1325563"/>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561D028E-A131-48D4-AFB3-C76BF4AAEC81}"/>
              </a:ext>
            </a:extLst>
          </p:cNvPr>
          <p:cNvSpPr>
            <a:spLocks noGrp="1"/>
          </p:cNvSpPr>
          <p:nvPr>
            <p:ph idx="1"/>
          </p:nvPr>
        </p:nvSpPr>
        <p:spPr>
          <a:xfrm>
            <a:off x="838200" y="2015406"/>
            <a:ext cx="6588625" cy="4065986"/>
          </a:xfrm>
        </p:spPr>
        <p:txBody>
          <a:bodyPr anchor="ctr">
            <a:normAutofit/>
          </a:bodyPr>
          <a:lstStyle/>
          <a:p>
            <a:pPr marL="0" indent="0">
              <a:buNone/>
            </a:pPr>
            <a:r>
              <a:rPr lang="en-US" sz="2000" dirty="0">
                <a:solidFill>
                  <a:schemeClr val="bg1"/>
                </a:solidFill>
              </a:rPr>
              <a:t>The global media and entertainment industry is complex, expansive, and rapidly evolving . Within it, two exciting, highly creative, and increasingly lucrative fields have emerged that are capturing the hearts and minds of millions: interactive application and video game creation .</a:t>
            </a:r>
          </a:p>
        </p:txBody>
      </p:sp>
    </p:spTree>
    <p:extLst>
      <p:ext uri="{BB962C8B-B14F-4D97-AF65-F5344CB8AC3E}">
        <p14:creationId xmlns:p14="http://schemas.microsoft.com/office/powerpoint/2010/main" val="37463470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DDABE-393D-47CB-A59C-5D9B568B9DBE}"/>
              </a:ext>
            </a:extLst>
          </p:cNvPr>
          <p:cNvPicPr>
            <a:picLocks noChangeAspect="1"/>
          </p:cNvPicPr>
          <p:nvPr/>
        </p:nvPicPr>
        <p:blipFill rotWithShape="1">
          <a:blip r:embed="rId2"/>
          <a:srcRect l="23731" r="23785" b="2"/>
          <a:stretch/>
        </p:blipFill>
        <p:spPr>
          <a:xfrm>
            <a:off x="7555991" y="1690688"/>
            <a:ext cx="4636009" cy="5167312"/>
          </a:xfrm>
          <a:custGeom>
            <a:avLst/>
            <a:gdLst>
              <a:gd name="connsiteX0" fmla="*/ 0 w 4636009"/>
              <a:gd name="connsiteY0" fmla="*/ 0 h 5167312"/>
              <a:gd name="connsiteX1" fmla="*/ 4636009 w 4636009"/>
              <a:gd name="connsiteY1" fmla="*/ 0 h 5167312"/>
              <a:gd name="connsiteX2" fmla="*/ 4636009 w 4636009"/>
              <a:gd name="connsiteY2" fmla="*/ 5167312 h 5167312"/>
              <a:gd name="connsiteX3" fmla="*/ 276091 w 4636009"/>
              <a:gd name="connsiteY3" fmla="*/ 5167312 h 5167312"/>
              <a:gd name="connsiteX4" fmla="*/ 2669970 w 4636009"/>
              <a:gd name="connsiteY4" fmla="*/ 952 h 5167312"/>
              <a:gd name="connsiteX5" fmla="*/ 0 w 4636009"/>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6009" h="5167312">
                <a:moveTo>
                  <a:pt x="0" y="0"/>
                </a:moveTo>
                <a:lnTo>
                  <a:pt x="4636009" y="0"/>
                </a:lnTo>
                <a:lnTo>
                  <a:pt x="4636009" y="5167312"/>
                </a:lnTo>
                <a:lnTo>
                  <a:pt x="276091" y="5167312"/>
                </a:lnTo>
                <a:lnTo>
                  <a:pt x="2669970" y="952"/>
                </a:lnTo>
                <a:lnTo>
                  <a:pt x="0" y="952"/>
                </a:lnTo>
                <a:close/>
              </a:path>
            </a:pathLst>
          </a:custGeom>
        </p:spPr>
      </p:pic>
      <p:sp>
        <p:nvSpPr>
          <p:cNvPr id="15" name="Freeform 75">
            <a:extLst>
              <a:ext uri="{FF2B5EF4-FFF2-40B4-BE49-F238E27FC236}">
                <a16:creationId xmlns:a16="http://schemas.microsoft.com/office/drawing/2014/main" id="{869A01FF-E930-4B34-9942-5ACABF37FE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0"/>
            <a:ext cx="10052100" cy="5166360"/>
          </a:xfrm>
          <a:custGeom>
            <a:avLst/>
            <a:gdLst>
              <a:gd name="connsiteX0" fmla="*/ 0 w 9786594"/>
              <a:gd name="connsiteY0" fmla="*/ 0 h 5032376"/>
              <a:gd name="connsiteX1" fmla="*/ 2130696 w 9786594"/>
              <a:gd name="connsiteY1" fmla="*/ 0 h 5032376"/>
              <a:gd name="connsiteX2" fmla="*/ 4685057 w 9786594"/>
              <a:gd name="connsiteY2" fmla="*/ 0 h 5032376"/>
              <a:gd name="connsiteX3" fmla="*/ 6291520 w 9786594"/>
              <a:gd name="connsiteY3" fmla="*/ 0 h 5032376"/>
              <a:gd name="connsiteX4" fmla="*/ 7449885 w 9786594"/>
              <a:gd name="connsiteY4" fmla="*/ 0 h 5032376"/>
              <a:gd name="connsiteX5" fmla="*/ 7455943 w 9786594"/>
              <a:gd name="connsiteY5" fmla="*/ 0 h 5032376"/>
              <a:gd name="connsiteX6" fmla="*/ 9786594 w 9786594"/>
              <a:gd name="connsiteY6" fmla="*/ 5032376 h 5032376"/>
              <a:gd name="connsiteX7" fmla="*/ 0 w 9786594"/>
              <a:gd name="connsiteY7" fmla="*/ 5032376 h 503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6594" h="5032376">
                <a:moveTo>
                  <a:pt x="0" y="0"/>
                </a:moveTo>
                <a:lnTo>
                  <a:pt x="2130696" y="0"/>
                </a:lnTo>
                <a:lnTo>
                  <a:pt x="4685057" y="0"/>
                </a:lnTo>
                <a:lnTo>
                  <a:pt x="6291520" y="0"/>
                </a:lnTo>
                <a:lnTo>
                  <a:pt x="7449885" y="0"/>
                </a:lnTo>
                <a:lnTo>
                  <a:pt x="7455943" y="0"/>
                </a:lnTo>
                <a:lnTo>
                  <a:pt x="9786594" y="5032376"/>
                </a:lnTo>
                <a:lnTo>
                  <a:pt x="0" y="503237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F4759D-CF4E-468D-9FC3-CAEB3B989464}"/>
              </a:ext>
            </a:extLst>
          </p:cNvPr>
          <p:cNvSpPr>
            <a:spLocks noGrp="1"/>
          </p:cNvSpPr>
          <p:nvPr>
            <p:ph type="title"/>
          </p:nvPr>
        </p:nvSpPr>
        <p:spPr>
          <a:xfrm>
            <a:off x="838200" y="365125"/>
            <a:ext cx="10515600" cy="1325563"/>
          </a:xfrm>
        </p:spPr>
        <p:txBody>
          <a:bodyPr>
            <a:normAutofit/>
          </a:bodyPr>
          <a:lstStyle/>
          <a:p>
            <a:r>
              <a:rPr lang="en-US"/>
              <a:t>Components of Study</a:t>
            </a:r>
            <a:endParaRPr lang="en-US" dirty="0"/>
          </a:p>
        </p:txBody>
      </p:sp>
      <p:sp>
        <p:nvSpPr>
          <p:cNvPr id="3" name="Content Placeholder 2">
            <a:extLst>
              <a:ext uri="{FF2B5EF4-FFF2-40B4-BE49-F238E27FC236}">
                <a16:creationId xmlns:a16="http://schemas.microsoft.com/office/drawing/2014/main" id="{A310759F-8E49-4BB2-BD00-E29AA6A585E5}"/>
              </a:ext>
            </a:extLst>
          </p:cNvPr>
          <p:cNvSpPr>
            <a:spLocks noGrp="1"/>
          </p:cNvSpPr>
          <p:nvPr>
            <p:ph idx="1"/>
          </p:nvPr>
        </p:nvSpPr>
        <p:spPr>
          <a:xfrm>
            <a:off x="838200" y="2015406"/>
            <a:ext cx="6588625" cy="4065986"/>
          </a:xfrm>
        </p:spPr>
        <p:txBody>
          <a:bodyPr anchor="ctr">
            <a:normAutofit/>
          </a:bodyPr>
          <a:lstStyle/>
          <a:p>
            <a:pPr marL="0" indent="0">
              <a:lnSpc>
                <a:spcPct val="100000"/>
              </a:lnSpc>
              <a:spcBef>
                <a:spcPts val="0"/>
              </a:spcBef>
              <a:buNone/>
            </a:pPr>
            <a:r>
              <a:rPr lang="en-US" sz="1600" dirty="0">
                <a:solidFill>
                  <a:schemeClr val="bg1"/>
                </a:solidFill>
              </a:rPr>
              <a:t>The Unity Curricular Framework is comprised of 14 distinct components or “units” of study . Each unit of study functions like a gear in a mechanical device, adding unique, specific value to the machine as a whole .</a:t>
            </a:r>
          </a:p>
          <a:p>
            <a:pPr marL="0" indent="0">
              <a:lnSpc>
                <a:spcPct val="100000"/>
              </a:lnSpc>
              <a:spcBef>
                <a:spcPts val="0"/>
              </a:spcBef>
              <a:buNone/>
            </a:pPr>
            <a:r>
              <a:rPr lang="en-US" sz="1600" dirty="0">
                <a:solidFill>
                  <a:schemeClr val="bg1"/>
                </a:solidFill>
              </a:rPr>
              <a:t>Each unit of study contains the following, standardized sections (in order of appearance):</a:t>
            </a:r>
          </a:p>
          <a:p>
            <a:pPr marL="0" indent="0">
              <a:lnSpc>
                <a:spcPct val="100000"/>
              </a:lnSpc>
              <a:spcBef>
                <a:spcPts val="0"/>
              </a:spcBef>
              <a:buNone/>
            </a:pPr>
            <a:r>
              <a:rPr lang="en-US" sz="1600" dirty="0">
                <a:solidFill>
                  <a:schemeClr val="bg1"/>
                </a:solidFill>
              </a:rPr>
              <a:t>• Title</a:t>
            </a:r>
          </a:p>
          <a:p>
            <a:pPr marL="0" indent="0">
              <a:lnSpc>
                <a:spcPct val="100000"/>
              </a:lnSpc>
              <a:spcBef>
                <a:spcPts val="0"/>
              </a:spcBef>
              <a:buNone/>
            </a:pPr>
            <a:r>
              <a:rPr lang="en-US" sz="1600" dirty="0">
                <a:solidFill>
                  <a:schemeClr val="bg1"/>
                </a:solidFill>
              </a:rPr>
              <a:t>• Unit Description</a:t>
            </a:r>
          </a:p>
          <a:p>
            <a:pPr marL="0" indent="0">
              <a:lnSpc>
                <a:spcPct val="100000"/>
              </a:lnSpc>
              <a:spcBef>
                <a:spcPts val="0"/>
              </a:spcBef>
              <a:buNone/>
            </a:pPr>
            <a:r>
              <a:rPr lang="en-US" sz="1600" dirty="0">
                <a:solidFill>
                  <a:schemeClr val="bg1"/>
                </a:solidFill>
              </a:rPr>
              <a:t>• Major Topics</a:t>
            </a:r>
          </a:p>
          <a:p>
            <a:pPr marL="0" indent="0">
              <a:lnSpc>
                <a:spcPct val="100000"/>
              </a:lnSpc>
              <a:spcBef>
                <a:spcPts val="0"/>
              </a:spcBef>
              <a:buNone/>
            </a:pPr>
            <a:r>
              <a:rPr lang="en-US" sz="1600" dirty="0">
                <a:solidFill>
                  <a:schemeClr val="bg1"/>
                </a:solidFill>
              </a:rPr>
              <a:t>• Learning Objectives</a:t>
            </a:r>
          </a:p>
          <a:p>
            <a:pPr marL="0" indent="0">
              <a:lnSpc>
                <a:spcPct val="100000"/>
              </a:lnSpc>
              <a:spcBef>
                <a:spcPts val="0"/>
              </a:spcBef>
              <a:buNone/>
            </a:pPr>
            <a:r>
              <a:rPr lang="en-US" sz="1600" dirty="0">
                <a:solidFill>
                  <a:schemeClr val="bg1"/>
                </a:solidFill>
              </a:rPr>
              <a:t>• Course Outline</a:t>
            </a:r>
          </a:p>
          <a:p>
            <a:pPr marL="0" indent="0">
              <a:lnSpc>
                <a:spcPct val="100000"/>
              </a:lnSpc>
              <a:spcBef>
                <a:spcPts val="0"/>
              </a:spcBef>
              <a:buNone/>
            </a:pPr>
            <a:r>
              <a:rPr lang="en-US" sz="1600" dirty="0">
                <a:solidFill>
                  <a:schemeClr val="bg1"/>
                </a:solidFill>
              </a:rPr>
              <a:t>• Instructor-Led Training (ILT) Activities</a:t>
            </a:r>
          </a:p>
          <a:p>
            <a:pPr marL="0" indent="0">
              <a:lnSpc>
                <a:spcPct val="100000"/>
              </a:lnSpc>
              <a:spcBef>
                <a:spcPts val="0"/>
              </a:spcBef>
              <a:buNone/>
            </a:pPr>
            <a:r>
              <a:rPr lang="en-US" sz="1600" dirty="0">
                <a:solidFill>
                  <a:schemeClr val="bg1"/>
                </a:solidFill>
              </a:rPr>
              <a:t>• Self-Pace Learning (SPL) Activities</a:t>
            </a:r>
          </a:p>
          <a:p>
            <a:pPr marL="0" indent="0">
              <a:lnSpc>
                <a:spcPct val="100000"/>
              </a:lnSpc>
              <a:spcBef>
                <a:spcPts val="0"/>
              </a:spcBef>
              <a:buNone/>
            </a:pPr>
            <a:r>
              <a:rPr lang="en-US" sz="1600" dirty="0">
                <a:solidFill>
                  <a:schemeClr val="bg1"/>
                </a:solidFill>
              </a:rPr>
              <a:t>• Standards Alignment Guide</a:t>
            </a:r>
          </a:p>
          <a:p>
            <a:pPr marL="0" indent="0">
              <a:lnSpc>
                <a:spcPct val="100000"/>
              </a:lnSpc>
              <a:spcBef>
                <a:spcPts val="0"/>
              </a:spcBef>
              <a:buNone/>
            </a:pPr>
            <a:r>
              <a:rPr lang="en-US" sz="1600" dirty="0">
                <a:solidFill>
                  <a:schemeClr val="bg1"/>
                </a:solidFill>
              </a:rPr>
              <a:t>• Assessment Rubric(s)</a:t>
            </a:r>
          </a:p>
          <a:p>
            <a:pPr marL="0" indent="0">
              <a:lnSpc>
                <a:spcPct val="100000"/>
              </a:lnSpc>
              <a:spcBef>
                <a:spcPts val="0"/>
              </a:spcBef>
              <a:buNone/>
            </a:pPr>
            <a:r>
              <a:rPr lang="en-US" sz="1600" dirty="0">
                <a:solidFill>
                  <a:schemeClr val="bg1"/>
                </a:solidFill>
              </a:rPr>
              <a:t>• Assessment of Learning Objectives</a:t>
            </a:r>
          </a:p>
          <a:p>
            <a:pPr marL="0" indent="0">
              <a:lnSpc>
                <a:spcPct val="100000"/>
              </a:lnSpc>
              <a:spcBef>
                <a:spcPts val="0"/>
              </a:spcBef>
              <a:buNone/>
            </a:pPr>
            <a:r>
              <a:rPr lang="en-US" sz="1600" dirty="0">
                <a:solidFill>
                  <a:schemeClr val="bg1"/>
                </a:solidFill>
              </a:rPr>
              <a:t>• Suggested Resources</a:t>
            </a:r>
          </a:p>
        </p:txBody>
      </p:sp>
    </p:spTree>
    <p:extLst>
      <p:ext uri="{BB962C8B-B14F-4D97-AF65-F5344CB8AC3E}">
        <p14:creationId xmlns:p14="http://schemas.microsoft.com/office/powerpoint/2010/main" val="185344356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A6E515-AB87-458F-B8DF-C2BDA55E091A}"/>
              </a:ext>
            </a:extLst>
          </p:cNvPr>
          <p:cNvSpPr>
            <a:spLocks noGrp="1"/>
          </p:cNvSpPr>
          <p:nvPr>
            <p:ph type="title"/>
          </p:nvPr>
        </p:nvSpPr>
        <p:spPr>
          <a:xfrm>
            <a:off x="655320" y="365125"/>
            <a:ext cx="9013052" cy="1623312"/>
          </a:xfrm>
        </p:spPr>
        <p:txBody>
          <a:bodyPr anchor="b">
            <a:normAutofit/>
          </a:bodyPr>
          <a:lstStyle/>
          <a:p>
            <a:r>
              <a:rPr lang="en-US" sz="4000"/>
              <a:t>Capstone Project</a:t>
            </a:r>
          </a:p>
        </p:txBody>
      </p:sp>
      <p:sp>
        <p:nvSpPr>
          <p:cNvPr id="3" name="Content Placeholder 2">
            <a:extLst>
              <a:ext uri="{FF2B5EF4-FFF2-40B4-BE49-F238E27FC236}">
                <a16:creationId xmlns:a16="http://schemas.microsoft.com/office/drawing/2014/main" id="{9B175C78-AFAB-4FC7-8B48-6613A2D3B8F4}"/>
              </a:ext>
            </a:extLst>
          </p:cNvPr>
          <p:cNvSpPr>
            <a:spLocks noGrp="1"/>
          </p:cNvSpPr>
          <p:nvPr>
            <p:ph idx="1"/>
          </p:nvPr>
        </p:nvSpPr>
        <p:spPr>
          <a:xfrm>
            <a:off x="655320" y="2644518"/>
            <a:ext cx="9013052" cy="3327251"/>
          </a:xfrm>
        </p:spPr>
        <p:txBody>
          <a:bodyPr>
            <a:normAutofit/>
          </a:bodyPr>
          <a:lstStyle/>
          <a:p>
            <a:pPr marL="0" indent="0">
              <a:buNone/>
            </a:pPr>
            <a:r>
              <a:rPr lang="en-US" sz="2000" dirty="0"/>
              <a:t>The units of study are followed by a final, culminating, critically important component, referred to as the “capstone project .” The Capstone Project provides each learner the ability to apply all they have learned towards the creation of a unique interactive application or video game .</a:t>
            </a:r>
          </a:p>
          <a:p>
            <a:pPr marL="0" indent="0">
              <a:buNone/>
            </a:pPr>
            <a:r>
              <a:rPr lang="en-US" sz="2000" dirty="0"/>
              <a:t>The units of study, combined with the Capstone Project, provide a significant quantity of strategic guidance and tactical resources for educators to develop and deliver a learning experience that engage learners and prepare them to become professional interactive application and video game creators .</a:t>
            </a:r>
          </a:p>
        </p:txBody>
      </p:sp>
    </p:spTree>
    <p:extLst>
      <p:ext uri="{BB962C8B-B14F-4D97-AF65-F5344CB8AC3E}">
        <p14:creationId xmlns:p14="http://schemas.microsoft.com/office/powerpoint/2010/main" val="1616215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4D8F03B-60F5-4FBA-A1F6-8E049A33C23E}"/>
              </a:ext>
            </a:extLst>
          </p:cNvPr>
          <p:cNvPicPr>
            <a:picLocks noGrp="1" noChangeAspect="1"/>
          </p:cNvPicPr>
          <p:nvPr>
            <p:ph idx="1"/>
          </p:nvPr>
        </p:nvPicPr>
        <p:blipFill>
          <a:blip r:embed="rId2"/>
          <a:stretch>
            <a:fillRect/>
          </a:stretch>
        </p:blipFill>
        <p:spPr>
          <a:xfrm>
            <a:off x="643467" y="2740926"/>
            <a:ext cx="10905066" cy="2262800"/>
          </a:xfrm>
          <a:prstGeom prst="rect">
            <a:avLst/>
          </a:prstGeom>
        </p:spPr>
      </p:pic>
      <p:sp>
        <p:nvSpPr>
          <p:cNvPr id="2" name="Title 1">
            <a:extLst>
              <a:ext uri="{FF2B5EF4-FFF2-40B4-BE49-F238E27FC236}">
                <a16:creationId xmlns:a16="http://schemas.microsoft.com/office/drawing/2014/main" id="{B6AA62FF-6C68-471B-AD19-1A907DE175B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Blooms Domain</a:t>
            </a:r>
          </a:p>
        </p:txBody>
      </p:sp>
    </p:spTree>
    <p:extLst>
      <p:ext uri="{BB962C8B-B14F-4D97-AF65-F5344CB8AC3E}">
        <p14:creationId xmlns:p14="http://schemas.microsoft.com/office/powerpoint/2010/main" val="171723702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0BFB14-6BE3-4CC7-98CB-AB75E395696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Critical Daily Documents</a:t>
            </a:r>
          </a:p>
        </p:txBody>
      </p:sp>
      <p:sp>
        <p:nvSpPr>
          <p:cNvPr id="3" name="Content Placeholder 2">
            <a:extLst>
              <a:ext uri="{FF2B5EF4-FFF2-40B4-BE49-F238E27FC236}">
                <a16:creationId xmlns:a16="http://schemas.microsoft.com/office/drawing/2014/main" id="{B983235C-D966-4053-91D7-B93C33820096}"/>
              </a:ext>
            </a:extLst>
          </p:cNvPr>
          <p:cNvSpPr>
            <a:spLocks noGrp="1"/>
          </p:cNvSpPr>
          <p:nvPr>
            <p:ph idx="1"/>
          </p:nvPr>
        </p:nvSpPr>
        <p:spPr>
          <a:xfrm>
            <a:off x="4976031" y="963877"/>
            <a:ext cx="6377769" cy="4930246"/>
          </a:xfrm>
        </p:spPr>
        <p:txBody>
          <a:bodyPr anchor="ctr">
            <a:normAutofit/>
          </a:bodyPr>
          <a:lstStyle/>
          <a:p>
            <a:pPr marL="0" indent="0">
              <a:buNone/>
            </a:pPr>
            <a:r>
              <a:rPr lang="en-US" sz="2400"/>
              <a:t>1 . Game Developer’s Journal</a:t>
            </a:r>
          </a:p>
          <a:p>
            <a:pPr marL="0" indent="0">
              <a:buNone/>
            </a:pPr>
            <a:r>
              <a:rPr lang="en-US" sz="2400"/>
              <a:t>2 . Game Design Document (GDD)</a:t>
            </a:r>
          </a:p>
        </p:txBody>
      </p:sp>
    </p:spTree>
    <p:extLst>
      <p:ext uri="{BB962C8B-B14F-4D97-AF65-F5344CB8AC3E}">
        <p14:creationId xmlns:p14="http://schemas.microsoft.com/office/powerpoint/2010/main" val="129120697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7072F4-DD51-4579-B24C-EF99BBF8A650}"/>
              </a:ext>
            </a:extLst>
          </p:cNvPr>
          <p:cNvSpPr>
            <a:spLocks noGrp="1"/>
          </p:cNvSpPr>
          <p:nvPr>
            <p:ph type="title"/>
          </p:nvPr>
        </p:nvSpPr>
        <p:spPr>
          <a:xfrm>
            <a:off x="655320" y="365125"/>
            <a:ext cx="9013052" cy="1623312"/>
          </a:xfrm>
        </p:spPr>
        <p:txBody>
          <a:bodyPr anchor="b">
            <a:normAutofit/>
          </a:bodyPr>
          <a:lstStyle/>
          <a:p>
            <a:r>
              <a:rPr lang="en-US" sz="4000"/>
              <a:t>Instructor-Led Training (ILT)</a:t>
            </a:r>
          </a:p>
        </p:txBody>
      </p:sp>
      <p:sp>
        <p:nvSpPr>
          <p:cNvPr id="3" name="Content Placeholder 2">
            <a:extLst>
              <a:ext uri="{FF2B5EF4-FFF2-40B4-BE49-F238E27FC236}">
                <a16:creationId xmlns:a16="http://schemas.microsoft.com/office/drawing/2014/main" id="{05AEFCBD-3BCB-4075-9AA8-9F6AAA11D1E4}"/>
              </a:ext>
            </a:extLst>
          </p:cNvPr>
          <p:cNvSpPr>
            <a:spLocks noGrp="1"/>
          </p:cNvSpPr>
          <p:nvPr>
            <p:ph idx="1"/>
          </p:nvPr>
        </p:nvSpPr>
        <p:spPr>
          <a:xfrm>
            <a:off x="655320" y="2644518"/>
            <a:ext cx="9013052" cy="3327251"/>
          </a:xfrm>
        </p:spPr>
        <p:txBody>
          <a:bodyPr>
            <a:normAutofit/>
          </a:bodyPr>
          <a:lstStyle/>
          <a:p>
            <a:pPr marL="0" indent="0">
              <a:buNone/>
            </a:pPr>
            <a:r>
              <a:rPr lang="en-US" sz="2000"/>
              <a:t>Each unit within the Unity Curricular Framework provides recommendations for Instructor-Led Training (ILT) activities . These activities may include a collection of tutorials, project management exercises, and small group assignments . The activities are provided</a:t>
            </a:r>
          </a:p>
          <a:p>
            <a:pPr marL="0" indent="0">
              <a:buNone/>
            </a:pPr>
            <a:r>
              <a:rPr lang="en-US" sz="2000"/>
              <a:t>to the educator, offering a high level, comprehensive overview of relationships between course components and the technical skill building opportunities that are connected </a:t>
            </a:r>
          </a:p>
        </p:txBody>
      </p:sp>
    </p:spTree>
    <p:extLst>
      <p:ext uri="{BB962C8B-B14F-4D97-AF65-F5344CB8AC3E}">
        <p14:creationId xmlns:p14="http://schemas.microsoft.com/office/powerpoint/2010/main" val="23986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4FB369-96CE-44F3-A712-25823735AD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0"/>
            <a:ext cx="6096000" cy="685800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8185D-F9DE-4C7A-B335-8EA40BE8764D}"/>
              </a:ext>
            </a:extLst>
          </p:cNvPr>
          <p:cNvSpPr>
            <a:spLocks noGrp="1"/>
          </p:cNvSpPr>
          <p:nvPr>
            <p:ph type="title"/>
          </p:nvPr>
        </p:nvSpPr>
        <p:spPr>
          <a:xfrm>
            <a:off x="2215376" y="964692"/>
            <a:ext cx="7761248" cy="1188720"/>
          </a:xfrm>
          <a:noFill/>
        </p:spPr>
        <p:txBody>
          <a:bodyPr>
            <a:normAutofit/>
          </a:bodyPr>
          <a:lstStyle/>
          <a:p>
            <a:pPr algn="ctr"/>
            <a:r>
              <a:rPr lang="en-US" sz="4000"/>
              <a:t>Self-Pace Learning (SPL)</a:t>
            </a:r>
          </a:p>
        </p:txBody>
      </p:sp>
      <p:sp>
        <p:nvSpPr>
          <p:cNvPr id="3" name="Content Placeholder 2">
            <a:extLst>
              <a:ext uri="{FF2B5EF4-FFF2-40B4-BE49-F238E27FC236}">
                <a16:creationId xmlns:a16="http://schemas.microsoft.com/office/drawing/2014/main" id="{39BDC776-682C-4AF6-A176-70BF32754229}"/>
              </a:ext>
            </a:extLst>
          </p:cNvPr>
          <p:cNvSpPr>
            <a:spLocks noGrp="1"/>
          </p:cNvSpPr>
          <p:nvPr>
            <p:ph idx="1"/>
          </p:nvPr>
        </p:nvSpPr>
        <p:spPr>
          <a:xfrm>
            <a:off x="3530600" y="2638044"/>
            <a:ext cx="5130800" cy="3101983"/>
          </a:xfrm>
        </p:spPr>
        <p:txBody>
          <a:bodyPr>
            <a:normAutofit/>
          </a:bodyPr>
          <a:lstStyle/>
          <a:p>
            <a:pPr marL="0" indent="0">
              <a:buNone/>
            </a:pPr>
            <a:r>
              <a:rPr lang="en-US" sz="1900"/>
              <a:t>Each unit, within the Unity Curricular Framework, also provides recommendations for Self-Pace Learning (SPL) activities . These activities have been designed to enable self-pace, out-of-classroom study . The Self-Pace Learning (SPL) activities ultimately provide a variety of exploratory and reflective learning opportunities for the learner . These activities may include a collection of journal entries, research, Game Design Document (GDD) enhancements, and game play testing .</a:t>
            </a:r>
          </a:p>
        </p:txBody>
      </p:sp>
    </p:spTree>
    <p:extLst>
      <p:ext uri="{BB962C8B-B14F-4D97-AF65-F5344CB8AC3E}">
        <p14:creationId xmlns:p14="http://schemas.microsoft.com/office/powerpoint/2010/main" val="40854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Freeform: Shape 9">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2"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77611-18C0-4EE3-9F5C-27662A86FB02}"/>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latin typeface="+mj-lt"/>
                <a:ea typeface="+mj-ea"/>
                <a:cs typeface="+mj-cs"/>
              </a:rPr>
              <a:t>GAME DEVELOPER’S JOURNAL</a:t>
            </a:r>
          </a:p>
        </p:txBody>
      </p:sp>
      <p:sp>
        <p:nvSpPr>
          <p:cNvPr id="3" name="Text Placeholder 2">
            <a:extLst>
              <a:ext uri="{FF2B5EF4-FFF2-40B4-BE49-F238E27FC236}">
                <a16:creationId xmlns:a16="http://schemas.microsoft.com/office/drawing/2014/main" id="{CBA17529-FFC1-4C43-84CB-7F9D241D9686}"/>
              </a:ext>
            </a:extLst>
          </p:cNvPr>
          <p:cNvSpPr>
            <a:spLocks noGrp="1"/>
          </p:cNvSpPr>
          <p:nvPr>
            <p:ph type="body" idx="1"/>
          </p:nvPr>
        </p:nvSpPr>
        <p:spPr>
          <a:xfrm>
            <a:off x="1524000" y="3947050"/>
            <a:ext cx="9144000" cy="572583"/>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11027091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1112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Pengantar Pengembangan Aplikasi Permainan</vt:lpstr>
      <vt:lpstr>Background</vt:lpstr>
      <vt:lpstr>Components of Study</vt:lpstr>
      <vt:lpstr>Capstone Project</vt:lpstr>
      <vt:lpstr>Blooms Domain</vt:lpstr>
      <vt:lpstr>Critical Daily Documents</vt:lpstr>
      <vt:lpstr>Instructor-Led Training (ILT)</vt:lpstr>
      <vt:lpstr>Self-Pace Learning (SPL)</vt:lpstr>
      <vt:lpstr>GAME DEVELOPER’S JOURNAL</vt:lpstr>
      <vt:lpstr>Why produce a Journal?</vt:lpstr>
      <vt:lpstr>What should the Journal look like?</vt:lpstr>
      <vt:lpstr>What should the Journal include? -1</vt:lpstr>
      <vt:lpstr>What should the Journal include? -2</vt:lpstr>
      <vt:lpstr>Below are examples of typical entries within the Game Developer’s Journal:</vt:lpstr>
      <vt:lpstr>Lecture 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Pengembangan Aplikasi Permainan</dc:title>
  <dc:creator>AMIR HASANUDIN FAUZI</dc:creator>
  <cp:lastModifiedBy>AMIR HASANUDIN FAUZI</cp:lastModifiedBy>
  <cp:revision>8</cp:revision>
  <dcterms:created xsi:type="dcterms:W3CDTF">2018-01-14T03:05:15Z</dcterms:created>
  <dcterms:modified xsi:type="dcterms:W3CDTF">2018-01-14T13:51:25Z</dcterms:modified>
</cp:coreProperties>
</file>