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70" r:id="rId9"/>
    <p:sldId id="271" r:id="rId10"/>
    <p:sldId id="265" r:id="rId11"/>
    <p:sldId id="264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4229E-407E-40D4-817F-9FCBEC2B2EB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0464-0607-4182-8961-8DFCD8C2A87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57399-4207-4697-BADD-CD72D80DD2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Tipe proaktif : Mereka yang bertanggungjawab dan menjadikan</a:t>
            </a:r>
            <a:r>
              <a:rPr lang="id-ID" baseline="0" dirty="0" smtClean="0"/>
              <a:t> segalanya terlaksana</a:t>
            </a:r>
          </a:p>
          <a:p>
            <a:r>
              <a:rPr lang="id-ID" baseline="0" dirty="0" smtClean="0"/>
              <a:t>Tipe reaktif : Mereka yang bisanya menyalahkan &amp; menjadi korban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0464-0607-4182-8961-8DFCD8C2A87E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E4A7-7471-4CA4-8F76-347B135A82C1}" type="datetimeFigureOut">
              <a:rPr lang="id-ID" smtClean="0"/>
              <a:pPr/>
              <a:t>06/09/2016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7BCF-0EB1-490F-B226-A0F0A972DB7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667000" y="6211888"/>
            <a:ext cx="6477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i="1">
                <a:solidFill>
                  <a:srgbClr val="FF0000"/>
                </a:solidFill>
                <a:latin typeface="Century Gothic" pitchFamily="34" charset="0"/>
              </a:rPr>
              <a:t>“Hanya dipergunakan untuk kepentingan pengajaran </a:t>
            </a:r>
          </a:p>
          <a:p>
            <a:pPr algn="r"/>
            <a:r>
              <a:rPr lang="en-US" i="1">
                <a:solidFill>
                  <a:srgbClr val="FF0000"/>
                </a:solidFill>
                <a:latin typeface="Century Gothic" pitchFamily="34" charset="0"/>
              </a:rPr>
              <a:t>di lingkungan Politeknik Telkom”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381000" y="382588"/>
            <a:ext cx="70246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entury Gothic" pitchFamily="34" charset="0"/>
              </a:rPr>
              <a:t>KA</a:t>
            </a:r>
            <a:r>
              <a:rPr lang="id-ID" sz="2400" b="1" dirty="0">
                <a:latin typeface="Century Gothic" pitchFamily="34" charset="0"/>
              </a:rPr>
              <a:t>1043</a:t>
            </a:r>
            <a:r>
              <a:rPr lang="en-US" sz="2400" b="1" dirty="0">
                <a:latin typeface="Century Gothic" pitchFamily="34" charset="0"/>
              </a:rPr>
              <a:t> – </a:t>
            </a:r>
            <a:r>
              <a:rPr lang="id-ID" sz="2400" b="1" dirty="0">
                <a:latin typeface="Century Gothic" pitchFamily="34" charset="0"/>
              </a:rPr>
              <a:t>Pengembangan Profesional</a:t>
            </a:r>
            <a:endParaRPr lang="en-US" sz="2400" b="1" dirty="0">
              <a:latin typeface="Century Gothic" pitchFamily="34" charset="0"/>
            </a:endParaRPr>
          </a:p>
          <a:p>
            <a:r>
              <a:rPr lang="en-US" sz="2400" b="1" dirty="0">
                <a:latin typeface="Century Gothic" pitchFamily="34" charset="0"/>
              </a:rPr>
              <a:t>SEMESTER </a:t>
            </a:r>
            <a:r>
              <a:rPr lang="id-ID" sz="2400" b="1" dirty="0">
                <a:latin typeface="Century Gothic" pitchFamily="34" charset="0"/>
              </a:rPr>
              <a:t>1</a:t>
            </a:r>
            <a:r>
              <a:rPr lang="en-US" sz="2400" b="1" dirty="0">
                <a:latin typeface="Century Gothic" pitchFamily="34" charset="0"/>
              </a:rPr>
              <a:t> TA 2013/2014</a:t>
            </a: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2836863" y="3798888"/>
            <a:ext cx="584993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 dirty="0" err="1">
                <a:latin typeface="Century Gothic" pitchFamily="34" charset="0"/>
              </a:rPr>
              <a:t>Disusun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oleh</a:t>
            </a:r>
            <a:r>
              <a:rPr lang="en-US" b="1" dirty="0">
                <a:latin typeface="Century Gothic" pitchFamily="34" charset="0"/>
              </a:rPr>
              <a:t>:</a:t>
            </a:r>
          </a:p>
          <a:p>
            <a:pPr algn="r"/>
            <a:r>
              <a:rPr lang="id-ID" sz="2800" b="1" dirty="0">
                <a:latin typeface="Century Gothic" pitchFamily="34" charset="0"/>
              </a:rPr>
              <a:t>Mutia </a:t>
            </a:r>
            <a:r>
              <a:rPr lang="id-ID" sz="2800" b="1" dirty="0" smtClean="0">
                <a:latin typeface="Century Gothic" pitchFamily="34" charset="0"/>
              </a:rPr>
              <a:t>Qana’a,S.Psi</a:t>
            </a:r>
            <a:endParaRPr lang="en-US" sz="2800" b="1" dirty="0">
              <a:latin typeface="Century Gothic" pitchFamily="34" charset="0"/>
            </a:endParaRPr>
          </a:p>
          <a:p>
            <a:pPr algn="r"/>
            <a:r>
              <a:rPr lang="id-ID" b="1" dirty="0">
                <a:latin typeface="Century Gothic" pitchFamily="34" charset="0"/>
              </a:rPr>
              <a:t>mutia</a:t>
            </a:r>
            <a:r>
              <a:rPr lang="en-US" b="1" dirty="0">
                <a:latin typeface="Century Gothic" pitchFamily="34" charset="0"/>
              </a:rPr>
              <a:t>@</a:t>
            </a:r>
            <a:r>
              <a:rPr lang="en-US" b="1" dirty="0" err="1">
                <a:latin typeface="Century Gothic" pitchFamily="34" charset="0"/>
              </a:rPr>
              <a:t>politekniktelkom.ac.id</a:t>
            </a:r>
            <a:r>
              <a:rPr lang="en-US" b="1" dirty="0">
                <a:latin typeface="Century Gothic" pitchFamily="34" charset="0"/>
              </a:rPr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5088" y="3394075"/>
            <a:ext cx="62134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4163" y="6456363"/>
            <a:ext cx="16097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entury Gothic" pitchFamily="34" charset="0"/>
                <a:cs typeface="Arial" pitchFamily="34" charset="0"/>
              </a:rPr>
              <a:t>politekniktelkom.ac.id</a:t>
            </a:r>
          </a:p>
        </p:txBody>
      </p:sp>
      <p:sp>
        <p:nvSpPr>
          <p:cNvPr id="2056" name="Rectangle 15"/>
          <p:cNvSpPr>
            <a:spLocks noChangeArrowheads="1"/>
          </p:cNvSpPr>
          <p:nvPr/>
        </p:nvSpPr>
        <p:spPr bwMode="auto">
          <a:xfrm>
            <a:off x="381000" y="1619250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d-ID" sz="2400" b="1" dirty="0" smtClean="0">
                <a:latin typeface="Century Gothic" pitchFamily="34" charset="0"/>
              </a:rPr>
              <a:t>Menjadi Proaktif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endParaRPr lang="id-ID" sz="2400" b="1" dirty="0">
              <a:latin typeface="Century Gothic" pitchFamily="34" charset="0"/>
            </a:endParaRPr>
          </a:p>
          <a:p>
            <a:pPr algn="ctr"/>
            <a:endParaRPr lang="en-US" sz="2400" b="1" dirty="0">
              <a:latin typeface="Century Gothic" pitchFamily="34" charset="0"/>
            </a:endParaRPr>
          </a:p>
        </p:txBody>
      </p:sp>
      <p:pic>
        <p:nvPicPr>
          <p:cNvPr id="8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92919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Bahasa Reaktif VS Bahasa Proaktif,,</a:t>
            </a:r>
            <a:endParaRPr lang="en-US" sz="2800" b="1" dirty="0">
              <a:latin typeface="Century Gothic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624918" cy="39005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5762"/>
                <a:gridCol w="4429156"/>
              </a:tblGrid>
              <a:tr h="42498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BAHASA</a:t>
                      </a:r>
                      <a:r>
                        <a:rPr lang="id-ID" b="1" baseline="0" dirty="0" smtClean="0"/>
                        <a:t> REAKTIF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BAHASA PROAKTIF</a:t>
                      </a:r>
                      <a:endParaRPr lang="id-ID" b="1" dirty="0"/>
                    </a:p>
                  </a:txBody>
                  <a:tcPr/>
                </a:tc>
              </a:tr>
              <a:tr h="424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i="1" dirty="0" smtClean="0">
                          <a:latin typeface="Century Gothic" pitchFamily="34" charset="0"/>
                        </a:rPr>
                        <a:t>“Aku</a:t>
                      </a:r>
                      <a:r>
                        <a:rPr lang="id-ID" i="1" baseline="0" dirty="0" smtClean="0">
                          <a:latin typeface="Century Gothic" pitchFamily="34" charset="0"/>
                        </a:rPr>
                        <a:t> coba deh”</a:t>
                      </a:r>
                      <a:endParaRPr lang="id-ID" i="1" dirty="0" smtClean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“Akan</a:t>
                      </a:r>
                      <a:r>
                        <a:rPr lang="id-ID" i="1" baseline="0" dirty="0" smtClean="0">
                          <a:latin typeface="Century Gothic" pitchFamily="34" charset="0"/>
                        </a:rPr>
                        <a:t> kukerjakan”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733527"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“Aku memang begitu kok”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“Seharusnya aku bisa lebih baik daripada</a:t>
                      </a:r>
                      <a:r>
                        <a:rPr lang="id-ID" i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id-ID" i="1" dirty="0" smtClean="0">
                          <a:latin typeface="Century Gothic" pitchFamily="34" charset="0"/>
                        </a:rPr>
                        <a:t>itu”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733527"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“Aku tidak bisa berbuat apa-apa”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“Yuk kita pelajari kemungkinan-kemungkinannya”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424980"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“Aku terpaksa”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“Aku memilihnya”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424980"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“Aku</a:t>
                      </a:r>
                      <a:r>
                        <a:rPr lang="id-ID" i="1" baseline="0" dirty="0" smtClean="0">
                          <a:latin typeface="Century Gothic" pitchFamily="34" charset="0"/>
                        </a:rPr>
                        <a:t> tidak bisa”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“Pasti ada jalan”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733527"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“Kamu merusak hariku”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>
                          <a:latin typeface="Century Gothic" pitchFamily="34" charset="0"/>
                        </a:rPr>
                        <a:t>“Takkan kubiarkan suasana hatimu yang jelek itu menular kepadaku”</a:t>
                      </a:r>
                      <a:endParaRPr lang="id-ID" i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Exercise..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928670"/>
            <a:ext cx="8553479" cy="55721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Kejadian 1 </a:t>
            </a: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: kamu mendengar sahabat terbaikmu menjelek-jelekkan kamu di depan suatu kelompok. Ia tidak tahu kalau kamu mendengar percakapannya. Baru lima menit sebelumnya, ia bicara manis-manis di depanmu. Kamu merasa tersinggung dan dikhianati</a:t>
            </a:r>
          </a:p>
          <a:p>
            <a:pPr marL="0" indent="0" algn="just">
              <a:buNone/>
            </a:pPr>
            <a:endParaRPr lang="id-ID" sz="2400" dirty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Pilihan Reaktif </a:t>
            </a: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Labrak dia, lalu pukuli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Depresi berat</a:t>
            </a:r>
          </a:p>
          <a:p>
            <a:pPr marL="0" indent="0" algn="just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Jangan ajak ngomong selama 2 bulan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Balas jelek-jelekan dia</a:t>
            </a:r>
          </a:p>
          <a:p>
            <a:pPr marL="0" indent="0" algn="just">
              <a:buNone/>
            </a:pPr>
            <a:endParaRPr lang="id-ID" sz="2400" dirty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Pilihan Proaktif :</a:t>
            </a:r>
          </a:p>
          <a:p>
            <a:pPr marL="0" indent="0" algn="just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Maafkan dia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Ajak bicara baik-baik</a:t>
            </a:r>
          </a:p>
          <a:p>
            <a:pPr marL="0" indent="0" algn="just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Jangan digubris &amp; diberi kesempatan. Sadarlah bahwa dia punya kelemahan seperti kamu &amp; bahwa sesekali kamu pun ngomongin dia tanpa bermaksud buruk</a:t>
            </a:r>
          </a:p>
          <a:p>
            <a:pPr marL="0" indent="0" algn="just">
              <a:buNone/>
            </a:pPr>
            <a:endParaRPr lang="id-ID" sz="2400" dirty="0" smtClean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id-ID" sz="2400" b="1" i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Which want do you choose???</a:t>
            </a:r>
            <a:endParaRPr lang="en-US" sz="2400" b="1" i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Manfaat proaktif...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600201"/>
            <a:ext cx="85344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Jadi orang proaktif itu manfaatnya 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Tidak mudah tersinggung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Bertanggung jawab atas pilihannya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Berfikir sebelum bertindak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Cepat pulih kalau terjadi sesuatu yang buruk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Selalu mencari jalan untuk menjadikan segalanya terlaksana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Fokus pada hal-hal yang  mereka ubah &amp; tidak mengkhawatirkan hal-hal yang tidak bisa mereka ubah</a:t>
            </a:r>
            <a:endParaRPr lang="en-US" sz="240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 smtClean="0">
                <a:latin typeface="Century Gothic" pitchFamily="34" charset="0"/>
              </a:rPr>
              <a:t>KESIMPULAN</a:t>
            </a:r>
            <a:endParaRPr lang="id-ID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286808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sz="2800" dirty="0" smtClean="0"/>
              <a:t>	</a:t>
            </a:r>
            <a:r>
              <a:rPr lang="id-ID" sz="2800" b="1" i="1" dirty="0" smtClean="0">
                <a:solidFill>
                  <a:srgbClr val="FF0000"/>
                </a:solidFill>
                <a:latin typeface="Century Gothic" pitchFamily="34" charset="0"/>
              </a:rPr>
              <a:t>Faktanya, </a:t>
            </a:r>
            <a:r>
              <a:rPr lang="id-ID" sz="2800" i="1" dirty="0" smtClean="0">
                <a:latin typeface="Century Gothic" pitchFamily="34" charset="0"/>
              </a:rPr>
              <a:t>kita tidak bisa mengendalikan segala sesuatu yang terjadi pada diri kita, namun ada </a:t>
            </a:r>
            <a:r>
              <a:rPr lang="id-ID" sz="2800" b="1" i="1" dirty="0" smtClean="0">
                <a:solidFill>
                  <a:srgbClr val="FF0000"/>
                </a:solidFill>
                <a:latin typeface="Century Gothic" pitchFamily="34" charset="0"/>
              </a:rPr>
              <a:t>satu hal </a:t>
            </a:r>
            <a:r>
              <a:rPr lang="id-ID" sz="2800" i="1" dirty="0" smtClean="0">
                <a:latin typeface="Century Gothic" pitchFamily="34" charset="0"/>
              </a:rPr>
              <a:t>yang bisa kita </a:t>
            </a:r>
            <a:r>
              <a:rPr lang="id-ID" sz="2800" b="1" i="1" dirty="0" smtClean="0">
                <a:solidFill>
                  <a:srgbClr val="FF0000"/>
                </a:solidFill>
                <a:latin typeface="Century Gothic" pitchFamily="34" charset="0"/>
              </a:rPr>
              <a:t>kendalikan</a:t>
            </a:r>
            <a:r>
              <a:rPr lang="id-ID" sz="2800" i="1" dirty="0" smtClean="0">
                <a:latin typeface="Century Gothic" pitchFamily="34" charset="0"/>
              </a:rPr>
              <a:t> yaitu </a:t>
            </a:r>
            <a:r>
              <a:rPr lang="id-ID" sz="2800" b="1" i="1" dirty="0" smtClean="0">
                <a:solidFill>
                  <a:srgbClr val="FF0000"/>
                </a:solidFill>
                <a:latin typeface="Century Gothic" pitchFamily="34" charset="0"/>
              </a:rPr>
              <a:t>bagaimana reaksi kita terhadap apa yang terjadi pada diri kita....</a:t>
            </a:r>
          </a:p>
          <a:p>
            <a:pPr algn="just">
              <a:buNone/>
            </a:pPr>
            <a:r>
              <a:rPr lang="id-ID" sz="2800" b="1" i="1" dirty="0" smtClean="0">
                <a:solidFill>
                  <a:srgbClr val="FF0000"/>
                </a:solidFill>
                <a:latin typeface="Century Gothic" pitchFamily="34" charset="0"/>
              </a:rPr>
              <a:t>			</a:t>
            </a:r>
          </a:p>
          <a:p>
            <a:pPr algn="ctr">
              <a:buNone/>
            </a:pPr>
            <a:r>
              <a:rPr lang="id-ID" b="1" i="1" dirty="0" smtClean="0">
                <a:solidFill>
                  <a:srgbClr val="FF0000"/>
                </a:solidFill>
                <a:latin typeface="Century Gothic" pitchFamily="34" charset="0"/>
              </a:rPr>
              <a:t>SEMOGA SUKSES!!...</a:t>
            </a:r>
            <a:endParaRPr lang="id-ID" b="1" i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b="1" dirty="0" smtClean="0">
                <a:latin typeface="Century Gothic" pitchFamily="34" charset="0"/>
              </a:rPr>
              <a:t>DAFTAR PUSTAKA</a:t>
            </a:r>
            <a:endParaRPr lang="id-ID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Covey Sean</a:t>
            </a:r>
            <a:r>
              <a:rPr lang="id-ID" sz="2400" i="1" dirty="0" smtClean="0"/>
              <a:t>. The 7 Habits of Highly Effective Teens</a:t>
            </a:r>
            <a:r>
              <a:rPr lang="id-ID" sz="2400" dirty="0" smtClean="0"/>
              <a:t>,; Binarupa Aksarsa, Tangerang Selatan.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428596" y="571480"/>
            <a:ext cx="8186738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entury Gothic" pitchFamily="34" charset="0"/>
              </a:rPr>
              <a:t>DESKRIPSI SINGKAT</a:t>
            </a:r>
          </a:p>
          <a:p>
            <a:pPr algn="just"/>
            <a:r>
              <a:rPr lang="en-US" dirty="0">
                <a:latin typeface="Century Gothic" pitchFamily="34" charset="0"/>
              </a:rPr>
              <a:t>Mata </a:t>
            </a:r>
            <a:r>
              <a:rPr lang="en-US" dirty="0" err="1">
                <a:latin typeface="Century Gothic" pitchFamily="34" charset="0"/>
              </a:rPr>
              <a:t>kuliah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ini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merupakan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mata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kuliah</a:t>
            </a:r>
            <a:r>
              <a:rPr lang="en-US" dirty="0">
                <a:latin typeface="Century Gothic" pitchFamily="34" charset="0"/>
              </a:rPr>
              <a:t> yang </a:t>
            </a:r>
            <a:r>
              <a:rPr lang="en-US" dirty="0" err="1">
                <a:latin typeface="Century Gothic" pitchFamily="34" charset="0"/>
              </a:rPr>
              <a:t>memberikan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pemahaman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pengetahuan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dalam</a:t>
            </a:r>
            <a:r>
              <a:rPr lang="id-ID" dirty="0">
                <a:latin typeface="Century Gothic" pitchFamily="34" charset="0"/>
              </a:rPr>
              <a:t> mengenal potensi diri (kelebihan &amp; kekurangan), mengembangkan kemampuan </a:t>
            </a:r>
            <a:r>
              <a:rPr lang="id-ID" i="1" dirty="0">
                <a:latin typeface="Century Gothic" pitchFamily="34" charset="0"/>
              </a:rPr>
              <a:t>interpersonal </a:t>
            </a:r>
            <a:r>
              <a:rPr lang="id-ID" dirty="0">
                <a:latin typeface="Century Gothic" pitchFamily="34" charset="0"/>
              </a:rPr>
              <a:t> (</a:t>
            </a:r>
            <a:r>
              <a:rPr lang="id-ID" i="1" dirty="0">
                <a:latin typeface="Century Gothic" pitchFamily="34" charset="0"/>
              </a:rPr>
              <a:t>leadership </a:t>
            </a:r>
            <a:r>
              <a:rPr lang="id-ID" dirty="0">
                <a:latin typeface="Century Gothic" pitchFamily="34" charset="0"/>
              </a:rPr>
              <a:t>dan komunikasi) serta pengembangan </a:t>
            </a:r>
            <a:r>
              <a:rPr lang="id-ID" dirty="0" smtClean="0">
                <a:latin typeface="Century Gothic" pitchFamily="34" charset="0"/>
              </a:rPr>
              <a:t>diri ke </a:t>
            </a:r>
            <a:r>
              <a:rPr lang="id-ID" dirty="0">
                <a:latin typeface="Century Gothic" pitchFamily="34" charset="0"/>
              </a:rPr>
              <a:t>arah profesional</a:t>
            </a:r>
            <a:endParaRPr lang="en-US" dirty="0">
              <a:latin typeface="Century Gothic" pitchFamily="34" charset="0"/>
            </a:endParaRPr>
          </a:p>
          <a:p>
            <a:pPr algn="just"/>
            <a:endParaRPr lang="id-ID" b="1" dirty="0">
              <a:latin typeface="Century Gothic" pitchFamily="34" charset="0"/>
            </a:endParaRPr>
          </a:p>
          <a:p>
            <a:pPr algn="just"/>
            <a:r>
              <a:rPr lang="id-ID" b="1" dirty="0">
                <a:latin typeface="Century Gothic" pitchFamily="34" charset="0"/>
              </a:rPr>
              <a:t>STANDAR </a:t>
            </a:r>
            <a:r>
              <a:rPr lang="id-ID" b="1" dirty="0" smtClean="0">
                <a:latin typeface="Century Gothic" pitchFamily="34" charset="0"/>
              </a:rPr>
              <a:t>KOMPETENSI</a:t>
            </a:r>
          </a:p>
          <a:p>
            <a:pPr algn="just"/>
            <a:r>
              <a:rPr lang="en-US" dirty="0" err="1" smtClean="0">
                <a:latin typeface="Century Gothic" pitchFamily="34" charset="0"/>
              </a:rPr>
              <a:t>Setelah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mengikuti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mata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kuliah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ini</a:t>
            </a:r>
            <a:r>
              <a:rPr lang="en-US" dirty="0" smtClean="0">
                <a:latin typeface="Century Gothic" pitchFamily="34" charset="0"/>
              </a:rPr>
              <a:t>, </a:t>
            </a:r>
            <a:r>
              <a:rPr lang="en-US" dirty="0" err="1" smtClean="0">
                <a:latin typeface="Century Gothic" pitchFamily="34" charset="0"/>
              </a:rPr>
              <a:t>diharapkan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mahasiswa</a:t>
            </a:r>
            <a:r>
              <a:rPr lang="id-ID" dirty="0" smtClean="0">
                <a:latin typeface="Century Gothic" pitchFamily="34" charset="0"/>
              </a:rPr>
              <a:t>  mampu memahami bagaimana menjadi individu yang proaktif</a:t>
            </a:r>
          </a:p>
          <a:p>
            <a:pPr algn="just"/>
            <a:endParaRPr lang="id-ID" b="1" dirty="0">
              <a:latin typeface="Century Gothic" pitchFamily="34" charset="0"/>
            </a:endParaRPr>
          </a:p>
          <a:p>
            <a:pPr algn="just"/>
            <a:r>
              <a:rPr lang="en-US" b="1" dirty="0">
                <a:latin typeface="Century Gothic" pitchFamily="34" charset="0"/>
              </a:rPr>
              <a:t>KOMPETENSI DASAR</a:t>
            </a:r>
            <a:endParaRPr lang="id-ID" b="1" dirty="0">
              <a:latin typeface="Century Gothic" pitchFamily="34" charset="0"/>
            </a:endParaRPr>
          </a:p>
          <a:p>
            <a:pPr algn="just"/>
            <a:r>
              <a:rPr lang="en-US" dirty="0" err="1" smtClean="0">
                <a:latin typeface="Century Gothic" pitchFamily="34" charset="0"/>
              </a:rPr>
              <a:t>Setelah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mengikuti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mata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kuliah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ini</a:t>
            </a:r>
            <a:r>
              <a:rPr lang="en-US" dirty="0" smtClean="0">
                <a:latin typeface="Century Gothic" pitchFamily="34" charset="0"/>
              </a:rPr>
              <a:t>, </a:t>
            </a:r>
            <a:r>
              <a:rPr lang="en-US" dirty="0" err="1" smtClean="0">
                <a:latin typeface="Century Gothic" pitchFamily="34" charset="0"/>
              </a:rPr>
              <a:t>diharapkan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mahasiswa</a:t>
            </a:r>
            <a:r>
              <a:rPr lang="id-ID" dirty="0" smtClean="0">
                <a:latin typeface="Century Gothic" pitchFamily="34" charset="0"/>
              </a:rPr>
              <a:t> mengetahui cara-cara menjadi indviidu proaktif</a:t>
            </a:r>
            <a:endParaRPr lang="en-US" dirty="0" smtClean="0">
              <a:latin typeface="Century Gothic" pitchFamily="34" charset="0"/>
            </a:endParaRPr>
          </a:p>
          <a:p>
            <a:pPr algn="just"/>
            <a:endParaRPr lang="id-ID" b="1" dirty="0">
              <a:latin typeface="Century Gothic" pitchFamily="34" charset="0"/>
            </a:endParaRPr>
          </a:p>
          <a:p>
            <a:pPr algn="just"/>
            <a:r>
              <a:rPr lang="en-US" b="1" dirty="0">
                <a:latin typeface="Century Gothic" pitchFamily="34" charset="0"/>
              </a:rPr>
              <a:t>POKOK BAHASAN</a:t>
            </a:r>
          </a:p>
          <a:p>
            <a:pPr algn="just"/>
            <a:r>
              <a:rPr lang="id-ID" dirty="0" smtClean="0">
                <a:latin typeface="Century Gothic" pitchFamily="34" charset="0"/>
              </a:rPr>
              <a:t>Proaktif</a:t>
            </a:r>
          </a:p>
          <a:p>
            <a:pPr algn="just"/>
            <a:endParaRPr lang="id-ID" b="1" dirty="0">
              <a:latin typeface="Century Gothic" pitchFamily="34" charset="0"/>
            </a:endParaRPr>
          </a:p>
          <a:p>
            <a:pPr algn="just"/>
            <a:r>
              <a:rPr lang="en-US" b="1" dirty="0">
                <a:latin typeface="Century Gothic" pitchFamily="34" charset="0"/>
              </a:rPr>
              <a:t>SUB POKOK </a:t>
            </a:r>
            <a:r>
              <a:rPr lang="en-US" b="1" dirty="0" smtClean="0">
                <a:latin typeface="Century Gothic" pitchFamily="34" charset="0"/>
              </a:rPr>
              <a:t>BAHASAN</a:t>
            </a:r>
            <a:endParaRPr lang="id-ID" dirty="0" smtClean="0">
              <a:latin typeface="Century Gothic" pitchFamily="34" charset="0"/>
            </a:endParaRPr>
          </a:p>
          <a:p>
            <a:pPr algn="just"/>
            <a:r>
              <a:rPr lang="id-ID" dirty="0" smtClean="0">
                <a:latin typeface="Century Gothic" pitchFamily="34" charset="0"/>
              </a:rPr>
              <a:t>Proaktif</a:t>
            </a:r>
            <a:endParaRPr lang="id-ID" dirty="0">
              <a:latin typeface="Century Gothic" pitchFamily="34" charset="0"/>
            </a:endParaRPr>
          </a:p>
          <a:p>
            <a:pPr algn="just"/>
            <a:endParaRPr lang="id-ID" b="1" dirty="0">
              <a:latin typeface="Century Gothic" pitchFamily="34" charset="0"/>
            </a:endParaRPr>
          </a:p>
          <a:p>
            <a:pPr algn="just"/>
            <a:endParaRPr lang="en-US" b="1" dirty="0">
              <a:latin typeface="Century Gothic" pitchFamily="34" charset="0"/>
            </a:endParaRPr>
          </a:p>
          <a:p>
            <a:pPr algn="just"/>
            <a:endParaRPr lang="en-US" b="1" dirty="0">
              <a:latin typeface="Century Gothic" pitchFamily="34" charset="0"/>
            </a:endParaRPr>
          </a:p>
          <a:p>
            <a:pPr algn="just"/>
            <a:endParaRPr lang="en-US" sz="2000" dirty="0">
              <a:latin typeface="Century Gothic" pitchFamily="34" charset="0"/>
            </a:endParaRPr>
          </a:p>
        </p:txBody>
      </p:sp>
      <p:pic>
        <p:nvPicPr>
          <p:cNvPr id="3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PROAKTIF..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214423"/>
            <a:ext cx="8215370" cy="49117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d-ID" sz="2400" dirty="0" smtClean="0">
              <a:latin typeface="Century Gothic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id-ID" sz="2400" b="1" dirty="0" smtClean="0">
                <a:latin typeface="Century Gothic" pitchFamily="34" charset="0"/>
                <a:cs typeface="Arial" pitchFamily="34" charset="0"/>
              </a:rPr>
              <a:t>Proaktif</a:t>
            </a:r>
            <a:r>
              <a:rPr lang="id-ID" sz="2400" b="1" dirty="0">
                <a:latin typeface="Century Gothic" pitchFamily="34" charset="0"/>
                <a:cs typeface="Arial" pitchFamily="34" charset="0"/>
              </a:rPr>
              <a:t> </a:t>
            </a: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: </a:t>
            </a: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Sikap bertanggung jawab atas hidupnya sendiri</a:t>
            </a:r>
          </a:p>
          <a:p>
            <a:pPr marL="0" indent="0" algn="just">
              <a:buNone/>
            </a:pPr>
            <a:endParaRPr lang="id-ID" sz="2400" dirty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id-ID" sz="2400" b="1" dirty="0" smtClean="0">
                <a:latin typeface="Century Gothic" pitchFamily="34" charset="0"/>
                <a:cs typeface="Arial" pitchFamily="34" charset="0"/>
              </a:rPr>
              <a:t>Di dunia ada 2 tipe orang</a:t>
            </a: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>
                <a:solidFill>
                  <a:srgbClr val="00B050"/>
                </a:solidFill>
                <a:latin typeface="Century Gothic" pitchFamily="34" charset="0"/>
                <a:cs typeface="Arial" pitchFamily="34" charset="0"/>
              </a:rPr>
              <a:t>Tipe proaktif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Tipe reaktif</a:t>
            </a:r>
          </a:p>
          <a:p>
            <a:pPr marL="457200" indent="-457200" algn="just">
              <a:buNone/>
            </a:pPr>
            <a:r>
              <a:rPr lang="id-ID" sz="2400" b="1" i="1" dirty="0" smtClean="0">
                <a:latin typeface="Century Gothic" pitchFamily="34" charset="0"/>
                <a:cs typeface="Arial" pitchFamily="34" charset="0"/>
              </a:rPr>
              <a:t>“Bersikap proaktif adalah langkah pertama menuju </a:t>
            </a:r>
          </a:p>
          <a:p>
            <a:pPr marL="457200" indent="-457200" algn="just">
              <a:buNone/>
            </a:pPr>
            <a:r>
              <a:rPr lang="id-ID" sz="2400" b="1" i="1" dirty="0" smtClean="0">
                <a:latin typeface="Century Gothic" pitchFamily="34" charset="0"/>
                <a:cs typeface="Arial" pitchFamily="34" charset="0"/>
              </a:rPr>
              <a:t>tercapainya kemenangan pribadi</a:t>
            </a:r>
          </a:p>
          <a:p>
            <a:pPr marL="457200" indent="-457200" algn="just">
              <a:buNone/>
            </a:pPr>
            <a:endParaRPr lang="id-ID" sz="2400" i="1" dirty="0" smtClean="0">
              <a:latin typeface="Century Gothic" pitchFamily="34" charset="0"/>
              <a:cs typeface="Arial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Kebiasaan Proaktif..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600201"/>
            <a:ext cx="8534401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Kebiasaan proaktif mengatakan :</a:t>
            </a: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“Akulah sumber pendorong diriku sendiri”</a:t>
            </a:r>
          </a:p>
          <a:p>
            <a:pPr marL="0" indent="0" algn="just">
              <a:buNone/>
            </a:pPr>
            <a:endParaRPr lang="id-ID" sz="2400" i="1" dirty="0" smtClean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00B050"/>
                </a:solidFill>
                <a:latin typeface="Century Gothic" pitchFamily="34" charset="0"/>
                <a:cs typeface="Arial" pitchFamily="34" charset="0"/>
              </a:rPr>
              <a:t>“Aku bisa memilih sikap”</a:t>
            </a:r>
          </a:p>
          <a:p>
            <a:pPr marL="0" indent="0" algn="just">
              <a:buNone/>
            </a:pPr>
            <a:endParaRPr lang="id-ID" sz="2400" i="1" dirty="0" smtClean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id-ID" sz="2400" i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“</a:t>
            </a:r>
            <a:r>
              <a:rPr lang="id-ID" sz="2400" i="1" dirty="0" smtClean="0">
                <a:solidFill>
                  <a:srgbClr val="00B0F0"/>
                </a:solidFill>
                <a:latin typeface="Century Gothic" pitchFamily="34" charset="0"/>
                <a:cs typeface="Arial" pitchFamily="34" charset="0"/>
              </a:rPr>
              <a:t>Akulah yang bertanggung jawab atas kebahagiaanku &amp; ketidakbahagiaanku sendiri”</a:t>
            </a:r>
          </a:p>
          <a:p>
            <a:pPr marL="0" indent="0" algn="just">
              <a:buNone/>
            </a:pPr>
            <a:endParaRPr lang="id-ID" sz="2400" i="1" dirty="0" smtClean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7030A0"/>
                </a:solidFill>
                <a:latin typeface="Century Gothic" pitchFamily="34" charset="0"/>
                <a:cs typeface="Arial" pitchFamily="34" charset="0"/>
              </a:rPr>
              <a:t>“Akulah yang duduk di kursi pengemudi menuju takdirku, bukan penumpangnya”</a:t>
            </a:r>
            <a:endParaRPr lang="en-US" sz="2400" i="1" dirty="0">
              <a:solidFill>
                <a:srgbClr val="7030A0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Ciri-ciri proaktif..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600201"/>
            <a:ext cx="8534401" cy="4525963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v"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Orang proaktif membuat pilihannya menurut </a:t>
            </a: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suatu 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    nilai</a:t>
            </a:r>
          </a:p>
          <a:p>
            <a:pPr marL="0" indent="0" algn="just">
              <a:buNone/>
            </a:pPr>
            <a:endParaRPr lang="id-ID" sz="2400" dirty="0" smtClean="0">
              <a:solidFill>
                <a:srgbClr val="FF0000"/>
              </a:solidFill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Font typeface="Wingdings" pitchFamily="2" charset="2"/>
              <a:buChar char="v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Berfikir sebelum bereaksi</a:t>
            </a:r>
          </a:p>
          <a:p>
            <a:pPr marL="0" indent="0" algn="just">
              <a:buNone/>
            </a:pPr>
            <a:endParaRPr lang="id-ID" sz="2400" dirty="0" smtClean="0">
              <a:solidFill>
                <a:srgbClr val="FF0000"/>
              </a:solidFill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Font typeface="Wingdings" pitchFamily="2" charset="2"/>
              <a:buChar char="v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Seperti Air </a:t>
            </a: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: dikocok seperti apapun, dibuka tutupnya,     </a:t>
            </a:r>
          </a:p>
          <a:p>
            <a:pPr marL="0" indent="0" algn="just">
              <a:buNone/>
            </a:pPr>
            <a:r>
              <a:rPr lang="id-ID" sz="2400" dirty="0">
                <a:latin typeface="Century Gothic" pitchFamily="34" charset="0"/>
                <a:cs typeface="Arial" pitchFamily="34" charset="0"/>
              </a:rPr>
              <a:t> </a:t>
            </a: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  takkan terjadi apa-apa (tak-kan terjadi gelembung &amp; </a:t>
            </a:r>
          </a:p>
          <a:p>
            <a:pPr marL="0" indent="0" algn="just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   tekanan tetap dingin dan terkendali)</a:t>
            </a:r>
            <a:endParaRPr lang="en-US" sz="240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Ciri-ciri orang reaktif,,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600201"/>
            <a:ext cx="8339165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id-ID" sz="2400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Orang reaktif membuat pilihan-pilihannya menurut     </a:t>
            </a:r>
            <a:r>
              <a:rPr lang="id-ID" sz="240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dorongan </a:t>
            </a:r>
            <a:r>
              <a:rPr lang="id-ID" sz="240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hati (EMOSI)</a:t>
            </a:r>
            <a:endParaRPr lang="id-ID" sz="2400" dirty="0" smtClean="0">
              <a:solidFill>
                <a:srgbClr val="FF0000"/>
              </a:solidFill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id-ID" sz="2400" dirty="0" smtClean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Font typeface="Wingdings" pitchFamily="2" charset="2"/>
              <a:buChar char="Ø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 Bereaksi dulu, baru berfikir. Ex: </a:t>
            </a: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“</a:t>
            </a:r>
            <a:r>
              <a:rPr lang="id-ID" sz="2400" i="1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Hei goblok!  </a:t>
            </a:r>
          </a:p>
          <a:p>
            <a:pPr marL="0" indent="0" algn="just">
              <a:buNone/>
            </a:pPr>
            <a:r>
              <a:rPr lang="id-ID" sz="2400" i="1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     Minggir</a:t>
            </a: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!!”</a:t>
            </a:r>
          </a:p>
          <a:p>
            <a:pPr marL="0" indent="0" algn="just">
              <a:buFont typeface="Wingdings" pitchFamily="2" charset="2"/>
              <a:buChar char="Ø"/>
            </a:pPr>
            <a:endParaRPr lang="id-ID" sz="2400" dirty="0" smtClean="0">
              <a:solidFill>
                <a:srgbClr val="FF0000"/>
              </a:solidFill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buFont typeface="Wingdings" pitchFamily="2" charset="2"/>
              <a:buChar char="Ø"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Seperti kaleng soda </a:t>
            </a: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: Kalau kehidupan </a:t>
            </a:r>
          </a:p>
          <a:p>
            <a:pPr marL="0" indent="0" algn="just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   mengocoknya sedikit saja, tekanannya menumpuk  </a:t>
            </a:r>
          </a:p>
          <a:p>
            <a:pPr marL="0" indent="0" algn="just">
              <a:buNone/>
            </a:pPr>
            <a:r>
              <a:rPr lang="id-ID" sz="2400" dirty="0">
                <a:latin typeface="Century Gothic" pitchFamily="34" charset="0"/>
                <a:cs typeface="Arial" pitchFamily="34" charset="0"/>
              </a:rPr>
              <a:t> </a:t>
            </a: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   dan tiba-tiba meledak!</a:t>
            </a:r>
            <a:endParaRPr lang="en-US" sz="2400" dirty="0"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>
                <a:latin typeface="Century Gothic" pitchFamily="34" charset="0"/>
              </a:rPr>
              <a:t>Cara memahami &amp; melatih berfikir proaktif..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600201"/>
            <a:ext cx="8534401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>
                <a:latin typeface="Century Gothic" pitchFamily="34" charset="0"/>
                <a:cs typeface="Arial" pitchFamily="34" charset="0"/>
              </a:rPr>
              <a:t>Cara memahami berfikir proaktif adalah dengan cara: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BERLATIH Membandingkan respon-respon yang proaktif dengan yang reaktif terhadap situasi sehari-hari..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70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 Gothic" pitchFamily="34" charset="0"/>
              </a:rPr>
              <a:t>Sikap</a:t>
            </a:r>
            <a:r>
              <a:rPr lang="en-US" dirty="0" smtClean="0">
                <a:latin typeface="Century Gothic" pitchFamily="34" charset="0"/>
              </a:rPr>
              <a:t> “</a:t>
            </a:r>
            <a:r>
              <a:rPr lang="en-US" dirty="0" err="1" smtClean="0">
                <a:latin typeface="Century Gothic" pitchFamily="34" charset="0"/>
              </a:rPr>
              <a:t>Aku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Bisa</a:t>
            </a:r>
            <a:r>
              <a:rPr lang="en-US" dirty="0" smtClean="0">
                <a:latin typeface="Century Gothic" pitchFamily="34" charset="0"/>
              </a:rPr>
              <a:t>”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>
                <a:latin typeface="Century Gothic" pitchFamily="34" charset="0"/>
              </a:rPr>
              <a:t>Bersikap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proaktif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artinya</a:t>
            </a:r>
            <a:r>
              <a:rPr lang="en-US" sz="2800" b="1" dirty="0" smtClean="0">
                <a:latin typeface="Century Gothic" pitchFamily="34" charset="0"/>
              </a:rPr>
              <a:t> 2 </a:t>
            </a:r>
            <a:r>
              <a:rPr lang="en-US" sz="2800" b="1" dirty="0" err="1" smtClean="0">
                <a:latin typeface="Century Gothic" pitchFamily="34" charset="0"/>
              </a:rPr>
              <a:t>hal</a:t>
            </a:r>
            <a:r>
              <a:rPr lang="en-US" sz="2800" b="1" dirty="0" smtClean="0">
                <a:latin typeface="Century Gothic" pitchFamily="34" charset="0"/>
              </a:rPr>
              <a:t> :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entury Gothic" pitchFamily="34" charset="0"/>
              </a:rPr>
              <a:t>Bertanggung</a:t>
            </a:r>
            <a:r>
              <a:rPr lang="en-US" sz="2800" dirty="0" smtClean="0">
                <a:solidFill>
                  <a:srgbClr val="00B050"/>
                </a:solidFill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entury Gothic" pitchFamily="34" charset="0"/>
              </a:rPr>
              <a:t>jawab</a:t>
            </a:r>
            <a:r>
              <a:rPr lang="en-US" sz="2800" dirty="0" smtClean="0">
                <a:solidFill>
                  <a:srgbClr val="00B050"/>
                </a:solidFill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entury Gothic" pitchFamily="34" charset="0"/>
              </a:rPr>
              <a:t>atas</a:t>
            </a:r>
            <a:r>
              <a:rPr lang="en-US" sz="2800" dirty="0" smtClean="0">
                <a:solidFill>
                  <a:srgbClr val="00B050"/>
                </a:solidFill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entury Gothic" pitchFamily="34" charset="0"/>
              </a:rPr>
              <a:t>hidupnya</a:t>
            </a:r>
            <a:r>
              <a:rPr lang="en-US" sz="2800" dirty="0" smtClean="0">
                <a:solidFill>
                  <a:srgbClr val="00B050"/>
                </a:solidFill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entury Gothic" pitchFamily="34" charset="0"/>
              </a:rPr>
              <a:t>sendiri</a:t>
            </a:r>
            <a:r>
              <a:rPr lang="en-US" sz="2800" dirty="0" smtClean="0">
                <a:solidFill>
                  <a:srgbClr val="00B050"/>
                </a:solidFill>
                <a:latin typeface="Century Gothic" pitchFamily="34" charset="0"/>
              </a:rPr>
              <a:t>..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entury Gothic" pitchFamily="34" charset="0"/>
              </a:rPr>
              <a:t>Selalu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entury Gothic" pitchFamily="34" charset="0"/>
              </a:rPr>
              <a:t>punya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entury Gothic" pitchFamily="34" charset="0"/>
              </a:rPr>
              <a:t>sikap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 “</a:t>
            </a:r>
            <a:r>
              <a:rPr lang="en-US" sz="2800" dirty="0" err="1" smtClean="0">
                <a:solidFill>
                  <a:srgbClr val="FF0000"/>
                </a:solidFill>
                <a:latin typeface="Century Gothic" pitchFamily="34" charset="0"/>
              </a:rPr>
              <a:t>Aku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entury Gothic" pitchFamily="34" charset="0"/>
              </a:rPr>
              <a:t>Bisa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”..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algn="ctr"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entury Gothic" pitchFamily="34" charset="0"/>
              </a:rPr>
              <a:t>Sikap</a:t>
            </a:r>
            <a:r>
              <a:rPr lang="en-US" sz="2800" b="1" dirty="0" smtClean="0">
                <a:solidFill>
                  <a:srgbClr val="FF0000"/>
                </a:solidFill>
                <a:latin typeface="Century Gothic" pitchFamily="34" charset="0"/>
              </a:rPr>
              <a:t> “</a:t>
            </a:r>
            <a:r>
              <a:rPr lang="en-US" sz="2800" b="1" dirty="0" err="1" smtClean="0">
                <a:solidFill>
                  <a:srgbClr val="FF0000"/>
                </a:solidFill>
                <a:latin typeface="Century Gothic" pitchFamily="34" charset="0"/>
              </a:rPr>
              <a:t>Aku</a:t>
            </a:r>
            <a:r>
              <a:rPr lang="en-US" sz="28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Century Gothic" pitchFamily="34" charset="0"/>
              </a:rPr>
              <a:t>bisa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” !!</a:t>
            </a:r>
          </a:p>
          <a:p>
            <a:pPr algn="ctr">
              <a:buNone/>
            </a:pPr>
            <a:endParaRPr lang="en-US" sz="2800" dirty="0" smtClean="0">
              <a:solidFill>
                <a:srgbClr val="00B050"/>
              </a:solidFill>
              <a:latin typeface="Century Gothic" pitchFamily="34" charset="0"/>
            </a:endParaRPr>
          </a:p>
          <a:p>
            <a:pPr algn="ctr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 Gothic" pitchFamily="34" charset="0"/>
              </a:rPr>
              <a:t>BERBERDA </a:t>
            </a:r>
            <a:r>
              <a:rPr lang="en-US" sz="2800" dirty="0" err="1" smtClean="0">
                <a:solidFill>
                  <a:srgbClr val="00B050"/>
                </a:solidFill>
                <a:latin typeface="Century Gothic" pitchFamily="34" charset="0"/>
              </a:rPr>
              <a:t>dengan</a:t>
            </a:r>
            <a:r>
              <a:rPr lang="en-US" sz="2800" dirty="0" smtClean="0">
                <a:solidFill>
                  <a:srgbClr val="00B050"/>
                </a:solidFill>
                <a:latin typeface="Century Gothic" pitchFamily="34" charset="0"/>
              </a:rPr>
              <a:t> </a:t>
            </a:r>
          </a:p>
          <a:p>
            <a:pPr algn="ctr">
              <a:buNone/>
            </a:pPr>
            <a:endParaRPr lang="en-US" sz="2800" b="1" dirty="0" smtClean="0">
              <a:solidFill>
                <a:srgbClr val="0070C0"/>
              </a:solidFill>
              <a:latin typeface="Century Gothic" pitchFamily="34" charset="0"/>
            </a:endParaRPr>
          </a:p>
          <a:p>
            <a:pPr algn="ctr">
              <a:buNone/>
            </a:pPr>
            <a:r>
              <a:rPr lang="en-US" sz="2800" b="1" dirty="0" err="1" smtClean="0">
                <a:solidFill>
                  <a:srgbClr val="0070C0"/>
                </a:solidFill>
                <a:latin typeface="Century Gothic" pitchFamily="34" charset="0"/>
              </a:rPr>
              <a:t>Sikap</a:t>
            </a:r>
            <a:r>
              <a:rPr lang="en-US" sz="2800" b="1" dirty="0" smtClean="0">
                <a:solidFill>
                  <a:srgbClr val="0070C0"/>
                </a:solidFill>
                <a:latin typeface="Century Gothic" pitchFamily="34" charset="0"/>
              </a:rPr>
              <a:t> “</a:t>
            </a:r>
            <a:r>
              <a:rPr lang="en-US" sz="2800" b="1" dirty="0" err="1" smtClean="0">
                <a:solidFill>
                  <a:srgbClr val="0070C0"/>
                </a:solidFill>
                <a:latin typeface="Century Gothic" pitchFamily="34" charset="0"/>
              </a:rPr>
              <a:t>Aku</a:t>
            </a:r>
            <a:r>
              <a:rPr lang="en-US" sz="2800" b="1" dirty="0" smtClean="0">
                <a:solidFill>
                  <a:srgbClr val="0070C0"/>
                </a:solidFill>
                <a:latin typeface="Century Gothic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entury Gothic" pitchFamily="34" charset="0"/>
              </a:rPr>
              <a:t>tidak</a:t>
            </a:r>
            <a:r>
              <a:rPr lang="en-US" sz="2800" b="1" dirty="0" smtClean="0">
                <a:solidFill>
                  <a:srgbClr val="0070C0"/>
                </a:solidFill>
                <a:latin typeface="Century Gothic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entury Gothic" pitchFamily="34" charset="0"/>
              </a:rPr>
              <a:t>bisa</a:t>
            </a:r>
            <a:r>
              <a:rPr lang="en-US" sz="2800" b="1" dirty="0" smtClean="0">
                <a:solidFill>
                  <a:srgbClr val="0070C0"/>
                </a:solidFill>
                <a:latin typeface="Century Gothic" pitchFamily="34" charset="0"/>
              </a:rPr>
              <a:t>”!!</a:t>
            </a:r>
          </a:p>
          <a:p>
            <a:pPr>
              <a:buNone/>
            </a:pPr>
            <a:endParaRPr lang="en-US" sz="2800" dirty="0">
              <a:latin typeface="Century Gothic" pitchFamily="34" charset="0"/>
            </a:endParaRPr>
          </a:p>
        </p:txBody>
      </p:sp>
      <p:pic>
        <p:nvPicPr>
          <p:cNvPr id="4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Century Gothic" pitchFamily="34" charset="0"/>
              </a:rPr>
              <a:t>Lihat</a:t>
            </a:r>
            <a:r>
              <a:rPr lang="en-US" sz="3200" dirty="0" smtClean="0">
                <a:latin typeface="Century Gothic" pitchFamily="34" charset="0"/>
              </a:rPr>
              <a:t> </a:t>
            </a:r>
            <a:r>
              <a:rPr lang="en-US" sz="3200" dirty="0" err="1" smtClean="0">
                <a:latin typeface="Century Gothic" pitchFamily="34" charset="0"/>
              </a:rPr>
              <a:t>saja</a:t>
            </a:r>
            <a:r>
              <a:rPr lang="en-US" sz="3200" dirty="0" smtClean="0">
                <a:latin typeface="Century Gothic" pitchFamily="34" charset="0"/>
              </a:rPr>
              <a:t> </a:t>
            </a:r>
            <a:r>
              <a:rPr lang="en-US" sz="3200" dirty="0" err="1" smtClean="0">
                <a:latin typeface="Century Gothic" pitchFamily="34" charset="0"/>
              </a:rPr>
              <a:t>bedanya</a:t>
            </a:r>
            <a:r>
              <a:rPr lang="en-US" sz="3200" dirty="0" smtClean="0">
                <a:latin typeface="Century Gothic" pitchFamily="34" charset="0"/>
              </a:rPr>
              <a:t>??</a:t>
            </a:r>
            <a:endParaRPr lang="en-US" sz="3200" dirty="0">
              <a:latin typeface="Century Gothic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457000"/>
          <a:ext cx="8501122" cy="41767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0561"/>
                <a:gridCol w="4250561"/>
              </a:tblGrid>
              <a:tr h="733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entury Gothic" pitchFamily="34" charset="0"/>
                        </a:rPr>
                        <a:t>ORANG-ORANG DENGAN SIKAP AKU BISA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entury Gothic" pitchFamily="34" charset="0"/>
                        </a:rPr>
                        <a:t>ORANG-ORANG</a:t>
                      </a:r>
                      <a:r>
                        <a:rPr lang="en-US" sz="2000" baseline="0" dirty="0" smtClean="0">
                          <a:latin typeface="Century Gothic" pitchFamily="34" charset="0"/>
                        </a:rPr>
                        <a:t> DENGAN SIKAP AKU TIDAK BISA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112707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entury Gothic" pitchFamily="34" charset="0"/>
                        </a:rPr>
                        <a:t>Mengambil</a:t>
                      </a:r>
                      <a:r>
                        <a:rPr lang="en-US" sz="2400" b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entury Gothic" pitchFamily="34" charset="0"/>
                        </a:rPr>
                        <a:t>inisiatif</a:t>
                      </a:r>
                      <a:r>
                        <a:rPr lang="en-US" sz="2400" b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entury Gothic" pitchFamily="34" charset="0"/>
                        </a:rPr>
                        <a:t>untuk</a:t>
                      </a:r>
                      <a:r>
                        <a:rPr lang="en-US" sz="2400" b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entury Gothic" pitchFamily="34" charset="0"/>
                        </a:rPr>
                        <a:t>menjadikan</a:t>
                      </a:r>
                      <a:r>
                        <a:rPr lang="en-US" sz="2400" b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entury Gothic" pitchFamily="34" charset="0"/>
                        </a:rPr>
                        <a:t>segalanya</a:t>
                      </a:r>
                      <a:r>
                        <a:rPr lang="en-US" sz="2400" b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entury Gothic" pitchFamily="34" charset="0"/>
                        </a:rPr>
                        <a:t>terlaksana</a:t>
                      </a:r>
                      <a:endParaRPr lang="en-US" sz="24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entury Gothic" pitchFamily="34" charset="0"/>
                        </a:rPr>
                        <a:t>Menantikan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sesuatu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terjadi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padanya</a:t>
                      </a:r>
                      <a:endParaRPr lang="en-US" sz="24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112707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entury Gothic" pitchFamily="34" charset="0"/>
                        </a:rPr>
                        <a:t>Memikirkan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solusi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dan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pilihan</a:t>
                      </a:r>
                      <a:endParaRPr lang="en-US" sz="24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entury Gothic" pitchFamily="34" charset="0"/>
                        </a:rPr>
                        <a:t>Memikirkan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masalah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dan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hambatannya</a:t>
                      </a:r>
                      <a:endParaRPr lang="en-US" sz="24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112707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entury Gothic" pitchFamily="34" charset="0"/>
                        </a:rPr>
                        <a:t>Bertindak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endParaRPr lang="en-US" sz="24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Jadi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Century Gothic" pitchFamily="34" charset="0"/>
                        </a:rPr>
                        <a:t>korban</a:t>
                      </a:r>
                      <a:r>
                        <a:rPr lang="en-US" sz="2400" b="1" dirty="0" smtClean="0">
                          <a:latin typeface="Century Gothic" pitchFamily="34" charset="0"/>
                        </a:rPr>
                        <a:t> </a:t>
                      </a:r>
                      <a:endParaRPr lang="en-US" sz="24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rc_mi" descr="http://www.telkomuniversity.ac.id/images/uploads/TU-logo-primer-ut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786438"/>
            <a:ext cx="2286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642</Words>
  <Application>Microsoft Office PowerPoint</Application>
  <PresentationFormat>On-screen Show (4:3)</PresentationFormat>
  <Paragraphs>131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PROAKTIF..</vt:lpstr>
      <vt:lpstr>Kebiasaan Proaktif..</vt:lpstr>
      <vt:lpstr>Ciri-ciri proaktif..</vt:lpstr>
      <vt:lpstr>Ciri-ciri orang reaktif,,</vt:lpstr>
      <vt:lpstr>Cara memahami &amp; melatih berfikir proaktif..</vt:lpstr>
      <vt:lpstr>Sikap “Aku Bisa”</vt:lpstr>
      <vt:lpstr>Lihat saja bedanya??</vt:lpstr>
      <vt:lpstr>Bahasa Reaktif VS Bahasa Proaktif,,</vt:lpstr>
      <vt:lpstr>Exercise..</vt:lpstr>
      <vt:lpstr>Manfaat proaktif...</vt:lpstr>
      <vt:lpstr>KESIMPULAN</vt:lpstr>
      <vt:lpstr>DAFTAR PUSTAKA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15</cp:revision>
  <dcterms:created xsi:type="dcterms:W3CDTF">2013-09-03T05:24:34Z</dcterms:created>
  <dcterms:modified xsi:type="dcterms:W3CDTF">2016-09-06T07:44:48Z</dcterms:modified>
</cp:coreProperties>
</file>