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71" r:id="rId6"/>
    <p:sldId id="300" r:id="rId7"/>
    <p:sldId id="301" r:id="rId8"/>
    <p:sldId id="302" r:id="rId9"/>
    <p:sldId id="268" r:id="rId10"/>
    <p:sldId id="307" r:id="rId11"/>
    <p:sldId id="273" r:id="rId12"/>
    <p:sldId id="270" r:id="rId13"/>
    <p:sldId id="272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304" r:id="rId22"/>
    <p:sldId id="303" r:id="rId23"/>
    <p:sldId id="287" r:id="rId24"/>
    <p:sldId id="291" r:id="rId25"/>
    <p:sldId id="292" r:id="rId26"/>
    <p:sldId id="306" r:id="rId27"/>
    <p:sldId id="298" r:id="rId28"/>
    <p:sldId id="29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68" autoAdjust="0"/>
    <p:restoredTop sz="90929"/>
  </p:normalViewPr>
  <p:slideViewPr>
    <p:cSldViewPr>
      <p:cViewPr varScale="1">
        <p:scale>
          <a:sx n="60" d="100"/>
          <a:sy n="60" d="100"/>
        </p:scale>
        <p:origin x="20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BF72D-86B2-4916-80AA-5A6A52BBE2D1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999A-A49F-4332-983E-8916D33D2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1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77F6B-87CB-4CAD-870E-E2CB9BAAED76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DEE2E-51D8-442F-9FF4-20421BCF46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6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6858000" cy="27432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410200"/>
            <a:ext cx="6781800" cy="838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F1BCE23-2F15-400E-8A3B-590F160A636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080" name="Picture 8" descr="E:\Cartoons\Women2\GC0007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4114800" cy="2724150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  <p:pic>
        <p:nvPicPr>
          <p:cNvPr id="3082" name="Picture 10" descr="E:\Cartoons\Women2\GC00072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1975" y="3581400"/>
            <a:ext cx="2232025" cy="3276600"/>
          </a:xfrm>
          <a:prstGeom prst="rect">
            <a:avLst/>
          </a:prstGeom>
          <a:noFill/>
          <a:effectLst>
            <a:outerShdw dist="35921" dir="2700000" algn="ctr" rotWithShape="0">
              <a:schemeClr val="tx1"/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B7E91-28AD-43A4-9F10-DB73F11BDC62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F28A6-072D-42E4-8BA6-6831982793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53C85-80B6-42CE-A8D5-6CB6A9DC3554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2867A-4EC8-4C4E-A1F4-B17F6EB754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FD9D5-38E0-41C1-8C11-F3D4D5A5BD68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FB4F8-09CE-4904-A371-DAAE6CB451A1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C15C0-1C66-48D2-B783-C47915D292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94D57-4405-42D5-9633-FCA821F3EAD6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44DD6-03E1-4A4E-9436-AAB6D1384B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32B02-ADC8-4357-BE88-18F0C4DF9E65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9A661-518F-4BB9-9753-2A87E048A7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2EF21-F032-409B-AB75-FD18C038D551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7BC57-856F-47F6-85BD-0D2627BF8F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5A9BA-5753-4FF7-81BB-6069A5B81221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D505D-571E-4808-9E19-E7BD6E79EF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8B653-8B9A-460E-B64D-0D50FFC06BC3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97023-596F-42F7-A552-AED38F60E1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7DDF8-D47F-4F68-BE39-65E984ABD080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0C3E5-9225-4E46-BDC1-3716CD0D27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66">
                <a:gamma/>
                <a:tint val="0"/>
                <a:invGamma/>
              </a:srgbClr>
            </a:gs>
            <a:gs pos="100000">
              <a:srgbClr val="CCFF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32701963-53C0-4644-B349-F7092FC1E476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93F4EF6-79FB-4EB8-B4B0-2780B1AE8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8" descr="E:\Cartoons\Women2\GC000729.WM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62600" y="4387850"/>
            <a:ext cx="3581400" cy="2470150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err="1" smtClean="0"/>
              <a:t>Tahap</a:t>
            </a:r>
            <a:r>
              <a:rPr lang="en-US" sz="4000" dirty="0" smtClean="0"/>
              <a:t> </a:t>
            </a:r>
            <a:r>
              <a:rPr lang="en-US" sz="4000" dirty="0" err="1" smtClean="0"/>
              <a:t>Desain</a:t>
            </a:r>
            <a:r>
              <a:rPr lang="en-US" sz="4000" dirty="0" smtClean="0"/>
              <a:t> 2 – </a:t>
            </a:r>
            <a:r>
              <a:rPr lang="id-ID" sz="4000" dirty="0" smtClean="0"/>
              <a:t>MEMAHAMI FUNGSI BISNIS</a:t>
            </a:r>
            <a:endParaRPr lang="en-US" sz="4000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-PAA-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(2-3)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: 1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user </a:t>
            </a:r>
            <a:r>
              <a:rPr lang="en-US" dirty="0" err="1" smtClean="0"/>
              <a:t>dan</a:t>
            </a:r>
            <a:r>
              <a:rPr lang="en-US" dirty="0" smtClean="0"/>
              <a:t> 1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analis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Kelompok</a:t>
            </a:r>
            <a:r>
              <a:rPr lang="en-US" dirty="0" smtClean="0"/>
              <a:t> user </a:t>
            </a:r>
            <a:r>
              <a:rPr lang="en-US" dirty="0" err="1" smtClean="0"/>
              <a:t>merumuskan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lvl="1"/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analis</a:t>
            </a:r>
            <a:r>
              <a:rPr lang="en-US" dirty="0" smtClean="0"/>
              <a:t> </a:t>
            </a:r>
            <a:r>
              <a:rPr lang="en-US" dirty="0" err="1" smtClean="0"/>
              <a:t>menyusun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r>
              <a:rPr lang="en-US" dirty="0" err="1" smtClean="0"/>
              <a:t>Dokumentasikan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6FD9D5-38E0-41C1-8C11-F3D4D5A5BD68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i="1" dirty="0" smtClean="0"/>
              <a:t>MIS Intermediary</a:t>
            </a:r>
          </a:p>
          <a:p>
            <a:r>
              <a:rPr lang="en-US" i="1" dirty="0" smtClean="0"/>
              <a:t>Paper Survey or Questionnaire</a:t>
            </a:r>
          </a:p>
          <a:p>
            <a:r>
              <a:rPr lang="en-US" i="1" dirty="0" smtClean="0"/>
              <a:t>Electronic Survey or Questionnaire</a:t>
            </a:r>
          </a:p>
          <a:p>
            <a:r>
              <a:rPr lang="en-US" i="1" dirty="0" smtClean="0"/>
              <a:t>Electronic Focus Group</a:t>
            </a:r>
          </a:p>
          <a:p>
            <a:r>
              <a:rPr lang="en-US" i="1" dirty="0" smtClean="0"/>
              <a:t>Marketing and Sales</a:t>
            </a:r>
          </a:p>
          <a:p>
            <a:r>
              <a:rPr lang="en-US" i="1" dirty="0" smtClean="0"/>
              <a:t>Support Line</a:t>
            </a:r>
          </a:p>
          <a:p>
            <a:r>
              <a:rPr lang="en-US" i="1" dirty="0" smtClean="0"/>
              <a:t>E-Mail, Bulletin Boards, or Guest Book</a:t>
            </a:r>
          </a:p>
          <a:p>
            <a:r>
              <a:rPr lang="en-US" i="1" dirty="0" smtClean="0"/>
              <a:t>User Group</a:t>
            </a:r>
          </a:p>
          <a:p>
            <a:r>
              <a:rPr lang="en-US" i="1" dirty="0" smtClean="0"/>
              <a:t>Competitor Analysis</a:t>
            </a:r>
          </a:p>
          <a:p>
            <a:r>
              <a:rPr lang="en-US" i="1" dirty="0" smtClean="0"/>
              <a:t>Trade Show</a:t>
            </a:r>
          </a:p>
          <a:p>
            <a:r>
              <a:rPr lang="en-US" i="1" dirty="0" smtClean="0"/>
              <a:t>System Testing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ED5EB-82CE-455B-89CD-30D080E2624A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MIS Intermediary</a:t>
            </a:r>
          </a:p>
          <a:p>
            <a:pPr lvl="1"/>
            <a:r>
              <a:rPr lang="en-US" dirty="0" err="1" smtClean="0"/>
              <a:t>Perwakilan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menyampaikan</a:t>
            </a:r>
            <a:r>
              <a:rPr lang="en-US" dirty="0" smtClean="0"/>
              <a:t> </a:t>
            </a:r>
            <a:r>
              <a:rPr lang="en-US" dirty="0" err="1" smtClean="0"/>
              <a:t>sasaran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perancang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pengembang</a:t>
            </a:r>
            <a:endParaRPr lang="en-US" dirty="0" smtClean="0"/>
          </a:p>
          <a:p>
            <a:pPr lvl="1"/>
            <a:r>
              <a:rPr lang="en-US" dirty="0" err="1" smtClean="0"/>
              <a:t>Perwakilan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b="1" i="1" dirty="0" smtClean="0"/>
              <a:t>Management Information Services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r>
              <a:rPr lang="en-US" dirty="0" smtClean="0"/>
              <a:t> lain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 smtClean="0"/>
          </a:p>
          <a:p>
            <a:r>
              <a:rPr lang="en-US" i="1" dirty="0" smtClean="0"/>
              <a:t>Paper Survey or Questionnaire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Disebarkan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b="1" dirty="0" smtClean="0"/>
              <a:t>target </a:t>
            </a:r>
            <a:r>
              <a:rPr lang="en-US" b="1" dirty="0" err="1" smtClean="0"/>
              <a:t>pengguna</a:t>
            </a:r>
            <a:r>
              <a:rPr lang="en-US" b="1" dirty="0" smtClean="0"/>
              <a:t> </a:t>
            </a:r>
            <a:r>
              <a:rPr lang="en-US" b="1" dirty="0" err="1" smtClean="0"/>
              <a:t>banyak</a:t>
            </a:r>
            <a:r>
              <a:rPr lang="en-US" b="1" dirty="0" smtClean="0"/>
              <a:t> </a:t>
            </a:r>
          </a:p>
          <a:p>
            <a:pPr lvl="1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tersebar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b="1" dirty="0" err="1" smtClean="0"/>
              <a:t>pertanyaan</a:t>
            </a:r>
            <a:r>
              <a:rPr lang="en-US" b="1" dirty="0" smtClean="0"/>
              <a:t> </a:t>
            </a:r>
            <a:r>
              <a:rPr lang="en-US" b="1" dirty="0" err="1" smtClean="0"/>
              <a:t>tertutup</a:t>
            </a:r>
            <a:r>
              <a:rPr lang="en-US" dirty="0" smtClean="0"/>
              <a:t>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ya</a:t>
            </a:r>
            <a:r>
              <a:rPr lang="en-US" dirty="0" smtClean="0"/>
              <a:t>/</a:t>
            </a:r>
            <a:r>
              <a:rPr lang="en-US" dirty="0" err="1" smtClean="0"/>
              <a:t>tidak</a:t>
            </a:r>
            <a:r>
              <a:rPr lang="en-US" dirty="0" smtClean="0"/>
              <a:t>,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ganda</a:t>
            </a:r>
            <a:r>
              <a:rPr lang="en-US" dirty="0" smtClean="0"/>
              <a:t>,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768EFF-8C4A-4B7D-8F67-A6B6BE2D1E8B}" type="datetime1">
              <a:rPr lang="en-US" smtClean="0"/>
              <a:pPr>
                <a:defRPr/>
              </a:pPr>
              <a:t>9/9/2014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i="1" dirty="0" smtClean="0"/>
              <a:t>Electronic Survey or Questionnaire</a:t>
            </a:r>
          </a:p>
          <a:p>
            <a:pPr lvl="1"/>
            <a:r>
              <a:rPr lang="en-US" dirty="0" err="1" smtClean="0"/>
              <a:t>Disebarkan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b="1" dirty="0" smtClean="0"/>
              <a:t>e-mail </a:t>
            </a:r>
            <a:r>
              <a:rPr lang="en-US" dirty="0" err="1" smtClean="0"/>
              <a:t>atau</a:t>
            </a:r>
            <a:r>
              <a:rPr lang="en-US" b="1" dirty="0" smtClean="0"/>
              <a:t> Web</a:t>
            </a:r>
            <a:endParaRPr lang="en-US" dirty="0" smtClean="0"/>
          </a:p>
          <a:p>
            <a:pPr lvl="1"/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b="1" dirty="0" err="1" smtClean="0"/>
              <a:t>lebih</a:t>
            </a:r>
            <a:r>
              <a:rPr lang="en-US" b="1" dirty="0" smtClean="0"/>
              <a:t> </a:t>
            </a:r>
            <a:r>
              <a:rPr lang="en-US" b="1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kertas</a:t>
            </a:r>
            <a:endParaRPr lang="en-US" dirty="0" smtClean="0"/>
          </a:p>
          <a:p>
            <a:pPr lvl="1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ditindaklanjuti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survei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detail (</a:t>
            </a:r>
            <a:r>
              <a:rPr lang="en-US" b="1" i="1" dirty="0" smtClean="0"/>
              <a:t>iterative survey</a:t>
            </a:r>
            <a:r>
              <a:rPr lang="en-US" dirty="0" smtClean="0"/>
              <a:t>).</a:t>
            </a:r>
          </a:p>
          <a:p>
            <a:pPr lvl="2"/>
            <a:r>
              <a:rPr lang="en-US" dirty="0" err="1" smtClean="0"/>
              <a:t>Tujuan</a:t>
            </a:r>
            <a:r>
              <a:rPr lang="en-US" dirty="0" smtClean="0"/>
              <a:t>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menanyakan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meranking</a:t>
            </a:r>
            <a:r>
              <a:rPr lang="en-US" dirty="0" smtClean="0"/>
              <a:t> task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kepentingannya</a:t>
            </a:r>
            <a:endParaRPr lang="en-US" dirty="0" smtClean="0"/>
          </a:p>
          <a:p>
            <a:pPr lvl="2"/>
            <a:r>
              <a:rPr lang="en-US" dirty="0" err="1" smtClean="0"/>
              <a:t>Survei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task yang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1A0848-D40C-4A40-9D4F-F8E690E609A7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Electronic Focus Group</a:t>
            </a:r>
          </a:p>
          <a:p>
            <a:pPr lvl="1"/>
            <a:r>
              <a:rPr lang="en-US" dirty="0" err="1" smtClean="0"/>
              <a:t>Diskusi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b="1" dirty="0" err="1" smtClean="0"/>
              <a:t>elektronik</a:t>
            </a:r>
            <a:r>
              <a:rPr lang="en-US" dirty="0" smtClean="0"/>
              <a:t>, </a:t>
            </a:r>
            <a:r>
              <a:rPr lang="en-US" dirty="0" err="1" smtClean="0"/>
              <a:t>melalui</a:t>
            </a:r>
            <a:r>
              <a:rPr lang="en-US" dirty="0" smtClean="0"/>
              <a:t> email, website,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 lvl="1"/>
            <a:r>
              <a:rPr lang="en-US" dirty="0" err="1" smtClean="0"/>
              <a:t>Kelebihan</a:t>
            </a:r>
            <a:r>
              <a:rPr lang="en-US" dirty="0" smtClean="0"/>
              <a:t>:</a:t>
            </a:r>
          </a:p>
          <a:p>
            <a:pPr lvl="2"/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dipengaruhi</a:t>
            </a:r>
            <a:r>
              <a:rPr lang="en-US" sz="1400" dirty="0" smtClean="0"/>
              <a:t> </a:t>
            </a:r>
            <a:r>
              <a:rPr lang="en-US" sz="1400" dirty="0" err="1" smtClean="0"/>
              <a:t>oleh</a:t>
            </a:r>
            <a:r>
              <a:rPr lang="en-US" sz="1400" dirty="0" smtClean="0"/>
              <a:t> </a:t>
            </a:r>
            <a:r>
              <a:rPr lang="en-US" sz="1400" dirty="0" err="1" smtClean="0"/>
              <a:t>dinamika</a:t>
            </a:r>
            <a:r>
              <a:rPr lang="en-US" sz="1400" dirty="0" smtClean="0"/>
              <a:t> </a:t>
            </a:r>
            <a:r>
              <a:rPr lang="en-US" sz="1400" dirty="0" err="1" smtClean="0"/>
              <a:t>kelompok</a:t>
            </a:r>
            <a:endParaRPr lang="en-US" sz="1400" dirty="0" smtClean="0"/>
          </a:p>
          <a:p>
            <a:pPr lvl="2"/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didominasi</a:t>
            </a:r>
            <a:r>
              <a:rPr lang="en-US" sz="1400" dirty="0" smtClean="0"/>
              <a:t> </a:t>
            </a:r>
            <a:r>
              <a:rPr lang="en-US" sz="1400" dirty="0" err="1" smtClean="0"/>
              <a:t>oleh</a:t>
            </a:r>
            <a:r>
              <a:rPr lang="en-US" sz="1400" dirty="0" smtClean="0"/>
              <a:t> </a:t>
            </a:r>
            <a:r>
              <a:rPr lang="en-US" sz="1400" dirty="0" err="1" smtClean="0"/>
              <a:t>satu</a:t>
            </a:r>
            <a:r>
              <a:rPr lang="en-US" sz="1400" dirty="0" smtClean="0"/>
              <a:t>/ </a:t>
            </a:r>
            <a:r>
              <a:rPr lang="en-US" sz="1400" dirty="0" err="1" smtClean="0"/>
              <a:t>beberapa</a:t>
            </a:r>
            <a:r>
              <a:rPr lang="en-US" sz="1400" dirty="0" smtClean="0"/>
              <a:t> </a:t>
            </a:r>
            <a:r>
              <a:rPr lang="en-US" sz="1400" dirty="0" err="1" smtClean="0"/>
              <a:t>peserta</a:t>
            </a:r>
            <a:endParaRPr lang="en-US" sz="1400" dirty="0" smtClean="0"/>
          </a:p>
          <a:p>
            <a:pPr lvl="2"/>
            <a:r>
              <a:rPr lang="en-US" sz="1400" dirty="0" err="1" smtClean="0"/>
              <a:t>bisa</a:t>
            </a:r>
            <a:r>
              <a:rPr lang="en-US" sz="1400" dirty="0" smtClean="0"/>
              <a:t> </a:t>
            </a:r>
            <a:r>
              <a:rPr lang="en-US" sz="1400" i="1" dirty="0" smtClean="0"/>
              <a:t>anonymous</a:t>
            </a:r>
            <a:r>
              <a:rPr lang="en-US" sz="1400" dirty="0" smtClean="0"/>
              <a:t>, </a:t>
            </a:r>
            <a:r>
              <a:rPr lang="en-US" sz="1400" dirty="0" err="1" smtClean="0"/>
              <a:t>sehingga</a:t>
            </a:r>
            <a:r>
              <a:rPr lang="en-US" sz="1400" dirty="0" smtClean="0"/>
              <a:t> </a:t>
            </a:r>
            <a:r>
              <a:rPr lang="en-US" sz="1400" dirty="0" err="1" smtClean="0"/>
              <a:t>komen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ide</a:t>
            </a:r>
            <a:r>
              <a:rPr lang="en-US" sz="1400" dirty="0" smtClean="0"/>
              <a:t> </a:t>
            </a:r>
            <a:r>
              <a:rPr lang="en-US" sz="1400" dirty="0" err="1" smtClean="0"/>
              <a:t>baru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disampaikan</a:t>
            </a:r>
            <a:r>
              <a:rPr lang="en-US" sz="1400" dirty="0" smtClean="0"/>
              <a:t> </a:t>
            </a:r>
            <a:r>
              <a:rPr lang="en-US" sz="1400" dirty="0" err="1" smtClean="0"/>
              <a:t>secara</a:t>
            </a:r>
            <a:r>
              <a:rPr lang="en-US" sz="1400" dirty="0" smtClean="0"/>
              <a:t> </a:t>
            </a:r>
            <a:r>
              <a:rPr lang="en-US" sz="1400" dirty="0" err="1" smtClean="0"/>
              <a:t>lebih</a:t>
            </a:r>
            <a:r>
              <a:rPr lang="en-US" sz="1400" dirty="0" smtClean="0"/>
              <a:t> </a:t>
            </a:r>
            <a:r>
              <a:rPr lang="en-US" sz="1400" dirty="0" err="1" smtClean="0"/>
              <a:t>jujur</a:t>
            </a:r>
            <a:endParaRPr lang="en-US" sz="1400" dirty="0" smtClean="0"/>
          </a:p>
          <a:p>
            <a:pPr lvl="2"/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menghasilkan</a:t>
            </a:r>
            <a:r>
              <a:rPr lang="en-US" sz="1400" dirty="0" smtClean="0"/>
              <a:t> </a:t>
            </a:r>
            <a:r>
              <a:rPr lang="en-US" sz="1400" dirty="0" err="1" smtClean="0"/>
              <a:t>banyak</a:t>
            </a:r>
            <a:r>
              <a:rPr lang="en-US" sz="1400" dirty="0" smtClean="0"/>
              <a:t> </a:t>
            </a:r>
            <a:r>
              <a:rPr lang="en-US" sz="1400" dirty="0" err="1" smtClean="0"/>
              <a:t>ide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waktu</a:t>
            </a:r>
            <a:r>
              <a:rPr lang="en-US" sz="1400" dirty="0" smtClean="0"/>
              <a:t> </a:t>
            </a:r>
            <a:r>
              <a:rPr lang="en-US" sz="1400" dirty="0" err="1" smtClean="0"/>
              <a:t>singkat</a:t>
            </a:r>
            <a:endParaRPr lang="en-US" sz="1400" dirty="0" smtClean="0"/>
          </a:p>
          <a:p>
            <a:pPr lvl="2"/>
            <a:r>
              <a:rPr lang="en-US" sz="1400" dirty="0" err="1" smtClean="0"/>
              <a:t>Sesinya</a:t>
            </a:r>
            <a:r>
              <a:rPr lang="en-US" sz="1400" dirty="0" smtClean="0"/>
              <a:t> </a:t>
            </a:r>
            <a:r>
              <a:rPr lang="en-US" sz="1400" dirty="0" err="1" smtClean="0"/>
              <a:t>bisa</a:t>
            </a:r>
            <a:r>
              <a:rPr lang="en-US" sz="1400" dirty="0" smtClean="0"/>
              <a:t> </a:t>
            </a:r>
            <a:r>
              <a:rPr lang="en-US" sz="1400" dirty="0" err="1" smtClean="0"/>
              <a:t>lebih</a:t>
            </a:r>
            <a:r>
              <a:rPr lang="en-US" sz="1400" dirty="0" smtClean="0"/>
              <a:t> </a:t>
            </a:r>
            <a:r>
              <a:rPr lang="en-US" sz="1400" dirty="0" err="1" smtClean="0"/>
              <a:t>panjang</a:t>
            </a:r>
            <a:endParaRPr lang="en-US" sz="1400" dirty="0" smtClean="0"/>
          </a:p>
          <a:p>
            <a:pPr lvl="1"/>
            <a:r>
              <a:rPr lang="en-US" dirty="0" err="1" smtClean="0"/>
              <a:t>Kekurangan</a:t>
            </a:r>
            <a:r>
              <a:rPr lang="en-US" dirty="0" smtClean="0"/>
              <a:t>:</a:t>
            </a:r>
          </a:p>
          <a:p>
            <a:pPr lvl="2">
              <a:lnSpc>
                <a:spcPct val="110000"/>
              </a:lnSpc>
            </a:pPr>
            <a:r>
              <a:rPr lang="en-US" dirty="0" err="1" smtClean="0"/>
              <a:t>Diskusi</a:t>
            </a:r>
            <a:r>
              <a:rPr lang="en-US" dirty="0" smtClean="0"/>
              <a:t> verbal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kaya</a:t>
            </a:r>
            <a:endParaRPr lang="en-US" dirty="0" smtClean="0"/>
          </a:p>
          <a:p>
            <a:pPr lvl="2">
              <a:lnSpc>
                <a:spcPct val="110000"/>
              </a:lnSpc>
            </a:pP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B8A23B-B3F9-44F9-8818-C9CCBDD8487B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sz="2000" i="1" dirty="0" smtClean="0"/>
              <a:t>Marketing and Sales</a:t>
            </a:r>
          </a:p>
          <a:p>
            <a:pPr lvl="1"/>
            <a:r>
              <a:rPr lang="id-ID" dirty="0" smtClean="0"/>
              <a:t>perwakilan </a:t>
            </a:r>
            <a:r>
              <a:rPr lang="en-US" dirty="0" err="1" smtClean="0"/>
              <a:t>perusahaan</a:t>
            </a:r>
            <a:r>
              <a:rPr lang="en-US" dirty="0" smtClean="0"/>
              <a:t> yang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bertemu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salah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wakil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bias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pertanyaannya</a:t>
            </a:r>
            <a:r>
              <a:rPr lang="en-US" dirty="0" smtClean="0"/>
              <a:t>. </a:t>
            </a:r>
          </a:p>
          <a:p>
            <a:r>
              <a:rPr lang="en-US" sz="2000" i="1" dirty="0" smtClean="0"/>
              <a:t>Support Line</a:t>
            </a:r>
          </a:p>
          <a:p>
            <a:pPr lvl="1"/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dirty="0" smtClean="0"/>
              <a:t>unit </a:t>
            </a:r>
            <a:r>
              <a:rPr lang="en-US" b="1" dirty="0" err="1" smtClean="0"/>
              <a:t>tertentu</a:t>
            </a:r>
            <a:r>
              <a:rPr lang="en-US" dirty="0" smtClean="0"/>
              <a:t> (</a:t>
            </a:r>
            <a:r>
              <a:rPr lang="en-US" i="1" dirty="0" smtClean="0"/>
              <a:t>Customer Support, Technical Support, Help Desk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) yang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hariannya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murah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target </a:t>
            </a:r>
            <a:r>
              <a:rPr lang="en-US" dirty="0" err="1" smtClean="0"/>
              <a:t>penggunanya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endParaRPr lang="en-US" dirty="0" smtClean="0"/>
          </a:p>
          <a:p>
            <a:pPr lvl="1"/>
            <a:r>
              <a:rPr lang="en-US" dirty="0" err="1" smtClean="0"/>
              <a:t>Fokus</a:t>
            </a:r>
            <a:r>
              <a:rPr lang="en-US" dirty="0" smtClean="0"/>
              <a:t>: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782E20-285B-425D-B6CB-6F487CD072EE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i="1" dirty="0" smtClean="0"/>
              <a:t>E-Mail, Bulletin Boards, or Guest Book </a:t>
            </a:r>
          </a:p>
          <a:p>
            <a:pPr lvl="1"/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, </a:t>
            </a:r>
            <a:r>
              <a:rPr lang="en-US" dirty="0" err="1" smtClean="0"/>
              <a:t>komplain</a:t>
            </a:r>
            <a:r>
              <a:rPr lang="en-US" dirty="0" smtClean="0"/>
              <a:t>,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media </a:t>
            </a:r>
            <a:r>
              <a:rPr lang="en-US" dirty="0" err="1" smtClean="0"/>
              <a:t>elektronik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b="1" dirty="0" err="1" smtClean="0"/>
              <a:t>rekomendasi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puas</a:t>
            </a:r>
            <a:endParaRPr lang="en-US" dirty="0" smtClean="0"/>
          </a:p>
          <a:p>
            <a:r>
              <a:rPr lang="en-US" i="1" dirty="0" smtClean="0"/>
              <a:t>User Group</a:t>
            </a:r>
          </a:p>
          <a:p>
            <a:pPr lvl="1"/>
            <a:r>
              <a:rPr lang="en-US" dirty="0" smtClean="0"/>
              <a:t>Saran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yang </a:t>
            </a:r>
            <a:r>
              <a:rPr lang="en-US" dirty="0" err="1" smtClean="0"/>
              <a:t>mendiskusikan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periodik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dikelola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i="1" dirty="0" smtClean="0"/>
              <a:t>user groups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1AF1F-CAEA-4116-91A2-1FC509EE75BA}" type="datetime1">
              <a:rPr lang="en-US" smtClean="0"/>
              <a:pPr>
                <a:defRPr/>
              </a:pPr>
              <a:t>9/9/2014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 smtClean="0"/>
              <a:t>Competitor Analysis</a:t>
            </a:r>
          </a:p>
          <a:p>
            <a:pPr lvl="1"/>
            <a:r>
              <a:rPr lang="en-US" sz="1600" dirty="0" smtClean="0"/>
              <a:t>A</a:t>
            </a:r>
            <a:r>
              <a:rPr lang="id-ID" sz="1600" dirty="0" smtClean="0"/>
              <a:t>nalisis</a:t>
            </a:r>
            <a:r>
              <a:rPr lang="en-US" sz="1600" dirty="0" smtClean="0"/>
              <a:t> </a:t>
            </a:r>
            <a:r>
              <a:rPr lang="en-US" sz="1600" dirty="0" err="1" smtClean="0"/>
              <a:t>produk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website </a:t>
            </a:r>
            <a:r>
              <a:rPr lang="en-US" sz="1600" b="1" dirty="0" err="1" smtClean="0"/>
              <a:t>pesaing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mengumpulkan</a:t>
            </a:r>
            <a:r>
              <a:rPr lang="en-US" sz="1600" dirty="0" smtClean="0"/>
              <a:t> </a:t>
            </a:r>
            <a:r>
              <a:rPr lang="en-US" sz="1600" dirty="0" err="1" smtClean="0"/>
              <a:t>ide</a:t>
            </a:r>
            <a:r>
              <a:rPr lang="en-US" sz="1600" dirty="0" smtClean="0"/>
              <a:t>, </a:t>
            </a:r>
            <a:r>
              <a:rPr lang="en-US" sz="1600" dirty="0" err="1" smtClean="0"/>
              <a:t>menemukan</a:t>
            </a:r>
            <a:r>
              <a:rPr lang="en-US" sz="1600" dirty="0" smtClean="0"/>
              <a:t> </a:t>
            </a:r>
            <a:r>
              <a:rPr lang="en-US" sz="1600" dirty="0" err="1" smtClean="0"/>
              <a:t>kebutuhan</a:t>
            </a:r>
            <a:r>
              <a:rPr lang="en-US" sz="1600" dirty="0" smtClean="0"/>
              <a:t> </a:t>
            </a:r>
            <a:r>
              <a:rPr lang="en-US" sz="1600" dirty="0" err="1" smtClean="0"/>
              <a:t>desain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identifikasi</a:t>
            </a:r>
            <a:r>
              <a:rPr lang="en-US" sz="1600" dirty="0" smtClean="0"/>
              <a:t> task. </a:t>
            </a:r>
          </a:p>
          <a:p>
            <a:pPr lvl="1"/>
            <a:r>
              <a:rPr lang="en-US" sz="1600" dirty="0" err="1" smtClean="0"/>
              <a:t>Evaluasi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perancang</a:t>
            </a:r>
            <a:r>
              <a:rPr lang="en-US" sz="1600" dirty="0" smtClean="0"/>
              <a:t> </a:t>
            </a:r>
            <a:r>
              <a:rPr lang="en-US" sz="1600" dirty="0" err="1" smtClean="0"/>
              <a:t>maupun</a:t>
            </a:r>
            <a:r>
              <a:rPr lang="en-US" sz="1600" dirty="0" smtClean="0"/>
              <a:t> </a:t>
            </a:r>
            <a:r>
              <a:rPr lang="en-US" sz="1600" dirty="0" err="1" smtClean="0"/>
              <a:t>pengguna</a:t>
            </a:r>
            <a:r>
              <a:rPr lang="en-US" sz="1600" dirty="0" smtClean="0"/>
              <a:t>.</a:t>
            </a:r>
          </a:p>
          <a:p>
            <a:r>
              <a:rPr lang="en-US" sz="1800" i="1" dirty="0" smtClean="0"/>
              <a:t>Trade Show</a:t>
            </a:r>
          </a:p>
          <a:p>
            <a:pPr lvl="1"/>
            <a:r>
              <a:rPr lang="en-US" sz="1600" dirty="0" err="1" smtClean="0"/>
              <a:t>pengguna</a:t>
            </a:r>
            <a:r>
              <a:rPr lang="en-US" sz="1600" dirty="0" smtClean="0"/>
              <a:t> </a:t>
            </a:r>
            <a:r>
              <a:rPr lang="en-US" sz="1600" dirty="0" err="1" smtClean="0"/>
              <a:t>dihadapkan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b="1" i="1" dirty="0" smtClean="0"/>
              <a:t>mockup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atau</a:t>
            </a:r>
            <a:r>
              <a:rPr lang="en-US" sz="1600" b="1" dirty="0" smtClean="0"/>
              <a:t> </a:t>
            </a:r>
            <a:r>
              <a:rPr lang="en-US" sz="1600" b="1" i="1" dirty="0" err="1" smtClean="0"/>
              <a:t>prototipe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dimintai</a:t>
            </a:r>
            <a:r>
              <a:rPr lang="en-US" sz="1600" dirty="0" smtClean="0"/>
              <a:t> </a:t>
            </a:r>
            <a:r>
              <a:rPr lang="en-US" sz="1600" dirty="0" err="1" smtClean="0"/>
              <a:t>komentar</a:t>
            </a:r>
            <a:r>
              <a:rPr lang="en-US" sz="1600" dirty="0" smtClean="0"/>
              <a:t>. </a:t>
            </a:r>
          </a:p>
          <a:p>
            <a:pPr lvl="1"/>
            <a:r>
              <a:rPr lang="en-US" sz="1600" dirty="0" err="1" smtClean="0"/>
              <a:t>Keberhasilan</a:t>
            </a:r>
            <a:r>
              <a:rPr lang="en-US" sz="1600" dirty="0" smtClean="0"/>
              <a:t> </a:t>
            </a:r>
            <a:r>
              <a:rPr lang="en-US" sz="1600" dirty="0" err="1" smtClean="0"/>
              <a:t>metode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tergantung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level </a:t>
            </a:r>
            <a:r>
              <a:rPr lang="en-US" sz="1600" dirty="0" err="1" smtClean="0"/>
              <a:t>pengetahuan</a:t>
            </a:r>
            <a:r>
              <a:rPr lang="en-US" sz="1600" dirty="0" smtClean="0"/>
              <a:t> </a:t>
            </a:r>
            <a:r>
              <a:rPr lang="en-US" sz="1600" dirty="0" err="1" smtClean="0"/>
              <a:t>pengguna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jadi</a:t>
            </a:r>
            <a:r>
              <a:rPr lang="en-US" sz="1600" dirty="0" smtClean="0"/>
              <a:t> </a:t>
            </a:r>
            <a:r>
              <a:rPr lang="en-US" sz="1600" dirty="0" err="1" smtClean="0"/>
              <a:t>hanya</a:t>
            </a:r>
            <a:r>
              <a:rPr lang="en-US" sz="1600" dirty="0" smtClean="0"/>
              <a:t> </a:t>
            </a:r>
            <a:r>
              <a:rPr lang="en-US" sz="1600" dirty="0" err="1" smtClean="0"/>
              <a:t>melihat</a:t>
            </a:r>
            <a:r>
              <a:rPr lang="en-US" sz="1600" dirty="0" smtClean="0"/>
              <a:t> </a:t>
            </a:r>
            <a:r>
              <a:rPr lang="en-US" sz="1600" dirty="0" err="1" smtClean="0"/>
              <a:t>fitur-fitur</a:t>
            </a:r>
            <a:r>
              <a:rPr lang="en-US" sz="1600" dirty="0" smtClean="0"/>
              <a:t> </a:t>
            </a:r>
            <a:r>
              <a:rPr lang="en-US" sz="1600" dirty="0" err="1" smtClean="0"/>
              <a:t>utamanya</a:t>
            </a:r>
            <a:r>
              <a:rPr lang="en-US" sz="1600" dirty="0" smtClean="0"/>
              <a:t>.</a:t>
            </a:r>
          </a:p>
          <a:p>
            <a:r>
              <a:rPr lang="en-US" sz="1800" i="1" dirty="0" smtClean="0"/>
              <a:t>System Testing</a:t>
            </a:r>
          </a:p>
          <a:p>
            <a:pPr lvl="1"/>
            <a:r>
              <a:rPr lang="en-US" sz="1600" dirty="0" err="1" smtClean="0"/>
              <a:t>Kebutuhan</a:t>
            </a:r>
            <a:r>
              <a:rPr lang="en-US" sz="1600" dirty="0" smtClean="0"/>
              <a:t> </a:t>
            </a:r>
            <a:r>
              <a:rPr lang="en-US" sz="1600" dirty="0" err="1" smtClean="0"/>
              <a:t>baru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umpan</a:t>
            </a:r>
            <a:r>
              <a:rPr lang="en-US" sz="1600" dirty="0" smtClean="0"/>
              <a:t> </a:t>
            </a:r>
            <a:r>
              <a:rPr lang="en-US" sz="1600" dirty="0" err="1" smtClean="0"/>
              <a:t>balik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pengujian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yang 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sudah</a:t>
            </a:r>
            <a:r>
              <a:rPr lang="en-US" sz="1600" dirty="0" smtClean="0"/>
              <a:t> </a:t>
            </a:r>
            <a:r>
              <a:rPr lang="en-US" sz="1600" dirty="0" err="1" smtClean="0"/>
              <a:t>berjalan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dikumpulkan</a:t>
            </a:r>
            <a:r>
              <a:rPr lang="en-US" sz="1600" dirty="0" smtClean="0"/>
              <a:t>, </a:t>
            </a:r>
            <a:r>
              <a:rPr lang="en-US" sz="1600" dirty="0" err="1" smtClean="0"/>
              <a:t>dievaluasi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diimplementasikan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E6021F-A157-4FCC-B233-0092AED6AB45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Panduan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z="1800" dirty="0" err="1" smtClean="0"/>
              <a:t>Panduan</a:t>
            </a:r>
            <a:r>
              <a:rPr lang="en-US" sz="1800" dirty="0" smtClean="0"/>
              <a:t>:</a:t>
            </a:r>
          </a:p>
          <a:p>
            <a:pPr lvl="1"/>
            <a:r>
              <a:rPr lang="id-ID" sz="1600" dirty="0" smtClean="0"/>
              <a:t>Sediakan </a:t>
            </a:r>
            <a:r>
              <a:rPr lang="id-ID" sz="1600" b="1" dirty="0" smtClean="0"/>
              <a:t>4-6 jalur </a:t>
            </a:r>
            <a:r>
              <a:rPr lang="id-ID" sz="1600" dirty="0" smtClean="0"/>
              <a:t>pengguna-pengembang yang berbeda</a:t>
            </a:r>
            <a:endParaRPr lang="en-US" sz="1600" dirty="0" smtClean="0"/>
          </a:p>
          <a:p>
            <a:pPr lvl="1"/>
            <a:r>
              <a:rPr lang="id-ID" sz="1600" dirty="0" smtClean="0"/>
              <a:t>Utamakan menggunakan metode </a:t>
            </a:r>
            <a:r>
              <a:rPr lang="id-ID" sz="1600" b="1" dirty="0" smtClean="0"/>
              <a:t>langsung</a:t>
            </a:r>
            <a:endParaRPr lang="en-US" sz="1600" b="1" dirty="0" smtClean="0"/>
          </a:p>
          <a:p>
            <a:r>
              <a:rPr lang="en-US" sz="1800" dirty="0" err="1" smtClean="0"/>
              <a:t>Masalah</a:t>
            </a:r>
            <a:r>
              <a:rPr lang="en-US" sz="1800" dirty="0" smtClean="0"/>
              <a:t> yang </a:t>
            </a:r>
            <a:r>
              <a:rPr lang="en-US" sz="1800" dirty="0" err="1" smtClean="0"/>
              <a:t>mungkin</a:t>
            </a:r>
            <a:r>
              <a:rPr lang="en-US" sz="1800" dirty="0" smtClean="0"/>
              <a:t> </a:t>
            </a:r>
            <a:r>
              <a:rPr lang="en-US" sz="1800" dirty="0" err="1" smtClean="0"/>
              <a:t>muncul</a:t>
            </a:r>
            <a:r>
              <a:rPr lang="en-US" sz="1800" dirty="0" smtClean="0"/>
              <a:t>:</a:t>
            </a:r>
          </a:p>
          <a:p>
            <a:pPr lvl="1"/>
            <a:r>
              <a:rPr lang="id-ID" sz="1600" dirty="0" smtClean="0"/>
              <a:t>Kurangnya keterlibatan pengguna, pelanggan dan bagian-bagian terkait dalam proses</a:t>
            </a:r>
            <a:endParaRPr lang="en-US" sz="1600" dirty="0" smtClean="0"/>
          </a:p>
          <a:p>
            <a:pPr lvl="1"/>
            <a:r>
              <a:rPr lang="id-ID" sz="1600" dirty="0" smtClean="0"/>
              <a:t>Kurangnya manajemen/ koordinasi kebutuhan</a:t>
            </a:r>
            <a:endParaRPr lang="en-US" sz="1600" dirty="0" smtClean="0"/>
          </a:p>
          <a:p>
            <a:pPr lvl="1"/>
            <a:r>
              <a:rPr lang="id-ID" sz="1600" dirty="0" smtClean="0"/>
              <a:t>Masalah komunikasi antar partisipan</a:t>
            </a:r>
            <a:endParaRPr lang="en-US" sz="1600" dirty="0" smtClean="0"/>
          </a:p>
          <a:p>
            <a:pPr lvl="1"/>
            <a:r>
              <a:rPr lang="id-ID" sz="1600" dirty="0" smtClean="0"/>
              <a:t>Kesulitan memperoleh informasi yang relevan</a:t>
            </a:r>
            <a:endParaRPr lang="en-US" sz="1600" dirty="0" smtClean="0"/>
          </a:p>
          <a:p>
            <a:pPr lvl="1"/>
            <a:r>
              <a:rPr lang="id-ID" sz="1600" dirty="0" smtClean="0"/>
              <a:t>Keterbatasan orang memahami permasalahan</a:t>
            </a:r>
            <a:endParaRPr lang="en-US" sz="1600" dirty="0" smtClean="0"/>
          </a:p>
          <a:p>
            <a:pPr lvl="1"/>
            <a:r>
              <a:rPr lang="id-ID" sz="1600" dirty="0" smtClean="0"/>
              <a:t>Faktor dan agenda organisasi dan politik mempengaruhi </a:t>
            </a:r>
            <a:endParaRPr lang="en-US" sz="1600" dirty="0" smtClean="0"/>
          </a:p>
          <a:p>
            <a:pPr lvl="1">
              <a:buNone/>
            </a:pPr>
            <a:r>
              <a:rPr lang="en-US" sz="1600" dirty="0"/>
              <a:t>	</a:t>
            </a:r>
            <a:r>
              <a:rPr lang="id-ID" sz="1600" dirty="0" smtClean="0"/>
              <a:t>kelancaran proses</a:t>
            </a:r>
            <a:endParaRPr lang="en-US" sz="1600" dirty="0" smtClean="0"/>
          </a:p>
          <a:p>
            <a:pPr lvl="1"/>
            <a:r>
              <a:rPr lang="id-ID" sz="1600" dirty="0" smtClean="0"/>
              <a:t>Perbedaan pengetahuan</a:t>
            </a:r>
            <a:endParaRPr lang="en-US" sz="1600" dirty="0" smtClean="0"/>
          </a:p>
          <a:p>
            <a:pPr lvl="1"/>
            <a:r>
              <a:rPr lang="id-ID" sz="1600" dirty="0" smtClean="0"/>
              <a:t>Perubahan lingkungan bisnis dan ekonomi serta </a:t>
            </a:r>
            <a:endParaRPr lang="en-US" sz="1600" dirty="0" smtClean="0"/>
          </a:p>
          <a:p>
            <a:pPr lvl="1">
              <a:buNone/>
            </a:pPr>
            <a:r>
              <a:rPr lang="en-US" sz="1600" dirty="0"/>
              <a:t>	</a:t>
            </a:r>
            <a:r>
              <a:rPr lang="id-ID" sz="1600" dirty="0" smtClean="0"/>
              <a:t>peran personel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38BED6-B711-4449-B28F-C5E0D0CB4F60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marL="742950" indent="-742950"/>
            <a:r>
              <a:rPr lang="en-US" dirty="0" smtClean="0"/>
              <a:t>2.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id-ID" dirty="0" smtClean="0"/>
              <a:t>Deskripsi fungsi produk perlu disusun secara detail, termasuk input dan output sistem</a:t>
            </a:r>
            <a:endParaRPr lang="en-US" dirty="0" smtClean="0"/>
          </a:p>
          <a:p>
            <a:r>
              <a:rPr lang="en-US" dirty="0" err="1" smtClean="0"/>
              <a:t>Tahap-tahap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b="1" dirty="0" smtClean="0"/>
              <a:t>model mental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  <a:p>
            <a:pPr lvl="2"/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i="1" dirty="0" smtClean="0"/>
              <a:t>task </a:t>
            </a:r>
            <a:r>
              <a:rPr lang="en-US" dirty="0" err="1" smtClean="0"/>
              <a:t>pengguna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Menyusun</a:t>
            </a:r>
            <a:r>
              <a:rPr lang="en-US" b="1" dirty="0" smtClean="0"/>
              <a:t> model </a:t>
            </a:r>
            <a:r>
              <a:rPr lang="en-US" b="1" dirty="0" err="1" smtClean="0"/>
              <a:t>konseptual</a:t>
            </a:r>
            <a:r>
              <a:rPr lang="en-US" b="1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model mental:</a:t>
            </a:r>
          </a:p>
          <a:p>
            <a:pPr lvl="2"/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objek-objek</a:t>
            </a:r>
            <a:endParaRPr lang="en-US" dirty="0" smtClean="0"/>
          </a:p>
          <a:p>
            <a:pPr lvl="2"/>
            <a:r>
              <a:rPr lang="en-US" dirty="0" err="1" smtClean="0"/>
              <a:t>Menyusun</a:t>
            </a:r>
            <a:r>
              <a:rPr lang="en-US" dirty="0" smtClean="0"/>
              <a:t> </a:t>
            </a:r>
            <a:r>
              <a:rPr lang="en-US" dirty="0" err="1" smtClean="0"/>
              <a:t>metafora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Model mental </a:t>
            </a:r>
            <a:r>
              <a:rPr lang="en-US" dirty="0" err="1" smtClean="0"/>
              <a:t>baru</a:t>
            </a:r>
            <a:endParaRPr lang="en-US" dirty="0" smtClean="0"/>
          </a:p>
          <a:p>
            <a:pPr marL="1200150" lvl="2" indent="-342900"/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</a:p>
          <a:p>
            <a:pPr marL="1200150" lvl="2" indent="-342900">
              <a:buNone/>
            </a:pPr>
            <a:r>
              <a:rPr lang="en-US" dirty="0"/>
              <a:t>	</a:t>
            </a:r>
            <a:r>
              <a:rPr lang="en-US" dirty="0" smtClean="0"/>
              <a:t>model mental yang </a:t>
            </a:r>
            <a:r>
              <a:rPr lang="en-US" dirty="0" err="1" smtClean="0"/>
              <a:t>baru</a:t>
            </a:r>
            <a:endParaRPr lang="en-US" dirty="0" smtClean="0"/>
          </a:p>
          <a:p>
            <a:pPr marL="1200150" lvl="2" indent="-342900"/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,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A64C8-E56E-4F52-9E88-DB50B46482A9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Pendahuluan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7772400" cy="4114800"/>
          </a:xfrm>
        </p:spPr>
        <p:txBody>
          <a:bodyPr/>
          <a:lstStyle/>
          <a:p>
            <a:r>
              <a:rPr lang="id-ID" dirty="0" smtClean="0"/>
              <a:t>Setelah memahami pengguna secara menyeluruh, fokus berikutnya adalah pada </a:t>
            </a:r>
            <a:r>
              <a:rPr lang="id-ID" b="1" dirty="0" smtClean="0"/>
              <a:t>fungsi bisnis</a:t>
            </a:r>
            <a:r>
              <a:rPr lang="id-ID" dirty="0" smtClean="0"/>
              <a:t>.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dirty="0" smtClean="0"/>
              <a:t>Lakukan penentuan kebutuhan dan aktivitas yang dilakukan pengguna melalui </a:t>
            </a:r>
            <a:r>
              <a:rPr lang="id-ID" b="1" i="1" dirty="0" smtClean="0"/>
              <a:t>task analysis</a:t>
            </a:r>
            <a:r>
              <a:rPr lang="id-ID" dirty="0" smtClean="0"/>
              <a:t>.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dirty="0" smtClean="0"/>
              <a:t>Perlu disusun </a:t>
            </a:r>
            <a:r>
              <a:rPr lang="id-ID" b="1" dirty="0" smtClean="0"/>
              <a:t>standar desain (jika belum ada), tujuan usabilitas</a:t>
            </a:r>
            <a:r>
              <a:rPr lang="id-ID" dirty="0" smtClean="0"/>
              <a:t>, serta </a:t>
            </a:r>
            <a:r>
              <a:rPr lang="id-ID" b="1" dirty="0" smtClean="0"/>
              <a:t>kebutuhan pelatihan dan dokumentasi</a:t>
            </a:r>
            <a:r>
              <a:rPr lang="id-ID" dirty="0" smtClean="0"/>
              <a:t>.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id-ID" dirty="0" smtClean="0"/>
              <a:t>Langkah ini akan menghasilkan </a:t>
            </a:r>
            <a:r>
              <a:rPr lang="id-ID" b="1" dirty="0" smtClean="0"/>
              <a:t>model konseptual</a:t>
            </a:r>
            <a:r>
              <a:rPr lang="id-ID" dirty="0" smtClean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BB6F12-1479-44DF-9AD3-CBBC64BC2038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Interpretasi</a:t>
            </a:r>
            <a:r>
              <a:rPr lang="en-US" dirty="0" smtClean="0"/>
              <a:t> internal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konseptualisasi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endParaRPr lang="en-US" dirty="0" smtClean="0"/>
          </a:p>
          <a:p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,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endParaRPr lang="en-US" dirty="0" smtClean="0"/>
          </a:p>
          <a:p>
            <a:r>
              <a:rPr lang="id-ID" dirty="0" smtClean="0"/>
              <a:t>Memungkinkan seseorang memahami, menjelaskan dan melakukan sesuatu.</a:t>
            </a:r>
            <a:endParaRPr lang="en-US" dirty="0" smtClean="0"/>
          </a:p>
          <a:p>
            <a:r>
              <a:rPr lang="id-ID" dirty="0" smtClean="0"/>
              <a:t>Memungkinkan orang memprediksi aksi yang diperlukan untuk melakukan sesuatu.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132AB9-EAA3-45A2-B4A5-93855BA67BED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i="1" dirty="0" smtClean="0"/>
              <a:t>Task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id-ID" dirty="0" smtClean="0"/>
              <a:t>nalisis terhadap aktivitas pengguna, serta caranya melakukan </a:t>
            </a:r>
            <a:r>
              <a:rPr lang="id-ID" i="1" dirty="0" smtClean="0"/>
              <a:t>task</a:t>
            </a:r>
            <a:r>
              <a:rPr lang="id-ID" dirty="0" smtClean="0"/>
              <a:t>.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memecah-mecah</a:t>
            </a:r>
            <a:r>
              <a:rPr lang="en-US" dirty="0" smtClean="0"/>
              <a:t> </a:t>
            </a:r>
            <a:r>
              <a:rPr lang="en-US" dirty="0" err="1" smtClean="0"/>
              <a:t>aktiviats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level </a:t>
            </a:r>
            <a:r>
              <a:rPr lang="en-US" i="1" dirty="0" smtClean="0"/>
              <a:t>task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.</a:t>
            </a:r>
          </a:p>
          <a:p>
            <a:r>
              <a:rPr lang="id-ID" b="1" dirty="0" smtClean="0"/>
              <a:t>Tujuan</a:t>
            </a:r>
            <a:r>
              <a:rPr lang="id-ID" dirty="0" smtClean="0"/>
              <a:t>: memahami </a:t>
            </a:r>
            <a:r>
              <a:rPr lang="id-ID" i="1" dirty="0" smtClean="0"/>
              <a:t>why </a:t>
            </a:r>
            <a:r>
              <a:rPr lang="id-ID" dirty="0" smtClean="0"/>
              <a:t>dan </a:t>
            </a:r>
            <a:r>
              <a:rPr lang="id-ID" i="1" dirty="0" smtClean="0"/>
              <a:t>how</a:t>
            </a:r>
            <a:r>
              <a:rPr lang="id-ID" dirty="0" smtClean="0"/>
              <a:t> orang melakukan hal-hal yang akan diotomasi.</a:t>
            </a:r>
            <a:endParaRPr lang="en-US" dirty="0" smtClean="0"/>
          </a:p>
          <a:p>
            <a:r>
              <a:rPr lang="id-ID" b="1" dirty="0" smtClean="0"/>
              <a:t>Hasil</a:t>
            </a:r>
            <a:r>
              <a:rPr lang="id-ID" dirty="0" smtClean="0"/>
              <a:t>: deskripsi lengkap seluruh </a:t>
            </a:r>
            <a:r>
              <a:rPr lang="id-ID" i="1" dirty="0" smtClean="0"/>
              <a:t>task</a:t>
            </a:r>
            <a:r>
              <a:rPr lang="id-ID" dirty="0" smtClean="0"/>
              <a:t> dan interaksi pengguna, termasuk </a:t>
            </a:r>
            <a:r>
              <a:rPr lang="id-ID" i="1" dirty="0" smtClean="0"/>
              <a:t>scenario</a:t>
            </a:r>
            <a:r>
              <a:rPr lang="id-ID" dirty="0" smtClean="0"/>
              <a:t> dan </a:t>
            </a:r>
            <a:r>
              <a:rPr lang="id-ID" i="1" dirty="0" smtClean="0"/>
              <a:t>list of object</a:t>
            </a:r>
            <a:r>
              <a:rPr lang="id-ID" dirty="0" smtClean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6FD9D5-38E0-41C1-8C11-F3D4D5A5BD68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Konseptual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id-ID" dirty="0" smtClean="0"/>
              <a:t>erangka umum yang digunakan untuk mempresentasikan fungsi-fungsi sistem. </a:t>
            </a:r>
            <a:endParaRPr lang="en-US" dirty="0" smtClean="0"/>
          </a:p>
          <a:p>
            <a:r>
              <a:rPr lang="id-ID" dirty="0" smtClean="0"/>
              <a:t>Menjelaskan bagaimana </a:t>
            </a:r>
            <a:r>
              <a:rPr lang="id-ID" i="1" dirty="0" smtClean="0"/>
              <a:t>objects </a:t>
            </a:r>
            <a:r>
              <a:rPr lang="id-ID" dirty="0" smtClean="0"/>
              <a:t>ditampilkan, relasi antar </a:t>
            </a:r>
            <a:r>
              <a:rPr lang="id-ID" i="1" dirty="0" smtClean="0"/>
              <a:t>objects</a:t>
            </a:r>
            <a:r>
              <a:rPr lang="id-ID" dirty="0" smtClean="0"/>
              <a:t>, properti serta aksi dari sebuah </a:t>
            </a:r>
            <a:r>
              <a:rPr lang="id-ID" i="1" dirty="0" smtClean="0"/>
              <a:t>object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id-ID" dirty="0" smtClean="0"/>
              <a:t>Tujuan: memfasilitasi pembentukan model mental tentang sistem.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6FD9D5-38E0-41C1-8C11-F3D4D5A5BD68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Panduan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Model </a:t>
            </a:r>
            <a:r>
              <a:rPr lang="en-US" dirty="0" err="1" smtClean="0"/>
              <a:t>Konseptual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1800" dirty="0" smtClean="0"/>
              <a:t>Merefleksikan model mental pengguna, bukan perancang</a:t>
            </a:r>
            <a:endParaRPr lang="en-US" sz="1800" dirty="0" smtClean="0"/>
          </a:p>
          <a:p>
            <a:r>
              <a:rPr lang="id-ID" sz="1800" dirty="0" smtClean="0"/>
              <a:t>Menggunakan analogi fisik atau metafora</a:t>
            </a:r>
            <a:endParaRPr lang="en-US" sz="1800" dirty="0" smtClean="0"/>
          </a:p>
          <a:p>
            <a:r>
              <a:rPr lang="id-ID" sz="1800" dirty="0" smtClean="0"/>
              <a:t>Sesuai dengan ekspektasi, kebiasaan, rutin dan </a:t>
            </a:r>
            <a:r>
              <a:rPr lang="id-ID" sz="1800" i="1" dirty="0" smtClean="0"/>
              <a:t>stereotypes</a:t>
            </a:r>
            <a:endParaRPr lang="en-US" sz="1800" dirty="0" smtClean="0"/>
          </a:p>
          <a:p>
            <a:r>
              <a:rPr lang="id-ID" sz="1800" dirty="0" smtClean="0"/>
              <a:t>Memberikan respon yang sesuai dengan aksi yang diinginkan pengguna</a:t>
            </a:r>
            <a:endParaRPr lang="en-US" sz="1800" dirty="0" smtClean="0"/>
          </a:p>
          <a:p>
            <a:r>
              <a:rPr lang="id-ID" sz="1800" dirty="0" smtClean="0"/>
              <a:t>Memberikan umpan balik yang tepat</a:t>
            </a:r>
            <a:endParaRPr lang="en-US" sz="1800" dirty="0" smtClean="0"/>
          </a:p>
          <a:p>
            <a:r>
              <a:rPr lang="id-ID" sz="1800" dirty="0" smtClean="0"/>
              <a:t>Menghindari hal-hal yang tidak perlu/ tidak relevan</a:t>
            </a:r>
            <a:endParaRPr lang="en-US" sz="1800" dirty="0" smtClean="0"/>
          </a:p>
          <a:p>
            <a:r>
              <a:rPr lang="id-ID" sz="1800" dirty="0" smtClean="0"/>
              <a:t>Konsisten dalam desain</a:t>
            </a:r>
            <a:endParaRPr lang="en-US" sz="1800" dirty="0" smtClean="0"/>
          </a:p>
          <a:p>
            <a:r>
              <a:rPr lang="id-ID" sz="1800" dirty="0" smtClean="0"/>
              <a:t>Menyediakan dokumentasi dan bantuan sistem yang sesuai</a:t>
            </a:r>
            <a:endParaRPr lang="en-US" sz="1800" dirty="0" smtClean="0"/>
          </a:p>
          <a:p>
            <a:r>
              <a:rPr lang="id-ID" sz="1800" dirty="0" smtClean="0"/>
              <a:t>Mendukung pengembangan model mental pengguna awam </a:t>
            </a:r>
            <a:endParaRPr lang="en-US" sz="1800" dirty="0" smtClean="0"/>
          </a:p>
          <a:p>
            <a:pPr>
              <a:buNone/>
            </a:pPr>
            <a:r>
              <a:rPr lang="en-US" sz="1800" dirty="0"/>
              <a:t>	</a:t>
            </a:r>
            <a:r>
              <a:rPr lang="id-ID" sz="1800" dirty="0" smtClean="0"/>
              <a:t>maupun ahli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320C0F-7655-4F65-A555-784765FB4741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id-ID" dirty="0" smtClean="0"/>
              <a:t>Merancang Standar</a:t>
            </a:r>
            <a:r>
              <a:rPr lang="en-US" dirty="0" smtClean="0"/>
              <a:t>/</a:t>
            </a:r>
            <a:r>
              <a:rPr lang="id-ID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i="1" dirty="0" smtClean="0"/>
              <a:t>Style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Standar/ </a:t>
            </a:r>
            <a:r>
              <a:rPr lang="id-ID" i="1" dirty="0" smtClean="0"/>
              <a:t>style guide</a:t>
            </a:r>
            <a:r>
              <a:rPr lang="id-ID" dirty="0" smtClean="0"/>
              <a:t> menjelaskan tampilan dan perilaku antarmuka serta menyediakan panduan penggunaan komponen-komponen sistem. </a:t>
            </a:r>
            <a:endParaRPr lang="en-US" dirty="0" smtClean="0"/>
          </a:p>
          <a:p>
            <a:r>
              <a:rPr lang="id-ID" dirty="0" smtClean="0"/>
              <a:t>Dokumen tersebut juga mendefinisikan prinsip-prinsip, aturan, panduan dan konvensi yang harus diikuti dalam desain detail.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B920C8-6CCF-4D52-B8CA-C311BF38F6BE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Panduan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6C848E-FB27-4018-948E-3C401D68D0AF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745913"/>
          <a:ext cx="6934200" cy="3626061"/>
        </p:xfrm>
        <a:graphic>
          <a:graphicData uri="http://schemas.openxmlformats.org/drawingml/2006/table">
            <a:tbl>
              <a:tblPr/>
              <a:tblGrid>
                <a:gridCol w="3225209"/>
                <a:gridCol w="3708991"/>
              </a:tblGrid>
              <a:tr h="3125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+mj-lt"/>
                          <a:ea typeface="Calibri"/>
                          <a:cs typeface="Times New Roman"/>
                        </a:rPr>
                        <a:t>Bagi</a:t>
                      </a:r>
                      <a:r>
                        <a:rPr lang="en-US" sz="2000" b="1" dirty="0"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1" dirty="0" err="1">
                          <a:latin typeface="+mj-lt"/>
                          <a:ea typeface="Calibri"/>
                          <a:cs typeface="Times New Roman"/>
                        </a:rPr>
                        <a:t>pengguna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+mj-lt"/>
                          <a:ea typeface="Calibri"/>
                          <a:cs typeface="Times New Roman"/>
                        </a:rPr>
                        <a:t>Bagi</a:t>
                      </a:r>
                      <a:r>
                        <a:rPr lang="en-US" sz="2000" b="1" dirty="0"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1" dirty="0" err="1">
                          <a:latin typeface="+mj-lt"/>
                          <a:ea typeface="Calibri"/>
                          <a:cs typeface="Times New Roman"/>
                        </a:rPr>
                        <a:t>pengembang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3275541">
                <a:tc>
                  <a:txBody>
                    <a:bodyPr/>
                    <a:lstStyle/>
                    <a:p>
                      <a:pPr marL="241300" marR="0" lvl="4" indent="-19367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id-ID" sz="1800" dirty="0">
                          <a:latin typeface="+mj-lt"/>
                          <a:ea typeface="Calibri"/>
                          <a:cs typeface="Times New Roman"/>
                        </a:rPr>
                        <a:t>Meningkatkan performansi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241300" marR="0" lvl="4" indent="-19367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id-ID" sz="1800" dirty="0">
                          <a:latin typeface="+mj-lt"/>
                          <a:ea typeface="Calibri"/>
                          <a:cs typeface="Times New Roman"/>
                        </a:rPr>
                        <a:t>Mengurangi error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241300" marR="0" lvl="4" indent="-19367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id-ID" sz="1800" dirty="0">
                          <a:latin typeface="+mj-lt"/>
                          <a:ea typeface="Calibri"/>
                          <a:cs typeface="Times New Roman"/>
                        </a:rPr>
                        <a:t>Mengurangi waktu pelatihan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241300" marR="0" lvl="4" indent="-19367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id-ID" sz="1800" dirty="0">
                          <a:latin typeface="+mj-lt"/>
                          <a:ea typeface="Calibri"/>
                          <a:cs typeface="Times New Roman"/>
                        </a:rPr>
                        <a:t>Pemanfaatan sistem lebih baik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241300" marR="0" lvl="4" indent="-19367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id-ID" sz="1800" dirty="0">
                          <a:latin typeface="+mj-lt"/>
                          <a:ea typeface="Calibri"/>
                          <a:cs typeface="Times New Roman"/>
                        </a:rPr>
                        <a:t>Meningkatkan kepuasan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241300" marR="0" lvl="4" indent="-19367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id-ID" sz="1800" dirty="0">
                          <a:latin typeface="+mj-lt"/>
                          <a:ea typeface="Calibri"/>
                          <a:cs typeface="Times New Roman"/>
                        </a:rPr>
                        <a:t>Meningkatkan penerimaan sistem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241300" marR="0" lvl="4" indent="-19367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id-ID" sz="1800" dirty="0">
                          <a:latin typeface="+mj-lt"/>
                          <a:ea typeface="Calibri"/>
                          <a:cs typeface="Times New Roman"/>
                        </a:rPr>
                        <a:t>Mengurangi biaya pengembangan dan dukungan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08915" algn="l"/>
                        </a:tabLst>
                      </a:pPr>
                      <a:r>
                        <a:rPr lang="id-ID" sz="1800" dirty="0">
                          <a:latin typeface="+mj-lt"/>
                          <a:ea typeface="Calibri"/>
                          <a:cs typeface="Times New Roman"/>
                        </a:rPr>
                        <a:t>Meningkatkan visibilitas antarmuka 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08915" algn="l"/>
                        </a:tabLst>
                      </a:pPr>
                      <a:r>
                        <a:rPr lang="id-ID" sz="1800" dirty="0">
                          <a:latin typeface="+mj-lt"/>
                          <a:ea typeface="Calibri"/>
                          <a:cs typeface="Times New Roman"/>
                        </a:rPr>
                        <a:t>Menyederhanakan desain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08915" algn="l"/>
                        </a:tabLst>
                      </a:pPr>
                      <a:r>
                        <a:rPr lang="id-ID" sz="1800" dirty="0">
                          <a:latin typeface="+mj-lt"/>
                          <a:ea typeface="Calibri"/>
                          <a:cs typeface="Times New Roman"/>
                        </a:rPr>
                        <a:t>Menyediakan bantuan pemrograman dan desain, mengurangi waktu pemrograman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08915" algn="l"/>
                        </a:tabLst>
                      </a:pPr>
                      <a:r>
                        <a:rPr lang="id-ID" sz="1800" dirty="0">
                          <a:latin typeface="+mj-lt"/>
                          <a:ea typeface="Calibri"/>
                          <a:cs typeface="Times New Roman"/>
                        </a:rPr>
                        <a:t>Mengurangi upaya </a:t>
                      </a:r>
                      <a:r>
                        <a:rPr lang="id-ID" sz="1800" dirty="0" smtClean="0">
                          <a:latin typeface="+mj-lt"/>
                          <a:ea typeface="Calibri"/>
                          <a:cs typeface="Times New Roman"/>
                        </a:rPr>
                        <a:t>redundan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08915" algn="l"/>
                        </a:tabLst>
                      </a:pPr>
                      <a:r>
                        <a:rPr lang="id-ID" sz="1800" dirty="0">
                          <a:latin typeface="+mj-lt"/>
                          <a:ea typeface="Calibri"/>
                          <a:cs typeface="Times New Roman"/>
                        </a:rPr>
                        <a:t>Mengurangi waktu pelatihan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08915" algn="l"/>
                        </a:tabLst>
                      </a:pPr>
                      <a:r>
                        <a:rPr lang="id-ID" sz="1800" dirty="0">
                          <a:latin typeface="+mj-lt"/>
                          <a:ea typeface="Calibri"/>
                          <a:cs typeface="Times New Roman"/>
                        </a:rPr>
                        <a:t>Memberikan </a:t>
                      </a:r>
                      <a:r>
                        <a:rPr lang="id-ID" sz="1800" i="1" dirty="0">
                          <a:latin typeface="+mj-lt"/>
                          <a:ea typeface="Calibri"/>
                          <a:cs typeface="Times New Roman"/>
                        </a:rPr>
                        <a:t>benchmark</a:t>
                      </a:r>
                      <a:r>
                        <a:rPr lang="id-ID" sz="1800" dirty="0">
                          <a:latin typeface="+mj-lt"/>
                          <a:ea typeface="Calibri"/>
                          <a:cs typeface="Times New Roman"/>
                        </a:rPr>
                        <a:t> untuk pengujian kontrol kualitas 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228600"/>
            <a:ext cx="3429000" cy="1143000"/>
          </a:xfrm>
        </p:spPr>
        <p:txBody>
          <a:bodyPr/>
          <a:lstStyle/>
          <a:p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i="1" dirty="0" smtClean="0"/>
              <a:t>Style Guide</a:t>
            </a:r>
            <a:endParaRPr lang="en-US" sz="2400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44674-C3AF-491D-A001-3E625528CA4A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540377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4. </a:t>
            </a:r>
            <a:r>
              <a:rPr lang="en-US" sz="3200" dirty="0" err="1" smtClean="0"/>
              <a:t>Pelatihan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Dokumentasi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Pelatihan</a:t>
            </a:r>
            <a:endParaRPr lang="en-US" dirty="0" smtClean="0"/>
          </a:p>
          <a:p>
            <a:pPr lvl="1"/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,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konseptual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sasaran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sasaran</a:t>
            </a:r>
            <a:r>
              <a:rPr lang="en-US" dirty="0" smtClean="0"/>
              <a:t> </a:t>
            </a:r>
            <a:r>
              <a:rPr lang="en-US" dirty="0" err="1" smtClean="0"/>
              <a:t>performansi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lvl="1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b="1" i="1" dirty="0" smtClean="0"/>
              <a:t>tools:</a:t>
            </a:r>
            <a:r>
              <a:rPr lang="en-US" dirty="0" smtClean="0"/>
              <a:t> video </a:t>
            </a:r>
            <a:r>
              <a:rPr lang="en-US" dirty="0" err="1" smtClean="0"/>
              <a:t>pelatihan</a:t>
            </a:r>
            <a:r>
              <a:rPr lang="en-US" dirty="0" smtClean="0"/>
              <a:t>, manual, </a:t>
            </a:r>
            <a:r>
              <a:rPr lang="en-US" i="1" dirty="0" smtClean="0"/>
              <a:t>online tutorial</a:t>
            </a:r>
            <a:r>
              <a:rPr lang="en-US" dirty="0" smtClean="0"/>
              <a:t>, </a:t>
            </a:r>
            <a:r>
              <a:rPr lang="en-US" i="1" dirty="0" smtClean="0"/>
              <a:t>reference manuals</a:t>
            </a:r>
            <a:r>
              <a:rPr lang="en-US" dirty="0" smtClean="0"/>
              <a:t>, </a:t>
            </a:r>
            <a:r>
              <a:rPr lang="en-US" i="1" dirty="0" smtClean="0"/>
              <a:t>quick reference guides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online help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Dokumentasi</a:t>
            </a:r>
            <a:endParaRPr lang="en-US" dirty="0" smtClean="0"/>
          </a:p>
          <a:p>
            <a:pPr lvl="1"/>
            <a:r>
              <a:rPr lang="en-US" dirty="0" smtClean="0"/>
              <a:t>M</a:t>
            </a:r>
            <a:r>
              <a:rPr lang="id-ID" dirty="0" smtClean="0"/>
              <a:t>erupakan titik acuan komunikasi yang dapat dilihat dan dipahami. </a:t>
            </a:r>
            <a:endParaRPr lang="en-US" dirty="0" smtClean="0"/>
          </a:p>
          <a:p>
            <a:pPr lvl="1"/>
            <a:r>
              <a:rPr lang="id-ID" dirty="0" smtClean="0"/>
              <a:t>Dibuat berdasarkan kebutuhan sistem, desain konseptual </a:t>
            </a:r>
            <a:endParaRPr lang="en-US" dirty="0" smtClean="0"/>
          </a:p>
          <a:p>
            <a:pPr lvl="1">
              <a:buNone/>
            </a:pPr>
            <a:r>
              <a:rPr lang="en-US" dirty="0"/>
              <a:t>	</a:t>
            </a:r>
            <a:r>
              <a:rPr lang="id-ID" dirty="0" smtClean="0"/>
              <a:t>dan tujuan performansi sistem.</a:t>
            </a:r>
            <a:endParaRPr lang="en-US" dirty="0" smtClean="0"/>
          </a:p>
          <a:p>
            <a:pPr lvl="1"/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422328-CFD9-4242-B0BC-BEF18B650A48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Terima</a:t>
            </a:r>
            <a:r>
              <a:rPr lang="en-US" sz="2800" dirty="0" smtClean="0"/>
              <a:t> </a:t>
            </a:r>
            <a:r>
              <a:rPr lang="en-US" sz="2800" dirty="0" err="1" smtClean="0"/>
              <a:t>Kasih</a:t>
            </a:r>
            <a:r>
              <a:rPr lang="en-US" sz="2800" dirty="0" smtClean="0"/>
              <a:t> ..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FF75ED-16F3-41C7-837D-BED3E2772F17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fungsi-fungsi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i="1" dirty="0" smtClean="0"/>
              <a:t>task analysis</a:t>
            </a: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 err="1" smtClean="0"/>
              <a:t>Membangun</a:t>
            </a:r>
            <a:r>
              <a:rPr lang="en-US" dirty="0" smtClean="0"/>
              <a:t> model </a:t>
            </a:r>
            <a:r>
              <a:rPr lang="en-US" dirty="0" err="1" smtClean="0"/>
              <a:t>konseptual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/ </a:t>
            </a:r>
            <a:r>
              <a:rPr lang="en-US" i="1" dirty="0" smtClean="0"/>
              <a:t>style guide</a:t>
            </a: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5559C-EB74-4480-9297-2508533C87CB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id-ID" sz="3200" dirty="0" smtClean="0"/>
              <a:t>Mendefinisikan Bisnis dan Analisis Kebutuhan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</a:t>
            </a:r>
            <a:r>
              <a:rPr lang="id-ID" dirty="0" smtClean="0"/>
              <a:t>juan</a:t>
            </a:r>
            <a:r>
              <a:rPr lang="en-US" dirty="0" smtClean="0"/>
              <a:t>:</a:t>
            </a:r>
            <a:r>
              <a:rPr lang="id-ID" dirty="0" smtClean="0"/>
              <a:t> membangun </a:t>
            </a:r>
            <a:r>
              <a:rPr lang="id-ID" b="1" dirty="0" smtClean="0"/>
              <a:t>kebutuhan</a:t>
            </a:r>
            <a:r>
              <a:rPr lang="id-ID" dirty="0" smtClean="0"/>
              <a:t> terhadap sistem. </a:t>
            </a:r>
            <a:endParaRPr lang="en-US" dirty="0" smtClean="0"/>
          </a:p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diperbaiki</a:t>
            </a:r>
            <a:r>
              <a:rPr lang="en-US" dirty="0" smtClean="0"/>
              <a:t>,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, </a:t>
            </a:r>
            <a:r>
              <a:rPr lang="en-US" dirty="0" err="1" smtClean="0"/>
              <a:t>pemasar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lain yang </a:t>
            </a:r>
            <a:r>
              <a:rPr lang="en-US" dirty="0" err="1" smtClean="0"/>
              <a:t>terkait</a:t>
            </a:r>
            <a:r>
              <a:rPr lang="en-US" dirty="0" smtClean="0"/>
              <a:t>.</a:t>
            </a:r>
          </a:p>
          <a:p>
            <a:r>
              <a:rPr lang="id-ID" dirty="0" smtClean="0"/>
              <a:t>Pengembang harus memperhatikan </a:t>
            </a:r>
            <a:r>
              <a:rPr lang="id-ID" b="1" dirty="0" smtClean="0"/>
              <a:t>kebijakan</a:t>
            </a:r>
            <a:r>
              <a:rPr lang="id-ID" dirty="0" smtClean="0"/>
              <a:t> dan </a:t>
            </a:r>
            <a:r>
              <a:rPr lang="id-ID" b="1" dirty="0" smtClean="0"/>
              <a:t>budaya kerja</a:t>
            </a:r>
            <a:r>
              <a:rPr lang="id-ID" dirty="0" smtClean="0"/>
              <a:t> dalam organisasi.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id-ID" dirty="0" smtClean="0"/>
              <a:t>Teknik Pengumpulan Informasi:</a:t>
            </a:r>
            <a:endParaRPr lang="en-US" dirty="0" smtClean="0"/>
          </a:p>
          <a:p>
            <a:pPr lvl="1"/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tidak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langsung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ABDE3F-508D-40CA-9B55-4D65A2A9309B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Face-to-face interview</a:t>
            </a:r>
          </a:p>
          <a:p>
            <a:r>
              <a:rPr lang="en-US" i="1" dirty="0" smtClean="0"/>
              <a:t>Telephone interview</a:t>
            </a:r>
          </a:p>
          <a:p>
            <a:r>
              <a:rPr lang="en-US" i="1" dirty="0" smtClean="0"/>
              <a:t>Traditional Focus Group</a:t>
            </a:r>
          </a:p>
          <a:p>
            <a:r>
              <a:rPr lang="en-US" i="1" dirty="0" smtClean="0"/>
              <a:t>Observational Field Study</a:t>
            </a:r>
          </a:p>
          <a:p>
            <a:r>
              <a:rPr lang="en-US" i="1" dirty="0" smtClean="0"/>
              <a:t>Prototyping</a:t>
            </a:r>
          </a:p>
          <a:p>
            <a:r>
              <a:rPr lang="en-US" i="1" dirty="0" smtClean="0"/>
              <a:t>Usability Laboratory Testing</a:t>
            </a:r>
          </a:p>
          <a:p>
            <a:r>
              <a:rPr lang="en-US" i="1" dirty="0" smtClean="0"/>
              <a:t>Card Sorting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72F3DD-6737-4950-AEA4-B57D49006B39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i="1" dirty="0" smtClean="0"/>
              <a:t>Face-to-face interview</a:t>
            </a:r>
          </a:p>
          <a:p>
            <a:pPr lvl="1"/>
            <a:r>
              <a:rPr lang="en-US" dirty="0" err="1" smtClean="0"/>
              <a:t>Menemui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 smtClean="0"/>
          </a:p>
          <a:p>
            <a:pPr lvl="1"/>
            <a:r>
              <a:rPr lang="en-US" dirty="0" err="1" smtClean="0"/>
              <a:t>Topik-topik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r>
              <a:rPr lang="en-US" dirty="0" smtClean="0"/>
              <a:t>:</a:t>
            </a:r>
          </a:p>
          <a:p>
            <a:pPr lvl="2"/>
            <a:r>
              <a:rPr lang="en-US" b="1" dirty="0" err="1" smtClean="0"/>
              <a:t>Aktivitas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task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sasaran</a:t>
            </a:r>
            <a:r>
              <a:rPr lang="en-US" dirty="0" smtClean="0"/>
              <a:t>/ </a:t>
            </a:r>
            <a:r>
              <a:rPr lang="en-US" dirty="0" err="1" smtClean="0"/>
              <a:t>tujuan</a:t>
            </a:r>
            <a:r>
              <a:rPr lang="en-US" dirty="0" smtClean="0"/>
              <a:t>.</a:t>
            </a:r>
          </a:p>
          <a:p>
            <a:pPr lvl="2"/>
            <a:r>
              <a:rPr lang="en-US" b="1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.</a:t>
            </a:r>
          </a:p>
          <a:p>
            <a:pPr lvl="2"/>
            <a:r>
              <a:rPr lang="en-US" b="1" dirty="0" err="1" smtClean="0"/>
              <a:t>Interaksi</a:t>
            </a:r>
            <a:r>
              <a:rPr lang="en-US" b="1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lain.</a:t>
            </a:r>
          </a:p>
          <a:p>
            <a:pPr lvl="2"/>
            <a:r>
              <a:rPr lang="en-US" b="1" dirty="0" err="1" smtClean="0"/>
              <a:t>Ukuran-ukuran</a:t>
            </a:r>
            <a:r>
              <a:rPr lang="en-US" dirty="0" smtClean="0"/>
              <a:t> </a:t>
            </a:r>
            <a:r>
              <a:rPr lang="en-US" dirty="0" err="1" smtClean="0"/>
              <a:t>potensial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usabilitas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pPr lvl="2"/>
            <a:r>
              <a:rPr lang="en-US" b="1" dirty="0" err="1" smtClean="0"/>
              <a:t>Perkecualian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/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yang </a:t>
            </a:r>
          </a:p>
          <a:p>
            <a:pPr lvl="2">
              <a:buNone/>
            </a:pPr>
            <a:r>
              <a:rPr lang="en-US" dirty="0"/>
              <a:t>	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disebutkan</a:t>
            </a:r>
            <a:r>
              <a:rPr lang="en-US" dirty="0" smtClean="0"/>
              <a:t>.</a:t>
            </a:r>
          </a:p>
          <a:p>
            <a:pPr lvl="2"/>
            <a:r>
              <a:rPr lang="en-US" b="1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yang </a:t>
            </a:r>
            <a:r>
              <a:rPr lang="en-US" dirty="0" err="1" smtClean="0"/>
              <a:t>relevan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</a:p>
          <a:p>
            <a:pPr lvl="2">
              <a:buNone/>
            </a:pPr>
            <a:r>
              <a:rPr lang="en-US" dirty="0"/>
              <a:t>	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endParaRPr lang="en-US" dirty="0" smtClean="0"/>
          </a:p>
          <a:p>
            <a:pPr lvl="2"/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b="1" dirty="0" smtClean="0"/>
              <a:t>ideal</a:t>
            </a:r>
            <a:r>
              <a:rPr lang="en-US" dirty="0" smtClean="0"/>
              <a:t> yang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72F3DD-6737-4950-AEA4-B57D49006B39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Telephone interview</a:t>
            </a:r>
          </a:p>
          <a:p>
            <a:pPr lvl="1"/>
            <a:r>
              <a:rPr lang="en-US" dirty="0" err="1" smtClean="0"/>
              <a:t>Wawancara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endParaRPr lang="en-US" b="1" dirty="0" smtClean="0"/>
          </a:p>
          <a:p>
            <a:pPr lvl="1"/>
            <a:r>
              <a:rPr lang="en-US" dirty="0" err="1" smtClean="0"/>
              <a:t>Kelebihan</a:t>
            </a:r>
            <a:r>
              <a:rPr lang="en-US" dirty="0" smtClean="0"/>
              <a:t>: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b="1" dirty="0" err="1" smtClean="0"/>
              <a:t>murah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mengganggu</a:t>
            </a:r>
            <a:r>
              <a:rPr lang="en-US" dirty="0" smtClean="0"/>
              <a:t> </a:t>
            </a:r>
            <a:r>
              <a:rPr lang="en-US" b="1" dirty="0" err="1" smtClean="0"/>
              <a:t>privasi</a:t>
            </a:r>
            <a:endParaRPr lang="en-US" b="1" dirty="0" smtClean="0"/>
          </a:p>
          <a:p>
            <a:pPr lvl="1"/>
            <a:r>
              <a:rPr lang="en-US" dirty="0" err="1" smtClean="0"/>
              <a:t>Kekurangan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kontekstual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 smtClean="0"/>
          </a:p>
          <a:p>
            <a:pPr lvl="2"/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pewawancara</a:t>
            </a:r>
            <a:endParaRPr lang="en-US" dirty="0" smtClean="0"/>
          </a:p>
          <a:p>
            <a:pPr lvl="2"/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endParaRPr lang="en-US" dirty="0" smtClean="0"/>
          </a:p>
          <a:p>
            <a:r>
              <a:rPr lang="en-US" i="1" dirty="0" smtClean="0"/>
              <a:t>Traditional Focus Group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Sekelompok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(8-12 </a:t>
            </a:r>
            <a:r>
              <a:rPr lang="en-US" dirty="0" err="1" smtClean="0"/>
              <a:t>orang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moderator </a:t>
            </a:r>
            <a:r>
              <a:rPr lang="en-US" dirty="0" err="1" smtClean="0"/>
              <a:t>berkumpul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6FD9D5-38E0-41C1-8C11-F3D4D5A5BD68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Observational Field Study</a:t>
            </a:r>
          </a:p>
          <a:p>
            <a:pPr lvl="1"/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b="1" dirty="0" err="1" smtClean="0"/>
              <a:t>lingkungan</a:t>
            </a:r>
            <a:r>
              <a:rPr lang="en-US" b="1" dirty="0" smtClean="0"/>
              <a:t>, </a:t>
            </a:r>
            <a:r>
              <a:rPr lang="en-US" b="1" dirty="0" err="1" smtClean="0"/>
              <a:t>kantor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tempat</a:t>
            </a:r>
            <a:r>
              <a:rPr lang="en-US" b="1" dirty="0" smtClean="0"/>
              <a:t> </a:t>
            </a:r>
            <a:r>
              <a:rPr lang="en-US" b="1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i="1" dirty="0" smtClean="0"/>
          </a:p>
          <a:p>
            <a:r>
              <a:rPr lang="en-US" i="1" dirty="0" smtClean="0"/>
              <a:t>Prototyping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:</a:t>
            </a:r>
            <a:endParaRPr lang="en-US" i="1" dirty="0" smtClean="0"/>
          </a:p>
          <a:p>
            <a:pPr lvl="1"/>
            <a:r>
              <a:rPr lang="en-US" i="1" dirty="0" smtClean="0"/>
              <a:t>Requirement prototyping</a:t>
            </a:r>
            <a:r>
              <a:rPr lang="en-US" dirty="0" smtClean="0"/>
              <a:t>: </a:t>
            </a:r>
            <a:r>
              <a:rPr lang="en-US" dirty="0" err="1" smtClean="0"/>
              <a:t>prototipe</a:t>
            </a:r>
            <a:r>
              <a:rPr lang="en-US" dirty="0" smtClean="0"/>
              <a:t> </a:t>
            </a:r>
            <a:r>
              <a:rPr lang="en-US" dirty="0" err="1" smtClean="0"/>
              <a:t>awalan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mendemonstrasikan</a:t>
            </a:r>
            <a:r>
              <a:rPr lang="en-US" dirty="0" smtClean="0"/>
              <a:t> </a:t>
            </a:r>
            <a:r>
              <a:rPr lang="en-US" b="1" dirty="0" err="1" smtClean="0"/>
              <a:t>fungsionalitas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klarifikasi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User Interface prototyping</a:t>
            </a:r>
            <a:r>
              <a:rPr lang="en-US" dirty="0" smtClean="0"/>
              <a:t>: </a:t>
            </a:r>
            <a:r>
              <a:rPr lang="en-US" dirty="0" err="1" smtClean="0"/>
              <a:t>prototipe</a:t>
            </a:r>
            <a:r>
              <a:rPr lang="en-US" dirty="0" smtClean="0"/>
              <a:t> </a:t>
            </a:r>
            <a:r>
              <a:rPr lang="en-US" dirty="0" err="1" smtClean="0"/>
              <a:t>awalan</a:t>
            </a:r>
            <a:r>
              <a:rPr lang="en-US" dirty="0" smtClean="0"/>
              <a:t>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b="1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6FD9D5-38E0-41C1-8C11-F3D4D5A5BD68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Usability Laboratory Testing</a:t>
            </a:r>
          </a:p>
          <a:p>
            <a:pPr lvl="1"/>
            <a:r>
              <a:rPr lang="en-US" dirty="0" err="1" smtClean="0"/>
              <a:t>Mengamati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yang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ditata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ditindaklanjuti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modifikasi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 smtClean="0"/>
          </a:p>
          <a:p>
            <a:pPr lvl="1"/>
            <a:r>
              <a:rPr lang="en-US" b="1" dirty="0" err="1" smtClean="0"/>
              <a:t>Mahal</a:t>
            </a:r>
            <a:r>
              <a:rPr lang="en-US" b="1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dilaksanakan</a:t>
            </a:r>
            <a:endParaRPr lang="en-US" dirty="0" smtClean="0"/>
          </a:p>
          <a:p>
            <a:r>
              <a:rPr lang="en-US" i="1" dirty="0" smtClean="0"/>
              <a:t>Card Sorting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menyusun</a:t>
            </a:r>
            <a:r>
              <a:rPr lang="en-US" dirty="0" smtClean="0"/>
              <a:t> </a:t>
            </a:r>
            <a:r>
              <a:rPr lang="en-US" dirty="0" err="1" smtClean="0"/>
              <a:t>pengelompokan</a:t>
            </a:r>
            <a:r>
              <a:rPr lang="en-US" dirty="0" smtClean="0"/>
              <a:t> </a:t>
            </a:r>
            <a:r>
              <a:rPr lang="en-US" dirty="0" err="1" smtClean="0"/>
              <a:t>hirarkis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b="1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website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potensial</a:t>
            </a:r>
            <a:r>
              <a:rPr lang="en-US" dirty="0" smtClean="0"/>
              <a:t>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website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i="1" dirty="0" smtClean="0"/>
              <a:t>Card sorting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b="1" dirty="0" err="1" smtClean="0"/>
              <a:t>struktur</a:t>
            </a:r>
            <a:r>
              <a:rPr lang="en-US" b="1" dirty="0" smtClean="0"/>
              <a:t> </a:t>
            </a:r>
            <a:r>
              <a:rPr lang="en-US" b="1" dirty="0" err="1" smtClean="0"/>
              <a:t>situs</a:t>
            </a:r>
            <a:r>
              <a:rPr lang="en-US" b="1" dirty="0" smtClean="0"/>
              <a:t>, </a:t>
            </a:r>
            <a:r>
              <a:rPr lang="en-US" b="1" dirty="0" err="1" smtClean="0"/>
              <a:t>peta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3139F0-7966-47E5-8152-CDBAA6C7D863}" type="datetime1">
              <a:rPr lang="en-US" smtClean="0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Informatika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2B9FA-F7E1-4F92-9E3B-78C090B3733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tting the Job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Getting the Job</Template>
  <TotalTime>3959</TotalTime>
  <Words>1396</Words>
  <Application>Microsoft Office PowerPoint</Application>
  <PresentationFormat>On-screen Show (4:3)</PresentationFormat>
  <Paragraphs>315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Calibri</vt:lpstr>
      <vt:lpstr>Times New Roman</vt:lpstr>
      <vt:lpstr>Getting the Job</vt:lpstr>
      <vt:lpstr>Tahap Desain 2 – MEMAHAMI FUNGSI BISNIS</vt:lpstr>
      <vt:lpstr>Pendahuluan</vt:lpstr>
      <vt:lpstr>General Step</vt:lpstr>
      <vt:lpstr>Mendefinisikan Bisnis dan Analisis Kebutuhan</vt:lpstr>
      <vt:lpstr>Metode Langsung</vt:lpstr>
      <vt:lpstr>Metode Langsung ..</vt:lpstr>
      <vt:lpstr>Metode Langsung ..</vt:lpstr>
      <vt:lpstr>Metode Langsung ..</vt:lpstr>
      <vt:lpstr>Metode Langsung ..</vt:lpstr>
      <vt:lpstr>BREAK !!</vt:lpstr>
      <vt:lpstr>Metode Tidak Langsung</vt:lpstr>
      <vt:lpstr>Metode Tidak Langsung ..</vt:lpstr>
      <vt:lpstr>Metode Tidak Langsung ..</vt:lpstr>
      <vt:lpstr>Metode Tidak Langsung ..</vt:lpstr>
      <vt:lpstr>Metode Tidak Langsung ..</vt:lpstr>
      <vt:lpstr>Metode Tidak Langsung ..</vt:lpstr>
      <vt:lpstr>Metode Tidak Langsung ..</vt:lpstr>
      <vt:lpstr>Panduan dan Masalah</vt:lpstr>
      <vt:lpstr>2. Menentukan Fungsi Dasar</vt:lpstr>
      <vt:lpstr>Model Mental</vt:lpstr>
      <vt:lpstr>Analisis Task</vt:lpstr>
      <vt:lpstr>Model Konseptual</vt:lpstr>
      <vt:lpstr>Panduan Desain Model Konseptual</vt:lpstr>
      <vt:lpstr>3. Merancang Standar/  Style Guide</vt:lpstr>
      <vt:lpstr>Manfaat Standar dan Panduan</vt:lpstr>
      <vt:lpstr>Contoh  Style Guide</vt:lpstr>
      <vt:lpstr>4. Pelatihan dan Dokumentasi</vt:lpstr>
      <vt:lpstr>Terima Kasih 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 Blues</dc:title>
  <dc:creator>Arie Ardyanti</dc:creator>
  <cp:lastModifiedBy>hetti hidayati</cp:lastModifiedBy>
  <cp:revision>108</cp:revision>
  <dcterms:created xsi:type="dcterms:W3CDTF">2009-08-31T21:48:22Z</dcterms:created>
  <dcterms:modified xsi:type="dcterms:W3CDTF">2014-09-09T10:17:12Z</dcterms:modified>
</cp:coreProperties>
</file>