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21" r:id="rId2"/>
  </p:sldMasterIdLst>
  <p:notesMasterIdLst>
    <p:notesMasterId r:id="rId50"/>
  </p:notesMasterIdLst>
  <p:sldIdLst>
    <p:sldId id="256" r:id="rId3"/>
    <p:sldId id="282" r:id="rId4"/>
    <p:sldId id="258" r:id="rId5"/>
    <p:sldId id="267" r:id="rId6"/>
    <p:sldId id="263" r:id="rId7"/>
    <p:sldId id="284" r:id="rId8"/>
    <p:sldId id="285" r:id="rId9"/>
    <p:sldId id="287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2" r:id="rId25"/>
    <p:sldId id="32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8" r:id="rId41"/>
    <p:sldId id="319" r:id="rId42"/>
    <p:sldId id="321" r:id="rId43"/>
    <p:sldId id="322" r:id="rId44"/>
    <p:sldId id="323" r:id="rId45"/>
    <p:sldId id="324" r:id="rId46"/>
    <p:sldId id="326" r:id="rId47"/>
    <p:sldId id="328" r:id="rId48"/>
    <p:sldId id="32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6410E"/>
    <a:srgbClr val="FF6699"/>
    <a:srgbClr val="FF0066"/>
    <a:srgbClr val="000099"/>
    <a:srgbClr val="0066FF"/>
    <a:srgbClr val="990000"/>
    <a:srgbClr val="666699"/>
    <a:srgbClr val="663300"/>
    <a:srgbClr val="FFE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88947" autoAdjust="0"/>
  </p:normalViewPr>
  <p:slideViewPr>
    <p:cSldViewPr>
      <p:cViewPr varScale="1">
        <p:scale>
          <a:sx n="59" d="100"/>
          <a:sy n="59" d="100"/>
        </p:scale>
        <p:origin x="17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2C881-4491-4E11-96B7-9F8F5B889872}" type="doc">
      <dgm:prSet loTypeId="urn:microsoft.com/office/officeart/2005/8/layout/default#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110CFF-5144-4489-BDDA-538A60BDF851}">
      <dgm:prSet phldrT="[Text]"/>
      <dgm:spPr/>
      <dgm:t>
        <a:bodyPr/>
        <a:lstStyle/>
        <a:p>
          <a:r>
            <a:rPr lang="en-US" dirty="0" smtClean="0"/>
            <a:t>Sophisticated Visual Presentation</a:t>
          </a:r>
          <a:endParaRPr lang="en-US" dirty="0"/>
        </a:p>
      </dgm:t>
    </dgm:pt>
    <dgm:pt modelId="{55E8883E-119F-49B8-A956-62F3B6D48303}" type="parTrans" cxnId="{1298D548-1A3A-431D-926F-0457CFE7466F}">
      <dgm:prSet/>
      <dgm:spPr/>
      <dgm:t>
        <a:bodyPr/>
        <a:lstStyle/>
        <a:p>
          <a:endParaRPr lang="en-US"/>
        </a:p>
      </dgm:t>
    </dgm:pt>
    <dgm:pt modelId="{3FB75BFE-FE0B-4F60-83D0-F80B32AA26B1}" type="sibTrans" cxnId="{1298D548-1A3A-431D-926F-0457CFE7466F}">
      <dgm:prSet/>
      <dgm:spPr/>
      <dgm:t>
        <a:bodyPr/>
        <a:lstStyle/>
        <a:p>
          <a:endParaRPr lang="en-US"/>
        </a:p>
      </dgm:t>
    </dgm:pt>
    <dgm:pt modelId="{6A6C61D7-B16C-4AE0-8B37-D99D5C785558}">
      <dgm:prSet phldrT="[Text]"/>
      <dgm:spPr/>
      <dgm:t>
        <a:bodyPr/>
        <a:lstStyle/>
        <a:p>
          <a:r>
            <a:rPr lang="en-US" dirty="0" smtClean="0"/>
            <a:t>Pick and click interaction</a:t>
          </a:r>
          <a:endParaRPr lang="en-US" dirty="0"/>
        </a:p>
      </dgm:t>
    </dgm:pt>
    <dgm:pt modelId="{665CA7F6-E0A1-40C3-96AD-9C7357F9A938}" type="parTrans" cxnId="{EA191A9C-B999-4180-B272-BA898537009F}">
      <dgm:prSet/>
      <dgm:spPr/>
      <dgm:t>
        <a:bodyPr/>
        <a:lstStyle/>
        <a:p>
          <a:endParaRPr lang="en-US"/>
        </a:p>
      </dgm:t>
    </dgm:pt>
    <dgm:pt modelId="{90C5565F-8E8F-44F7-B7E7-5331070C7F90}" type="sibTrans" cxnId="{EA191A9C-B999-4180-B272-BA898537009F}">
      <dgm:prSet/>
      <dgm:spPr/>
      <dgm:t>
        <a:bodyPr/>
        <a:lstStyle/>
        <a:p>
          <a:endParaRPr lang="en-US"/>
        </a:p>
      </dgm:t>
    </dgm:pt>
    <dgm:pt modelId="{F5BF14E2-A67D-41EB-9C4C-8F89DE44391B}">
      <dgm:prSet phldrT="[Text]"/>
      <dgm:spPr/>
      <dgm:t>
        <a:bodyPr/>
        <a:lstStyle/>
        <a:p>
          <a:r>
            <a:rPr lang="en-US" dirty="0" smtClean="0"/>
            <a:t>A restricted set of interface solution</a:t>
          </a:r>
          <a:endParaRPr lang="en-US" dirty="0"/>
        </a:p>
      </dgm:t>
    </dgm:pt>
    <dgm:pt modelId="{BB68AA25-BC64-4F52-92FB-7EDA6881473C}" type="parTrans" cxnId="{B59CC9AD-4B63-4EA7-888A-2E2DCFD2A865}">
      <dgm:prSet/>
      <dgm:spPr/>
      <dgm:t>
        <a:bodyPr/>
        <a:lstStyle/>
        <a:p>
          <a:endParaRPr lang="en-US"/>
        </a:p>
      </dgm:t>
    </dgm:pt>
    <dgm:pt modelId="{1ADED337-6EB7-4475-86B4-AB8B2D138E51}" type="sibTrans" cxnId="{B59CC9AD-4B63-4EA7-888A-2E2DCFD2A865}">
      <dgm:prSet/>
      <dgm:spPr/>
      <dgm:t>
        <a:bodyPr/>
        <a:lstStyle/>
        <a:p>
          <a:endParaRPr lang="en-US"/>
        </a:p>
      </dgm:t>
    </dgm:pt>
    <dgm:pt modelId="{39718FAF-7886-4355-B54C-39683F4BC752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B2C61DC5-E20E-4C30-AB8B-E8ADAFD6F684}" type="parTrans" cxnId="{A1C553C8-3CA1-4A9B-AA69-97D1DF11D43E}">
      <dgm:prSet/>
      <dgm:spPr/>
      <dgm:t>
        <a:bodyPr/>
        <a:lstStyle/>
        <a:p>
          <a:endParaRPr lang="en-US"/>
        </a:p>
      </dgm:t>
    </dgm:pt>
    <dgm:pt modelId="{E6C7B003-78E9-46A7-8E20-70717A99D7D0}" type="sibTrans" cxnId="{A1C553C8-3CA1-4A9B-AA69-97D1DF11D43E}">
      <dgm:prSet/>
      <dgm:spPr/>
      <dgm:t>
        <a:bodyPr/>
        <a:lstStyle/>
        <a:p>
          <a:endParaRPr lang="en-US"/>
        </a:p>
      </dgm:t>
    </dgm:pt>
    <dgm:pt modelId="{8EB40E8B-2526-46A2-A6BF-59CFF33E9A17}">
      <dgm:prSet phldrT="[Text]"/>
      <dgm:spPr/>
      <dgm:t>
        <a:bodyPr/>
        <a:lstStyle/>
        <a:p>
          <a:r>
            <a:rPr lang="en-US" dirty="0" smtClean="0"/>
            <a:t>Object orientation</a:t>
          </a:r>
          <a:endParaRPr lang="en-US" dirty="0"/>
        </a:p>
      </dgm:t>
    </dgm:pt>
    <dgm:pt modelId="{74B17814-2878-4549-9C4C-550D06E21588}" type="parTrans" cxnId="{10F145F1-DE8B-4A86-9E01-3EC18577849C}">
      <dgm:prSet/>
      <dgm:spPr/>
      <dgm:t>
        <a:bodyPr/>
        <a:lstStyle/>
        <a:p>
          <a:endParaRPr lang="en-US"/>
        </a:p>
      </dgm:t>
    </dgm:pt>
    <dgm:pt modelId="{CC2544A4-E04B-46F4-8B70-48F3EB57489C}" type="sibTrans" cxnId="{10F145F1-DE8B-4A86-9E01-3EC18577849C}">
      <dgm:prSet/>
      <dgm:spPr/>
      <dgm:t>
        <a:bodyPr/>
        <a:lstStyle/>
        <a:p>
          <a:endParaRPr lang="en-US"/>
        </a:p>
      </dgm:t>
    </dgm:pt>
    <dgm:pt modelId="{98CD6EB4-1733-4506-A0F4-0798156D09D9}">
      <dgm:prSet phldrT="[Text]"/>
      <dgm:spPr/>
      <dgm:t>
        <a:bodyPr/>
        <a:lstStyle/>
        <a:p>
          <a:r>
            <a:rPr lang="en-US" dirty="0" smtClean="0"/>
            <a:t>Extensive use of a person’s recognition memory</a:t>
          </a:r>
          <a:endParaRPr lang="en-US" dirty="0"/>
        </a:p>
      </dgm:t>
    </dgm:pt>
    <dgm:pt modelId="{E8DD5E45-2636-4D01-9AD8-0B8F2D94E72A}" type="parTrans" cxnId="{81559037-5B66-45F2-B483-97D6C51D95AB}">
      <dgm:prSet/>
      <dgm:spPr/>
      <dgm:t>
        <a:bodyPr/>
        <a:lstStyle/>
        <a:p>
          <a:endParaRPr lang="en-US"/>
        </a:p>
      </dgm:t>
    </dgm:pt>
    <dgm:pt modelId="{4574676B-F990-4162-917E-BECE1B61676D}" type="sibTrans" cxnId="{81559037-5B66-45F2-B483-97D6C51D95AB}">
      <dgm:prSet/>
      <dgm:spPr/>
      <dgm:t>
        <a:bodyPr/>
        <a:lstStyle/>
        <a:p>
          <a:endParaRPr lang="en-US"/>
        </a:p>
      </dgm:t>
    </dgm:pt>
    <dgm:pt modelId="{AF9FAD76-D19E-4607-8B7E-EA1997DB8B4D}">
      <dgm:prSet phldrT="[Text]"/>
      <dgm:spPr/>
      <dgm:t>
        <a:bodyPr/>
        <a:lstStyle/>
        <a:p>
          <a:r>
            <a:rPr lang="en-US" dirty="0" smtClean="0"/>
            <a:t>Concurrent performance of function</a:t>
          </a:r>
          <a:endParaRPr lang="en-US" dirty="0"/>
        </a:p>
      </dgm:t>
    </dgm:pt>
    <dgm:pt modelId="{C41E3B29-4748-4662-A226-344F6F6CFD3B}" type="parTrans" cxnId="{D0F2E301-FA56-4CCE-B437-20903B7792CB}">
      <dgm:prSet/>
      <dgm:spPr/>
      <dgm:t>
        <a:bodyPr/>
        <a:lstStyle/>
        <a:p>
          <a:endParaRPr lang="en-US"/>
        </a:p>
      </dgm:t>
    </dgm:pt>
    <dgm:pt modelId="{26F7B8F7-0539-485D-AC18-0F2BD7150FB4}" type="sibTrans" cxnId="{D0F2E301-FA56-4CCE-B437-20903B7792CB}">
      <dgm:prSet/>
      <dgm:spPr/>
      <dgm:t>
        <a:bodyPr/>
        <a:lstStyle/>
        <a:p>
          <a:endParaRPr lang="en-US"/>
        </a:p>
      </dgm:t>
    </dgm:pt>
    <dgm:pt modelId="{69FF6F93-5ED3-4AB2-BF43-04DBB85C7348}" type="pres">
      <dgm:prSet presAssocID="{1462C881-4491-4E11-96B7-9F8F5B8898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560271-00D0-4007-A0BE-25BF2D6BACAE}" type="pres">
      <dgm:prSet presAssocID="{E8110CFF-5144-4489-BDDA-538A60BDF85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C7BC-5AB3-42AF-AC78-9ED3A7F2A57C}" type="pres">
      <dgm:prSet presAssocID="{3FB75BFE-FE0B-4F60-83D0-F80B32AA26B1}" presName="sibTrans" presStyleCnt="0"/>
      <dgm:spPr/>
    </dgm:pt>
    <dgm:pt modelId="{9CE293A9-5A2E-46B2-98F4-0428C5B8BDB9}" type="pres">
      <dgm:prSet presAssocID="{6A6C61D7-B16C-4AE0-8B37-D99D5C78555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ED3AE-C54D-4AD1-86BB-83504F70F7E4}" type="pres">
      <dgm:prSet presAssocID="{90C5565F-8E8F-44F7-B7E7-5331070C7F90}" presName="sibTrans" presStyleCnt="0"/>
      <dgm:spPr/>
    </dgm:pt>
    <dgm:pt modelId="{9BF30ACE-E2D2-46AB-8BD4-F7F23159498A}" type="pres">
      <dgm:prSet presAssocID="{F5BF14E2-A67D-41EB-9C4C-8F89DE4439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CEE7C-A282-4B04-A02C-1BB347E5F748}" type="pres">
      <dgm:prSet presAssocID="{1ADED337-6EB7-4475-86B4-AB8B2D138E51}" presName="sibTrans" presStyleCnt="0"/>
      <dgm:spPr/>
    </dgm:pt>
    <dgm:pt modelId="{038B1E64-F157-4C0F-9586-67F555164192}" type="pres">
      <dgm:prSet presAssocID="{39718FAF-7886-4355-B54C-39683F4BC75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46223-33CE-4A97-B02F-035C8C1131F5}" type="pres">
      <dgm:prSet presAssocID="{E6C7B003-78E9-46A7-8E20-70717A99D7D0}" presName="sibTrans" presStyleCnt="0"/>
      <dgm:spPr/>
    </dgm:pt>
    <dgm:pt modelId="{57EB4232-2EF3-4173-8304-BE6344A96B31}" type="pres">
      <dgm:prSet presAssocID="{8EB40E8B-2526-46A2-A6BF-59CFF33E9A1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D30F4-3171-48A0-B52C-C44BBA8A53BD}" type="pres">
      <dgm:prSet presAssocID="{CC2544A4-E04B-46F4-8B70-48F3EB57489C}" presName="sibTrans" presStyleCnt="0"/>
      <dgm:spPr/>
    </dgm:pt>
    <dgm:pt modelId="{5042FAFC-7B48-492F-B539-90760DD99BFD}" type="pres">
      <dgm:prSet presAssocID="{98CD6EB4-1733-4506-A0F4-0798156D09D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99004-CA66-4CBD-AA61-4E2C1C674F48}" type="pres">
      <dgm:prSet presAssocID="{4574676B-F990-4162-917E-BECE1B61676D}" presName="sibTrans" presStyleCnt="0"/>
      <dgm:spPr/>
    </dgm:pt>
    <dgm:pt modelId="{E97EEAA9-95F7-4EA3-AFC9-663B193A7315}" type="pres">
      <dgm:prSet presAssocID="{AF9FAD76-D19E-4607-8B7E-EA1997DB8B4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553C8-3CA1-4A9B-AA69-97D1DF11D43E}" srcId="{1462C881-4491-4E11-96B7-9F8F5B889872}" destId="{39718FAF-7886-4355-B54C-39683F4BC752}" srcOrd="3" destOrd="0" parTransId="{B2C61DC5-E20E-4C30-AB8B-E8ADAFD6F684}" sibTransId="{E6C7B003-78E9-46A7-8E20-70717A99D7D0}"/>
    <dgm:cxn modelId="{32894BE1-CE10-4425-8437-93672C1033C2}" type="presOf" srcId="{98CD6EB4-1733-4506-A0F4-0798156D09D9}" destId="{5042FAFC-7B48-492F-B539-90760DD99BFD}" srcOrd="0" destOrd="0" presId="urn:microsoft.com/office/officeart/2005/8/layout/default#1"/>
    <dgm:cxn modelId="{C1A18A17-9698-456D-BAC5-D9923E1DE82D}" type="presOf" srcId="{F5BF14E2-A67D-41EB-9C4C-8F89DE44391B}" destId="{9BF30ACE-E2D2-46AB-8BD4-F7F23159498A}" srcOrd="0" destOrd="0" presId="urn:microsoft.com/office/officeart/2005/8/layout/default#1"/>
    <dgm:cxn modelId="{96AC0565-49AA-45D2-9DB3-43D604D1E407}" type="presOf" srcId="{39718FAF-7886-4355-B54C-39683F4BC752}" destId="{038B1E64-F157-4C0F-9586-67F555164192}" srcOrd="0" destOrd="0" presId="urn:microsoft.com/office/officeart/2005/8/layout/default#1"/>
    <dgm:cxn modelId="{EA191A9C-B999-4180-B272-BA898537009F}" srcId="{1462C881-4491-4E11-96B7-9F8F5B889872}" destId="{6A6C61D7-B16C-4AE0-8B37-D99D5C785558}" srcOrd="1" destOrd="0" parTransId="{665CA7F6-E0A1-40C3-96AD-9C7357F9A938}" sibTransId="{90C5565F-8E8F-44F7-B7E7-5331070C7F90}"/>
    <dgm:cxn modelId="{D0F2E301-FA56-4CCE-B437-20903B7792CB}" srcId="{1462C881-4491-4E11-96B7-9F8F5B889872}" destId="{AF9FAD76-D19E-4607-8B7E-EA1997DB8B4D}" srcOrd="6" destOrd="0" parTransId="{C41E3B29-4748-4662-A226-344F6F6CFD3B}" sibTransId="{26F7B8F7-0539-485D-AC18-0F2BD7150FB4}"/>
    <dgm:cxn modelId="{493179AF-BAF7-4390-A366-DCCCEBF23B5D}" type="presOf" srcId="{8EB40E8B-2526-46A2-A6BF-59CFF33E9A17}" destId="{57EB4232-2EF3-4173-8304-BE6344A96B31}" srcOrd="0" destOrd="0" presId="urn:microsoft.com/office/officeart/2005/8/layout/default#1"/>
    <dgm:cxn modelId="{2903E595-FD90-4056-8D46-3E07B7A2297D}" type="presOf" srcId="{6A6C61D7-B16C-4AE0-8B37-D99D5C785558}" destId="{9CE293A9-5A2E-46B2-98F4-0428C5B8BDB9}" srcOrd="0" destOrd="0" presId="urn:microsoft.com/office/officeart/2005/8/layout/default#1"/>
    <dgm:cxn modelId="{81559037-5B66-45F2-B483-97D6C51D95AB}" srcId="{1462C881-4491-4E11-96B7-9F8F5B889872}" destId="{98CD6EB4-1733-4506-A0F4-0798156D09D9}" srcOrd="5" destOrd="0" parTransId="{E8DD5E45-2636-4D01-9AD8-0B8F2D94E72A}" sibTransId="{4574676B-F990-4162-917E-BECE1B61676D}"/>
    <dgm:cxn modelId="{B59CC9AD-4B63-4EA7-888A-2E2DCFD2A865}" srcId="{1462C881-4491-4E11-96B7-9F8F5B889872}" destId="{F5BF14E2-A67D-41EB-9C4C-8F89DE44391B}" srcOrd="2" destOrd="0" parTransId="{BB68AA25-BC64-4F52-92FB-7EDA6881473C}" sibTransId="{1ADED337-6EB7-4475-86B4-AB8B2D138E51}"/>
    <dgm:cxn modelId="{1298D548-1A3A-431D-926F-0457CFE7466F}" srcId="{1462C881-4491-4E11-96B7-9F8F5B889872}" destId="{E8110CFF-5144-4489-BDDA-538A60BDF851}" srcOrd="0" destOrd="0" parTransId="{55E8883E-119F-49B8-A956-62F3B6D48303}" sibTransId="{3FB75BFE-FE0B-4F60-83D0-F80B32AA26B1}"/>
    <dgm:cxn modelId="{27CEBE4A-ED36-468B-9B93-8256E8B64FFD}" type="presOf" srcId="{AF9FAD76-D19E-4607-8B7E-EA1997DB8B4D}" destId="{E97EEAA9-95F7-4EA3-AFC9-663B193A7315}" srcOrd="0" destOrd="0" presId="urn:microsoft.com/office/officeart/2005/8/layout/default#1"/>
    <dgm:cxn modelId="{10F145F1-DE8B-4A86-9E01-3EC18577849C}" srcId="{1462C881-4491-4E11-96B7-9F8F5B889872}" destId="{8EB40E8B-2526-46A2-A6BF-59CFF33E9A17}" srcOrd="4" destOrd="0" parTransId="{74B17814-2878-4549-9C4C-550D06E21588}" sibTransId="{CC2544A4-E04B-46F4-8B70-48F3EB57489C}"/>
    <dgm:cxn modelId="{5047BF56-9BD6-4B08-A371-96BEF5926CFD}" type="presOf" srcId="{E8110CFF-5144-4489-BDDA-538A60BDF851}" destId="{08560271-00D0-4007-A0BE-25BF2D6BACAE}" srcOrd="0" destOrd="0" presId="urn:microsoft.com/office/officeart/2005/8/layout/default#1"/>
    <dgm:cxn modelId="{C67248C3-5062-4839-B37E-3DA9E4A0077B}" type="presOf" srcId="{1462C881-4491-4E11-96B7-9F8F5B889872}" destId="{69FF6F93-5ED3-4AB2-BF43-04DBB85C7348}" srcOrd="0" destOrd="0" presId="urn:microsoft.com/office/officeart/2005/8/layout/default#1"/>
    <dgm:cxn modelId="{F6DFDE99-1BD9-4068-A5A2-29BE12251BA4}" type="presParOf" srcId="{69FF6F93-5ED3-4AB2-BF43-04DBB85C7348}" destId="{08560271-00D0-4007-A0BE-25BF2D6BACAE}" srcOrd="0" destOrd="0" presId="urn:microsoft.com/office/officeart/2005/8/layout/default#1"/>
    <dgm:cxn modelId="{3D5AF6EA-532B-44CB-A123-43C77E45106D}" type="presParOf" srcId="{69FF6F93-5ED3-4AB2-BF43-04DBB85C7348}" destId="{FEABC7BC-5AB3-42AF-AC78-9ED3A7F2A57C}" srcOrd="1" destOrd="0" presId="urn:microsoft.com/office/officeart/2005/8/layout/default#1"/>
    <dgm:cxn modelId="{44BE5752-29AF-4BCD-BD49-34B13C16043A}" type="presParOf" srcId="{69FF6F93-5ED3-4AB2-BF43-04DBB85C7348}" destId="{9CE293A9-5A2E-46B2-98F4-0428C5B8BDB9}" srcOrd="2" destOrd="0" presId="urn:microsoft.com/office/officeart/2005/8/layout/default#1"/>
    <dgm:cxn modelId="{9087D4D0-7C35-47C7-A679-DCD5C8A7B4D5}" type="presParOf" srcId="{69FF6F93-5ED3-4AB2-BF43-04DBB85C7348}" destId="{EE6ED3AE-C54D-4AD1-86BB-83504F70F7E4}" srcOrd="3" destOrd="0" presId="urn:microsoft.com/office/officeart/2005/8/layout/default#1"/>
    <dgm:cxn modelId="{E4A59A22-9276-4ED6-8120-138DD7638B2F}" type="presParOf" srcId="{69FF6F93-5ED3-4AB2-BF43-04DBB85C7348}" destId="{9BF30ACE-E2D2-46AB-8BD4-F7F23159498A}" srcOrd="4" destOrd="0" presId="urn:microsoft.com/office/officeart/2005/8/layout/default#1"/>
    <dgm:cxn modelId="{5CD7F158-1939-4986-A360-520695407C4D}" type="presParOf" srcId="{69FF6F93-5ED3-4AB2-BF43-04DBB85C7348}" destId="{C7CCEE7C-A282-4B04-A02C-1BB347E5F748}" srcOrd="5" destOrd="0" presId="urn:microsoft.com/office/officeart/2005/8/layout/default#1"/>
    <dgm:cxn modelId="{F6CDF073-0468-437A-8E28-A9EE1662A463}" type="presParOf" srcId="{69FF6F93-5ED3-4AB2-BF43-04DBB85C7348}" destId="{038B1E64-F157-4C0F-9586-67F555164192}" srcOrd="6" destOrd="0" presId="urn:microsoft.com/office/officeart/2005/8/layout/default#1"/>
    <dgm:cxn modelId="{01A1DD30-18FE-43E5-97DA-F93D9E43C220}" type="presParOf" srcId="{69FF6F93-5ED3-4AB2-BF43-04DBB85C7348}" destId="{C2346223-33CE-4A97-B02F-035C8C1131F5}" srcOrd="7" destOrd="0" presId="urn:microsoft.com/office/officeart/2005/8/layout/default#1"/>
    <dgm:cxn modelId="{421CDBD1-BE5A-4A72-9D10-890D45F5098D}" type="presParOf" srcId="{69FF6F93-5ED3-4AB2-BF43-04DBB85C7348}" destId="{57EB4232-2EF3-4173-8304-BE6344A96B31}" srcOrd="8" destOrd="0" presId="urn:microsoft.com/office/officeart/2005/8/layout/default#1"/>
    <dgm:cxn modelId="{F759DDE3-8403-4F2F-A6BC-320E4EEA60E0}" type="presParOf" srcId="{69FF6F93-5ED3-4AB2-BF43-04DBB85C7348}" destId="{D62D30F4-3171-48A0-B52C-C44BBA8A53BD}" srcOrd="9" destOrd="0" presId="urn:microsoft.com/office/officeart/2005/8/layout/default#1"/>
    <dgm:cxn modelId="{14EE30D8-558A-4CE8-9EEF-BA5721322278}" type="presParOf" srcId="{69FF6F93-5ED3-4AB2-BF43-04DBB85C7348}" destId="{5042FAFC-7B48-492F-B539-90760DD99BFD}" srcOrd="10" destOrd="0" presId="urn:microsoft.com/office/officeart/2005/8/layout/default#1"/>
    <dgm:cxn modelId="{82E0D777-0481-4F0D-921A-A4618615E3EE}" type="presParOf" srcId="{69FF6F93-5ED3-4AB2-BF43-04DBB85C7348}" destId="{6F999004-CA66-4CBD-AA61-4E2C1C674F48}" srcOrd="11" destOrd="0" presId="urn:microsoft.com/office/officeart/2005/8/layout/default#1"/>
    <dgm:cxn modelId="{02D2D26C-0E5F-4A11-B0FD-D2577E34B8ED}" type="presParOf" srcId="{69FF6F93-5ED3-4AB2-BF43-04DBB85C7348}" destId="{E97EEAA9-95F7-4EA3-AFC9-663B193A7315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60271-00D0-4007-A0BE-25BF2D6BACAE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Sophisticated Visual Presentation</a:t>
          </a:r>
          <a:endParaRPr lang="en-US" sz="1800" kern="1200" dirty="0"/>
        </a:p>
      </dsp:txBody>
      <dsp:txXfrm>
        <a:off x="0" y="127000"/>
        <a:ext cx="1904999" cy="1143000"/>
      </dsp:txXfrm>
    </dsp:sp>
    <dsp:sp modelId="{9CE293A9-5A2E-46B2-98F4-0428C5B8BDB9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shade val="51000"/>
                <a:satMod val="130000"/>
              </a:schemeClr>
            </a:gs>
            <a:gs pos="80000">
              <a:schemeClr val="accent5">
                <a:hueOff val="-1655646"/>
                <a:satOff val="6635"/>
                <a:lumOff val="1438"/>
                <a:alphaOff val="0"/>
                <a:shade val="93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Pick and click interaction</a:t>
          </a:r>
          <a:endParaRPr lang="en-US" sz="1800" kern="1200" dirty="0"/>
        </a:p>
      </dsp:txBody>
      <dsp:txXfrm>
        <a:off x="2095500" y="127000"/>
        <a:ext cx="1904999" cy="1143000"/>
      </dsp:txXfrm>
    </dsp:sp>
    <dsp:sp modelId="{9BF30ACE-E2D2-46AB-8BD4-F7F23159498A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 restricted set of interface solution</a:t>
          </a:r>
          <a:endParaRPr lang="en-US" sz="1800" kern="1200" dirty="0"/>
        </a:p>
      </dsp:txBody>
      <dsp:txXfrm>
        <a:off x="4191000" y="127000"/>
        <a:ext cx="1904999" cy="1143000"/>
      </dsp:txXfrm>
    </dsp:sp>
    <dsp:sp modelId="{038B1E64-F157-4C0F-9586-67F555164192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visualization</a:t>
          </a:r>
          <a:endParaRPr lang="en-US" sz="1800" kern="1200" dirty="0"/>
        </a:p>
      </dsp:txBody>
      <dsp:txXfrm>
        <a:off x="0" y="1460500"/>
        <a:ext cx="1904999" cy="1143000"/>
      </dsp:txXfrm>
    </dsp:sp>
    <dsp:sp modelId="{57EB4232-2EF3-4173-8304-BE6344A96B31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Object orientation</a:t>
          </a:r>
          <a:endParaRPr lang="en-US" sz="1800" kern="1200" dirty="0"/>
        </a:p>
      </dsp:txBody>
      <dsp:txXfrm>
        <a:off x="2095500" y="1460500"/>
        <a:ext cx="1904999" cy="1143000"/>
      </dsp:txXfrm>
    </dsp:sp>
    <dsp:sp modelId="{5042FAFC-7B48-492F-B539-90760DD99BFD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shade val="51000"/>
                <a:satMod val="130000"/>
              </a:schemeClr>
            </a:gs>
            <a:gs pos="80000">
              <a:schemeClr val="accent5">
                <a:hueOff val="-8278230"/>
                <a:satOff val="33176"/>
                <a:lumOff val="7190"/>
                <a:alphaOff val="0"/>
                <a:shade val="93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Extensive use of a person’s recognition memory</a:t>
          </a:r>
          <a:endParaRPr lang="en-US" sz="1800" kern="1200" dirty="0"/>
        </a:p>
      </dsp:txBody>
      <dsp:txXfrm>
        <a:off x="4191000" y="1460500"/>
        <a:ext cx="1904999" cy="1143000"/>
      </dsp:txXfrm>
    </dsp:sp>
    <dsp:sp modelId="{E97EEAA9-95F7-4EA3-AFC9-663B193A7315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Concurrent performance of function</a:t>
          </a:r>
          <a:endParaRPr lang="en-US" sz="1800" kern="1200" dirty="0"/>
        </a:p>
      </dsp:txBody>
      <dsp:txXfrm>
        <a:off x="2095500" y="2793999"/>
        <a:ext cx="1904999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38AD46-FB40-4321-B889-02123B710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Web page VS Web Application ::</a:t>
            </a:r>
          </a:p>
          <a:p>
            <a:pPr>
              <a:buFont typeface="Arial" charset="0"/>
              <a:buChar char="•"/>
            </a:pPr>
            <a:r>
              <a:rPr lang="en-US" baseline="0" smtClean="0"/>
              <a:t>Web </a:t>
            </a:r>
            <a:r>
              <a:rPr lang="en-US" baseline="0" dirty="0" smtClean="0"/>
              <a:t>page’s design intent is to mostly provide information, An application is designed to let a person do and </a:t>
            </a:r>
            <a:r>
              <a:rPr lang="en-US" baseline="0" smtClean="0"/>
              <a:t>save something</a:t>
            </a:r>
          </a:p>
          <a:p>
            <a:pPr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Four characteristics of accessible design are perceptibility, operability, simplicity,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forgiveness.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Perceptibility assures that a system’s design can be perceived,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person’s sensory abilities.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Operability assures that a system’s design can be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regardless of a person’s physical abilities.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Simplicity assures that all users can easily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understand and use the system, regardless of experience, literacy, or concentration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level.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Forgiveness assures that a system minimizes the occurrence of, and consequences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of,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addition to increased learning requirements, inconsistency in design has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 prerequisites and by-products, including: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specialization by system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Greater demand for higher skills.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preparation time and less production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frequent changes in procedures.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error-tolerant systems (because errors are more likely).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kinds of documentation.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time to find information in documents.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unlearning and learning when systems are changed.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demands on supervisors and managers.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More things to do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Control is achieved when a person, working at his or 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own pace, is able to determine what to do, how to do it, and then is easily able to get it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Chapter 2: Characteristics of Graphical and Web User Interfaces 49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done. Simple, predictable, consistent, flexible, customizable, and passive interfaces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provide control. Lack of control is signaled by unavailable systems, long delays in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responses, surprising system actions, tedious and long procedures that cannot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circumvented, difficulties in obtaining necessary information, and the inability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achieve the desired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Flexibility is the system’s ability to respond to individual differences in people.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Flexibility is not without dangers. Generally as flexibility increases, a system’s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usability decreases.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Another problem with flexibility is that it may not always be used; some people prefer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continue doing things in the way they first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Immersion is fostered by one or more of the following conditions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being present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Csikszentmihalyi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1991,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Lidwell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et al., 2003):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Challenges that can be overcome.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Context where a person can focus without significant distraction.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Clearly defined goals.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Immediate feedback about actions and overall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A feeling of control over actions, activities, and the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Immersion is characterized by the following: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A loss of awareness of the worries and frustrations of everyday life.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A loss of concern regarding matters of self (e.g., awareness of hunger or thirst).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■■ A modified sense of time (e.g., hours pass in what seems like minutes).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Operability requires that a system always be usable, regardless of a person’s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abilities. Operability is achieved by minimizing repetitive actions and sustained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physical effort, fostering control use through making their intents obvious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sizes large enough for easy activation, and positioning screen information and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 they can be easily accessed whether sitting or standing. Operability also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that the design be compatible with assistive technologies.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8AD46-FB40-4321-B889-02123B7100A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MPj039884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6477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Logo itt biru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28600"/>
            <a:ext cx="8445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914400"/>
            <a:ext cx="4495800" cy="2590800"/>
          </a:xfrm>
        </p:spPr>
        <p:txBody>
          <a:bodyPr/>
          <a:lstStyle>
            <a:lvl1pPr algn="r">
              <a:defRPr sz="36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657600"/>
            <a:ext cx="4495800" cy="1752600"/>
          </a:xfrm>
        </p:spPr>
        <p:txBody>
          <a:bodyPr/>
          <a:lstStyle>
            <a:lvl1pPr marL="0" indent="0" algn="r">
              <a:buFontTx/>
              <a:buNone/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2334-C594-4960-B748-4699E0DDDB6A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560F-56B3-47AD-96AA-B0D985D96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1336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48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0F91-2C1E-416E-BB95-FEB235B9E57D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46E2-8303-4DA7-B284-1539AB840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A0C9-5C38-401E-8BAA-053BFB8C4FF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A84-E316-4E5F-B9F4-066E48157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A8442-12CC-4400-A9C8-0C288FE21647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645EE-3A12-4F9C-98C5-97F4A0FC64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2255BC-0A4C-4B05-BC7B-4684CBFC1B78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51B98-C2DA-4872-BFC0-2BFC43996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lang="en-US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426EE-920D-48B4-BB63-942A7065C5A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2C196-C7B8-4CF2-B0F5-9ABBCA832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431DE-A86E-4672-9FCD-687E806AAEA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EF502-0DF9-4DD6-944F-D17EBF9B7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5E5B1-B9B8-4EA2-9B5A-CDA014D36EC8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839E-52AF-44AE-B6E9-8530DE30CA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E49E7-F862-44DF-96F5-7C47E01A3701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91ADF-300A-4387-BDB5-41A9D982B5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66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486400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1800" b="0"/>
            </a:lvl1pPr>
            <a:lvl2pPr>
              <a:lnSpc>
                <a:spcPct val="150000"/>
              </a:lnSpc>
              <a:spcBef>
                <a:spcPts val="0"/>
              </a:spcBef>
              <a:defRPr sz="1600" b="0"/>
            </a:lvl2pPr>
            <a:lvl3pPr>
              <a:lnSpc>
                <a:spcPct val="150000"/>
              </a:lnSpc>
              <a:spcBef>
                <a:spcPts val="0"/>
              </a:spcBef>
              <a:defRPr sz="1400" b="0"/>
            </a:lvl3pPr>
            <a:lvl4pPr>
              <a:lnSpc>
                <a:spcPct val="150000"/>
              </a:lnSpc>
              <a:spcBef>
                <a:spcPts val="0"/>
              </a:spcBef>
              <a:defRPr sz="1400" b="0"/>
            </a:lvl4pPr>
            <a:lvl5pPr>
              <a:lnSpc>
                <a:spcPct val="150000"/>
              </a:lnSpc>
              <a:spcBef>
                <a:spcPts val="0"/>
              </a:spcBef>
              <a:defRPr sz="14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A8442-12CC-4400-A9C8-0C288FE21647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645EE-3A12-4F9C-98C5-97F4A0FC6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AE852-96ED-45F8-BE16-6D377F845BB3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D5226-D277-43EA-AFD1-4BE0A3FC1C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12334-C594-4960-B748-4699E0DDDB6A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E560F-56B3-47AD-96AA-B0D985D96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00F91-2C1E-416E-BB95-FEB235B9E57D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A46E2-8303-4DA7-B284-1539AB840B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255BC-0A4C-4B05-BC7B-4684CBFC1B78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51B98-C2DA-4872-BFC0-2BFC43996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lang="en-US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5410200"/>
          </a:xfrm>
        </p:spPr>
        <p:txBody>
          <a:bodyPr/>
          <a:lstStyle>
            <a:lvl1pPr>
              <a:defRPr sz="2000" b="0"/>
            </a:lvl1pPr>
            <a:lvl2pPr>
              <a:defRPr sz="1800" b="0"/>
            </a:lvl2pPr>
            <a:lvl3pPr>
              <a:defRPr sz="1600" b="0"/>
            </a:lvl3pPr>
            <a:lvl4pPr>
              <a:defRPr sz="1400" b="0"/>
            </a:lvl4pPr>
            <a:lvl5pPr>
              <a:defRPr sz="14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191000" cy="5410200"/>
          </a:xfrm>
        </p:spPr>
        <p:txBody>
          <a:bodyPr/>
          <a:lstStyle>
            <a:lvl1pPr>
              <a:defRPr sz="2000" b="0"/>
            </a:lvl1pPr>
            <a:lvl2pPr>
              <a:defRPr sz="1800" b="0"/>
            </a:lvl2pPr>
            <a:lvl3pPr>
              <a:defRPr sz="1600" b="0"/>
            </a:lvl3pPr>
            <a:lvl4pPr>
              <a:defRPr sz="1400" b="0"/>
            </a:lvl4pPr>
            <a:lvl5pPr>
              <a:defRPr sz="14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A8A4-F77B-4571-896B-2DEEEEDC6F9F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D1975-89EF-4DA4-94EC-1C7A60FFD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426EE-920D-48B4-BB63-942A7065C5AF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2C196-C7B8-4CF2-B0F5-9ABBCA832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31DE-A86E-4672-9FCD-687E806AAEAF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F502-0DF9-4DD6-944F-D17EBF9B7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E5B1-B9B8-4EA2-9B5A-CDA014D36EC8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E839E-52AF-44AE-B6E9-8530DE30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E49E7-F862-44DF-96F5-7C47E01A3701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1ADF-300A-4387-BDB5-41A9D982B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E852-96ED-45F8-BE16-6D377F845BB3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5226-D277-43EA-AFD1-4BE0A3FC1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MPj03988430000[1]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613525"/>
            <a:ext cx="1066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fld id="{62466B1F-4D12-4E6E-9696-D8F80BFA4428}" type="datetime1">
              <a:rPr lang="en-US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r>
              <a:rPr lang="en-US"/>
              <a:t>Fakultas Informatika IT Telkom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fld id="{A3F92C90-EB14-4F51-9512-F8FE99217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8" descr="Logo itt biru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6" r:id="rId2"/>
    <p:sldLayoutId id="2147483787" r:id="rId3"/>
    <p:sldLayoutId id="2147483796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»"/>
        <a:defRPr b="1">
          <a:solidFill>
            <a:srgbClr val="0066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»"/>
        <a:defRPr b="1">
          <a:solidFill>
            <a:srgbClr val="0066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»"/>
        <a:defRPr b="1">
          <a:solidFill>
            <a:srgbClr val="0066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»"/>
        <a:defRPr b="1">
          <a:solidFill>
            <a:srgbClr val="0066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466B1F-4D12-4E6E-9696-D8F80BFA4428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F92C90-EB14-4F51-9512-F8FE99217B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38400" y="838200"/>
            <a:ext cx="6400800" cy="2590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KARAKTERISTIK ANTARMUKA GRAFIS DAN WEB 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- HTT </a:t>
            </a:r>
            <a:r>
              <a:rPr lang="en-US" dirty="0" smtClean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ANTHROPOMORPHIC</a:t>
            </a:r>
            <a:endParaRPr lang="en-US" sz="32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1" y="3733800"/>
            <a:ext cx="739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An Anthropomorphic interface tries to interact with people the same way people interact with each other. This include spoken natural language dialogues, hand gestures, facial expression and eye movements. 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5058" name="Picture 2" descr="D:\erda\IMK\commute_u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3149600" cy="2362200"/>
          </a:xfrm>
          <a:prstGeom prst="rect">
            <a:avLst/>
          </a:prstGeom>
          <a:noFill/>
        </p:spPr>
      </p:pic>
      <p:pic>
        <p:nvPicPr>
          <p:cNvPr id="45059" name="Picture 3" descr="D:\erda\IMK\090730_Microsoft_FAM03_610x4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914401"/>
            <a:ext cx="35814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11</a:t>
            </a:fld>
            <a:endParaRPr lang="en-US" noProof="1" smtClean="0"/>
          </a:p>
        </p:txBody>
      </p:sp>
      <p:pic>
        <p:nvPicPr>
          <p:cNvPr id="13321" name="Picture 9" descr="D:\erda\IMK\Interaction_L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10955">
            <a:off x="7203880" y="-86048"/>
            <a:ext cx="2596265" cy="3117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42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0" y="0"/>
            <a:ext cx="6663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INTERACTION STYLE SUMMARY</a:t>
            </a:r>
            <a:endParaRPr lang="en-US" sz="28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066800"/>
          <a:ext cx="7536180" cy="452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3580"/>
                <a:gridCol w="28702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STYLE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ADVANTAGES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DISADVANTAGES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Command Line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Powerfull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Flexible, Appeals to expert user, Conserves screen space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Commands must be memorized, requires big learning effort, intolerant of typing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errors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Menu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Selection 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Utilizes recognition memory, reduces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interaction complexity, aids decision making process, minimize typing, aids casual users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Consumes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screen space, may create complex menu hierarchies, may slow knowledgeable users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Form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Fill in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Familiar format, simplifies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information entry, requires minimal training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Consumes screen space,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requires </a:t>
                      </a:r>
                      <a:r>
                        <a:rPr lang="en-US" sz="1400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carefull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and efficient design, does not prevent typing errors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Direct Manipulation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Faster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Learning, easier remembering, exploits visual/spatial cues, easy error recovery, provides context, immediate feedback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Greater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design complexity, window manipulation requirements, requires icon recognition, inefficient for touch typist, increased chance for screen clutter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Anthropomorphic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Natural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Difficult to implement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12</a:t>
            </a:fld>
            <a:endParaRPr lang="en-US" noProof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51379" y="0"/>
            <a:ext cx="447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GUI  VS  WEB UI</a:t>
            </a:r>
            <a:endParaRPr lang="en-US" sz="40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3927565" cy="3124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1" y="1726009"/>
            <a:ext cx="3946380" cy="33031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13</a:t>
            </a:fld>
            <a:endParaRPr lang="en-US" noProof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58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GRAPHICAL  USER  INTERFACE (GUI)</a:t>
            </a:r>
            <a:endParaRPr lang="en-US" sz="28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pic>
        <p:nvPicPr>
          <p:cNvPr id="8" name="Picture 2" descr="D:\erda\IMK\iph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4273417" cy="41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752600"/>
          <a:ext cx="3962400" cy="32012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62400"/>
              </a:tblGrid>
              <a:tr h="549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KARAKTERISTIK 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SISTEM DIRECT MANIPULATION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908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Merupakan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potret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langsung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dari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kehidupan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nyata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90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dan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action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selalu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terlihat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90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Rapid and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incremental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Action with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visible display of results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90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Incremental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action are easily reversible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14</a:t>
            </a:fld>
            <a:endParaRPr lang="en-US" noProof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03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GRAPHICAL  USER  INTERFACE (GUI), cont..</a:t>
            </a:r>
            <a:endParaRPr lang="en-US" sz="28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pic>
        <p:nvPicPr>
          <p:cNvPr id="8" name="Picture 2" descr="D:\erda\IMK\iph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924800" cy="5231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32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0" y="457200"/>
            <a:ext cx="9144000" cy="5867400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93420" y="1579880"/>
          <a:ext cx="7536180" cy="3754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3580"/>
                <a:gridCol w="28702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STYLE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ADVANTAGES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DISADVANTAGES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Direct Manipulation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Faster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Learning, easier remembering, exploits visual/spatial cues, easy error recovery, provides context, immediate feedback, more attractive, easily augmented with text display, low typing req.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Greater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design complexity, window manipulation requirements, requires icon recognition, inefficient for touch typist, increased chance for screen clutter, note always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familiat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human comprehension limitation, may consume more screen space, hardware limitation.</a:t>
                      </a:r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15</a:t>
            </a:fld>
            <a:endParaRPr lang="en-US" noProof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711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CHARACTERISTICS OF GUI</a:t>
            </a:r>
            <a:endParaRPr lang="en-US" sz="36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pic>
        <p:nvPicPr>
          <p:cNvPr id="8" name="Picture 2" descr="D:\erda\IMK\iph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924800" cy="5231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32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0" y="457200"/>
            <a:ext cx="9144000" cy="58674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560271-00D0-4007-A0BE-25BF2D6BA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>
                                            <p:graphicEl>
                                              <a:dgm id="{08560271-00D0-4007-A0BE-25BF2D6BA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>
                                            <p:graphicEl>
                                              <a:dgm id="{08560271-00D0-4007-A0BE-25BF2D6BA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CE293A9-5A2E-46B2-98F4-0428C5B8B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>
                                            <p:graphicEl>
                                              <a:dgm id="{9CE293A9-5A2E-46B2-98F4-0428C5B8B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>
                                            <p:graphicEl>
                                              <a:dgm id="{9CE293A9-5A2E-46B2-98F4-0428C5B8B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BF30ACE-E2D2-46AB-8BD4-F7F2315949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>
                                            <p:graphicEl>
                                              <a:dgm id="{9BF30ACE-E2D2-46AB-8BD4-F7F2315949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>
                                            <p:graphicEl>
                                              <a:dgm id="{9BF30ACE-E2D2-46AB-8BD4-F7F2315949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38B1E64-F157-4C0F-9586-67F555164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>
                                            <p:graphicEl>
                                              <a:dgm id="{038B1E64-F157-4C0F-9586-67F555164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>
                                            <p:graphicEl>
                                              <a:dgm id="{038B1E64-F157-4C0F-9586-67F555164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EB4232-2EF3-4173-8304-BE6344A96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>
                                            <p:graphicEl>
                                              <a:dgm id="{57EB4232-2EF3-4173-8304-BE6344A96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>
                                            <p:graphicEl>
                                              <a:dgm id="{57EB4232-2EF3-4173-8304-BE6344A96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42FAFC-7B48-492F-B539-90760DD99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>
                                            <p:graphicEl>
                                              <a:dgm id="{5042FAFC-7B48-492F-B539-90760DD99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>
                                            <p:graphicEl>
                                              <a:dgm id="{5042FAFC-7B48-492F-B539-90760DD99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97EEAA9-95F7-4EA3-AFC9-663B193A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0">
                                            <p:graphicEl>
                                              <a:dgm id="{E97EEAA9-95F7-4EA3-AFC9-663B193A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0">
                                            <p:graphicEl>
                                              <a:dgm id="{E97EEAA9-95F7-4EA3-AFC9-663B193A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5029200" cy="4876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16</a:t>
            </a:fld>
            <a:endParaRPr lang="en-US" noProof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THE WEB USER INTERFACE</a:t>
            </a:r>
            <a:endParaRPr lang="en-US" sz="36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1600200"/>
            <a:ext cx="3200400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Initially, Web interface design was essentially the design of navigation and the     presentation of information. It was about CONTENT not DATA.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Web Page VS Web  Application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More user Control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200" y="1600200"/>
            <a:ext cx="53340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                                                                      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140" y="76200"/>
            <a:ext cx="647446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"/>
            <a:ext cx="6400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3749" y="0"/>
            <a:ext cx="563005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>
                <a:solidFill>
                  <a:srgbClr val="FFFF00"/>
                </a:solidFill>
              </a:rPr>
              <a:t>Tujuan Perkuliahan</a:t>
            </a:r>
            <a:endParaRPr lang="en-US" noProof="1">
              <a:solidFill>
                <a:srgbClr val="FFFF0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noProof="1" smtClean="0">
                <a:solidFill>
                  <a:schemeClr val="bg1"/>
                </a:solidFill>
              </a:rPr>
              <a:t>Setelah mengikuti mata kuliah ini mahasiswa dapat:</a:t>
            </a:r>
          </a:p>
          <a:p>
            <a:pPr>
              <a:spcBef>
                <a:spcPct val="0"/>
              </a:spcBef>
              <a:buFont typeface="Verdana" pitchFamily="34" charset="0"/>
              <a:buAutoNum type="arabicPeriod"/>
            </a:pPr>
            <a:r>
              <a:rPr lang="en-US" noProof="1" smtClean="0">
                <a:solidFill>
                  <a:schemeClr val="bg1"/>
                </a:solidFill>
              </a:rPr>
              <a:t>Memahami perbedaan mendasar antara GUI dan Web UI</a:t>
            </a:r>
          </a:p>
          <a:p>
            <a:pPr>
              <a:spcBef>
                <a:spcPct val="0"/>
              </a:spcBef>
              <a:buFont typeface="Verdana" pitchFamily="34" charset="0"/>
              <a:buAutoNum type="arabicPeriod"/>
            </a:pPr>
            <a:r>
              <a:rPr lang="en-US" noProof="1" smtClean="0">
                <a:solidFill>
                  <a:schemeClr val="bg1"/>
                </a:solidFill>
              </a:rPr>
              <a:t>Mengerti dan menerapkan prinsip-prinsip pokok di dalam mendesain aplikasi sesuai dengan kebutuhan </a:t>
            </a:r>
          </a:p>
        </p:txBody>
      </p:sp>
      <p:sp>
        <p:nvSpPr>
          <p:cNvPr id="71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4A10BE7-D3CB-4B1F-A792-32CB8C5860E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71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71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C17CF-5EB4-4091-9AF4-DBD8A9D07629}" type="slidenum">
              <a:rPr noProof="1" smtClean="0"/>
              <a:pPr/>
              <a:t>2</a:t>
            </a:fld>
            <a:endParaRPr lang="en-US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640080"/>
          <a:ext cx="8686800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2819400"/>
                <a:gridCol w="2171700"/>
                <a:gridCol w="217170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Dimension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Web Application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Web</a:t>
                      </a:r>
                      <a:r>
                        <a:rPr lang="en-US" sz="1800" baseline="0" dirty="0" smtClean="0">
                          <a:solidFill>
                            <a:srgbClr val="FFFF00"/>
                          </a:solidFill>
                        </a:rPr>
                        <a:t> Page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In the middle of continuum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Nature of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the relationship with the user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Users must use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the program,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Users must 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identifiy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themselves or login to be able to do anything,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The program must be reliable, and system failure will be immediately noticed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Work is remembered from earlier session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 system does not care who the user are,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Login is required to simply give access to more information than would  be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received  anonymously,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System failure may not be noticed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Minimal information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such as a credit card number or address is remembered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Conversation style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style is formal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style is casual , informal and generic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style is polite but friendly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Nature of the interaction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 Large amount of data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is entered, complex task are being performed, data is being  created, manipulated and permanently stored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 data is entered or changed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 small amount of data is entered and possibly stored,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Milestones, checkpoints, endpoints are expected and included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Frequency of use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 is used daily,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it is used for long period (4-8 Hour), it is used  to help resolve emergencies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is used only occasionally, it is used for only few minutes at a time, it is used to find out about something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 is used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periodically or episodically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Rockwell Extra Bold" pitchFamily="18" charset="0"/>
              </a:rPr>
              <a:t> The merging of graphical business systems and the web</a:t>
            </a:r>
          </a:p>
          <a:p>
            <a:endParaRPr lang="en-US" sz="20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106680"/>
          <a:ext cx="8686800" cy="6522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/>
                <a:gridCol w="2743200"/>
                <a:gridCol w="2667000"/>
                <a:gridCol w="198120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Dimension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Web Application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Web</a:t>
                      </a:r>
                      <a:r>
                        <a:rPr lang="en-US" sz="1800" baseline="0" dirty="0" smtClean="0">
                          <a:solidFill>
                            <a:srgbClr val="FFFF00"/>
                          </a:solidFill>
                        </a:rPr>
                        <a:t> Page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In the middle of continuum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Perceived distance of the provider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 is viewed  as being local in origin, it is viewed as being controlled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locally by a data administrator, the response time is fast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origin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is unknown, the origin is viewed as originating somewhere else in the country or overseas, the response time is slow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origin cannot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 ascertained or doesn’t matter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Real Time interaction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is fed in real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time, the information is critical, a delay is life-threatening, long 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reponses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exist but users remain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Time is irrelevant,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long response delay exist and cause users to exit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Response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is near real time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How much help will users need?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Intense training programs and experience are needed to use and become experts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Every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visit is one time session, minimizing or eliminating  the need for help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 minimum amount of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experience, training or help material is needed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interaction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style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navigation is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controled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controls are complex,  the syntax  is 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obejct:Action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there is little or no reversibility, drag and drop manipulation is expected, exit requires users  to log off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navigation is flexible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and simple, controls are simple, no object selection is required, action are easily reversed using the back button, no drag-drop manipulation exist, single clicking links are used to navigate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navigation is flexible, simple data collection exist,  user exits by closing web browser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Presentation style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Style is subdue and serious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style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is 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colorfull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graphic, possibly animated, the control are obvious and self explanatory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style is cooler but attractive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Follow standards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Platform standard compliance exists,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the style resembles or matches GUI standard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Few Cross site standard are followed, only intra-site consistently exists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Some common pattern exists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IT Telkom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" name="Picture 13" descr="D:\erda\IMK\ui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6882" y="0"/>
            <a:ext cx="4547118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04800" y="16863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PRINCIPLES OF </a:t>
            </a:r>
          </a:p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UI DESIGN</a:t>
            </a:r>
            <a:endParaRPr lang="en-US" sz="44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Accessibility_by_xfze.jpg"/>
          <p:cNvPicPr>
            <a:picLocks noChangeAspect="1" noChangeArrowheads="1"/>
          </p:cNvPicPr>
          <p:nvPr/>
        </p:nvPicPr>
        <p:blipFill>
          <a:blip r:embed="rId3"/>
          <a:srcRect r="13636" b="11364"/>
          <a:stretch>
            <a:fillRect/>
          </a:stretch>
        </p:blipFill>
        <p:spPr bwMode="auto">
          <a:xfrm>
            <a:off x="4876800" y="1459832"/>
            <a:ext cx="3276600" cy="4483768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609600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Accessibility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828800"/>
            <a:ext cx="388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Systems should be designed to be usable, without modification, by as many people as possible.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312003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60960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Aesthetically Pleasing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752600"/>
            <a:ext cx="7315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/>
            <a:r>
              <a:rPr lang="en-US" sz="2700" dirty="0" smtClean="0">
                <a:solidFill>
                  <a:schemeClr val="bg1"/>
                </a:solidFill>
              </a:rPr>
              <a:t>■ Provide visual appeal by following these presentation and graphic design principles:</a:t>
            </a:r>
          </a:p>
          <a:p>
            <a:pPr marL="573088" indent="-177800" algn="just">
              <a:buFontTx/>
              <a:buChar char="-"/>
            </a:pPr>
            <a:r>
              <a:rPr lang="en-US" sz="2700" dirty="0" smtClean="0">
                <a:solidFill>
                  <a:schemeClr val="bg1"/>
                </a:solidFill>
              </a:rPr>
              <a:t>Provide meaningful contrast between screen elements.</a:t>
            </a:r>
          </a:p>
          <a:p>
            <a:pPr marL="573088" indent="-177800" algn="just">
              <a:buFontTx/>
              <a:buChar char="-"/>
            </a:pPr>
            <a:r>
              <a:rPr lang="en-US" sz="2700" dirty="0" smtClean="0">
                <a:solidFill>
                  <a:schemeClr val="bg1"/>
                </a:solidFill>
              </a:rPr>
              <a:t>Create groupings.</a:t>
            </a:r>
          </a:p>
          <a:p>
            <a:pPr marL="573088" indent="-177800" algn="just">
              <a:buFontTx/>
              <a:buChar char="-"/>
            </a:pPr>
            <a:r>
              <a:rPr lang="en-US" sz="2700" dirty="0" smtClean="0">
                <a:solidFill>
                  <a:schemeClr val="bg1"/>
                </a:solidFill>
              </a:rPr>
              <a:t>Align screen elements and groups.</a:t>
            </a:r>
          </a:p>
          <a:p>
            <a:pPr marL="573088" indent="-177800" algn="just">
              <a:buFontTx/>
              <a:buChar char="-"/>
            </a:pPr>
            <a:r>
              <a:rPr lang="en-US" sz="2700" dirty="0" smtClean="0">
                <a:solidFill>
                  <a:schemeClr val="bg1"/>
                </a:solidFill>
              </a:rPr>
              <a:t>Provide three-dimensional representation.</a:t>
            </a:r>
          </a:p>
          <a:p>
            <a:pPr marL="573088" indent="-177800" algn="just">
              <a:buFontTx/>
              <a:buChar char="-"/>
            </a:pPr>
            <a:r>
              <a:rPr lang="en-US" sz="2700" dirty="0" smtClean="0">
                <a:solidFill>
                  <a:schemeClr val="bg1"/>
                </a:solidFill>
              </a:rPr>
              <a:t>Use color and graphics effectively and simply.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available1.jpg"/>
          <p:cNvPicPr>
            <a:picLocks noChangeAspect="1" noChangeArrowheads="1"/>
          </p:cNvPicPr>
          <p:nvPr/>
        </p:nvPicPr>
        <p:blipFill>
          <a:blip r:embed="rId2"/>
          <a:srcRect l="2256" t="35636" r="54878" b="1693"/>
          <a:stretch>
            <a:fillRect/>
          </a:stretch>
        </p:blipFill>
        <p:spPr bwMode="auto">
          <a:xfrm>
            <a:off x="838199" y="1752600"/>
            <a:ext cx="3991233" cy="3886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70" y="685800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Availability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209800"/>
            <a:ext cx="342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2800" dirty="0" smtClean="0">
                <a:solidFill>
                  <a:schemeClr val="bg1"/>
                </a:solidFill>
              </a:rPr>
              <a:t>■ Make all objects available at all times.</a:t>
            </a:r>
          </a:p>
          <a:p>
            <a:pPr marL="463550" indent="-463550"/>
            <a:endParaRPr lang="en-US" sz="2800" dirty="0" smtClean="0">
              <a:solidFill>
                <a:schemeClr val="bg1"/>
              </a:solidFill>
            </a:endParaRPr>
          </a:p>
          <a:p>
            <a:pPr marL="284163" indent="-284163"/>
            <a:r>
              <a:rPr lang="en-US" sz="2800" dirty="0" smtClean="0">
                <a:solidFill>
                  <a:schemeClr val="bg1"/>
                </a:solidFill>
              </a:rPr>
              <a:t>■ Avoid the use of modes.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3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Clarity_2_by_DianaCretu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886200" y="2209800"/>
            <a:ext cx="4343400" cy="43434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softEdge rad="317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762000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Clarity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6764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The interface should be visually, conceptually, and linguistically clear including:</a:t>
            </a:r>
          </a:p>
          <a:p>
            <a:pPr marL="346075" indent="-3460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Visual elements</a:t>
            </a:r>
          </a:p>
          <a:p>
            <a:pPr marL="346075" indent="-3460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Functions</a:t>
            </a:r>
          </a:p>
          <a:p>
            <a:pPr marL="346075" indent="-3460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Metaphors</a:t>
            </a:r>
          </a:p>
          <a:p>
            <a:pPr marL="346075" indent="-3460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Words and text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4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compatibility_hero_20080115.jpg"/>
          <p:cNvPicPr>
            <a:picLocks noChangeAspect="1" noChangeArrowheads="1"/>
          </p:cNvPicPr>
          <p:nvPr/>
        </p:nvPicPr>
        <p:blipFill>
          <a:blip r:embed="rId2">
            <a:lum bright="-40000" contrast="-10000"/>
          </a:blip>
          <a:srcRect/>
          <a:stretch>
            <a:fillRect/>
          </a:stretch>
        </p:blipFill>
        <p:spPr bwMode="auto">
          <a:xfrm>
            <a:off x="4111835" y="2743200"/>
            <a:ext cx="4651165" cy="32004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Compatibility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905000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■ Provide compatibility with the following:</a:t>
            </a:r>
          </a:p>
          <a:p>
            <a:pPr marL="287338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The user</a:t>
            </a:r>
          </a:p>
          <a:p>
            <a:pPr marL="287338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The task and job</a:t>
            </a:r>
          </a:p>
          <a:p>
            <a:pPr marL="287338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The product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■ Adopt the user’s perspective.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5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Return_to_gnome_by_S_H_A_A_M.pn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4484451" cy="281025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762000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Configurability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1524000"/>
            <a:ext cx="403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/>
            <a:r>
              <a:rPr lang="en-US" sz="2400" dirty="0" smtClean="0">
                <a:solidFill>
                  <a:schemeClr val="bg1"/>
                </a:solidFill>
              </a:rPr>
              <a:t>■   </a:t>
            </a:r>
            <a:r>
              <a:rPr lang="en-US" sz="2800" dirty="0" smtClean="0">
                <a:solidFill>
                  <a:schemeClr val="bg1"/>
                </a:solidFill>
              </a:rPr>
              <a:t>Permit easy personalization, configuration, and reconfiguration of settings to do the following: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93738" indent="-352425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Enhance a sense of control.</a:t>
            </a:r>
          </a:p>
          <a:p>
            <a:pPr marL="693738" indent="-352425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Encourage an active role in understanding.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6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Consistency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72084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A system should look, act, and operate the same throughout. Similar components should:</a:t>
            </a:r>
          </a:p>
          <a:p>
            <a:pPr marL="287338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Have a similar look.</a:t>
            </a:r>
          </a:p>
          <a:p>
            <a:pPr marL="287338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Have similar uses.</a:t>
            </a:r>
          </a:p>
          <a:p>
            <a:pPr marL="287338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Operate similarly.</a:t>
            </a:r>
          </a:p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The same action should always yield the same result.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■ The function of elements should not change.</a:t>
            </a:r>
          </a:p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The position of standard elements should not change.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7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Text Based VS GUI VS Web UI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3B6AA12-78CF-406C-B18F-399F2EE9131C}" type="datetime1">
              <a:rPr lang="en-US" smtClean="0"/>
              <a:pPr/>
              <a:t>9/16/2014</a:t>
            </a:fld>
            <a:endParaRPr lang="en-US" smtClean="0"/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Fakultas Informatika IT Telkom</a:t>
            </a:r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2874BC-43A1-4EC1-8982-13787C70566A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3200400" cy="251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762000"/>
            <a:ext cx="3448594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4790" y="762000"/>
            <a:ext cx="344921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0" y="4876800"/>
            <a:ext cx="584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GUI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berbeda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Text Based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13986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Text Based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3429000"/>
            <a:ext cx="838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GUI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6636" y="3657600"/>
            <a:ext cx="9627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Web UI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7548" y="5410200"/>
            <a:ext cx="506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GUI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berbeda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juga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 Web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685800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Control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371600"/>
            <a:ext cx="762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algn="just"/>
            <a:r>
              <a:rPr lang="en-US" sz="2200" dirty="0" smtClean="0">
                <a:solidFill>
                  <a:schemeClr val="bg1"/>
                </a:solidFill>
              </a:rPr>
              <a:t>■ The user must control the interaction.</a:t>
            </a:r>
          </a:p>
          <a:p>
            <a:pPr marL="463550" indent="-231775" algn="just"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</a:rPr>
              <a:t>Actions should result from explicit user requests.</a:t>
            </a:r>
          </a:p>
          <a:p>
            <a:pPr marL="463550" indent="-231775" algn="just"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</a:rPr>
              <a:t>Actions should be performed quickly.</a:t>
            </a:r>
          </a:p>
          <a:p>
            <a:pPr marL="463550" indent="-231775" algn="just"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</a:rPr>
              <a:t>Actions should be capable of interruption or termination.</a:t>
            </a:r>
          </a:p>
          <a:p>
            <a:pPr marL="463550" indent="-231775" algn="just"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</a:rPr>
              <a:t>The user should never be interrupted for errors.</a:t>
            </a:r>
          </a:p>
          <a:p>
            <a:pPr marL="231775" indent="-231775" algn="just"/>
            <a:r>
              <a:rPr lang="en-US" sz="2200" dirty="0" smtClean="0">
                <a:solidFill>
                  <a:schemeClr val="bg1"/>
                </a:solidFill>
              </a:rPr>
              <a:t>■ The context maintained must be from the perspective of the user.</a:t>
            </a:r>
          </a:p>
          <a:p>
            <a:pPr marL="231775" indent="-231775" algn="just"/>
            <a:r>
              <a:rPr lang="en-US" sz="2200" dirty="0" smtClean="0">
                <a:solidFill>
                  <a:schemeClr val="bg1"/>
                </a:solidFill>
              </a:rPr>
              <a:t>■ The means to achieve goals should be flexible and compatible with the user’s skills, experiences, habits, and preferences.</a:t>
            </a:r>
          </a:p>
          <a:p>
            <a:pPr marL="231775" indent="-231775" algn="just"/>
            <a:r>
              <a:rPr lang="en-US" sz="2200" dirty="0" smtClean="0">
                <a:solidFill>
                  <a:schemeClr val="bg1"/>
                </a:solidFill>
              </a:rPr>
              <a:t>■ Avoid modes because they constrain the actions available to the user.</a:t>
            </a:r>
          </a:p>
          <a:p>
            <a:pPr marL="231775" indent="-231775" algn="just"/>
            <a:r>
              <a:rPr lang="en-US" sz="2200" dirty="0" smtClean="0">
                <a:solidFill>
                  <a:schemeClr val="bg1"/>
                </a:solidFill>
              </a:rPr>
              <a:t>■ Permit the user to customize aspects of the interface, while always providing a proper set of defaults.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8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Smooth_Alternative__VS__by_6XGate.jpg"/>
          <p:cNvPicPr>
            <a:picLocks noChangeAspect="1" noChangeArrowheads="1"/>
          </p:cNvPicPr>
          <p:nvPr/>
        </p:nvPicPr>
        <p:blipFill>
          <a:blip r:embed="rId2">
            <a:lum bright="-20000" contrast="-20000"/>
          </a:blip>
          <a:srcRect/>
          <a:stretch>
            <a:fillRect/>
          </a:stretch>
        </p:blipFill>
        <p:spPr bwMode="auto">
          <a:xfrm>
            <a:off x="4648200" y="1600200"/>
            <a:ext cx="428625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  <a:softEdge rad="3175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762000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Directness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828800"/>
            <a:ext cx="4343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 algn="just"/>
            <a:r>
              <a:rPr lang="en-US" sz="2800" dirty="0" smtClean="0">
                <a:solidFill>
                  <a:schemeClr val="bg1"/>
                </a:solidFill>
              </a:rPr>
              <a:t>■ Provide direct ways to accomplish tasks.</a:t>
            </a:r>
          </a:p>
          <a:p>
            <a:pPr marL="573088" indent="-285750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Available alternatives should be visible.</a:t>
            </a:r>
          </a:p>
          <a:p>
            <a:pPr marL="573088" indent="-285750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The effect of actions on objects should be visible.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9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62000"/>
            <a:ext cx="2356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Efficiency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600200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Minimize eye and hand movements, and other control actions.</a:t>
            </a:r>
          </a:p>
          <a:p>
            <a:pPr marL="519113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Transitions between various system controls should flow easily and freely.</a:t>
            </a:r>
          </a:p>
          <a:p>
            <a:pPr marL="519113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Navigation paths should be as short as possible.</a:t>
            </a:r>
          </a:p>
          <a:p>
            <a:pPr marL="519113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Eye movement through a screen should be obvious and sequential.</a:t>
            </a:r>
          </a:p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Anticipate the user’s wants and needs whenever possible.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10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IdeaGuy.gif"/>
          <p:cNvPicPr>
            <a:picLocks noChangeAspect="1" noChangeArrowheads="1"/>
          </p:cNvPicPr>
          <p:nvPr/>
        </p:nvPicPr>
        <p:blipFill>
          <a:blip r:embed="rId2">
            <a:lum bright="-40000" contrast="-40000"/>
          </a:blip>
          <a:srcRect/>
          <a:stretch>
            <a:fillRect/>
          </a:stretch>
        </p:blipFill>
        <p:spPr bwMode="auto">
          <a:xfrm>
            <a:off x="0" y="1778001"/>
            <a:ext cx="9144000" cy="5079999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Familiarity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8288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2800" dirty="0" smtClean="0">
                <a:solidFill>
                  <a:schemeClr val="bg1"/>
                </a:solidFill>
              </a:rPr>
              <a:t>■ Employ familiar concepts and use a language that is familiar to the user.</a:t>
            </a:r>
          </a:p>
          <a:p>
            <a:pPr marL="284163" indent="-284163"/>
            <a:endParaRPr lang="en-US" sz="2800" dirty="0" smtClean="0">
              <a:solidFill>
                <a:schemeClr val="bg1"/>
              </a:solidFill>
            </a:endParaRPr>
          </a:p>
          <a:p>
            <a:pPr marL="284163" indent="-284163"/>
            <a:r>
              <a:rPr lang="en-US" sz="2800" dirty="0" smtClean="0">
                <a:solidFill>
                  <a:schemeClr val="bg1"/>
                </a:solidFill>
              </a:rPr>
              <a:t>■ Keep the interface natural, mimicking the user’s behavior patterns.</a:t>
            </a:r>
          </a:p>
          <a:p>
            <a:pPr marL="284163" indent="-284163"/>
            <a:endParaRPr lang="en-US" sz="2800" dirty="0" smtClean="0">
              <a:solidFill>
                <a:schemeClr val="bg1"/>
              </a:solidFill>
            </a:endParaRPr>
          </a:p>
          <a:p>
            <a:pPr marL="284163" indent="-284163"/>
            <a:r>
              <a:rPr lang="en-US" sz="2800" dirty="0" smtClean="0">
                <a:solidFill>
                  <a:schemeClr val="bg1"/>
                </a:solidFill>
              </a:rPr>
              <a:t>■ Use real-world metaphors.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6463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11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6200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Flexibility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828800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A system must be sensitive to the differing needs of its users, enabling a level and type of performance based upon:</a:t>
            </a:r>
          </a:p>
          <a:p>
            <a:pPr marL="3413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Each user’s knowledge and skills.</a:t>
            </a:r>
          </a:p>
          <a:p>
            <a:pPr marL="3413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Each user’s experience.</a:t>
            </a:r>
          </a:p>
          <a:p>
            <a:pPr marL="3413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Each user’s personal preference.</a:t>
            </a:r>
          </a:p>
          <a:p>
            <a:pPr marL="3413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Each user’s habits.</a:t>
            </a:r>
          </a:p>
          <a:p>
            <a:pPr marL="3413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The conditions at that moment.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12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Forgiveness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905000"/>
            <a:ext cx="7696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Tolerate and forgive common &amp; unavoidable human errors.</a:t>
            </a:r>
          </a:p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Prevent errors from occurring whenever possible.</a:t>
            </a:r>
          </a:p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Protect against possible catastrophic errors.</a:t>
            </a:r>
          </a:p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Provide constructive messages when an error does occur.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13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685800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Immersion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905000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/>
            <a:r>
              <a:rPr lang="en-US" sz="3600" dirty="0" smtClean="0">
                <a:solidFill>
                  <a:schemeClr val="bg1"/>
                </a:solidFill>
              </a:rPr>
              <a:t>■ Foster immersion within tasks.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14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pic>
        <p:nvPicPr>
          <p:cNvPr id="8194" name="Picture 2" descr="F:\Full_Immersion_Explorer__1929_by_james119.jpg"/>
          <p:cNvPicPr>
            <a:picLocks noChangeAspect="1" noChangeArrowheads="1"/>
          </p:cNvPicPr>
          <p:nvPr/>
        </p:nvPicPr>
        <p:blipFill>
          <a:blip r:embed="rId3">
            <a:lum bright="-10000" contrast="-10000"/>
          </a:blip>
          <a:srcRect/>
          <a:stretch>
            <a:fillRect/>
          </a:stretch>
        </p:blipFill>
        <p:spPr bwMode="auto">
          <a:xfrm>
            <a:off x="3373538" y="1371600"/>
            <a:ext cx="5233888" cy="43434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Obviousness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6764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/>
            <a:r>
              <a:rPr lang="en-US" sz="2400" dirty="0" smtClean="0">
                <a:solidFill>
                  <a:schemeClr val="bg1"/>
                </a:solidFill>
              </a:rPr>
              <a:t>■ A system should be easily learned and understood. A user should know the following: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What to look at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What it is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What to do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When to do it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Where to do it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Why to do it</a:t>
            </a:r>
          </a:p>
          <a:p>
            <a:pPr marL="573088" indent="-285750" algn="just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How to do it</a:t>
            </a:r>
          </a:p>
          <a:p>
            <a:pPr marL="287338" indent="-287338" algn="just"/>
            <a:r>
              <a:rPr lang="en-US" sz="2400" dirty="0" smtClean="0">
                <a:solidFill>
                  <a:schemeClr val="bg1"/>
                </a:solidFill>
              </a:rPr>
              <a:t>■ The flow of actions, responses, visual presentations, and information should be in a sensible order that is easy to recollect and place in context.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15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838200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Operability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6764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Ensure that a system’s design can be used by everyone, regardless of physical abilities.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16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3276600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Perceptibility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4114800"/>
            <a:ext cx="739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just"/>
            <a:r>
              <a:rPr lang="en-US" sz="2800" dirty="0" smtClean="0">
                <a:solidFill>
                  <a:schemeClr val="bg1"/>
                </a:solidFill>
              </a:rPr>
              <a:t>■ Assure that a system’s design can be perceived, regardless of a person’s sensory abilities.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2971800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17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914400"/>
            <a:ext cx="68996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>
                <a:solidFill>
                  <a:srgbClr val="FFFF00"/>
                </a:solidFill>
              </a:rPr>
              <a:t>Positive First Impression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2514600"/>
            <a:ext cx="366158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 Minimal barriers</a:t>
            </a:r>
          </a:p>
          <a:p>
            <a:pPr>
              <a:buFont typeface="Wingdings" pitchFamily="2" charset="2"/>
              <a:buChar char="q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Points of prospect</a:t>
            </a:r>
          </a:p>
          <a:p>
            <a:pPr>
              <a:buFont typeface="Wingdings" pitchFamily="2" charset="2"/>
              <a:buChar char="q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Progressive lures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48EB8D-ADDF-403C-8263-0D2CD3A788D6}" type="datetime1">
              <a:rPr lang="en-US" smtClean="0"/>
              <a:pPr/>
              <a:t>9/16/2014</a:t>
            </a:fld>
            <a:endParaRPr lang="en-US" smtClean="0"/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Fakultas Informatika IT Telkom</a:t>
            </a:r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42DAF1-D73B-4E9B-A61A-1741DF7E14FC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2297" name="Picture 9" descr="D:\erda\IMK\foo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9773">
            <a:off x="6161939" y="-391909"/>
            <a:ext cx="3200401" cy="381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0" y="0"/>
            <a:ext cx="587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MENU KITA HARI INI :</a:t>
            </a:r>
            <a:endParaRPr lang="en-US" sz="36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3400"/>
            <a:ext cx="314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bg1"/>
                </a:solidFill>
                <a:latin typeface="Rockwell Condensed" pitchFamily="18" charset="0"/>
              </a:rPr>
              <a:t>Karakteristik</a:t>
            </a:r>
            <a:r>
              <a:rPr lang="en-US" sz="2400" i="1" dirty="0" smtClean="0">
                <a:solidFill>
                  <a:schemeClr val="bg1"/>
                </a:solidFill>
                <a:latin typeface="Rockwell Condensed" pitchFamily="18" charset="0"/>
              </a:rPr>
              <a:t> GUI </a:t>
            </a:r>
            <a:r>
              <a:rPr lang="en-US" sz="2400" i="1" dirty="0" err="1" smtClean="0">
                <a:solidFill>
                  <a:schemeClr val="bg1"/>
                </a:solidFill>
                <a:latin typeface="Rockwell Condensed" pitchFamily="18" charset="0"/>
              </a:rPr>
              <a:t>dan</a:t>
            </a:r>
            <a:r>
              <a:rPr lang="en-US" sz="2400" i="1" dirty="0" smtClean="0">
                <a:solidFill>
                  <a:schemeClr val="bg1"/>
                </a:solidFill>
                <a:latin typeface="Rockwell Condensed" pitchFamily="18" charset="0"/>
              </a:rPr>
              <a:t> Web UI</a:t>
            </a:r>
            <a:endParaRPr lang="en-US" sz="2400" i="1" dirty="0">
              <a:solidFill>
                <a:schemeClr val="bg1"/>
              </a:solidFill>
              <a:latin typeface="Rockwell Condensed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4800" y="1524000"/>
            <a:ext cx="2895600" cy="1061884"/>
            <a:chOff x="304800" y="1524000"/>
            <a:chExt cx="2895600" cy="1061884"/>
          </a:xfrm>
        </p:grpSpPr>
        <p:sp>
          <p:nvSpPr>
            <p:cNvPr id="14" name="Rounded Rectangle 13"/>
            <p:cNvSpPr/>
            <p:nvPr/>
          </p:nvSpPr>
          <p:spPr>
            <a:xfrm>
              <a:off x="1143000" y="1676400"/>
              <a:ext cx="2057400" cy="685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INTERACTION STYLE</a:t>
              </a:r>
              <a:endParaRPr lang="en-US" dirty="0"/>
            </a:p>
          </p:txBody>
        </p:sp>
        <p:pic>
          <p:nvPicPr>
            <p:cNvPr id="12298" name="Picture 10" descr="D:\erda\IMK\Interaction_LE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1524000"/>
              <a:ext cx="995516" cy="106188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0" name="Group 19"/>
          <p:cNvGrpSpPr/>
          <p:nvPr/>
        </p:nvGrpSpPr>
        <p:grpSpPr>
          <a:xfrm>
            <a:off x="1295400" y="2818793"/>
            <a:ext cx="3242953" cy="991207"/>
            <a:chOff x="1295400" y="2818793"/>
            <a:chExt cx="3242953" cy="991207"/>
          </a:xfrm>
        </p:grpSpPr>
        <p:sp>
          <p:nvSpPr>
            <p:cNvPr id="16" name="Rounded Rectangle 15"/>
            <p:cNvSpPr/>
            <p:nvPr/>
          </p:nvSpPr>
          <p:spPr>
            <a:xfrm>
              <a:off x="2099953" y="2966245"/>
              <a:ext cx="2438400" cy="609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GUI and Web UI</a:t>
              </a:r>
              <a:endParaRPr lang="en-US" dirty="0"/>
            </a:p>
          </p:txBody>
        </p:sp>
        <p:pic>
          <p:nvPicPr>
            <p:cNvPr id="12299" name="Picture 11" descr="D:\erda\IMK\iphone_gu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0" y="2818793"/>
              <a:ext cx="966211" cy="99120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4" name="Group 23"/>
          <p:cNvGrpSpPr/>
          <p:nvPr/>
        </p:nvGrpSpPr>
        <p:grpSpPr>
          <a:xfrm>
            <a:off x="2438400" y="4101645"/>
            <a:ext cx="4038600" cy="1003755"/>
            <a:chOff x="2438400" y="4101645"/>
            <a:chExt cx="4038600" cy="1003755"/>
          </a:xfrm>
        </p:grpSpPr>
        <p:sp>
          <p:nvSpPr>
            <p:cNvPr id="19" name="Rounded Rectangle 18"/>
            <p:cNvSpPr/>
            <p:nvPr/>
          </p:nvSpPr>
          <p:spPr>
            <a:xfrm>
              <a:off x="3124200" y="4177845"/>
              <a:ext cx="33528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The merging of graphical business systems and the web</a:t>
              </a:r>
              <a:endParaRPr lang="en-US" dirty="0"/>
            </a:p>
          </p:txBody>
        </p:sp>
        <p:pic>
          <p:nvPicPr>
            <p:cNvPr id="12300" name="Picture 12" descr="D:\erda\IMK\2456269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38400" y="4101645"/>
              <a:ext cx="914400" cy="100375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21" name="Rounded Rectangle 20"/>
          <p:cNvSpPr/>
          <p:nvPr/>
        </p:nvSpPr>
        <p:spPr>
          <a:xfrm>
            <a:off x="4419600" y="5486400"/>
            <a:ext cx="3352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/>
              <a:t>Principles of UI Design</a:t>
            </a:r>
            <a:endParaRPr lang="en-US" sz="2000" dirty="0"/>
          </a:p>
        </p:txBody>
      </p:sp>
      <p:pic>
        <p:nvPicPr>
          <p:cNvPr id="12301" name="Picture 13" descr="D:\erda\IMK\uithumb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5334000"/>
            <a:ext cx="990600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Predictability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7526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The user should be able to anticipate the natural progression of each task.</a:t>
            </a:r>
          </a:p>
          <a:p>
            <a:pPr marL="627063" indent="-285750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Provide distinct and recognizable screen elements.</a:t>
            </a:r>
          </a:p>
          <a:p>
            <a:pPr marL="627063" indent="-285750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Provide cues to the result of an action to be performed.</a:t>
            </a:r>
          </a:p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Do not bundle or combine actions.</a:t>
            </a:r>
          </a:p>
          <a:p>
            <a:pPr marL="287338" indent="-287338" algn="just"/>
            <a:r>
              <a:rPr lang="en-US" sz="2800" dirty="0" smtClean="0">
                <a:solidFill>
                  <a:schemeClr val="bg1"/>
                </a:solidFill>
              </a:rPr>
              <a:t>■ All expectations should be fulfilled uniformly and completely.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18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Recovery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6764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■ A system should permit:</a:t>
            </a:r>
          </a:p>
          <a:p>
            <a:pPr marL="573088" indent="-285750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Commands or actions to be abolished or reversed.</a:t>
            </a:r>
          </a:p>
          <a:p>
            <a:pPr marL="573088" indent="-285750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Immediate return to a certain point if difficulties arise.</a:t>
            </a:r>
          </a:p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Ensure that users never lose their work as a result of:</a:t>
            </a:r>
          </a:p>
          <a:p>
            <a:pPr marL="573088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An error on their part.</a:t>
            </a:r>
          </a:p>
          <a:p>
            <a:pPr marL="573088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Hardware, software, or communication problems.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19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83820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Responsiveness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905000"/>
            <a:ext cx="746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/>
            <a:r>
              <a:rPr lang="en-US" sz="2800" dirty="0" smtClean="0">
                <a:solidFill>
                  <a:schemeClr val="bg1"/>
                </a:solidFill>
              </a:rPr>
              <a:t>■ The system must rapidly respond to the user’s requests.</a:t>
            </a:r>
          </a:p>
          <a:p>
            <a:pPr marL="395288" indent="-395288" algn="just"/>
            <a:endParaRPr lang="en-US" sz="2800" dirty="0" smtClean="0">
              <a:solidFill>
                <a:schemeClr val="bg1"/>
              </a:solidFill>
            </a:endParaRPr>
          </a:p>
          <a:p>
            <a:pPr marL="395288" indent="-395288" algn="just"/>
            <a:r>
              <a:rPr lang="en-US" sz="2800" dirty="0" smtClean="0">
                <a:solidFill>
                  <a:schemeClr val="bg1"/>
                </a:solidFill>
              </a:rPr>
              <a:t>■ Provide immediate acknowledgment for all user actions:</a:t>
            </a:r>
          </a:p>
          <a:p>
            <a:pPr marL="627063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Visual.</a:t>
            </a:r>
          </a:p>
          <a:p>
            <a:pPr marL="627063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Textual.</a:t>
            </a:r>
          </a:p>
          <a:p>
            <a:pPr marL="627063" indent="-231775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Auditory.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87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20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Safety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828800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■ Protect the user from making mistakes.</a:t>
            </a:r>
          </a:p>
          <a:p>
            <a:pPr marL="627063" indent="-339725" algn="just"/>
            <a:r>
              <a:rPr lang="en-US" sz="2800" dirty="0" smtClean="0">
                <a:solidFill>
                  <a:schemeClr val="bg1"/>
                </a:solidFill>
              </a:rPr>
              <a:t>- Provide visual cues, reminders, lists of choices, and other aids either automatically or upon request.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21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Simplicity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447800"/>
            <a:ext cx="7391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 smtClean="0">
                <a:solidFill>
                  <a:schemeClr val="bg1"/>
                </a:solidFill>
              </a:rPr>
              <a:t>■ Provide as simple an interface as possible.</a:t>
            </a:r>
          </a:p>
          <a:p>
            <a:pPr algn="just"/>
            <a:r>
              <a:rPr lang="en-US" sz="2100" dirty="0" smtClean="0">
                <a:solidFill>
                  <a:schemeClr val="bg1"/>
                </a:solidFill>
              </a:rPr>
              <a:t>■ Ways to provide simplicity:</a:t>
            </a:r>
          </a:p>
          <a:p>
            <a:pPr marL="463550" indent="-231775" algn="just"/>
            <a:r>
              <a:rPr lang="en-US" sz="2100" dirty="0" smtClean="0">
                <a:solidFill>
                  <a:schemeClr val="bg1"/>
                </a:solidFill>
              </a:rPr>
              <a:t>- Use progressive disclosure, hiding things until they are needed.</a:t>
            </a:r>
          </a:p>
          <a:p>
            <a:pPr marL="573088" indent="-109538" algn="just"/>
            <a:r>
              <a:rPr lang="en-US" sz="2100" dirty="0" smtClean="0">
                <a:solidFill>
                  <a:schemeClr val="bg1"/>
                </a:solidFill>
              </a:rPr>
              <a:t>• Present common and necessary functions first.</a:t>
            </a:r>
          </a:p>
          <a:p>
            <a:pPr marL="573088" indent="-109538" algn="just"/>
            <a:r>
              <a:rPr lang="en-US" sz="2100" dirty="0" smtClean="0">
                <a:solidFill>
                  <a:schemeClr val="bg1"/>
                </a:solidFill>
              </a:rPr>
              <a:t>• Prominently feature important functions.</a:t>
            </a:r>
          </a:p>
          <a:p>
            <a:pPr marL="573088" indent="-109538" algn="just"/>
            <a:r>
              <a:rPr lang="en-US" sz="2100" dirty="0" smtClean="0">
                <a:solidFill>
                  <a:schemeClr val="bg1"/>
                </a:solidFill>
              </a:rPr>
              <a:t>• Hide more sophisticated &amp; less frequently used functions.</a:t>
            </a:r>
          </a:p>
          <a:p>
            <a:pPr marL="463550" indent="-231775" algn="just">
              <a:buFontTx/>
              <a:buChar char="-"/>
            </a:pPr>
            <a:r>
              <a:rPr lang="en-US" sz="2100" dirty="0" smtClean="0">
                <a:solidFill>
                  <a:schemeClr val="bg1"/>
                </a:solidFill>
              </a:rPr>
              <a:t>Provide an obvious visual hierarchy.</a:t>
            </a:r>
          </a:p>
          <a:p>
            <a:pPr marL="463550" indent="-231775" algn="just">
              <a:buFontTx/>
              <a:buChar char="-"/>
            </a:pPr>
            <a:r>
              <a:rPr lang="en-US" sz="2100" dirty="0" smtClean="0">
                <a:solidFill>
                  <a:schemeClr val="bg1"/>
                </a:solidFill>
              </a:rPr>
              <a:t>Provide defaults.</a:t>
            </a:r>
          </a:p>
          <a:p>
            <a:pPr marL="463550" indent="-231775" algn="just">
              <a:buFontTx/>
              <a:buChar char="-"/>
            </a:pPr>
            <a:r>
              <a:rPr lang="en-US" sz="2100" dirty="0" smtClean="0">
                <a:solidFill>
                  <a:schemeClr val="bg1"/>
                </a:solidFill>
              </a:rPr>
              <a:t>Minimize screen alignment points.</a:t>
            </a:r>
          </a:p>
          <a:p>
            <a:pPr marL="463550" indent="-231775" algn="just">
              <a:buFontTx/>
              <a:buChar char="-"/>
            </a:pPr>
            <a:r>
              <a:rPr lang="en-US" sz="2100" dirty="0" smtClean="0">
                <a:solidFill>
                  <a:schemeClr val="bg1"/>
                </a:solidFill>
              </a:rPr>
              <a:t>Make common actions simple at the expense of uncommon actions being made harder.</a:t>
            </a:r>
          </a:p>
          <a:p>
            <a:pPr marL="463550" indent="-231775" algn="just">
              <a:buFontTx/>
              <a:buChar char="-"/>
            </a:pPr>
            <a:r>
              <a:rPr lang="en-US" sz="2100" dirty="0" smtClean="0">
                <a:solidFill>
                  <a:schemeClr val="bg1"/>
                </a:solidFill>
              </a:rPr>
              <a:t>Provide uniformity and consistency.</a:t>
            </a:r>
          </a:p>
          <a:p>
            <a:pPr marL="463550" indent="-231775" algn="just">
              <a:buFontTx/>
              <a:buChar char="-"/>
            </a:pPr>
            <a:r>
              <a:rPr lang="en-US" sz="2100" dirty="0" smtClean="0">
                <a:solidFill>
                  <a:schemeClr val="bg1"/>
                </a:solidFill>
              </a:rPr>
              <a:t>Eliminate unnecessary elements.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87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22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762000"/>
            <a:ext cx="3202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Transparency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20574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/>
            <a:r>
              <a:rPr lang="en-US" sz="2800" dirty="0" smtClean="0">
                <a:solidFill>
                  <a:schemeClr val="bg1"/>
                </a:solidFill>
              </a:rPr>
              <a:t>■ Permit the user to focus on the task or job, without concern for the mechanics of the interface.</a:t>
            </a:r>
          </a:p>
          <a:p>
            <a:pPr marL="573088" indent="-231775" algn="just"/>
            <a:r>
              <a:rPr lang="en-US" sz="2800" dirty="0" smtClean="0">
                <a:solidFill>
                  <a:schemeClr val="bg1"/>
                </a:solidFill>
              </a:rPr>
              <a:t>- Workings &amp; reminders of workings inside the computer should be invisible to the user.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87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23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838200"/>
            <a:ext cx="2501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Trade-Offs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133600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/>
            <a:r>
              <a:rPr lang="en-US" sz="2800" dirty="0" smtClean="0">
                <a:solidFill>
                  <a:schemeClr val="bg1"/>
                </a:solidFill>
              </a:rPr>
              <a:t>■ Final design will be based on a series of trade-offs balancing often-conflicting design principles.</a:t>
            </a:r>
          </a:p>
          <a:p>
            <a:pPr marL="395288" indent="-395288" algn="just"/>
            <a:r>
              <a:rPr lang="en-US" sz="2800" dirty="0" smtClean="0">
                <a:solidFill>
                  <a:schemeClr val="bg1"/>
                </a:solidFill>
              </a:rPr>
              <a:t>■ People’s requirements always take precedence over technical requirements.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570" y="312003"/>
            <a:ext cx="787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24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762000"/>
            <a:ext cx="2065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Visibility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2057400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/>
            <a:r>
              <a:rPr lang="en-US" sz="2800" dirty="0" smtClean="0">
                <a:solidFill>
                  <a:schemeClr val="bg1"/>
                </a:solidFill>
              </a:rPr>
              <a:t>■ A system’s status and methods of use must be clearly visible.</a:t>
            </a:r>
          </a:p>
          <a:p>
            <a:pPr marL="395288" indent="-395288" algn="just"/>
            <a:endParaRPr lang="en-US" sz="2800" dirty="0" smtClean="0">
              <a:solidFill>
                <a:schemeClr val="bg1"/>
              </a:solidFill>
            </a:endParaRPr>
          </a:p>
          <a:p>
            <a:pPr marL="395288" indent="-395288" algn="just"/>
            <a:r>
              <a:rPr lang="en-US" sz="2800" dirty="0" smtClean="0">
                <a:solidFill>
                  <a:schemeClr val="bg1"/>
                </a:solidFill>
              </a:rPr>
              <a:t>■ Improve visibility through:</a:t>
            </a:r>
          </a:p>
          <a:p>
            <a:pPr marL="463550" indent="-1762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Hierarchical organization.</a:t>
            </a:r>
          </a:p>
          <a:p>
            <a:pPr marL="463550" indent="-176213" algn="just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Context sensitivity.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2570" y="312003"/>
            <a:ext cx="787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itchFamily="18" charset="0"/>
              </a:rPr>
              <a:t>25</a:t>
            </a:r>
            <a:endParaRPr lang="en-US" sz="48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FE2D6-FE16-48CF-8E90-3F525E315041}" type="datetime1">
              <a:rPr lang="en-US" noProof="1" smtClean="0"/>
              <a:pPr/>
              <a:t>9/16/2014</a:t>
            </a:fld>
            <a:endParaRPr lang="en-US" noProof="1" smtClean="0"/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noProof="1" smtClean="0"/>
              <a:t>Fakultas Informatika IT Telkom</a:t>
            </a: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64F99-A0AC-4224-9152-2B6AE8D96E6E}" type="slidenum">
              <a:rPr noProof="1" smtClean="0"/>
              <a:pPr/>
              <a:t>5</a:t>
            </a:fld>
            <a:endParaRPr lang="en-US" noProof="1" smtClean="0"/>
          </a:p>
        </p:txBody>
      </p:sp>
      <p:pic>
        <p:nvPicPr>
          <p:cNvPr id="13321" name="Picture 9" descr="D:\erda\IMK\Interaction_L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10955">
            <a:off x="6656610" y="-86048"/>
            <a:ext cx="2596265" cy="3117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0" y="0"/>
            <a:ext cx="6307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INTERACTION STYLE</a:t>
            </a:r>
            <a:endParaRPr lang="en-US" sz="40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743670"/>
            <a:ext cx="55626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interaction style is simply the method, or methods, by which the user and a computer system communicate with one another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3200400"/>
            <a:ext cx="34836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9900"/>
                </a:solidFill>
              </a:rPr>
              <a:t>Beberapa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jenis</a:t>
            </a:r>
            <a:r>
              <a:rPr lang="en-US" sz="1600" b="1" dirty="0" smtClean="0">
                <a:solidFill>
                  <a:srgbClr val="FF9900"/>
                </a:solidFill>
              </a:rPr>
              <a:t> Interaction Style : </a:t>
            </a:r>
          </a:p>
          <a:p>
            <a:endParaRPr lang="en-US" sz="1600" b="1" dirty="0" smtClean="0">
              <a:solidFill>
                <a:srgbClr val="FF99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9900"/>
                </a:solidFill>
              </a:rPr>
              <a:t> Command line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smtClean="0">
                <a:solidFill>
                  <a:srgbClr val="FF9900"/>
                </a:solidFill>
              </a:rPr>
              <a:t>Menu Selection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smtClean="0">
                <a:solidFill>
                  <a:srgbClr val="FF9900"/>
                </a:solidFill>
              </a:rPr>
              <a:t>Form Fill in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smtClean="0">
                <a:solidFill>
                  <a:srgbClr val="FF9900"/>
                </a:solidFill>
              </a:rPr>
              <a:t>Direct Manipulation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smtClean="0">
                <a:solidFill>
                  <a:srgbClr val="FF9900"/>
                </a:solidFill>
              </a:rPr>
              <a:t>Anthropomorphic</a:t>
            </a:r>
            <a:endParaRPr lang="en-US" sz="16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3010" name="Picture 2" descr="D:\erda\IMK\db2uiCommandL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160821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0" y="0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COMMAND LINE</a:t>
            </a:r>
            <a:endParaRPr lang="en-US" sz="36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69342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Merupakan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i="1" dirty="0" smtClean="0">
                <a:solidFill>
                  <a:srgbClr val="FF9900"/>
                </a:solidFill>
              </a:rPr>
              <a:t>interaction style</a:t>
            </a:r>
            <a:r>
              <a:rPr lang="en-US" sz="1600" b="1" dirty="0" smtClean="0">
                <a:solidFill>
                  <a:srgbClr val="FF9900"/>
                </a:solidFill>
              </a:rPr>
              <a:t> paling </a:t>
            </a:r>
            <a:r>
              <a:rPr lang="en-US" sz="1600" b="1" dirty="0" err="1" smtClean="0">
                <a:solidFill>
                  <a:srgbClr val="FF9900"/>
                </a:solidFill>
              </a:rPr>
              <a:t>awal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dari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teknologi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komputer</a:t>
            </a:r>
            <a:endParaRPr lang="en-US" sz="1600" b="1" dirty="0" smtClean="0">
              <a:solidFill>
                <a:srgbClr val="FF99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Powerfull</a:t>
            </a: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smtClean="0">
                <a:solidFill>
                  <a:srgbClr val="FF9900"/>
                </a:solidFill>
              </a:rPr>
              <a:t>for Advanced user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9900"/>
                </a:solidFill>
              </a:rPr>
              <a:t> </a:t>
            </a:r>
            <a:r>
              <a:rPr lang="en-US" sz="1600" b="1" dirty="0" smtClean="0">
                <a:solidFill>
                  <a:srgbClr val="FF9900"/>
                </a:solidFill>
              </a:rPr>
              <a:t>Complex Syntax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9900"/>
                </a:solidFill>
              </a:rPr>
              <a:t> “Low error tolerant” </a:t>
            </a:r>
            <a:r>
              <a:rPr lang="en-US" sz="1600" b="1" dirty="0" err="1" smtClean="0">
                <a:solidFill>
                  <a:srgbClr val="FF9900"/>
                </a:solidFill>
              </a:rPr>
              <a:t>sehingga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bisa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  <a:r>
              <a:rPr lang="en-US" sz="1600" b="1" dirty="0" err="1" smtClean="0">
                <a:solidFill>
                  <a:srgbClr val="FF9900"/>
                </a:solidFill>
              </a:rPr>
              <a:t>menyebabkan</a:t>
            </a:r>
            <a:r>
              <a:rPr lang="en-US" sz="1600" b="1" dirty="0" smtClean="0">
                <a:solidFill>
                  <a:srgbClr val="FF9900"/>
                </a:solidFill>
              </a:rPr>
              <a:t> user </a:t>
            </a:r>
            <a:r>
              <a:rPr lang="en-US" sz="1600" b="1" dirty="0" err="1" smtClean="0">
                <a:solidFill>
                  <a:srgbClr val="FF9900"/>
                </a:solidFill>
              </a:rPr>
              <a:t>frustasi</a:t>
            </a:r>
            <a:r>
              <a:rPr lang="en-US" sz="1600" b="1" dirty="0" smtClean="0">
                <a:solidFill>
                  <a:srgbClr val="FF9900"/>
                </a:solidFill>
              </a:rPr>
              <a:t> </a:t>
            </a:r>
          </a:p>
        </p:txBody>
      </p:sp>
      <p:pic>
        <p:nvPicPr>
          <p:cNvPr id="43011" name="Picture 3" descr="D:\erda\IMK\frustr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33400"/>
            <a:ext cx="4267200" cy="4114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76200"/>
            <a:ext cx="460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MENU SELECTION</a:t>
            </a:r>
            <a:endParaRPr lang="en-US" sz="28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609600"/>
            <a:ext cx="5055937" cy="4724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TextBox 11"/>
          <p:cNvSpPr txBox="1"/>
          <p:nvPr/>
        </p:nvSpPr>
        <p:spPr>
          <a:xfrm>
            <a:off x="5257800" y="2096869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Utilize a person with much stronger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Recognition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70646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Membantu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bagi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infrequent user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087469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Label Menu </a:t>
            </a:r>
            <a:r>
              <a:rPr lang="en-US" dirty="0" err="1" smtClean="0">
                <a:solidFill>
                  <a:srgbClr val="00B0F0"/>
                </a:solidFill>
              </a:rPr>
              <a:t>harus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dimengerti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memiliki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arti</a:t>
            </a:r>
            <a:r>
              <a:rPr lang="en-US" dirty="0" smtClean="0">
                <a:solidFill>
                  <a:srgbClr val="00B0F0"/>
                </a:solidFill>
              </a:rPr>
              <a:t> yang </a:t>
            </a:r>
            <a:r>
              <a:rPr lang="en-US" dirty="0" err="1" smtClean="0">
                <a:solidFill>
                  <a:srgbClr val="00B0F0"/>
                </a:solidFill>
              </a:rPr>
              <a:t>jelas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1663" y="1411069"/>
            <a:ext cx="3959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Trend UI </a:t>
            </a:r>
            <a:r>
              <a:rPr lang="en-US" dirty="0" err="1" smtClean="0">
                <a:solidFill>
                  <a:srgbClr val="00B0F0"/>
                </a:solidFill>
              </a:rPr>
              <a:t>saat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berbagai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macam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aplikasi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0"/>
            <a:ext cx="460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FORM FILL IN</a:t>
            </a:r>
            <a:endParaRPr lang="en-US" sz="28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1771471"/>
            <a:ext cx="3954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Sangat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berguna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untuk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mengambil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Informasi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Membutuhkan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typing skill</a:t>
            </a:r>
            <a:r>
              <a:rPr lang="en-US" dirty="0" smtClean="0">
                <a:solidFill>
                  <a:srgbClr val="00B0F0"/>
                </a:solidFill>
              </a:rPr>
              <a:t> yang </a:t>
            </a:r>
            <a:r>
              <a:rPr lang="en-US" dirty="0" err="1" smtClean="0">
                <a:solidFill>
                  <a:srgbClr val="00B0F0"/>
                </a:solidFill>
              </a:rPr>
              <a:t>tinggi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Familiar </a:t>
            </a:r>
            <a:r>
              <a:rPr lang="en-US" dirty="0" err="1" smtClean="0">
                <a:solidFill>
                  <a:srgbClr val="00B0F0"/>
                </a:solidFill>
              </a:rPr>
              <a:t>dengan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paper form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dunia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nyata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4034" name="Picture 2" descr="D:\erda\IMK\options-form-fi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1"/>
            <a:ext cx="4644800" cy="4038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EA8A4-F77B-4571-896B-2DEEEEDC6F9F}" type="datetime1">
              <a:rPr lang="en-US" smtClean="0"/>
              <a:pPr>
                <a:defRPr/>
              </a:pPr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D1975-89EF-4DA4-94EC-1C7A60FFDC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Rockwell Extra Bold" pitchFamily="18" charset="0"/>
                <a:cs typeface="Aharoni" pitchFamily="2" charset="-79"/>
              </a:rPr>
              <a:t>DIRECT MANIPULATION</a:t>
            </a:r>
            <a:endParaRPr lang="en-US" sz="3200" b="1" dirty="0">
              <a:solidFill>
                <a:srgbClr val="FFFF00"/>
              </a:solidFill>
              <a:latin typeface="Rockwell Extra Bold" pitchFamily="18" charset="0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7023" y="4627856"/>
            <a:ext cx="6002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Memungkinkan</a:t>
            </a:r>
            <a:r>
              <a:rPr lang="en-US" dirty="0" smtClean="0">
                <a:solidFill>
                  <a:srgbClr val="00B0F0"/>
                </a:solidFill>
              </a:rPr>
              <a:t> User </a:t>
            </a:r>
            <a:r>
              <a:rPr lang="en-US" dirty="0" err="1" smtClean="0">
                <a:solidFill>
                  <a:srgbClr val="00B0F0"/>
                </a:solidFill>
              </a:rPr>
              <a:t>berinteraksi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secara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langsung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bahkan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memanipulasi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objek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yang </a:t>
            </a:r>
            <a:r>
              <a:rPr lang="en-US" dirty="0" err="1" smtClean="0">
                <a:solidFill>
                  <a:srgbClr val="00B0F0"/>
                </a:solidFill>
              </a:rPr>
              <a:t>tampil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layar</a:t>
            </a:r>
            <a:endParaRPr lang="en-US" dirty="0" smtClean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4035" name="Picture 3" descr="D:\erda\IMK\pic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2590800" cy="1600200"/>
          </a:xfrm>
          <a:prstGeom prst="rect">
            <a:avLst/>
          </a:prstGeom>
          <a:noFill/>
        </p:spPr>
      </p:pic>
      <p:pic>
        <p:nvPicPr>
          <p:cNvPr id="44036" name="Picture 4" descr="D:\erda\IMK\windowslivewriteriphoneuiwpfcandothat-d501iphone-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2743980" cy="1676400"/>
          </a:xfrm>
          <a:prstGeom prst="rect">
            <a:avLst/>
          </a:prstGeom>
          <a:noFill/>
        </p:spPr>
      </p:pic>
      <p:pic>
        <p:nvPicPr>
          <p:cNvPr id="44037" name="Picture 5" descr="D:\erda\IMK\ipho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914400"/>
            <a:ext cx="4245274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!!imk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3045</Words>
  <Application>Microsoft Office PowerPoint</Application>
  <PresentationFormat>On-screen Show (4:3)</PresentationFormat>
  <Paragraphs>536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Aharoni</vt:lpstr>
      <vt:lpstr>Arial</vt:lpstr>
      <vt:lpstr>Bernard MT Condensed</vt:lpstr>
      <vt:lpstr>Calibri</vt:lpstr>
      <vt:lpstr>Rockwell Condensed</vt:lpstr>
      <vt:lpstr>Rockwell Extra Bold</vt:lpstr>
      <vt:lpstr>Verdana</vt:lpstr>
      <vt:lpstr>Wingdings</vt:lpstr>
      <vt:lpstr>!!imk2</vt:lpstr>
      <vt:lpstr>Office Theme</vt:lpstr>
      <vt:lpstr>KARAKTERISTIK ANTARMUKA GRAFIS DAN WEB </vt:lpstr>
      <vt:lpstr>Tujuan Perkuliahan</vt:lpstr>
      <vt:lpstr>Text Based VS GUI VS Web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STT 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VIII</dc:title>
  <dc:creator>Angeline</dc:creator>
  <cp:lastModifiedBy>hetti hidayati</cp:lastModifiedBy>
  <cp:revision>197</cp:revision>
  <dcterms:created xsi:type="dcterms:W3CDTF">2009-07-16T06:02:52Z</dcterms:created>
  <dcterms:modified xsi:type="dcterms:W3CDTF">2014-09-16T02:07:51Z</dcterms:modified>
</cp:coreProperties>
</file>