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67" r:id="rId4"/>
    <p:sldId id="264" r:id="rId5"/>
    <p:sldId id="265" r:id="rId6"/>
    <p:sldId id="261" r:id="rId7"/>
    <p:sldId id="263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A6EF-60DF-4699-A258-A8952A1D41D4}" type="datetimeFigureOut">
              <a:rPr lang="en-US" smtClean="0"/>
              <a:t>26-May-15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38C8-5B05-466D-B31F-C9754B341D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87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01" y="850134"/>
            <a:ext cx="2357543" cy="3756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6197"/>
            <a:ext cx="12204879" cy="2261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16698"/>
            <a:ext cx="12204879" cy="406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761" y="1017431"/>
            <a:ext cx="2610118" cy="5726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357" y="1409099"/>
            <a:ext cx="2064925" cy="14859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356" y="3215798"/>
            <a:ext cx="2064925" cy="14859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7356" y="5047159"/>
            <a:ext cx="2064925" cy="1485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2985" y="2522440"/>
            <a:ext cx="1943652" cy="17328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5827" y="2005541"/>
            <a:ext cx="3203096" cy="224979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622924" y="1954093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  <a:endParaRPr lang="en-US" sz="5400" b="1">
              <a:solidFill>
                <a:schemeClr val="tx2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622924" y="3729231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622924" y="5599348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3</a:t>
            </a:r>
            <a:endParaRPr lang="en-US" sz="5400" b="1">
              <a:solidFill>
                <a:schemeClr val="tx2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74781" y="1805171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4</a:t>
            </a:r>
            <a:endParaRPr lang="en-US" sz="5400" b="1">
              <a:solidFill>
                <a:schemeClr val="tx2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167360" y="992253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5</a:t>
            </a:r>
            <a:endParaRPr lang="en-US" sz="5400" b="1">
              <a:solidFill>
                <a:schemeClr val="tx2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013630" y="430403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6</a:t>
            </a:r>
            <a:endParaRPr lang="en-US" sz="5400" b="1">
              <a:solidFill>
                <a:schemeClr val="tx2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38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79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slide" Target="../slides/slide5.xml"/><Relationship Id="rId18" Type="http://schemas.openxmlformats.org/officeDocument/2006/relationships/slide" Target="../slides/slide17.xml"/><Relationship Id="rId3" Type="http://schemas.openxmlformats.org/officeDocument/2006/relationships/theme" Target="../theme/theme1.xml"/><Relationship Id="rId7" Type="http://schemas.openxmlformats.org/officeDocument/2006/relationships/image" Target="../media/image3.emf"/><Relationship Id="rId12" Type="http://schemas.openxmlformats.org/officeDocument/2006/relationships/slide" Target="../slides/slide4.xml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6.emf"/><Relationship Id="rId5" Type="http://schemas.openxmlformats.org/officeDocument/2006/relationships/slide" Target="../slides/slide8.xml"/><Relationship Id="rId15" Type="http://schemas.openxmlformats.org/officeDocument/2006/relationships/image" Target="../media/image7.emf"/><Relationship Id="rId10" Type="http://schemas.openxmlformats.org/officeDocument/2006/relationships/slide" Target="../slides/slide3.xml"/><Relationship Id="rId19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5.emf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A6EF-60DF-4699-A258-A8952A1D41D4}" type="datetimeFigureOut">
              <a:rPr lang="en-US" smtClean="0"/>
              <a:t>26-May-15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38C8-5B05-466D-B31F-C9754B341D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04879" cy="68580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01" y="850134"/>
            <a:ext cx="2357543" cy="3756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596197"/>
            <a:ext cx="12204879" cy="2261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216698"/>
            <a:ext cx="12204879" cy="406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4761" y="1017431"/>
            <a:ext cx="2610118" cy="5726199"/>
          </a:xfrm>
          <a:prstGeom prst="rect">
            <a:avLst/>
          </a:prstGeom>
        </p:spPr>
      </p:pic>
      <p:pic>
        <p:nvPicPr>
          <p:cNvPr id="12" name="Picture 1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7357" y="1409099"/>
            <a:ext cx="2064925" cy="1485974"/>
          </a:xfrm>
          <a:prstGeom prst="rect">
            <a:avLst/>
          </a:prstGeom>
        </p:spPr>
      </p:pic>
      <p:pic>
        <p:nvPicPr>
          <p:cNvPr id="13" name="Picture 12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7356" y="3215798"/>
            <a:ext cx="2064925" cy="1485974"/>
          </a:xfrm>
          <a:prstGeom prst="rect">
            <a:avLst/>
          </a:prstGeom>
        </p:spPr>
      </p:pic>
      <p:pic>
        <p:nvPicPr>
          <p:cNvPr id="14" name="Picture 13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7356" y="5047159"/>
            <a:ext cx="2064925" cy="1485974"/>
          </a:xfrm>
          <a:prstGeom prst="rect">
            <a:avLst/>
          </a:prstGeom>
        </p:spPr>
      </p:pic>
      <p:pic>
        <p:nvPicPr>
          <p:cNvPr id="15" name="Picture 1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42985" y="2522440"/>
            <a:ext cx="1943652" cy="1732895"/>
          </a:xfrm>
          <a:prstGeom prst="rect">
            <a:avLst/>
          </a:prstGeom>
        </p:spPr>
      </p:pic>
      <p:pic>
        <p:nvPicPr>
          <p:cNvPr id="16" name="Picture 15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5827" y="2005541"/>
            <a:ext cx="3203096" cy="224979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622924" y="1954093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1</a:t>
            </a:r>
            <a:endParaRPr lang="en-US" sz="5400" b="1">
              <a:solidFill>
                <a:schemeClr val="tx2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622924" y="3729231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622924" y="5599348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3</a:t>
            </a:r>
            <a:endParaRPr lang="en-US" sz="5400" b="1">
              <a:solidFill>
                <a:schemeClr val="tx2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7074781" y="1805171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4</a:t>
            </a:r>
            <a:endParaRPr lang="en-US" sz="5400" b="1">
              <a:solidFill>
                <a:schemeClr val="tx2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167360" y="992253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5</a:t>
            </a:r>
            <a:endParaRPr lang="en-US" sz="5400" b="1">
              <a:solidFill>
                <a:schemeClr val="tx2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6201339" y="3755033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chemeClr val="accent1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013630" y="430403"/>
            <a:ext cx="44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chemeClr val="tx2">
                    <a:lumMod val="75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6</a:t>
            </a:r>
            <a:endParaRPr lang="en-US" sz="5400" b="1">
              <a:solidFill>
                <a:schemeClr val="tx2">
                  <a:lumMod val="7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" name="Rectangle 29"/>
          <p:cNvSpPr/>
          <p:nvPr userDrawn="1"/>
        </p:nvSpPr>
        <p:spPr>
          <a:xfrm rot="256734">
            <a:off x="8387039" y="238641"/>
            <a:ext cx="974083" cy="11434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>
            <a:hlinkClick r:id="rId18" action="ppaction://hlinksldjump"/>
          </p:cNvPr>
          <p:cNvSpPr/>
          <p:nvPr userDrawn="1"/>
        </p:nvSpPr>
        <p:spPr>
          <a:xfrm>
            <a:off x="8427304" y="341275"/>
            <a:ext cx="974083" cy="1143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smtClean="0">
                <a:solidFill>
                  <a:schemeClr val="bg1"/>
                </a:solidFill>
                <a:latin typeface="Luckiest Guy" panose="02000506000000020004" pitchFamily="2" charset="0"/>
              </a:rPr>
              <a:t>QUIZ</a:t>
            </a:r>
            <a:endParaRPr lang="en-US" sz="2400" b="0">
              <a:solidFill>
                <a:schemeClr val="bg1"/>
              </a:solidFill>
              <a:latin typeface="Luckiest Guy" panose="02000506000000020004" pitchFamily="2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298" y="0"/>
            <a:ext cx="900093" cy="10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7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2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rticulate.com/download/interaction-flat-desktop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hyperlink" Target="http://bbogel.blogspot.com/2010/07/organisasi-semantik-menu-binary-menus.html" TargetMode="External"/><Relationship Id="rId4" Type="http://schemas.openxmlformats.org/officeDocument/2006/relationships/hyperlink" Target="http://student.blog.dinus.ac.id/fika/2015/04/28/6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622738" y="5331854"/>
            <a:ext cx="1983347" cy="7727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MULAI</a:t>
            </a:r>
            <a:endParaRPr lang="en-US" sz="24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52" y="103031"/>
            <a:ext cx="788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kiest Guy" panose="02000506000000020004" pitchFamily="2" charset="0"/>
                <a:ea typeface="MS UI Gothic" panose="020B0600070205080204" pitchFamily="34" charset="-128"/>
              </a:rPr>
              <a:t>SELAMAT DATANG DI TELKOM E-LEARNING</a:t>
            </a:r>
            <a:endParaRPr 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kiest Guy" panose="02000506000000020004" pitchFamily="2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8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56734">
            <a:off x="2644022" y="764229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1402017">
            <a:off x="2866248" y="581953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4258" y="719887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Multiply 5">
            <a:hlinkClick r:id="rId2" action="ppaction://hlinksldjump"/>
          </p:cNvPr>
          <p:cNvSpPr/>
          <p:nvPr/>
        </p:nvSpPr>
        <p:spPr>
          <a:xfrm>
            <a:off x="6883365" y="963435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7751" y="1068158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prstClr val="black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DOKUMEN 4</a:t>
            </a:r>
            <a:endParaRPr lang="en-US" sz="2000" b="1">
              <a:solidFill>
                <a:prstClr val="black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7404" y="1876997"/>
            <a:ext cx="395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mtClean="0">
                <a:solidFill>
                  <a:prstClr val="black"/>
                </a:solidFill>
              </a:rPr>
              <a:t>Menu Tunggal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prstClr val="black"/>
                </a:solidFill>
              </a:rPr>
              <a:t>Multiple Selection Menu</a:t>
            </a:r>
          </a:p>
          <a:p>
            <a:r>
              <a:rPr lang="en-US" smtClean="0">
                <a:solidFill>
                  <a:prstClr val="black"/>
                </a:solidFill>
              </a:rPr>
              <a:t>Tampilan menu dengan pemilihan lebih dari satu</a:t>
            </a: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597852" y="5322689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NEXT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3166367" y="5322688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BACK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2050" name="Picture 2" descr="http://2.bp.blogspot.com/_3JwZWZsqZ5U/TE01B76HyEI/AAAAAAAAACI/5Giyesr_898/s320/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08" y="3103432"/>
            <a:ext cx="4196134" cy="10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7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56734">
            <a:off x="2644022" y="764229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1402017">
            <a:off x="2866248" y="581953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4258" y="719887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Multiply 5">
            <a:hlinkClick r:id="rId2" action="ppaction://hlinksldjump"/>
          </p:cNvPr>
          <p:cNvSpPr/>
          <p:nvPr/>
        </p:nvSpPr>
        <p:spPr>
          <a:xfrm>
            <a:off x="6883365" y="963435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7751" y="1068158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prstClr val="black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DOKUMEN 4</a:t>
            </a:r>
            <a:endParaRPr lang="en-US" sz="2000" b="1">
              <a:solidFill>
                <a:prstClr val="black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7520" y="1743560"/>
            <a:ext cx="44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mtClean="0">
                <a:solidFill>
                  <a:prstClr val="black"/>
                </a:solidFill>
              </a:rPr>
              <a:t>Menu Tunggal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prstClr val="black"/>
                </a:solidFill>
              </a:rPr>
              <a:t>Binary </a:t>
            </a:r>
            <a:r>
              <a:rPr lang="en-US" b="1" smtClean="0">
                <a:solidFill>
                  <a:prstClr val="black"/>
                </a:solidFill>
              </a:rPr>
              <a:t>Menu</a:t>
            </a:r>
          </a:p>
          <a:p>
            <a:r>
              <a:rPr lang="en-US" smtClean="0">
                <a:solidFill>
                  <a:prstClr val="black"/>
                </a:solidFill>
              </a:rPr>
              <a:t>Tampilan menu dengan memilih salah satu action menu yang akan dijalankan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597852" y="5322689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NEXT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66367" y="5322688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  <a:hlinkClick r:id="rId4" action="ppaction://hlinksldjump"/>
              </a:rPr>
              <a:t>BACK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3074" name="Picture 2" descr="Picture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56" y="2997177"/>
            <a:ext cx="3523028" cy="176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56734">
            <a:off x="2644022" y="764229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1402017">
            <a:off x="2866248" y="581953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4258" y="719887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Multiply 5">
            <a:hlinkClick r:id="rId2" action="ppaction://hlinksldjump"/>
          </p:cNvPr>
          <p:cNvSpPr/>
          <p:nvPr/>
        </p:nvSpPr>
        <p:spPr>
          <a:xfrm>
            <a:off x="6883365" y="963435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7751" y="1068158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prstClr val="black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DOKUMEN 4</a:t>
            </a:r>
            <a:endParaRPr lang="en-US" sz="2000" b="1">
              <a:solidFill>
                <a:prstClr val="black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7075" y="1634335"/>
            <a:ext cx="4427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mtClean="0">
                <a:solidFill>
                  <a:prstClr val="black"/>
                </a:solidFill>
              </a:rPr>
              <a:t>Menu Tunggal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prstClr val="black"/>
                </a:solidFill>
              </a:rPr>
              <a:t>Iconic Menu</a:t>
            </a:r>
          </a:p>
          <a:p>
            <a:r>
              <a:rPr lang="en-US" smtClean="0">
                <a:solidFill>
                  <a:prstClr val="black"/>
                </a:solidFill>
              </a:rPr>
              <a:t>Tampilan menu dengan menggunakan icon yang umum dan sesuai dengan fungsi menu yang akan dijalankan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498608" y="5421754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NEXT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3067123" y="5421753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BACK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4098" name="Picture 2" descr="Picture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11" y="3203696"/>
            <a:ext cx="2857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56734">
            <a:off x="2644022" y="764229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1402017">
            <a:off x="2866248" y="581953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4258" y="719887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Multiply 5">
            <a:hlinkClick r:id="rId2" action="ppaction://hlinksldjump"/>
          </p:cNvPr>
          <p:cNvSpPr/>
          <p:nvPr/>
        </p:nvSpPr>
        <p:spPr>
          <a:xfrm>
            <a:off x="6883365" y="963435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7519" y="1441361"/>
            <a:ext cx="4427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mtClean="0">
                <a:solidFill>
                  <a:prstClr val="black"/>
                </a:solidFill>
              </a:rPr>
              <a:t>Menu Tunggal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prstClr val="black"/>
                </a:solidFill>
              </a:rPr>
              <a:t>Iconic Menu</a:t>
            </a:r>
          </a:p>
          <a:p>
            <a:r>
              <a:rPr lang="en-US" smtClean="0">
                <a:solidFill>
                  <a:prstClr val="black"/>
                </a:solidFill>
              </a:rPr>
              <a:t>Tampilan menu dengan menggunakan icon yang umum dan sesuai dengan fungsi menu yang akan dijalankan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498608" y="5421754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NEXT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3067123" y="5421753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BACK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5122" name="Picture 2" descr="http://2.bp.blogspot.com/_3JwZWZsqZ5U/TE02cBIyn9I/AAAAAAAAAC4/8_6okaxIr_k/s320/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66" y="2997843"/>
            <a:ext cx="4603804" cy="4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90836" y="3680078"/>
            <a:ext cx="2613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prstClr val="black"/>
                </a:solidFill>
              </a:rPr>
              <a:t>Scrolling List Box</a:t>
            </a:r>
          </a:p>
          <a:p>
            <a:r>
              <a:rPr lang="en-US" smtClean="0">
                <a:solidFill>
                  <a:prstClr val="black"/>
                </a:solidFill>
              </a:rPr>
              <a:t>Tampilan menu berupa list box</a:t>
            </a:r>
            <a:endParaRPr lang="en-US">
              <a:solidFill>
                <a:prstClr val="black"/>
              </a:solidFill>
            </a:endParaRPr>
          </a:p>
        </p:txBody>
      </p:sp>
      <p:pic>
        <p:nvPicPr>
          <p:cNvPr id="5124" name="Picture 4" descr="Picture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37" y="3640163"/>
            <a:ext cx="1676060" cy="155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09762" y="1002343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prstClr val="black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DOKUMEN 4</a:t>
            </a:r>
            <a:endParaRPr lang="en-US" sz="2000" b="1">
              <a:solidFill>
                <a:prstClr val="black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17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56734">
            <a:off x="2644022" y="764229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1402017">
            <a:off x="2866248" y="581953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4258" y="719887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Multiply 5">
            <a:hlinkClick r:id="rId2" action="ppaction://hlinksldjump"/>
          </p:cNvPr>
          <p:cNvSpPr/>
          <p:nvPr/>
        </p:nvSpPr>
        <p:spPr>
          <a:xfrm>
            <a:off x="6883365" y="963435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7519" y="1441361"/>
            <a:ext cx="442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prstClr val="black"/>
                </a:solidFill>
              </a:rPr>
              <a:t>C. Tree Structured Menu</a:t>
            </a:r>
          </a:p>
          <a:p>
            <a:r>
              <a:rPr lang="en-US" smtClean="0">
                <a:solidFill>
                  <a:prstClr val="black"/>
                </a:solidFill>
              </a:rPr>
              <a:t>Terdiri dari tree view menu, list view menu seperti windows</a:t>
            </a: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5630692" y="5215691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BACK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9762" y="1002343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prstClr val="black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DOKUMEN 4</a:t>
            </a:r>
            <a:endParaRPr lang="en-US" sz="2000" b="1">
              <a:solidFill>
                <a:prstClr val="black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6148" name="Picture 4" descr="http://student.blog.dinus.ac.id/fika/wp-content/uploads/sites/64/2015/04/Picture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83" y="2509629"/>
            <a:ext cx="4320379" cy="230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10" y="4739424"/>
            <a:ext cx="93415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 smtClean="0">
                <a:solidFill>
                  <a:schemeClr val="bg1"/>
                </a:solidFill>
              </a:rPr>
              <a:t>Tujuan</a:t>
            </a:r>
            <a:r>
              <a:rPr lang="en-US" sz="2400" b="1" smtClean="0">
                <a:solidFill>
                  <a:schemeClr val="bg1"/>
                </a:solidFill>
              </a:rPr>
              <a:t> Kompetensi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chemeClr val="bg1"/>
                </a:solidFill>
              </a:rPr>
              <a:t>Learner mampu memahami pengertian dan fungsi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chemeClr val="bg1"/>
                </a:solidFill>
              </a:rPr>
              <a:t>Learner mampu memahami pedoman antarmuka perancangan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chemeClr val="bg1"/>
                </a:solidFill>
              </a:rPr>
              <a:t>Learner mampu memahami jenis-jenis menu.</a:t>
            </a:r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7302321" y="6115900"/>
            <a:ext cx="1983347" cy="4909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NEXT</a:t>
            </a:r>
            <a:endParaRPr lang="en-US" sz="24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56734">
            <a:off x="2644022" y="764229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402017">
            <a:off x="2866248" y="581953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4258" y="719887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Multiply 6">
            <a:hlinkClick r:id="rId2" action="ppaction://hlinksldjump"/>
          </p:cNvPr>
          <p:cNvSpPr/>
          <p:nvPr/>
        </p:nvSpPr>
        <p:spPr>
          <a:xfrm>
            <a:off x="6883365" y="963435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6597" y="1041251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prstClr val="black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FOUNDER</a:t>
            </a:r>
            <a:endParaRPr lang="en-US" sz="2000" b="1">
              <a:solidFill>
                <a:prstClr val="black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5916573" y="5340730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BACK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00" y="1849779"/>
            <a:ext cx="2248091" cy="1498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61" y="1833851"/>
            <a:ext cx="2118267" cy="1514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00" y="3586160"/>
            <a:ext cx="2275373" cy="15169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59" y="3586160"/>
            <a:ext cx="2091820" cy="14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56734">
            <a:off x="2656901" y="789986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402017">
            <a:off x="2879127" y="607710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37137" y="745644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Multiply 22">
            <a:hlinkClick r:id="rId2" action="ppaction://hlinksldjump"/>
          </p:cNvPr>
          <p:cNvSpPr/>
          <p:nvPr/>
        </p:nvSpPr>
        <p:spPr>
          <a:xfrm>
            <a:off x="6896244" y="989192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22641" y="1239505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prstClr val="black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QUIZ</a:t>
            </a:r>
            <a:endParaRPr lang="en-US" sz="2000" b="1">
              <a:solidFill>
                <a:prstClr val="black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8070" y="1710666"/>
            <a:ext cx="4306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smtClean="0">
                <a:solidFill>
                  <a:prstClr val="black"/>
                </a:solidFill>
              </a:rPr>
              <a:t>Apa yang dimaksud dengan menu ?</a:t>
            </a:r>
          </a:p>
          <a:p>
            <a:pPr marL="342900" indent="-342900">
              <a:buAutoNum type="arabicPeriod"/>
              <a:defRPr/>
            </a:pPr>
            <a:r>
              <a:rPr lang="en-US" smtClean="0">
                <a:solidFill>
                  <a:prstClr val="black"/>
                </a:solidFill>
              </a:rPr>
              <a:t>Sebutkan fungsi menu !</a:t>
            </a:r>
          </a:p>
          <a:p>
            <a:pPr marL="342900" indent="-342900">
              <a:buAutoNum type="arabicPeriod"/>
              <a:defRPr/>
            </a:pPr>
            <a:r>
              <a:rPr lang="en-US" smtClean="0">
                <a:solidFill>
                  <a:prstClr val="black"/>
                </a:solidFill>
              </a:rPr>
              <a:t>Sebutkan pedoman fungsi menu !</a:t>
            </a:r>
          </a:p>
          <a:p>
            <a:pPr marL="342900" indent="-342900">
              <a:buAutoNum type="arabicPeriod"/>
              <a:defRPr/>
            </a:pPr>
            <a:r>
              <a:rPr lang="en-US" smtClean="0">
                <a:solidFill>
                  <a:prstClr val="black"/>
                </a:solidFill>
              </a:rPr>
              <a:t>Sebutkan jenis-jenis menu !</a:t>
            </a:r>
          </a:p>
          <a:p>
            <a:pPr marL="342900" indent="-342900">
              <a:buAutoNum type="arabicPeriod"/>
              <a:defRPr/>
            </a:pPr>
            <a:r>
              <a:rPr lang="en-US" smtClean="0">
                <a:solidFill>
                  <a:prstClr val="black"/>
                </a:solidFill>
              </a:rPr>
              <a:t>Sebutkan jenis-jenis menu tunggal beserta contohnya !</a:t>
            </a:r>
          </a:p>
          <a:p>
            <a:pPr marL="342900" indent="-342900">
              <a:buAutoNum type="arabicPeriod"/>
              <a:defRPr/>
            </a:pPr>
            <a:r>
              <a:rPr lang="en-US" smtClean="0">
                <a:solidFill>
                  <a:prstClr val="black"/>
                </a:solidFill>
              </a:rPr>
              <a:t>Jelaskan 4 komponen isi menu !</a:t>
            </a:r>
          </a:p>
          <a:p>
            <a:pPr marL="342900" indent="-342900">
              <a:buAutoNum type="arabicPeriod"/>
              <a:defRPr/>
            </a:pPr>
            <a:r>
              <a:rPr lang="en-US" smtClean="0">
                <a:solidFill>
                  <a:prstClr val="black"/>
                </a:solidFill>
              </a:rPr>
              <a:t>Apakah fungsi shortcut menu ?</a:t>
            </a:r>
          </a:p>
          <a:p>
            <a:pPr marL="342900" indent="-342900">
              <a:buAutoNum type="arabicPeriod"/>
              <a:defRPr/>
            </a:pPr>
            <a:r>
              <a:rPr lang="en-US" smtClean="0">
                <a:solidFill>
                  <a:prstClr val="black"/>
                </a:solidFill>
              </a:rPr>
              <a:t>Apakah fungsi pengkategorian menu ?</a:t>
            </a:r>
          </a:p>
          <a:p>
            <a:pPr marL="342900" indent="-342900">
              <a:buAutoNum type="arabicPeriod"/>
              <a:defRPr/>
            </a:pPr>
            <a:r>
              <a:rPr lang="en-US" smtClean="0">
                <a:solidFill>
                  <a:prstClr val="black"/>
                </a:solidFill>
              </a:rPr>
              <a:t>Buatlah contoh desain menu yang baik !</a:t>
            </a:r>
          </a:p>
          <a:p>
            <a:pPr marL="342900" indent="-342900">
              <a:buAutoNum type="arabicPeriod"/>
              <a:defRPr/>
            </a:pPr>
            <a:r>
              <a:rPr lang="en-US" smtClean="0">
                <a:solidFill>
                  <a:prstClr val="black"/>
                </a:solidFill>
              </a:rPr>
              <a:t>Sebutkan jenis pengkategorian menu !</a:t>
            </a:r>
            <a:endParaRPr lang="en-US">
              <a:solidFill>
                <a:prstClr val="black"/>
              </a:solidFill>
            </a:endParaRPr>
          </a:p>
          <a:p>
            <a:pPr marL="457200" indent="-457200">
              <a:defRPr/>
            </a:pPr>
            <a:r>
              <a:rPr lang="en-US">
                <a:solidFill>
                  <a:prstClr val="black"/>
                </a:solidFill>
              </a:rPr>
              <a:t>    </a:t>
            </a:r>
          </a:p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940" y="4868214"/>
            <a:ext cx="9026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Dalam</a:t>
            </a:r>
            <a:r>
              <a:rPr lang="en-US" sz="2400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b="1" err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kesempatan</a:t>
            </a:r>
            <a:r>
              <a:rPr lang="en-US" sz="2400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kali </a:t>
            </a:r>
            <a:r>
              <a:rPr lang="en-US" sz="2400" b="1" err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ini</a:t>
            </a:r>
            <a:r>
              <a:rPr lang="en-US" sz="2400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2400" b="1" err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kita</a:t>
            </a:r>
            <a:r>
              <a:rPr lang="en-US" sz="2400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b="1" err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akan</a:t>
            </a:r>
            <a:r>
              <a:rPr lang="en-US" sz="2400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mempelajari </a:t>
            </a:r>
            <a:r>
              <a:rPr lang="en-US" sz="2400" b="1" err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tentang</a:t>
            </a:r>
            <a:r>
              <a:rPr lang="en-US" sz="2400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b="1" err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bagaimana</a:t>
            </a:r>
            <a:r>
              <a:rPr lang="en-US" sz="2400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</a:p>
          <a:p>
            <a:r>
              <a:rPr lang="en-US" sz="2400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Caranya membangun </a:t>
            </a:r>
            <a:r>
              <a:rPr lang="en-US" sz="2400" b="1" err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sebuah</a:t>
            </a:r>
            <a:r>
              <a:rPr lang="en-US" sz="2400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sistem menu. Silahkan PILIH NOMOR </a:t>
            </a:r>
          </a:p>
          <a:p>
            <a:r>
              <a:rPr lang="en-US" sz="2400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item yang berisi informasi yang akan dibaca</a:t>
            </a:r>
            <a:r>
              <a:rPr lang="en-US" b="1" smtClean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  <a:endParaRPr lang="en-US" b="1">
              <a:solidFill>
                <a:schemeClr val="bg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940" y="100884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kiest Guy" panose="02000506000000020004" pitchFamily="2" charset="0"/>
                <a:ea typeface="MS UI Gothic" panose="020B0600070205080204" pitchFamily="34" charset="-128"/>
              </a:rPr>
              <a:t>MEMBANGUN SISTEM MENU</a:t>
            </a:r>
            <a:endParaRPr 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kiest Guy" panose="02000506000000020004" pitchFamily="2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0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56734">
            <a:off x="2656901" y="789986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1402017">
            <a:off x="2879127" y="607710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37137" y="745644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>
            <a:hlinkClick r:id="rId2" action="ppaction://hlinksldjump"/>
          </p:cNvPr>
          <p:cNvSpPr/>
          <p:nvPr/>
        </p:nvSpPr>
        <p:spPr>
          <a:xfrm>
            <a:off x="6896244" y="989192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9476" y="1067008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DOKUMEN 1</a:t>
            </a:r>
            <a:endParaRPr lang="en-US" sz="2000" b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1739" y="2326344"/>
            <a:ext cx="42653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mtClean="0"/>
              <a:t>Menu merupakan sekumpulan pilihan (perintah) </a:t>
            </a:r>
            <a:r>
              <a:rPr lang="sv-SE"/>
              <a:t>yang dapat dipilih </a:t>
            </a:r>
            <a:r>
              <a:rPr lang="sv-SE" smtClean="0"/>
              <a:t>user </a:t>
            </a:r>
            <a:r>
              <a:rPr lang="sv-SE"/>
              <a:t>sesuai dengan keinginannya</a:t>
            </a:r>
            <a:r>
              <a:rPr lang="sv-SE" smtClean="0"/>
              <a:t>. Menu biasanya digunakan sebagai navigasi sistem untuk mempermudah user.</a:t>
            </a:r>
          </a:p>
          <a:p>
            <a:pPr algn="just"/>
            <a:r>
              <a:rPr lang="sv-SE" smtClean="0"/>
              <a:t>Fungsi menu adalah sebagai berikut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Navigasi ke menu baru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Mengeksekusi sebuah aksi / prosedur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Menampilkan informasi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Memasukkan data</a:t>
            </a:r>
          </a:p>
          <a:p>
            <a:pPr algn="just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70639" y="1801204"/>
            <a:ext cx="281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APA ITU MENU?</a:t>
            </a:r>
            <a:endParaRPr lang="en-US" sz="2000" b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06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56734">
            <a:off x="2656901" y="789986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1402017">
            <a:off x="2879127" y="607710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37137" y="745644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>
            <a:hlinkClick r:id="rId2" action="ppaction://hlinksldjump"/>
          </p:cNvPr>
          <p:cNvSpPr/>
          <p:nvPr/>
        </p:nvSpPr>
        <p:spPr>
          <a:xfrm>
            <a:off x="6896244" y="989192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22641" y="1239505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DOKUMEN 2</a:t>
            </a:r>
            <a:endParaRPr lang="en-US" sz="2000" b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5367" y="1588427"/>
            <a:ext cx="281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ISI SEBUAH MENU</a:t>
            </a:r>
            <a:endParaRPr lang="en-US" sz="2000" b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9476" y="2133476"/>
            <a:ext cx="4306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Sebuah Menu terdiri atas 4 elemen </a:t>
            </a:r>
            <a:r>
              <a:rPr lang="en-US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smtClean="0"/>
              <a:t>Konteks </a:t>
            </a:r>
          </a:p>
          <a:p>
            <a:pPr>
              <a:defRPr/>
            </a:pPr>
            <a:r>
              <a:rPr lang="en-US" smtClean="0"/>
              <a:t>berisi penjelasan tentang menu yang  bersangkutan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smtClean="0"/>
              <a:t>Judul</a:t>
            </a:r>
          </a:p>
          <a:p>
            <a:pPr>
              <a:defRPr/>
            </a:pPr>
            <a:r>
              <a:rPr lang="en-US"/>
              <a:t>i</a:t>
            </a:r>
            <a:r>
              <a:rPr lang="en-US" smtClean="0"/>
              <a:t>dentitas dari sebuah menu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smtClean="0"/>
              <a:t>Instruksi Penyelesaian</a:t>
            </a:r>
          </a:p>
          <a:p>
            <a:pPr>
              <a:defRPr/>
            </a:pPr>
            <a:r>
              <a:rPr lang="en-US" smtClean="0"/>
              <a:t>berisi instruksi untuk pengguna cara pemilihan menu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/>
              <a:t>Pilihan</a:t>
            </a:r>
          </a:p>
          <a:p>
            <a:pPr>
              <a:defRPr/>
            </a:pPr>
            <a:endParaRPr lang="en-US"/>
          </a:p>
          <a:p>
            <a:pPr marL="457200" indent="-457200">
              <a:defRPr/>
            </a:pPr>
            <a:r>
              <a:rPr lang="en-US"/>
              <a:t>  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256734">
            <a:off x="2656901" y="789986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1402017">
            <a:off x="2879127" y="607710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37137" y="745644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>
            <a:hlinkClick r:id="rId2" action="ppaction://hlinksldjump"/>
          </p:cNvPr>
          <p:cNvSpPr/>
          <p:nvPr/>
        </p:nvSpPr>
        <p:spPr>
          <a:xfrm>
            <a:off x="6896244" y="989192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22641" y="1024589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DOKUMEN 3</a:t>
            </a:r>
            <a:endParaRPr lang="en-US" sz="2000" b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149" y="1853214"/>
            <a:ext cx="4103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Beberapa pedoman dalam pembuatan antarmuka menu adalah sebagai berikut.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Urutan label pemilihan menu dapat berupa </a:t>
            </a:r>
            <a:r>
              <a:rPr lang="sv-SE"/>
              <a:t>frekuensi penggunaan, urutan penggunaannya, kelompok kategori atau </a:t>
            </a:r>
            <a:r>
              <a:rPr lang="sv-SE" smtClean="0"/>
              <a:t>fungsional, atau urutan alphabet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mtClean="0"/>
              <a:t>Sediakan shortcut untuk mempersingkat struktur tugas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mtClean="0"/>
              <a:t>Beri deskripsi pada bagian menu yang ambigu atau tidak begitu jelas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mtClean="0"/>
              <a:t>Beri garis pembatas antar menu untuk memudahkan batas antar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mtClean="0"/>
              <a:t>Gunakan gambar iconic yang mendukung dengan task dan umum digunakan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1349" y="1467118"/>
            <a:ext cx="371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PEDOMAN PEMBUATAN MENU</a:t>
            </a:r>
            <a:endParaRPr lang="en-US" sz="2000" b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2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56734">
            <a:off x="2644022" y="764229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402017">
            <a:off x="2866248" y="581953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24258" y="719887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hlinkClick r:id="rId2" action="ppaction://hlinksldjump"/>
          </p:cNvPr>
          <p:cNvSpPr/>
          <p:nvPr/>
        </p:nvSpPr>
        <p:spPr>
          <a:xfrm>
            <a:off x="6883365" y="963435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66597" y="1041251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DOKUMEN 4</a:t>
            </a:r>
            <a:endParaRPr lang="en-US" sz="2000" b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6367" y="1986410"/>
            <a:ext cx="3955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Jenis menu dapat dikelompokkan menjadi beberapa bagian berikut.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Menu Tunggal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Linear Sequences and Multiple Menu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/>
              <a:t>Tree Structured Menu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66597" y="1441361"/>
            <a:ext cx="268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JENIS-JENIS MENU</a:t>
            </a:r>
            <a:endParaRPr lang="en-US" sz="2000" b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597852" y="4730261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NEXT</a:t>
            </a:r>
            <a:endParaRPr lang="en-US" sz="2000" b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45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9577" y="956525"/>
            <a:ext cx="8076440" cy="5212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>
            <a:hlinkClick r:id="rId4" action="ppaction://hlinksldjump"/>
          </p:cNvPr>
          <p:cNvSpPr/>
          <p:nvPr/>
        </p:nvSpPr>
        <p:spPr>
          <a:xfrm>
            <a:off x="8564744" y="1103011"/>
            <a:ext cx="402080" cy="40208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6999" y="1724154"/>
            <a:ext cx="7588785" cy="42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56734">
            <a:off x="2644022" y="764229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402017">
            <a:off x="2866248" y="581953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24258" y="719887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2" action="ppaction://hlinksldjump"/>
          </p:cNvPr>
          <p:cNvSpPr/>
          <p:nvPr/>
        </p:nvSpPr>
        <p:spPr>
          <a:xfrm>
            <a:off x="6883365" y="963435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66596" y="1041251"/>
            <a:ext cx="251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DAFTAR PUSTAKA</a:t>
            </a:r>
            <a:endParaRPr lang="en-US" sz="2000" b="1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0212" y="1611705"/>
            <a:ext cx="3955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entury Gothic" panose="020B0502020202020204" pitchFamily="34" charset="0"/>
                <a:hlinkClick r:id="rId3"/>
              </a:rPr>
              <a:t>https://</a:t>
            </a:r>
            <a:r>
              <a:rPr lang="en-US" smtClean="0">
                <a:latin typeface="Century Gothic" panose="020B0502020202020204" pitchFamily="34" charset="0"/>
                <a:hlinkClick r:id="rId3"/>
              </a:rPr>
              <a:t>community.articulate.com/download/interaction-flat-desktop</a:t>
            </a:r>
            <a:endParaRPr lang="en-US" smtClean="0">
              <a:latin typeface="Century Gothic" panose="020B0502020202020204" pitchFamily="34" charset="0"/>
            </a:endParaRP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latin typeface="Century Gothic" panose="020B0502020202020204" pitchFamily="34" charset="0"/>
                <a:hlinkClick r:id="rId4"/>
              </a:rPr>
              <a:t>http://student.blog.dinus.ac.id/fika/2015/04/28/62</a:t>
            </a:r>
            <a:r>
              <a:rPr lang="en-US" smtClean="0">
                <a:latin typeface="Century Gothic" panose="020B0502020202020204" pitchFamily="34" charset="0"/>
                <a:hlinkClick r:id="rId4"/>
              </a:rPr>
              <a:t>/</a:t>
            </a:r>
            <a:endParaRPr lang="en-US" smtClean="0">
              <a:latin typeface="Century Gothic" panose="020B0502020202020204" pitchFamily="34" charset="0"/>
            </a:endParaRP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latin typeface="Century Gothic" panose="020B0502020202020204" pitchFamily="34" charset="0"/>
                <a:hlinkClick r:id="rId5"/>
              </a:rPr>
              <a:t>http://</a:t>
            </a:r>
            <a:r>
              <a:rPr lang="en-US" smtClean="0">
                <a:latin typeface="Century Gothic" panose="020B0502020202020204" pitchFamily="34" charset="0"/>
                <a:hlinkClick r:id="rId5"/>
              </a:rPr>
              <a:t>bbogel.blogspot.com/2010/07/organisasi-semantik-menu-binary-menus.html</a:t>
            </a:r>
            <a:endParaRPr lang="en-US" smtClean="0">
              <a:latin typeface="Century Gothic" panose="020B0502020202020204" pitchFamily="34" charset="0"/>
            </a:endParaRPr>
          </a:p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5597852" y="5322689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NEXT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1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56734">
            <a:off x="2644022" y="764229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1402017">
            <a:off x="2866248" y="581953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4258" y="719887"/>
            <a:ext cx="4748342" cy="557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Multiply 5">
            <a:hlinkClick r:id="rId2" action="ppaction://hlinksldjump"/>
          </p:cNvPr>
          <p:cNvSpPr/>
          <p:nvPr/>
        </p:nvSpPr>
        <p:spPr>
          <a:xfrm>
            <a:off x="6883365" y="963435"/>
            <a:ext cx="477926" cy="47792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6597" y="1041251"/>
            <a:ext cx="193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prstClr val="black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DOKUMEN 4</a:t>
            </a:r>
            <a:endParaRPr lang="en-US" sz="2000" b="1">
              <a:solidFill>
                <a:prstClr val="black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6367" y="1894759"/>
            <a:ext cx="3955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mtClean="0">
                <a:solidFill>
                  <a:prstClr val="black"/>
                </a:solidFill>
              </a:rPr>
              <a:t>Menu Tunggal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prstClr val="black"/>
                </a:solidFill>
              </a:rPr>
              <a:t>Mnemonic Letter</a:t>
            </a:r>
          </a:p>
          <a:p>
            <a:r>
              <a:rPr lang="en-US"/>
              <a:t>Pilihan item menggunakan huruf awal dapat berupa angka, huruf</a:t>
            </a:r>
            <a:endParaRPr lang="en-US" b="1" smtClean="0">
              <a:solidFill>
                <a:prstClr val="black"/>
              </a:solidFill>
            </a:endParaRPr>
          </a:p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6597" y="1441361"/>
            <a:ext cx="268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prstClr val="black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JENIS-JENIS MENU</a:t>
            </a:r>
            <a:endParaRPr lang="en-US" sz="2000" b="1">
              <a:solidFill>
                <a:prstClr val="black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597852" y="5322689"/>
            <a:ext cx="1437593" cy="5795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NEXT</a:t>
            </a:r>
            <a:endParaRPr lang="en-US" sz="2000" b="1">
              <a:solidFill>
                <a:prstClr val="white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1026" name="Picture 2" descr="Pictur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334" y="3136614"/>
            <a:ext cx="17240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8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01B6EC-40E9-4694-A7FC-CB96362ABDE0}" vid="{7274DDEE-D3DC-471D-82C1-8ADCBB8AC8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306</TotalTime>
  <Words>439</Words>
  <Application>Microsoft Office PowerPoint</Application>
  <PresentationFormat>Widescreen</PresentationFormat>
  <Paragraphs>103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UI Gothic</vt:lpstr>
      <vt:lpstr>Arial</vt:lpstr>
      <vt:lpstr>Calibri</vt:lpstr>
      <vt:lpstr>Calibri Light</vt:lpstr>
      <vt:lpstr>Century Gothic</vt:lpstr>
      <vt:lpstr>Luckiest Guy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Diptha</dc:creator>
  <cp:lastModifiedBy>Denny Cahyo</cp:lastModifiedBy>
  <cp:revision>126</cp:revision>
  <dcterms:created xsi:type="dcterms:W3CDTF">2015-05-25T18:44:58Z</dcterms:created>
  <dcterms:modified xsi:type="dcterms:W3CDTF">2015-05-26T04:35:29Z</dcterms:modified>
</cp:coreProperties>
</file>