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61" r:id="rId6"/>
    <p:sldId id="276" r:id="rId7"/>
    <p:sldId id="260" r:id="rId8"/>
    <p:sldId id="262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9" r:id="rId17"/>
    <p:sldId id="271" r:id="rId18"/>
    <p:sldId id="280" r:id="rId19"/>
    <p:sldId id="272" r:id="rId20"/>
    <p:sldId id="277" r:id="rId21"/>
    <p:sldId id="270" r:id="rId22"/>
    <p:sldId id="273" r:id="rId23"/>
    <p:sldId id="263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20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A5FE-2CDA-4844-9765-92DC12572CC8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87A6-A3C8-4590-AEA7-ADED50B74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input </a:t>
            </a:r>
            <a:r>
              <a:rPr lang="en-US" dirty="0" err="1" smtClean="0"/>
              <a:t>atau</a:t>
            </a:r>
            <a:r>
              <a:rPr lang="en-US" dirty="0" smtClean="0"/>
              <a:t> device yang </a:t>
            </a:r>
            <a:r>
              <a:rPr lang="en-US" dirty="0" err="1" smtClean="0"/>
              <a:t>digunakan</a:t>
            </a:r>
            <a:r>
              <a:rPr lang="en-US" dirty="0" smtClean="0"/>
              <a:t>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mengkomunikasikan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Output </a:t>
            </a:r>
            <a:r>
              <a:rPr lang="en-US" dirty="0" err="1" smtClean="0"/>
              <a:t>atau</a:t>
            </a:r>
            <a:r>
              <a:rPr lang="en-US" dirty="0" smtClean="0"/>
              <a:t> device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respond </a:t>
            </a:r>
            <a:r>
              <a:rPr lang="en-US" dirty="0" err="1" smtClean="0"/>
              <a:t>kepada</a:t>
            </a:r>
            <a:r>
              <a:rPr lang="en-US" dirty="0" smtClean="0"/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87A6-A3C8-4590-AEA7-ADED50B745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Pemilihan</a:t>
            </a:r>
            <a:r>
              <a:rPr lang="en-US" dirty="0" smtClean="0"/>
              <a:t> device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mengakomodir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user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87A6-A3C8-4590-AEA7-ADED50B745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Pemilihan</a:t>
            </a:r>
            <a:r>
              <a:rPr lang="en-US" dirty="0" smtClean="0"/>
              <a:t> device yang </a:t>
            </a:r>
            <a:r>
              <a:rPr lang="en-US" dirty="0" err="1" smtClean="0"/>
              <a:t>tepat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. </a:t>
            </a:r>
            <a:r>
              <a:rPr lang="en-US" dirty="0" err="1" smtClean="0"/>
              <a:t>Pemilihan</a:t>
            </a:r>
            <a:r>
              <a:rPr lang="en-US" dirty="0" smtClean="0"/>
              <a:t> device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 smtClean="0"/>
              <a:t>, error rate yang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kelelahan</a:t>
            </a:r>
            <a:r>
              <a:rPr lang="en-US" dirty="0" smtClean="0"/>
              <a:t>/stress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87A6-A3C8-4590-AEA7-ADED50B745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VS Indirect</a:t>
            </a:r>
          </a:p>
          <a:p>
            <a:r>
              <a:rPr lang="en-US" dirty="0" smtClean="0"/>
              <a:t>Discrete VS </a:t>
            </a:r>
            <a:r>
              <a:rPr lang="en-US" dirty="0" err="1" smtClean="0"/>
              <a:t>Continous</a:t>
            </a:r>
            <a:endParaRPr lang="en-US" dirty="0" smtClean="0"/>
          </a:p>
          <a:p>
            <a:r>
              <a:rPr lang="en-US" dirty="0" smtClean="0"/>
              <a:t>Relationship between movement of hand and corresponding pointer movement on the screen in terms of direction, distance, and speed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87A6-A3C8-4590-AEA7-ADED50B745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Why do many skilled typists prefer a keyboard to a mouse? Speed is obviously one reason.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An experienced typist, through kinesthetic memory, has memorized the location of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keyboard keys. The keying process becomes exceptionally fast and well learned. The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mouse is slower, and it has a tendency to move about the desk. Its location cannot be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memorized. The keyboard keys always remain in the same spot.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Consider the following: When using the mouse, the time to move one’s hand from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the keyboard, grasp the mouse, and point at a screen object ranges from 1.5 to 2 seconds.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Avery skilled typist can type 13 to 15 characters in that amount of time; an average</a:t>
            </a:r>
          </a:p>
          <a:p>
            <a:r>
              <a:rPr lang="en-US" sz="1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typist can type 4 to 6 characters. No wonder the keyboard is often preferred.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87A6-A3C8-4590-AEA7-ADED50B745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9EF7-4392-4F83-9785-239D2A6CEF3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52F2-E221-421C-A7C2-250EEC96F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uliah\IMK\091001\device\x1pxOYwqu4SjF4iGRseCrdLf95jBM18QdP_VTijYQPfGDHfb5dan8t5pEik3MOfR2tAwOQPcLrZmJ-sIZYbttaSFjAVV_hik157z2c87wjjanHy-VlNL4P1np4HUpUtuEgXtJEIKnTYXTNWYE7khIbnTc-dw42_Nni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04800"/>
            <a:ext cx="9144000" cy="68919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981200"/>
            <a:ext cx="9144000" cy="28956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Rockwell" pitchFamily="18" charset="0"/>
              </a:rPr>
              <a:t>Select the proper interaction device</a:t>
            </a:r>
            <a:endParaRPr lang="en-US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Rockwell" pitchFamily="18" charset="0"/>
              </a:rPr>
              <a:t>HTT</a:t>
            </a:r>
            <a:endParaRPr lang="en-US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latin typeface="Rockwell" pitchFamily="18" charset="0"/>
              </a:rPr>
              <a:t>Graphic Tablet or </a:t>
            </a:r>
            <a:r>
              <a:rPr lang="en-US" sz="4000" b="1" dirty="0" err="1" smtClean="0">
                <a:solidFill>
                  <a:srgbClr val="FFC000"/>
                </a:solidFill>
                <a:latin typeface="Rockwell" pitchFamily="18" charset="0"/>
              </a:rPr>
              <a:t>Trackpad</a:t>
            </a:r>
            <a:endParaRPr lang="en-US" sz="40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650240"/>
          <a:ext cx="4800600" cy="16814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Pressure-, heat-, light-, or light-blockage-sensitive horizontal surfaces that lie on the desktop or keyboard.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be operated with fingers, light pen, or objects like a stylus or pencil.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Pointer imitates movements on tablet.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438400"/>
          <a:ext cx="48006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006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 relationship between touch movements and pointer movements in terms of direction, distance, and speed.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More comfortable horizontal operating plane.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obscure vision of screen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lang="en-US" sz="1600" kern="1200" baseline="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4495800"/>
          <a:ext cx="85344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is indirect, in a plane different from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 keys.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different hand movements to use.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additional desk space.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Finger may be too large for accuracy with small objects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D:\Kuliah\IMK\091001\device\trackpad-660x4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685800"/>
            <a:ext cx="3763347" cy="3733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Kuliah\IMK\091001\device\madpoison touch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6858000" cy="514697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-228600" y="685800"/>
            <a:ext cx="6172200" cy="54102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Touch Screen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650240"/>
          <a:ext cx="4876800" cy="949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 special surface on the screen sensitive to finger or stylus touch.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76400"/>
          <a:ext cx="4876800" cy="1981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76800"/>
              </a:tblGrid>
              <a:tr h="40063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158056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 relationship between hand and pointer location in terms of direction, </a:t>
                      </a:r>
                      <a:r>
                        <a:rPr lang="en-US" sz="1600" kern="1200" baseline="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distance,and</a:t>
                      </a: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speed.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is direct, in the same plane as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no additional desk space.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Stands up well in high-use environments.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733800"/>
          <a:ext cx="8534400" cy="16814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Finger may obscure part of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Finger may be too large for accuracy with small objects.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moving the hand far from the keyboard to use.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Very fatiguing to use for extended period of time.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soil or damage the screen.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D:\Kuliah\IMK\091001\device\king11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685800"/>
            <a:ext cx="3505200" cy="297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Kuliah\IMK\091001\device\madpoison touch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6858000" cy="514697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295400"/>
            <a:ext cx="5410200" cy="304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Touch Screen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336040"/>
          <a:ext cx="5181600" cy="2931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Design Guidelines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Screen objects should be at least 3⁄4 × 3⁄4 inches in size.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Object separation should be at least 1⁄8 inch.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Provide visual feedback in response to activation. Auditory feedback may also be appropriate.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When the consequences are destructive, require confirmation after selection to eliminate inadvertent selection.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Provide an instructional invitation to begin using.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D:\Kuliah\IMK\091001\device\king11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371600"/>
            <a:ext cx="3505200" cy="289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Light Pen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650240"/>
          <a:ext cx="4953000" cy="949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 special surface on a screen sensitive to the touch of a special stylus or pen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808480"/>
          <a:ext cx="49530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9530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 relationship between hand and pointer movement in terms of direction, distance, and speed.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is direct, in the same plane as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minimal additional desk space.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Stands up well in high-use environments.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More accurate than finger touching.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886200"/>
          <a:ext cx="8763000" cy="143764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876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Hand may obscure part of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picking it up to use.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moving the hand far from the keyboard to use.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Very fatiguing to use for extended period of time.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D:\Kuliah\IMK\091001\device\T04778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2270" y="685800"/>
            <a:ext cx="3675530" cy="304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Voice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706120"/>
          <a:ext cx="53340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Automatic speech recognition by the computer.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828800"/>
          <a:ext cx="5410200" cy="1285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4102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Simple and direct.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Useful for people who cannot use a keyboard.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Useful when the user’s hands are occupied.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505200"/>
          <a:ext cx="8686800" cy="210820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High error rates because of difficulties in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   • Recognizing boundaries between spoken words.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   • Blurred word boundaries because of normal speech patterns.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Slower throughput than with typing.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Difficult to use in noisy environments.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Impractical to use in quiet environments.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 descr="D:\Kuliah\IMK\091001\device\active-sound-isolation-speak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685800"/>
            <a:ext cx="3078404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Mouse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665480"/>
          <a:ext cx="43434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Arectangular</a:t>
                      </a: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or dome-shaped, movable, desktop control containing from one to three buttons used to manipulate objects and information on the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of screen pointer mimics the mouse movement.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590800"/>
          <a:ext cx="43434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3434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 relationship between hand and pointer movement in terms of direction, distance, and speed.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Permits a comfortable hand resting position.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Selection mechanisms are included on mouse.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obscure vision of the screen.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724400"/>
          <a:ext cx="8305800" cy="1681480"/>
        </p:xfrm>
        <a:graphic>
          <a:graphicData uri="http://schemas.openxmlformats.org/drawingml/2006/table">
            <a:tbl>
              <a:tblPr firstCol="1" lastRow="1" bandRow="1">
                <a:tableStyleId>{68D230F3-CF80-4859-8CE7-A43EE81993B5}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is indirect, in a plane different from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additional desk space.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require long movement distances.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 degree of eye-hand coordination.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 descr="D:\Kuliah\IMK\091001\device\microsoft-wireless-mouse-5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09600"/>
            <a:ext cx="3721954" cy="3657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Kuliah\IMK\091001\device\_45280115_touch_512_2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404336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-228600" y="1600200"/>
            <a:ext cx="5257800" cy="32766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Mouse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286000"/>
          <a:ext cx="46482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Mouse Usage Guidelines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Provide a “hot zone” around small or thin objects that might require extremely fine  mouse positioning.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Never use double-clicks or double-drags as the only means of carrying out essential operations.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 not use mouse plus keystroke combinations.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 not require a person to point at a moving target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 descr="D:\Kuliah\IMK\091001\device\microsoft-wireless-mouse-50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00200"/>
            <a:ext cx="3721954" cy="3657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Keyboard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782320"/>
          <a:ext cx="57912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Standard typewriter keyboard and cursor movement keys.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524000"/>
          <a:ext cx="5791200" cy="3352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91200"/>
              </a:tblGrid>
              <a:tr h="17842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165038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Familiar.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Accurate.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take up additional desk space.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Very useful for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Entering text and alphanumeric data.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Editing text and alphanumeric data.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Keyed shortcuts — accelerators.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Keyboard mnemonics — equivalents.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Advantageous for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Performing actions when less than three mouse buttons exist.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Use with very large screens.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• Touch typists.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4876800"/>
          <a:ext cx="8839200" cy="192532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883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Slow for non-touch-typists.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Can be over-elaborate.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Slower than other devices in pointing.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discrete actions to operate.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No direct relationship between finger or hand movement on the keys and cursor  movement on screen in terms of speed and distance.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 descr="D:\Kuliah\IMK\091001\device\purse-made-out-of-computer-key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838200"/>
            <a:ext cx="2895600" cy="396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D:\Kuliah\IMK\091001\device\Keyboar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6248400" cy="401820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-228600" y="457200"/>
            <a:ext cx="7696200" cy="56388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Keyboard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665480"/>
          <a:ext cx="5867400" cy="5674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Keyboard Usage Guidelines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Provide keyboard accelerators.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— Assign single keys for frequently performed,  small-scale tasks.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— Use standard platform accelerators.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— Assign </a:t>
                      </a:r>
                      <a:r>
                        <a:rPr lang="en-US" sz="1800" kern="1200" baseline="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Shift+key</a:t>
                      </a: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combinations for actions that extend or are complementary to the actions of the key or key combination used without the </a:t>
                      </a:r>
                      <a:r>
                        <a:rPr lang="en-US" sz="1800" kern="1200" baseline="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Shift+key</a:t>
                      </a: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Assign </a:t>
                      </a:r>
                      <a:r>
                        <a:rPr lang="en-US" sz="1800" kern="1200" baseline="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Ctrl+key</a:t>
                      </a: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combinations for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• Infrequent actions.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• Tasks that represent larger-scale versions of the task assigned to the unmodified key.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Provide keyboard equivalents.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— Use standard platform equivalents.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— Use the first letter of the item description.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— If first letter conflicts exist, use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     • Another distinctive consonant in the item description.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     • A vowel in the item description.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Provide window navigation through use of keyboard keys.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4" name="Picture 4" descr="D:\Kuliah\IMK\091001\device\key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696913"/>
            <a:ext cx="2622897" cy="1970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Other Input Device</a:t>
            </a:r>
            <a:endParaRPr lang="en-US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371600"/>
          <a:ext cx="3429000" cy="1463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Gesture Recognition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Facial Expression 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Eye Tracking device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Fingerprint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8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Handwriting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D:\Kuliah\IMK\091001\device\HG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838200"/>
            <a:ext cx="4586111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387" name="Picture 3" descr="D:\Kuliah\IMK\091001\device\VIRGINha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1"/>
            <a:ext cx="4343400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uliah\IMK\091001\device\no-key-keyboard-future-touch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2572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5181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mekanisme</a:t>
            </a:r>
            <a:r>
              <a:rPr lang="en-US" dirty="0" smtClean="0">
                <a:solidFill>
                  <a:schemeClr val="bg1"/>
                </a:solidFill>
              </a:rPr>
              <a:t> input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device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user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mengkomunikasikan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keinginan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komputer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mekanisme</a:t>
            </a:r>
            <a:r>
              <a:rPr lang="en-US" dirty="0" smtClean="0">
                <a:solidFill>
                  <a:schemeClr val="bg1"/>
                </a:solidFill>
              </a:rPr>
              <a:t> Output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device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komputer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memberikan</a:t>
            </a:r>
            <a:r>
              <a:rPr lang="en-US" dirty="0" smtClean="0">
                <a:solidFill>
                  <a:schemeClr val="bg1"/>
                </a:solidFill>
              </a:rPr>
              <a:t> respond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648200"/>
            <a:ext cx="30480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Interaction Device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Kuliah\IMK\091001\device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2054" name="Picture 6" descr="D:\Kuliah\IMK\091001\device\2781722342_c342129cd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590800"/>
            <a:ext cx="1983737" cy="1571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228600" y="2286000"/>
            <a:ext cx="9601200" cy="1295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ckwell" pitchFamily="18" charset="0"/>
              </a:rPr>
              <a:t>SELECTING THE PROPER </a:t>
            </a:r>
            <a:r>
              <a:rPr lang="en-US" sz="3200" b="1" dirty="0" smtClean="0">
                <a:solidFill>
                  <a:srgbClr val="FFC000"/>
                </a:solidFill>
                <a:latin typeface="Rockwell" pitchFamily="18" charset="0"/>
              </a:rPr>
              <a:t> INPUT DEVICE</a:t>
            </a:r>
            <a:endParaRPr lang="en-US" sz="32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2053" name="Picture 5" descr="D:\Kuliah\IMK\091001\device\logitech-trackbal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581400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5" name="Picture 7" descr="D:\Kuliah\IMK\091001\device\keyboard-trackba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6200" y="838200"/>
            <a:ext cx="2032000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uliah\IMK\091001\device\madpoison touch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981200"/>
            <a:ext cx="4218185" cy="3165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Panduan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dalam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memilih</a:t>
            </a:r>
            <a:r>
              <a:rPr lang="en-US" dirty="0" smtClean="0">
                <a:solidFill>
                  <a:srgbClr val="FFC000"/>
                </a:solidFill>
              </a:rPr>
              <a:t> Input device yang </a:t>
            </a:r>
            <a:r>
              <a:rPr lang="en-US" dirty="0" err="1" smtClean="0">
                <a:solidFill>
                  <a:srgbClr val="FFC000"/>
                </a:solidFill>
              </a:rPr>
              <a:t>sesuai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Karakteristik</a:t>
            </a:r>
            <a:r>
              <a:rPr lang="en-US" dirty="0" smtClean="0">
                <a:solidFill>
                  <a:srgbClr val="FFC000"/>
                </a:solidFill>
              </a:rPr>
              <a:t> Task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Karakteristik</a:t>
            </a:r>
            <a:r>
              <a:rPr lang="en-US" dirty="0" smtClean="0">
                <a:solidFill>
                  <a:srgbClr val="FFC000"/>
                </a:solidFill>
              </a:rPr>
              <a:t> User </a:t>
            </a:r>
            <a:r>
              <a:rPr lang="en-US" dirty="0" err="1" smtClean="0">
                <a:solidFill>
                  <a:srgbClr val="FFC000"/>
                </a:solidFill>
              </a:rPr>
              <a:t>dan</a:t>
            </a:r>
            <a:r>
              <a:rPr lang="en-US" dirty="0" smtClean="0">
                <a:solidFill>
                  <a:srgbClr val="FFC000"/>
                </a:solidFill>
              </a:rPr>
              <a:t> preferences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Karakteristik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dari</a:t>
            </a:r>
            <a:r>
              <a:rPr lang="en-US" dirty="0" smtClean="0">
                <a:solidFill>
                  <a:srgbClr val="FFC000"/>
                </a:solidFill>
              </a:rPr>
              <a:t> environment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Karakteristik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dari</a:t>
            </a:r>
            <a:r>
              <a:rPr lang="en-US" dirty="0" smtClean="0">
                <a:solidFill>
                  <a:srgbClr val="FFC000"/>
                </a:solidFill>
              </a:rPr>
              <a:t> Hardware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Karakteristik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dari</a:t>
            </a:r>
            <a:r>
              <a:rPr lang="en-US" dirty="0" smtClean="0">
                <a:solidFill>
                  <a:srgbClr val="FFC000"/>
                </a:solidFill>
              </a:rPr>
              <a:t> device </a:t>
            </a:r>
            <a:r>
              <a:rPr lang="en-US" dirty="0" err="1" smtClean="0">
                <a:solidFill>
                  <a:srgbClr val="FFC000"/>
                </a:solidFill>
              </a:rPr>
              <a:t>dipandang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dari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aplikasi</a:t>
            </a:r>
            <a:r>
              <a:rPr lang="en-US" dirty="0" smtClean="0">
                <a:solidFill>
                  <a:srgbClr val="FFC000"/>
                </a:solidFill>
              </a:rPr>
              <a:t> yang </a:t>
            </a:r>
            <a:r>
              <a:rPr lang="en-US" dirty="0" err="1" smtClean="0">
                <a:solidFill>
                  <a:srgbClr val="FFC000"/>
                </a:solidFill>
              </a:rPr>
              <a:t>dibuat</a:t>
            </a:r>
            <a:r>
              <a:rPr lang="en-US" dirty="0" smtClean="0">
                <a:solidFill>
                  <a:srgbClr val="FFC000"/>
                </a:solidFill>
              </a:rPr>
              <a:t>/</a:t>
            </a:r>
            <a:r>
              <a:rPr lang="en-US" dirty="0" err="1" smtClean="0">
                <a:solidFill>
                  <a:srgbClr val="FFC000"/>
                </a:solidFill>
              </a:rPr>
              <a:t>digunakan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Fleksibilitas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Minimalisir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pergerakan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mata</a:t>
            </a:r>
            <a:r>
              <a:rPr lang="en-US" dirty="0" smtClean="0">
                <a:solidFill>
                  <a:srgbClr val="FFC000"/>
                </a:solidFill>
              </a:rPr>
              <a:t>  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uliah\IMK\091001\device\madpoison touch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876800" y="-457200"/>
            <a:ext cx="4267200" cy="40603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Pointer Guidelines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</a:rPr>
              <a:t>Pointer :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Harus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selalu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terlihat</a:t>
            </a:r>
            <a:endParaRPr lang="en-US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   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Harus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kontras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dengan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background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   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Harus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memiliki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ukuran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konsisten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ketika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bergerak</a:t>
            </a:r>
            <a:endParaRPr lang="en-US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    Area Hotspot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harus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mudah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dikenali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posisinya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</a:rPr>
              <a:t>User </a:t>
            </a:r>
            <a:r>
              <a:rPr lang="en-US" dirty="0" err="1" smtClean="0">
                <a:solidFill>
                  <a:srgbClr val="FFC000"/>
                </a:solidFill>
              </a:rPr>
              <a:t>harus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selalu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bisa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menentukan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posisi</a:t>
            </a:r>
            <a:r>
              <a:rPr lang="en-US" dirty="0" smtClean="0">
                <a:solidFill>
                  <a:srgbClr val="FFC000"/>
                </a:solidFill>
              </a:rPr>
              <a:t> pointer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Bentuk</a:t>
            </a:r>
            <a:r>
              <a:rPr lang="en-US" dirty="0" smtClean="0">
                <a:solidFill>
                  <a:srgbClr val="FFC000"/>
                </a:solidFill>
              </a:rPr>
              <a:t> pointer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Pergunakan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bentuk</a:t>
            </a:r>
            <a:r>
              <a:rPr lang="en-US" dirty="0" smtClean="0">
                <a:solidFill>
                  <a:srgbClr val="FFC000"/>
                </a:solidFill>
              </a:rPr>
              <a:t>/</a:t>
            </a:r>
            <a:r>
              <a:rPr lang="en-US" dirty="0" err="1" smtClean="0">
                <a:solidFill>
                  <a:srgbClr val="FFC000"/>
                </a:solidFill>
              </a:rPr>
              <a:t>variasi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bentuk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dari</a:t>
            </a:r>
            <a:r>
              <a:rPr lang="en-US" dirty="0" smtClean="0">
                <a:solidFill>
                  <a:srgbClr val="FFC000"/>
                </a:solidFill>
              </a:rPr>
              <a:t> pointer </a:t>
            </a:r>
            <a:r>
              <a:rPr lang="en-US" dirty="0" err="1" smtClean="0">
                <a:solidFill>
                  <a:srgbClr val="FFC000"/>
                </a:solidFill>
              </a:rPr>
              <a:t>secukupnya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Berikan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kebebasan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kepada</a:t>
            </a:r>
            <a:r>
              <a:rPr lang="en-US" dirty="0" smtClean="0">
                <a:solidFill>
                  <a:srgbClr val="FFC000"/>
                </a:solidFill>
              </a:rPr>
              <a:t> user </a:t>
            </a:r>
            <a:r>
              <a:rPr lang="en-US" dirty="0" err="1" smtClean="0">
                <a:solidFill>
                  <a:srgbClr val="FFC000"/>
                </a:solidFill>
              </a:rPr>
              <a:t>saat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menggerakkan</a:t>
            </a:r>
            <a:r>
              <a:rPr lang="en-US" dirty="0" smtClean="0">
                <a:solidFill>
                  <a:srgbClr val="FFC000"/>
                </a:solidFill>
              </a:rPr>
              <a:t> pointer </a:t>
            </a:r>
            <a:r>
              <a:rPr lang="en-US" dirty="0" err="1" smtClean="0">
                <a:solidFill>
                  <a:srgbClr val="FFC000"/>
                </a:solidFill>
              </a:rPr>
              <a:t>di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dalam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layar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Animasi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seharusnya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tidak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membingungkan</a:t>
            </a:r>
            <a:endParaRPr lang="en-US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  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Mengurangi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kemampuan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untuk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sym typeface="Wingdings" pitchFamily="2" charset="2"/>
              </a:rPr>
              <a:t>berinteraksi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uliah\IMK\091001\device\madpoison touch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0902" y="990600"/>
            <a:ext cx="5233498" cy="3927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Output Device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</a:rPr>
              <a:t>Screen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 Image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   Color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    Size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</a:rPr>
              <a:t>Speaker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err="1" smtClean="0">
                <a:solidFill>
                  <a:srgbClr val="FFC000"/>
                </a:solidFill>
              </a:rPr>
              <a:t>Penggunaan</a:t>
            </a:r>
            <a:r>
              <a:rPr lang="en-US" dirty="0" smtClean="0">
                <a:solidFill>
                  <a:srgbClr val="FFC000"/>
                </a:solidFill>
              </a:rPr>
              <a:t> Sound </a:t>
            </a:r>
            <a:r>
              <a:rPr lang="en-US" dirty="0" err="1" smtClean="0">
                <a:solidFill>
                  <a:srgbClr val="FFC000"/>
                </a:solidFill>
              </a:rPr>
              <a:t>bisa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berupa</a:t>
            </a:r>
            <a:r>
              <a:rPr lang="en-US" dirty="0" smtClean="0">
                <a:solidFill>
                  <a:srgbClr val="FFC000"/>
                </a:solidFill>
              </a:rPr>
              <a:t> simple beep, speech, music </a:t>
            </a:r>
            <a:r>
              <a:rPr lang="en-US" dirty="0" err="1" smtClean="0">
                <a:solidFill>
                  <a:srgbClr val="FFC000"/>
                </a:solidFill>
              </a:rPr>
              <a:t>dan</a:t>
            </a:r>
            <a:r>
              <a:rPr lang="en-US" dirty="0" smtClean="0">
                <a:solidFill>
                  <a:srgbClr val="FFC000"/>
                </a:solidFill>
              </a:rPr>
              <a:t> sound effect. 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C000"/>
                </a:solidFill>
              </a:rPr>
              <a:t>TUBES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>
                <a:solidFill>
                  <a:srgbClr val="FFC000"/>
                </a:solidFill>
              </a:rPr>
              <a:t>Setiap Kelompok mengajukan judul utk TUBES maksimum minggu depan : 4 Nov 2015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>
                <a:solidFill>
                  <a:srgbClr val="FFC000"/>
                </a:solidFill>
              </a:rPr>
              <a:t>Buat Deskripsi singkat tentang aplikasi yang akan dibangun untuk TUBES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>
                <a:solidFill>
                  <a:srgbClr val="FFC000"/>
                </a:solidFill>
              </a:rPr>
              <a:t>Aplikasi yang dibangun dapat berbasis Web ataupun Mobile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>
                <a:solidFill>
                  <a:srgbClr val="FFC000"/>
                </a:solidFill>
              </a:rPr>
              <a:t>Deskripsi TUBES di upload di IDEA Igracias pada Assignment ttg TUBES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DESIGNER-TODAY\My Documents\My Pictures\Game Wallpaper\key fac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-152400"/>
            <a:ext cx="99187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1"/>
          <p:cNvSpPr>
            <a:spLocks/>
          </p:cNvSpPr>
          <p:nvPr/>
        </p:nvSpPr>
        <p:spPr bwMode="auto">
          <a:xfrm rot="-1800000">
            <a:off x="47625" y="1179513"/>
            <a:ext cx="4416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80000"/>
              </a:lnSpc>
            </a:pPr>
            <a:r>
              <a:rPr lang="en-US" sz="48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5400" dirty="0" err="1" smtClean="0">
                <a:solidFill>
                  <a:srgbClr val="FF9900"/>
                </a:solidFill>
                <a:latin typeface="Impact" pitchFamily="34" charset="0"/>
              </a:rPr>
              <a:t>Pemilihan</a:t>
            </a:r>
            <a:r>
              <a:rPr lang="en-US" sz="5400" dirty="0" smtClean="0">
                <a:solidFill>
                  <a:srgbClr val="FF9900"/>
                </a:solidFill>
                <a:latin typeface="Impact" pitchFamily="34" charset="0"/>
              </a:rPr>
              <a:t> Device yang </a:t>
            </a:r>
            <a:r>
              <a:rPr lang="en-US" sz="5400" dirty="0" err="1" smtClean="0">
                <a:solidFill>
                  <a:srgbClr val="FF9900"/>
                </a:solidFill>
                <a:latin typeface="Impact" pitchFamily="34" charset="0"/>
              </a:rPr>
              <a:t>tepat</a:t>
            </a:r>
            <a:r>
              <a:rPr lang="en-US" sz="54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5400" dirty="0" err="1" smtClean="0">
                <a:solidFill>
                  <a:srgbClr val="FF9900"/>
                </a:solidFill>
                <a:latin typeface="Impact" pitchFamily="34" charset="0"/>
              </a:rPr>
              <a:t>adalah</a:t>
            </a:r>
            <a:r>
              <a:rPr lang="en-US" sz="54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5400" dirty="0" err="1" smtClean="0">
                <a:solidFill>
                  <a:srgbClr val="FF9900"/>
                </a:solidFill>
                <a:latin typeface="Impact" pitchFamily="34" charset="0"/>
              </a:rPr>
              <a:t>hal</a:t>
            </a:r>
            <a:r>
              <a:rPr lang="en-US" sz="5400" dirty="0" smtClean="0">
                <a:solidFill>
                  <a:srgbClr val="FF9900"/>
                </a:solidFill>
                <a:latin typeface="Impact" pitchFamily="34" charset="0"/>
              </a:rPr>
              <a:t> PENTING!</a:t>
            </a:r>
            <a:endParaRPr lang="en-US" sz="6600" dirty="0">
              <a:solidFill>
                <a:srgbClr val="FF990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DESIGNER-TODAY\My Documents\My Pictures\Game Wallpaper\key fac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-152400"/>
            <a:ext cx="99187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1"/>
          <p:cNvSpPr>
            <a:spLocks/>
          </p:cNvSpPr>
          <p:nvPr/>
        </p:nvSpPr>
        <p:spPr bwMode="auto">
          <a:xfrm rot="-1800000">
            <a:off x="47625" y="1179513"/>
            <a:ext cx="4416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80000"/>
              </a:lnSpc>
            </a:pPr>
            <a:r>
              <a:rPr lang="en-US" sz="36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Jika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Tepat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maka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Performansi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Cepat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dan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akurat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,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Jika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Tidak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tepat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produktifitas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turun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, error </a:t>
            </a:r>
            <a:r>
              <a:rPr lang="en-US" sz="4000" dirty="0" err="1" smtClean="0">
                <a:solidFill>
                  <a:srgbClr val="FF9900"/>
                </a:solidFill>
                <a:latin typeface="Impact" pitchFamily="34" charset="0"/>
              </a:rPr>
              <a:t>naik</a:t>
            </a:r>
            <a:r>
              <a:rPr lang="en-US" sz="4000" dirty="0" smtClean="0">
                <a:solidFill>
                  <a:srgbClr val="FF9900"/>
                </a:solidFill>
                <a:latin typeface="Impact" pitchFamily="34" charset="0"/>
              </a:rPr>
              <a:t>, STRESS</a:t>
            </a:r>
            <a:endParaRPr lang="en-US" sz="4800" dirty="0">
              <a:solidFill>
                <a:srgbClr val="FF990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Kuliah\IMK\091001\device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2054" name="Picture 6" descr="D:\Kuliah\IMK\091001\device\2781722342_c342129cd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590800"/>
            <a:ext cx="1983737" cy="1571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228600" y="2286000"/>
            <a:ext cx="9601200" cy="1295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295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Rockwell" pitchFamily="18" charset="0"/>
              </a:rPr>
              <a:t>CHARACTERISTICS </a:t>
            </a:r>
            <a:r>
              <a:rPr lang="en-US" sz="3600" b="1" dirty="0" smtClean="0">
                <a:solidFill>
                  <a:srgbClr val="FFC000"/>
                </a:solidFill>
                <a:latin typeface="Rockwell" pitchFamily="18" charset="0"/>
              </a:rPr>
              <a:t>OF INPUT DEVICE</a:t>
            </a:r>
            <a:endParaRPr lang="en-US" sz="3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2053" name="Picture 5" descr="D:\Kuliah\IMK\091001\device\logitech-trackbal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581400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5" name="Picture 7" descr="D:\Kuliah\IMK\091001\device\keyboard-trackba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6200" y="838200"/>
            <a:ext cx="2032000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uliah\s2ontheMOVE\BI\BusinessINtelligence\reveal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922520"/>
            <a:ext cx="2286000" cy="1554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Pentagon 4"/>
          <p:cNvSpPr/>
          <p:nvPr/>
        </p:nvSpPr>
        <p:spPr>
          <a:xfrm>
            <a:off x="0" y="0"/>
            <a:ext cx="7315200" cy="9906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Rockwell" pitchFamily="18" charset="0"/>
              </a:rPr>
              <a:t>Task Performed using today system</a:t>
            </a:r>
            <a:endParaRPr lang="en-US" sz="3200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609600" y="4038600"/>
            <a:ext cx="2057400" cy="1371600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point at an object on the screen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2362200" y="3276600"/>
            <a:ext cx="2057400" cy="1371600"/>
          </a:xfrm>
          <a:prstGeom prst="hex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select the object or identify it as the focus at attention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114800" y="4038600"/>
            <a:ext cx="2057400" cy="1371600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drag an object across the screen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4114800" y="2590800"/>
            <a:ext cx="2057400" cy="13716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draw something free-form on the screen</a:t>
            </a:r>
          </a:p>
        </p:txBody>
      </p:sp>
      <p:sp>
        <p:nvSpPr>
          <p:cNvPr id="11" name="Hexagon 10"/>
          <p:cNvSpPr/>
          <p:nvPr/>
        </p:nvSpPr>
        <p:spPr>
          <a:xfrm>
            <a:off x="2362200" y="4724400"/>
            <a:ext cx="2057400" cy="13716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track or follow a moving object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2362200" y="1828800"/>
            <a:ext cx="2057400" cy="13716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orient or position an object</a:t>
            </a:r>
          </a:p>
        </p:txBody>
      </p:sp>
      <p:sp>
        <p:nvSpPr>
          <p:cNvPr id="13" name="Hexagon 12"/>
          <p:cNvSpPr/>
          <p:nvPr/>
        </p:nvSpPr>
        <p:spPr>
          <a:xfrm>
            <a:off x="609600" y="2590800"/>
            <a:ext cx="2057400" cy="1371600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To enter or manipulate data 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Kuliah\IMK\091001\device\x1pxOYwqu4SjF4iGRseCrdLf95jBM18QdP_VTijYQPfGDFNLks7JCvP-B6JzRgtUaIxqdR4D0VtKRnIPkZnAHQrBN8r3KXc86UpLMhre8DHUFA6dmunsZDGl9mINRqrduD5EcS3wkZ7FVpgkyZcDxQI6dUgSvODzZ0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4572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Factor of </a:t>
            </a:r>
            <a:r>
              <a:rPr lang="en-US" dirty="0" smtClean="0">
                <a:solidFill>
                  <a:srgbClr val="FFC000"/>
                </a:solidFill>
                <a:latin typeface="Rockwell" pitchFamily="18" charset="0"/>
              </a:rPr>
              <a:t>consideration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	</a:t>
            </a:r>
            <a:endParaRPr lang="en-US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6096000" y="3581400"/>
            <a:ext cx="2971800" cy="2362200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74320" bIns="1371600"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direction, distance, and speed of movement hand and corresponding pointer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0800000">
            <a:off x="4572001" y="3505200"/>
            <a:ext cx="2971800" cy="2362200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274320" bIns="137160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 smtClean="0">
                <a:latin typeface="Rockwell" pitchFamily="18" charset="0"/>
              </a:rPr>
              <a:t>Factor Of Consideration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4572000" y="1066800"/>
            <a:ext cx="2971800" cy="23622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274320" bIns="1371600"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Discrete VS </a:t>
            </a:r>
            <a:r>
              <a:rPr lang="en-US" sz="1400" dirty="0" err="1" smtClean="0">
                <a:latin typeface="Rockwell" pitchFamily="18" charset="0"/>
              </a:rPr>
              <a:t>Continous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048000" y="3581400"/>
            <a:ext cx="2971800" cy="236220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274320" bIns="1371600"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Direct VS Indirect</a:t>
            </a:r>
            <a:endParaRPr lang="en-US" sz="14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5638800" cy="83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Trackball</a:t>
            </a:r>
            <a:endParaRPr lang="en-US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650240"/>
          <a:ext cx="4648200" cy="14376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 spherical object (ball) that rotates freely in all directions in its socket.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Direction and speed is tracked and translated into cursor movement.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133600"/>
          <a:ext cx="4648200" cy="1925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 relationship between hand and pointer movement in terms of direction and speed.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obscure vision of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require additional desk space (if mounted on keyboard)</a:t>
                      </a:r>
                    </a:p>
                    <a:p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4114800"/>
          <a:ext cx="8077200" cy="2900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07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is indirect, in a plane different from the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No direct relationship exists between hand and pointer movement in terms of distance.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 degree of eye-hand coordination.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 keys.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different hand movements.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 (if not mounted on keyboard).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additional desk space (if not mounted on keyboard).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be difficult to control.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be fatiguing to use over extended time.</a:t>
                      </a:r>
                    </a:p>
                    <a:p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D:\Kuliah\IMK\091001\device\logitech-trackb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654050"/>
            <a:ext cx="3155950" cy="315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39624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Rockwell" pitchFamily="18" charset="0"/>
              </a:rPr>
              <a:t>Joystick</a:t>
            </a:r>
            <a:endParaRPr lang="en-US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558800"/>
          <a:ext cx="5867400" cy="2413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 stick or bat-shaped device anchored at the bottom.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Variable in size, smaller ones being operated by fingers, larger ones requiring the whole hand.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Variable in cursor direction movement method, force joysticks respond to pressure;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movable ones respond to movement.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Variable in degree of movement allowed, from horizontal-vertical only to continuous.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5679440"/>
          <a:ext cx="8382000" cy="1102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Advantages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Direct relationship between hand and pointer movement in terms of direction.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obscure vision of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Does not require additional desk space (if mounted on keyboard).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3048000"/>
          <a:ext cx="8382000" cy="257338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82000"/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Disadvantages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090057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Movement indirect, in plane different from screen.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Indirect relationship between hand and pointer in terms of speed and distance.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 degree of eye-hand coordination.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 keys.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different hand movements to use.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hand to be removed from keyboard (if not mounted on keyboard).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Requires additional desk space (if not mounted on keyboard).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be fatiguing to use over extended time.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400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May be slow and inaccurate.</a:t>
                      </a:r>
                    </a:p>
                    <a:p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D:\Kuliah\IMK\091001\device\joysti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533400"/>
            <a:ext cx="2667000" cy="304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1964</Words>
  <Application>Microsoft Office PowerPoint</Application>
  <PresentationFormat>On-screen Show (4:3)</PresentationFormat>
  <Paragraphs>243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Select the proper interaction device</vt:lpstr>
      <vt:lpstr>PowerPoint Presentation</vt:lpstr>
      <vt:lpstr>PowerPoint Presentation</vt:lpstr>
      <vt:lpstr>PowerPoint Presentation</vt:lpstr>
      <vt:lpstr>CHARACTERISTICS OF INPUT DEVICE</vt:lpstr>
      <vt:lpstr>PowerPoint Presentation</vt:lpstr>
      <vt:lpstr>Factor of consideration </vt:lpstr>
      <vt:lpstr>Trackball</vt:lpstr>
      <vt:lpstr>Joystick</vt:lpstr>
      <vt:lpstr>Graphic Tablet or Trackpad</vt:lpstr>
      <vt:lpstr>Touch Screen</vt:lpstr>
      <vt:lpstr>Touch Screen</vt:lpstr>
      <vt:lpstr>Light Pen</vt:lpstr>
      <vt:lpstr>Voice</vt:lpstr>
      <vt:lpstr>Mouse</vt:lpstr>
      <vt:lpstr>Mouse</vt:lpstr>
      <vt:lpstr>Keyboard</vt:lpstr>
      <vt:lpstr>Keyboard</vt:lpstr>
      <vt:lpstr>Other Input Device</vt:lpstr>
      <vt:lpstr>SELECTING THE PROPER  INPUT DEVICE</vt:lpstr>
      <vt:lpstr>Panduan dalam memilih Input device yang sesuai</vt:lpstr>
      <vt:lpstr>Pointer Guidelines</vt:lpstr>
      <vt:lpstr>Output Device</vt:lpstr>
      <vt:lpstr>TUBES</vt:lpstr>
    </vt:vector>
  </TitlesOfParts>
  <Company>IT TELKOM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the proper interaction device</dc:title>
  <dc:creator>Admin</dc:creator>
  <cp:lastModifiedBy>SAI-PC</cp:lastModifiedBy>
  <cp:revision>49</cp:revision>
  <dcterms:created xsi:type="dcterms:W3CDTF">2009-10-04T15:09:36Z</dcterms:created>
  <dcterms:modified xsi:type="dcterms:W3CDTF">2015-10-30T11:43:54Z</dcterms:modified>
</cp:coreProperties>
</file>