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6" r:id="rId4"/>
    <p:sldId id="268" r:id="rId5"/>
    <p:sldId id="269" r:id="rId6"/>
    <p:sldId id="270" r:id="rId7"/>
    <p:sldId id="257" r:id="rId8"/>
    <p:sldId id="271" r:id="rId9"/>
    <p:sldId id="272" r:id="rId10"/>
    <p:sldId id="258" r:id="rId11"/>
    <p:sldId id="273" r:id="rId12"/>
    <p:sldId id="274" r:id="rId13"/>
    <p:sldId id="259" r:id="rId14"/>
    <p:sldId id="275" r:id="rId15"/>
    <p:sldId id="276" r:id="rId16"/>
    <p:sldId id="277" r:id="rId17"/>
    <p:sldId id="278" r:id="rId18"/>
    <p:sldId id="279" r:id="rId19"/>
    <p:sldId id="280" r:id="rId20"/>
    <p:sldId id="260" r:id="rId21"/>
    <p:sldId id="261" r:id="rId22"/>
    <p:sldId id="262" r:id="rId23"/>
    <p:sldId id="263" r:id="rId24"/>
    <p:sldId id="281" r:id="rId25"/>
    <p:sldId id="264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02AD71-F034-4C29-A8F2-9F93CB926F50}" type="datetimeFigureOut">
              <a:rPr lang="en-US" smtClean="0"/>
              <a:pPr/>
              <a:t>11/8/2010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7920B0-2987-4F89-B53D-8CAAC986EB0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Step - 7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Screen-Based Control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– Text Entry / Read only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Usually referred as “</a:t>
            </a:r>
            <a:r>
              <a:rPr lang="en-US" i="1" dirty="0" smtClean="0"/>
              <a:t>field” </a:t>
            </a:r>
            <a:r>
              <a:rPr lang="en-US" dirty="0" smtClean="0"/>
              <a:t>or</a:t>
            </a:r>
            <a:r>
              <a:rPr lang="en-US" i="1" dirty="0" smtClean="0"/>
              <a:t> “text-box”</a:t>
            </a:r>
          </a:p>
          <a:p>
            <a:pPr lvl="1"/>
            <a:r>
              <a:rPr lang="en-US" i="1" dirty="0" smtClean="0"/>
              <a:t>Unprotected</a:t>
            </a:r>
            <a:r>
              <a:rPr lang="en-US" dirty="0" smtClean="0"/>
              <a:t>: a text box into which information can be keyed</a:t>
            </a:r>
          </a:p>
          <a:p>
            <a:pPr lvl="1"/>
            <a:r>
              <a:rPr lang="en-US" i="1" dirty="0" smtClean="0"/>
              <a:t>Protected</a:t>
            </a:r>
            <a:r>
              <a:rPr lang="en-US" dirty="0" smtClean="0"/>
              <a:t>: A text box used for display purposes only</a:t>
            </a:r>
          </a:p>
          <a:p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Usually rectangular in shape</a:t>
            </a:r>
          </a:p>
          <a:p>
            <a:pPr lvl="1"/>
            <a:r>
              <a:rPr lang="en-US" dirty="0" smtClean="0"/>
              <a:t>Usually possesses a caption or label describing the kind of information contained within it</a:t>
            </a:r>
          </a:p>
          <a:p>
            <a:pPr lvl="1"/>
            <a:r>
              <a:rPr lang="en-US" dirty="0" smtClean="0"/>
              <a:t>Two types exist</a:t>
            </a:r>
          </a:p>
          <a:p>
            <a:pPr lvl="2"/>
            <a:r>
              <a:rPr lang="en-US" dirty="0" smtClean="0"/>
              <a:t>Single-line</a:t>
            </a:r>
          </a:p>
          <a:p>
            <a:pPr lvl="2"/>
            <a:r>
              <a:rPr lang="en-US" dirty="0" smtClean="0"/>
              <a:t>Multiple-line</a:t>
            </a:r>
          </a:p>
          <a:p>
            <a:pPr lvl="1"/>
            <a:r>
              <a:rPr lang="en-US" dirty="0" smtClean="0"/>
              <a:t>When first displayed, the box may be blank or contain an initial value</a:t>
            </a:r>
          </a:p>
          <a:p>
            <a:r>
              <a:rPr lang="en-US" dirty="0" smtClean="0"/>
              <a:t>Purpose</a:t>
            </a:r>
          </a:p>
          <a:p>
            <a:pPr lvl="1"/>
            <a:r>
              <a:rPr lang="en-US" dirty="0" smtClean="0"/>
              <a:t>To permit the display, entering, or editing of textual information</a:t>
            </a:r>
          </a:p>
          <a:p>
            <a:pPr lvl="1"/>
            <a:r>
              <a:rPr lang="en-US" dirty="0" smtClean="0"/>
              <a:t>To display read-only information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– Text Entry / Read only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</a:t>
            </a:r>
            <a:endParaRPr lang="en-US" i="1" dirty="0" smtClean="0"/>
          </a:p>
          <a:p>
            <a:pPr lvl="1"/>
            <a:r>
              <a:rPr lang="en-US" dirty="0" smtClean="0"/>
              <a:t>Very flexible</a:t>
            </a:r>
          </a:p>
          <a:p>
            <a:pPr lvl="1"/>
            <a:r>
              <a:rPr lang="en-US" dirty="0" smtClean="0"/>
              <a:t>Familiar</a:t>
            </a:r>
          </a:p>
          <a:p>
            <a:pPr lvl="1"/>
            <a:r>
              <a:rPr lang="en-US" dirty="0" smtClean="0"/>
              <a:t>Consumes little screen space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Requires use of typewriter keyboard.</a:t>
            </a:r>
          </a:p>
          <a:p>
            <a:pPr lvl="1"/>
            <a:r>
              <a:rPr lang="en-US" dirty="0" smtClean="0"/>
              <a:t>Requires user to remember what must be keyed</a:t>
            </a:r>
          </a:p>
          <a:p>
            <a:r>
              <a:rPr lang="en-US" dirty="0" smtClean="0"/>
              <a:t>Proper usage</a:t>
            </a:r>
          </a:p>
          <a:p>
            <a:pPr lvl="1"/>
            <a:r>
              <a:rPr lang="en-US" dirty="0" smtClean="0"/>
              <a:t>Most useful for data that is</a:t>
            </a:r>
          </a:p>
          <a:p>
            <a:pPr lvl="2"/>
            <a:r>
              <a:rPr lang="en-US" dirty="0" smtClean="0"/>
              <a:t>Unlimited in scope</a:t>
            </a:r>
          </a:p>
          <a:p>
            <a:pPr lvl="2"/>
            <a:r>
              <a:rPr lang="en-US" dirty="0" smtClean="0"/>
              <a:t>Difficult to categorize</a:t>
            </a:r>
          </a:p>
          <a:p>
            <a:pPr lvl="2"/>
            <a:r>
              <a:rPr lang="en-US" dirty="0" smtClean="0"/>
              <a:t>Of a variety of different lengths</a:t>
            </a:r>
          </a:p>
          <a:p>
            <a:pPr lvl="1"/>
            <a:r>
              <a:rPr lang="en-US" dirty="0" smtClean="0"/>
              <a:t>When using a selection list is not possible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– Text Entry / Read only controls</a:t>
            </a:r>
            <a:endParaRPr lang="en-US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321" y="3914775"/>
            <a:ext cx="26193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5467350"/>
            <a:ext cx="2933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752600"/>
            <a:ext cx="26479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2921" y="2438400"/>
            <a:ext cx="16573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09600" y="1371600"/>
            <a:ext cx="184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occurrence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20690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09600" y="1295400"/>
            <a:ext cx="3124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1885950"/>
            <a:ext cx="30194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886200" y="1447800"/>
            <a:ext cx="21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Multiple occurrence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886200" y="1295400"/>
            <a:ext cx="31242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09600" y="3276600"/>
            <a:ext cx="4419600" cy="3352800"/>
            <a:chOff x="4114800" y="1447800"/>
            <a:chExt cx="4419600" cy="33528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191000" y="1962150"/>
              <a:ext cx="2038350" cy="14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191000" y="3457575"/>
              <a:ext cx="1409700" cy="1266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4191000" y="1524000"/>
              <a:ext cx="2020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Read-only / display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24600" y="2133600"/>
              <a:ext cx="214674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alphanumeric then</a:t>
              </a:r>
            </a:p>
            <a:p>
              <a:r>
                <a:rPr lang="en-US" dirty="0" smtClean="0"/>
                <a:t>left justify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If numeric then right</a:t>
              </a:r>
            </a:p>
            <a:p>
              <a:r>
                <a:rPr lang="en-US" dirty="0" smtClean="0"/>
                <a:t>justify 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14800" y="1447800"/>
              <a:ext cx="4419600" cy="3352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181600" y="3276600"/>
            <a:ext cx="33528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57800" y="3352800"/>
            <a:ext cx="15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Segmentation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553200" y="48884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– Selection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Presents on the screen all the possible alternatives, conditions, or choices that may exist for an entity, property, or value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Radio button</a:t>
            </a:r>
          </a:p>
          <a:p>
            <a:pPr lvl="1"/>
            <a:r>
              <a:rPr lang="en-US" dirty="0" smtClean="0"/>
              <a:t>Check box</a:t>
            </a:r>
          </a:p>
          <a:p>
            <a:pPr lvl="1"/>
            <a:r>
              <a:rPr lang="en-US" dirty="0" smtClean="0"/>
              <a:t>Palette</a:t>
            </a:r>
          </a:p>
          <a:p>
            <a:pPr lvl="1"/>
            <a:r>
              <a:rPr lang="en-US" dirty="0" smtClean="0"/>
              <a:t>List box</a:t>
            </a:r>
          </a:p>
          <a:p>
            <a:pPr lvl="1"/>
            <a:r>
              <a:rPr lang="en-US" dirty="0" smtClean="0"/>
              <a:t>List view control</a:t>
            </a:r>
          </a:p>
          <a:p>
            <a:pPr lvl="1"/>
            <a:r>
              <a:rPr lang="en-US" dirty="0" smtClean="0"/>
              <a:t>Drop-down / Pop-up list box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3124200"/>
            <a:ext cx="1228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3848100"/>
            <a:ext cx="3657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029200" y="33644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z="2400" dirty="0" smtClean="0"/>
              <a:t>3 – Selection Controls: </a:t>
            </a:r>
            <a:r>
              <a:rPr lang="en-US" dirty="0" smtClean="0"/>
              <a:t>Radio button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5061" t="4762" r="9773" b="4762"/>
          <a:stretch>
            <a:fillRect/>
          </a:stretch>
        </p:blipFill>
        <p:spPr bwMode="auto">
          <a:xfrm>
            <a:off x="2590800" y="2209800"/>
            <a:ext cx="4648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629275"/>
            <a:ext cx="54673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0" y="2362200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3048000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962400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4621231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715000"/>
            <a:ext cx="76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02482" y="1457980"/>
            <a:ext cx="471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“Only one selection permitted”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25" y="1438275"/>
            <a:ext cx="5476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 l="5556" t="18717" r="19444" b="8556"/>
          <a:stretch>
            <a:fillRect/>
          </a:stretch>
        </p:blipFill>
        <p:spPr bwMode="auto">
          <a:xfrm>
            <a:off x="2362200" y="4038600"/>
            <a:ext cx="4114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22485" y="1840468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better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267200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!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562600"/>
            <a:ext cx="38004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sz="2400" dirty="0" smtClean="0"/>
              <a:t>3 – Selection Controls: </a:t>
            </a:r>
            <a:r>
              <a:rPr lang="en-US" dirty="0" smtClean="0"/>
              <a:t>Radio button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sz="2400" dirty="0" smtClean="0"/>
              <a:t>3 – Selection Controls: </a:t>
            </a:r>
            <a:r>
              <a:rPr lang="en-US" dirty="0" smtClean="0"/>
              <a:t>Check box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836" y="2533650"/>
            <a:ext cx="1252039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50" y="2192215"/>
            <a:ext cx="2457450" cy="182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9875" y="2876549"/>
            <a:ext cx="2828925" cy="26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3182" y="4267200"/>
            <a:ext cx="42404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350563" y="1534180"/>
            <a:ext cx="421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800" dirty="0" smtClean="0"/>
              <a:t>“Use for multiple selection”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0" y="5638800"/>
            <a:ext cx="71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2400" dirty="0" smtClean="0"/>
              <a:t>3 – Selection Controls: </a:t>
            </a:r>
            <a:r>
              <a:rPr lang="en-US" dirty="0" smtClean="0"/>
              <a:t>Palette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l="58750" t="5000" r="26250" b="76000"/>
          <a:stretch>
            <a:fillRect/>
          </a:stretch>
        </p:blipFill>
        <p:spPr bwMode="auto">
          <a:xfrm>
            <a:off x="3124200" y="4572000"/>
            <a:ext cx="259080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 l="32500" t="24000" r="32500" b="28000"/>
          <a:stretch>
            <a:fillRect/>
          </a:stretch>
        </p:blipFill>
        <p:spPr bwMode="auto">
          <a:xfrm>
            <a:off x="1028700" y="1371600"/>
            <a:ext cx="34671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 l="41875" t="21000" r="25000" b="20000"/>
          <a:stretch>
            <a:fillRect/>
          </a:stretch>
        </p:blipFill>
        <p:spPr bwMode="auto">
          <a:xfrm>
            <a:off x="5257800" y="1371600"/>
            <a:ext cx="2743200" cy="3053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2400" dirty="0" smtClean="0"/>
              <a:t>3 – Selection Controls: </a:t>
            </a:r>
            <a:r>
              <a:rPr lang="en-US" dirty="0" smtClean="0"/>
              <a:t>List box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472654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783806"/>
            <a:ext cx="3048000" cy="279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938930" y="4267200"/>
            <a:ext cx="30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box with multiple selection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3 – Selection Controls: </a:t>
            </a:r>
            <a:r>
              <a:rPr lang="en-US" dirty="0" smtClean="0"/>
              <a:t>Drop Down/Pull-down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267200"/>
            <a:ext cx="33909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905000"/>
            <a:ext cx="33813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962400" y="42672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815661">
            <a:off x="4211570" y="3700908"/>
            <a:ext cx="1097033" cy="31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47150" y="4267200"/>
            <a:ext cx="1239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Clicked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239000" y="2362200"/>
            <a:ext cx="381000" cy="533400"/>
          </a:xfrm>
          <a:prstGeom prst="downArrow">
            <a:avLst>
              <a:gd name="adj1" fmla="val 4323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24400" y="1752600"/>
            <a:ext cx="2667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50978" y="1981200"/>
            <a:ext cx="884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Then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Droped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Pulled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down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the characteristics and capabilities of the various screen controls</a:t>
            </a:r>
          </a:p>
          <a:p>
            <a:r>
              <a:rPr lang="en-US" dirty="0" smtClean="0"/>
              <a:t>Selecting the proper controls for the user and tasks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 Entry/Selection Controls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62200"/>
            <a:ext cx="26860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133600"/>
            <a:ext cx="1971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191000"/>
            <a:ext cx="1828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5800" y="4191000"/>
            <a:ext cx="17907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3810000"/>
            <a:ext cx="205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Combo box - Closed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43400" y="3810000"/>
            <a:ext cx="217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Combo box - Opened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1676400"/>
            <a:ext cx="144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Combo boxes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916668"/>
            <a:ext cx="117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 boxes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Other Operable Controls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14475"/>
            <a:ext cx="53149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 b="43215"/>
          <a:stretch>
            <a:fillRect/>
          </a:stretch>
        </p:blipFill>
        <p:spPr bwMode="auto">
          <a:xfrm>
            <a:off x="1104900" y="4038600"/>
            <a:ext cx="3771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981200"/>
            <a:ext cx="20669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4295775"/>
            <a:ext cx="2819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981700" y="3962400"/>
            <a:ext cx="107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Tree 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10262" y="1552575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Date picker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3143" y="129540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Slider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4050268"/>
            <a:ext cx="5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Tabs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Implement custom controls with caution</a:t>
            </a:r>
          </a:p>
          <a:p>
            <a:r>
              <a:rPr lang="en-US" sz="1800" dirty="0" smtClean="0"/>
              <a:t>The addition of custom controls adds to this learning and increases system complexity</a:t>
            </a:r>
            <a:endParaRPr lang="en-US" sz="18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 l="40625" t="20000" r="25000" b="24000"/>
          <a:stretch>
            <a:fillRect/>
          </a:stretch>
        </p:blipFill>
        <p:spPr bwMode="auto">
          <a:xfrm>
            <a:off x="2971800" y="2743200"/>
            <a:ext cx="3124200" cy="318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4953000" y="5410200"/>
            <a:ext cx="1447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92530" y="5334000"/>
            <a:ext cx="2527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I’m sure this are buttons,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Because they looks clickable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667000" y="3048000"/>
            <a:ext cx="3810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00800" y="3048000"/>
            <a:ext cx="184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Images?? Buttons??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Are they clickable?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743200" y="3581400"/>
            <a:ext cx="4572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3733800"/>
            <a:ext cx="1804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What is this??</a:t>
            </a:r>
          </a:p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What will happen if</a:t>
            </a:r>
          </a:p>
          <a:p>
            <a:pPr algn="r"/>
            <a:r>
              <a:rPr lang="en-US" sz="1600" dirty="0" smtClean="0">
                <a:solidFill>
                  <a:srgbClr val="FF0000"/>
                </a:solidFill>
              </a:rPr>
              <a:t>I’m clicking it?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24200" y="4800600"/>
            <a:ext cx="1447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7"/>
          </p:cNvCxnSpPr>
          <p:nvPr/>
        </p:nvCxnSpPr>
        <p:spPr>
          <a:xfrm rot="5400000" flipH="1" flipV="1">
            <a:off x="5358069" y="3573906"/>
            <a:ext cx="273237" cy="22694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05600" y="4343400"/>
            <a:ext cx="144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What task?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Where to pick?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Static text fields: read-only textual information</a:t>
            </a:r>
          </a:p>
          <a:p>
            <a:r>
              <a:rPr lang="en-US" sz="2000" dirty="0" smtClean="0"/>
              <a:t>Group box: a rectangular frame that surrounds a control or group of controls;  optional caption may included.</a:t>
            </a:r>
          </a:p>
          <a:p>
            <a:r>
              <a:rPr lang="en-US" sz="2000" dirty="0" smtClean="0"/>
              <a:t>Column headings: read-only textual information that serves as a heading above columns of text or numbers</a:t>
            </a:r>
          </a:p>
          <a:p>
            <a:r>
              <a:rPr lang="en-US" sz="2000" dirty="0" smtClean="0"/>
              <a:t>Tool tip/balloon tip: a small pop-up window that contains information;  could be placed in balloon.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572000"/>
            <a:ext cx="3243261" cy="1506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659" y="2438400"/>
            <a:ext cx="6248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54859" y="993577"/>
            <a:ext cx="244583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40184" y="984052"/>
            <a:ext cx="2428875" cy="1076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111459" y="917377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Static text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02459" y="993577"/>
            <a:ext cx="1447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74059" y="762000"/>
            <a:ext cx="1403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Optional caption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4267200"/>
            <a:ext cx="208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 tip / balloon tip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66800" y="4648200"/>
            <a:ext cx="932516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19800" y="4724400"/>
            <a:ext cx="2667000" cy="1262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715000" y="4267200"/>
            <a:ext cx="195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Progress indicators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Proper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Choose familiar controls</a:t>
            </a:r>
          </a:p>
          <a:p>
            <a:r>
              <a:rPr lang="en-US" dirty="0" smtClean="0"/>
              <a:t>Consider the task</a:t>
            </a:r>
          </a:p>
          <a:p>
            <a:r>
              <a:rPr lang="en-US" dirty="0" smtClean="0"/>
              <a:t>Reduce the number of “clicks”</a:t>
            </a:r>
          </a:p>
          <a:p>
            <a:r>
              <a:rPr lang="en-US" dirty="0" smtClean="0"/>
              <a:t>Display as many control choices as possible</a:t>
            </a:r>
          </a:p>
          <a:p>
            <a:endParaRPr lang="en-US" dirty="0" smtClean="0"/>
          </a:p>
          <a:p>
            <a:r>
              <a:rPr lang="en-US" dirty="0" smtClean="0"/>
              <a:t>When to permit text entry?</a:t>
            </a:r>
          </a:p>
          <a:p>
            <a:pPr lvl="1"/>
            <a:r>
              <a:rPr lang="en-US" dirty="0" smtClean="0"/>
              <a:t>Permit text entry if any of the following questions can be answered </a:t>
            </a:r>
            <a:r>
              <a:rPr lang="en-US" b="1" dirty="0" smtClean="0"/>
              <a:t>“Yes”</a:t>
            </a:r>
          </a:p>
          <a:p>
            <a:pPr lvl="2"/>
            <a:r>
              <a:rPr lang="en-US" dirty="0" smtClean="0"/>
              <a:t>Is the data unlimited in size and scope?</a:t>
            </a:r>
          </a:p>
          <a:p>
            <a:pPr lvl="2"/>
            <a:r>
              <a:rPr lang="en-US" dirty="0" smtClean="0"/>
              <a:t>Is the data familiar?</a:t>
            </a:r>
          </a:p>
          <a:p>
            <a:pPr lvl="2"/>
            <a:r>
              <a:rPr lang="en-US" dirty="0" smtClean="0"/>
              <a:t>Is the data not conducive to typing errors?</a:t>
            </a:r>
          </a:p>
          <a:p>
            <a:pPr lvl="2"/>
            <a:r>
              <a:rPr lang="en-US" dirty="0" smtClean="0"/>
              <a:t>Will typing be faster than choice selection?</a:t>
            </a:r>
          </a:p>
          <a:p>
            <a:pPr lvl="2"/>
            <a:r>
              <a:rPr lang="en-US" dirty="0" smtClean="0"/>
              <a:t>Is the user an experienced typist?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Proper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 or Menus for commands?</a:t>
            </a:r>
          </a:p>
          <a:p>
            <a:pPr lvl="1"/>
            <a:r>
              <a:rPr lang="en-US" dirty="0" smtClean="0"/>
              <a:t>Consider the following:</a:t>
            </a:r>
          </a:p>
          <a:p>
            <a:pPr lvl="2"/>
            <a:r>
              <a:rPr lang="en-US" dirty="0" smtClean="0"/>
              <a:t>Whether or not the command is part of a </a:t>
            </a:r>
            <a:r>
              <a:rPr lang="en-US" i="1" u="sng" dirty="0" smtClean="0"/>
              <a:t>standard tool set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The total </a:t>
            </a:r>
            <a:r>
              <a:rPr lang="en-US" i="1" u="sng" dirty="0" smtClean="0"/>
              <a:t>number</a:t>
            </a:r>
            <a:r>
              <a:rPr lang="en-US" i="1" dirty="0" smtClean="0"/>
              <a:t> </a:t>
            </a:r>
            <a:r>
              <a:rPr lang="en-US" dirty="0" smtClean="0"/>
              <a:t>of commands in the application.</a:t>
            </a:r>
          </a:p>
          <a:p>
            <a:pPr lvl="2"/>
            <a:r>
              <a:rPr lang="en-US" dirty="0" smtClean="0"/>
              <a:t>The </a:t>
            </a:r>
            <a:r>
              <a:rPr lang="en-US" i="1" u="sng" dirty="0" smtClean="0"/>
              <a:t>complexity</a:t>
            </a:r>
            <a:r>
              <a:rPr lang="en-US" i="1" dirty="0" smtClean="0"/>
              <a:t> </a:t>
            </a:r>
            <a:r>
              <a:rPr lang="en-US" dirty="0" smtClean="0"/>
              <a:t>of the commands.</a:t>
            </a:r>
          </a:p>
          <a:p>
            <a:pPr lvl="2"/>
            <a:r>
              <a:rPr lang="en-US" dirty="0" smtClean="0"/>
              <a:t>The </a:t>
            </a:r>
            <a:r>
              <a:rPr lang="en-US" i="1" u="sng" dirty="0" smtClean="0"/>
              <a:t>frequency</a:t>
            </a:r>
            <a:r>
              <a:rPr lang="en-US" i="1" dirty="0" smtClean="0"/>
              <a:t> </a:t>
            </a:r>
            <a:r>
              <a:rPr lang="en-US" dirty="0" smtClean="0"/>
              <a:t>with which commands are used.</a:t>
            </a:r>
          </a:p>
          <a:p>
            <a:pPr lvl="2"/>
            <a:r>
              <a:rPr lang="en-US" dirty="0" smtClean="0"/>
              <a:t>Whether or not the command is used in </a:t>
            </a:r>
            <a:r>
              <a:rPr lang="en-US" i="1" u="sng" dirty="0" smtClean="0"/>
              <a:t>association with another control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Sometimes called ‘widgets’</a:t>
            </a:r>
          </a:p>
          <a:p>
            <a:r>
              <a:rPr lang="en-US" dirty="0" smtClean="0"/>
              <a:t>Widgets: the elements of a screen that constitute its body.</a:t>
            </a:r>
          </a:p>
          <a:p>
            <a:r>
              <a:rPr lang="en-US" dirty="0" smtClean="0"/>
              <a:t>Definition: graphic objects that represent the properties or operations of other objects</a:t>
            </a:r>
          </a:p>
          <a:p>
            <a:r>
              <a:rPr lang="en-US" dirty="0" smtClean="0"/>
              <a:t>Functions:</a:t>
            </a:r>
          </a:p>
          <a:p>
            <a:pPr lvl="1"/>
            <a:r>
              <a:rPr lang="en-US" dirty="0" smtClean="0"/>
              <a:t>Permit the entry or selection of a particular value</a:t>
            </a:r>
          </a:p>
          <a:p>
            <a:pPr lvl="1"/>
            <a:r>
              <a:rPr lang="en-US" dirty="0" smtClean="0"/>
              <a:t>Permit the changing or editing of a particular value</a:t>
            </a:r>
          </a:p>
          <a:p>
            <a:pPr lvl="1"/>
            <a:r>
              <a:rPr lang="en-US" dirty="0" smtClean="0"/>
              <a:t>Display only a particular piece of text, value, or graphic</a:t>
            </a:r>
          </a:p>
          <a:p>
            <a:pPr lvl="1"/>
            <a:r>
              <a:rPr lang="en-US" dirty="0" smtClean="0"/>
              <a:t>Cause a command to be performed</a:t>
            </a:r>
          </a:p>
          <a:p>
            <a:pPr lvl="1"/>
            <a:r>
              <a:rPr lang="en-US" dirty="0" smtClean="0"/>
              <a:t>Possess a contextual pop-up window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</a:t>
            </a:r>
            <a:r>
              <a:rPr lang="en-US" b="1" dirty="0" smtClean="0"/>
              <a:t>Extremely</a:t>
            </a:r>
            <a:r>
              <a:rPr lang="en-US" dirty="0" smtClean="0"/>
              <a:t> Important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control must:</a:t>
            </a:r>
          </a:p>
          <a:p>
            <a:pPr lvl="1"/>
            <a:r>
              <a:rPr lang="en-US" dirty="0" smtClean="0"/>
              <a:t>Look the way it works</a:t>
            </a:r>
          </a:p>
          <a:p>
            <a:pPr lvl="1"/>
            <a:r>
              <a:rPr lang="en-US" dirty="0" smtClean="0"/>
              <a:t>Work the way it looks</a:t>
            </a:r>
          </a:p>
          <a:p>
            <a:pPr lvl="1">
              <a:buNone/>
            </a:pPr>
            <a:r>
              <a:rPr lang="en-US" dirty="0" smtClean="0"/>
              <a:t>“Look” </a:t>
            </a:r>
            <a:r>
              <a:rPr lang="en-US" dirty="0" smtClean="0">
                <a:sym typeface="Wingdings" pitchFamily="2" charset="2"/>
              </a:rPr>
              <a:t> “</a:t>
            </a:r>
            <a:r>
              <a:rPr lang="en-US" dirty="0" err="1" smtClean="0">
                <a:sym typeface="Wingdings" pitchFamily="2" charset="2"/>
              </a:rPr>
              <a:t>enterability</a:t>
            </a:r>
            <a:r>
              <a:rPr lang="en-US" dirty="0" smtClean="0">
                <a:sym typeface="Wingdings" pitchFamily="2" charset="2"/>
              </a:rPr>
              <a:t>” or “</a:t>
            </a:r>
            <a:r>
              <a:rPr lang="en-US" dirty="0" err="1" smtClean="0">
                <a:sym typeface="Wingdings" pitchFamily="2" charset="2"/>
              </a:rPr>
              <a:t>clickability</a:t>
            </a:r>
            <a:r>
              <a:rPr lang="en-US" dirty="0" smtClean="0">
                <a:sym typeface="Wingdings" pitchFamily="2" charset="2"/>
              </a:rPr>
              <a:t>”</a:t>
            </a:r>
            <a:endParaRPr lang="en-US" dirty="0" smtClean="0"/>
          </a:p>
          <a:p>
            <a:r>
              <a:rPr lang="en-US" dirty="0" smtClean="0"/>
              <a:t>Used exactly as its design intended</a:t>
            </a:r>
          </a:p>
          <a:p>
            <a:r>
              <a:rPr lang="en-US" dirty="0" smtClean="0"/>
              <a:t>Presented in a standard manner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Example:</a:t>
            </a:r>
            <a:endParaRPr lang="en-US" dirty="0"/>
          </a:p>
          <a:p>
            <a:r>
              <a:rPr lang="en-US" dirty="0" smtClean="0"/>
              <a:t>Windows XP:</a:t>
            </a:r>
          </a:p>
          <a:p>
            <a:pPr lvl="1"/>
            <a:r>
              <a:rPr lang="en-US" dirty="0" smtClean="0"/>
              <a:t>Raised elements can be pressed</a:t>
            </a:r>
          </a:p>
          <a:p>
            <a:pPr lvl="1"/>
            <a:r>
              <a:rPr lang="en-US" dirty="0" smtClean="0"/>
              <a:t>Recessed elements can not be pressed</a:t>
            </a:r>
          </a:p>
          <a:p>
            <a:pPr lvl="1"/>
            <a:r>
              <a:rPr lang="en-US" dirty="0" smtClean="0"/>
              <a:t>Elements on a flat white background can be opened, edited, or 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about Web page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Unleashed and exposed thousands of instances </a:t>
            </a:r>
          </a:p>
          <a:p>
            <a:r>
              <a:rPr lang="en-US" dirty="0" smtClean="0"/>
              <a:t>Basic principles have been violated</a:t>
            </a:r>
          </a:p>
          <a:p>
            <a:r>
              <a:rPr lang="en-US" dirty="0" smtClean="0"/>
              <a:t>Placing greater value on personal creativity than on interface usability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Operable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are those that permit:</a:t>
            </a:r>
          </a:p>
          <a:p>
            <a:pPr lvl="1"/>
            <a:r>
              <a:rPr lang="en-US" dirty="0" smtClean="0"/>
              <a:t>Entry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Changing</a:t>
            </a:r>
          </a:p>
          <a:p>
            <a:pPr lvl="1"/>
            <a:r>
              <a:rPr lang="en-US" dirty="0" smtClean="0"/>
              <a:t>Editing</a:t>
            </a:r>
          </a:p>
          <a:p>
            <a:pPr lvl="1"/>
            <a:r>
              <a:rPr lang="en-US" dirty="0" smtClean="0"/>
              <a:t>Cause a command to be performed</a:t>
            </a:r>
          </a:p>
          <a:p>
            <a:r>
              <a:rPr lang="en-US" dirty="0" smtClean="0"/>
              <a:t>Here are the classes… (next slide)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– Operable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Description</a:t>
            </a:r>
          </a:p>
          <a:p>
            <a:pPr lvl="1"/>
            <a:r>
              <a:rPr lang="en-US" sz="2000" dirty="0" smtClean="0"/>
              <a:t>A square or rectangular-shaped control with a label inside that indicates action to be accomplished</a:t>
            </a:r>
          </a:p>
          <a:p>
            <a:pPr lvl="1"/>
            <a:r>
              <a:rPr lang="en-US" sz="2000" dirty="0" smtClean="0"/>
              <a:t>The label may consist of text, graphics, or both</a:t>
            </a:r>
          </a:p>
          <a:p>
            <a:r>
              <a:rPr lang="en-US" sz="2400" dirty="0" smtClean="0"/>
              <a:t>Purpose</a:t>
            </a:r>
          </a:p>
          <a:p>
            <a:pPr lvl="1"/>
            <a:r>
              <a:rPr lang="en-US" sz="2000" dirty="0" smtClean="0"/>
              <a:t>To start actions</a:t>
            </a:r>
          </a:p>
          <a:p>
            <a:pPr lvl="1"/>
            <a:r>
              <a:rPr lang="en-US" sz="2000" dirty="0" smtClean="0"/>
              <a:t>To change properties</a:t>
            </a:r>
          </a:p>
          <a:p>
            <a:pPr lvl="1"/>
            <a:r>
              <a:rPr lang="en-US" sz="2000" dirty="0" smtClean="0"/>
              <a:t>To display a pop-up menu</a:t>
            </a:r>
          </a:p>
          <a:p>
            <a:r>
              <a:rPr lang="en-US" sz="2400" dirty="0" smtClean="0"/>
              <a:t>There are two kinds: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486400"/>
            <a:ext cx="32575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19650" y="5317093"/>
            <a:ext cx="3714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47800" y="6096000"/>
            <a:ext cx="19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Command buttons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7547" y="5650468"/>
            <a:ext cx="166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Toolbar buttons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1 – Operable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514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Advantages</a:t>
            </a:r>
          </a:p>
          <a:p>
            <a:pPr lvl="1"/>
            <a:r>
              <a:rPr lang="en-US" sz="1400" dirty="0" smtClean="0"/>
              <a:t>Always visible, reminding one of the choices available</a:t>
            </a:r>
          </a:p>
          <a:p>
            <a:pPr lvl="1"/>
            <a:r>
              <a:rPr lang="en-US" sz="1400" dirty="0" smtClean="0"/>
              <a:t>Convenient</a:t>
            </a:r>
          </a:p>
          <a:p>
            <a:pPr lvl="1"/>
            <a:r>
              <a:rPr lang="en-US" sz="1400" dirty="0" smtClean="0"/>
              <a:t>Can be logically organized in the work area</a:t>
            </a:r>
          </a:p>
          <a:p>
            <a:pPr lvl="1"/>
            <a:r>
              <a:rPr lang="en-US" sz="1400" dirty="0" smtClean="0"/>
              <a:t>Can provide meaningful descriptions of the actions that will be performed</a:t>
            </a:r>
          </a:p>
          <a:p>
            <a:pPr lvl="1"/>
            <a:r>
              <a:rPr lang="en-US" sz="1400" dirty="0" smtClean="0"/>
              <a:t>Larger size generally provides faster selection target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666999"/>
          </a:xfrm>
        </p:spPr>
        <p:txBody>
          <a:bodyPr>
            <a:noAutofit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Can possess 3-D appearance</a:t>
            </a:r>
          </a:p>
          <a:p>
            <a:pPr lvl="2"/>
            <a:r>
              <a:rPr lang="en-US" sz="1400" dirty="0" smtClean="0"/>
              <a:t>Adds an aesthetically pleasing style to the screen</a:t>
            </a:r>
          </a:p>
          <a:p>
            <a:pPr lvl="2"/>
            <a:r>
              <a:rPr lang="en-US" sz="1400" dirty="0" smtClean="0"/>
              <a:t>Provides visual feedback through button movement when activated</a:t>
            </a:r>
          </a:p>
          <a:p>
            <a:pPr lvl="1"/>
            <a:r>
              <a:rPr lang="en-US" sz="1600" dirty="0" smtClean="0"/>
              <a:t>May permit use of keyboard equivalents and accelerators</a:t>
            </a:r>
          </a:p>
          <a:p>
            <a:pPr lvl="1"/>
            <a:r>
              <a:rPr lang="en-US" sz="1600" dirty="0" smtClean="0"/>
              <a:t>Faster than using a two-step menu bar/pull-down sequence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343400"/>
            <a:ext cx="4038600" cy="190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Disadvantages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Consumes screen space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Size limits the number that may be displayed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Requires looking away from main working area to activate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1400" dirty="0"/>
              <a:t>Requires moving the pointer to </a:t>
            </a:r>
            <a:r>
              <a:rPr lang="en-US" sz="1400" dirty="0" smtClean="0"/>
              <a:t>select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1 – Operable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590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a window:</a:t>
            </a:r>
          </a:p>
          <a:p>
            <a:pPr lvl="1"/>
            <a:r>
              <a:rPr lang="en-US" sz="2000" dirty="0" smtClean="0"/>
              <a:t>To cause something to happen immediately</a:t>
            </a:r>
          </a:p>
          <a:p>
            <a:pPr lvl="1"/>
            <a:r>
              <a:rPr lang="en-US" sz="2000" dirty="0" smtClean="0"/>
              <a:t>To display another window</a:t>
            </a:r>
          </a:p>
          <a:p>
            <a:pPr lvl="1"/>
            <a:r>
              <a:rPr lang="en-US" sz="2000" dirty="0" smtClean="0"/>
              <a:t>To display a menu of options</a:t>
            </a:r>
          </a:p>
          <a:p>
            <a:pPr lvl="1"/>
            <a:r>
              <a:rPr lang="en-US" sz="2000" dirty="0" smtClean="0"/>
              <a:t>To set a mode or property value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514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a web</a:t>
            </a:r>
          </a:p>
          <a:p>
            <a:pPr lvl="1"/>
            <a:r>
              <a:rPr lang="en-US" sz="2000" dirty="0" smtClean="0"/>
              <a:t>Use links to show information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42672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Things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consider: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/>
              <a:t>Structure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/>
              <a:t>Size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/>
              <a:t>Location &amp; layout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200400" y="4267200"/>
            <a:ext cx="3810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Organization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/>
              <a:t>Intent indicators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 buttons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/>
              <a:t>Default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/>
              <a:t>Keyboard equivalent / accelerators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 smtClean="0"/>
              <a:t>Button activation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1545</TotalTime>
  <Words>1046</Words>
  <Application>Microsoft Office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Step - 7</vt:lpstr>
      <vt:lpstr>Agenda</vt:lpstr>
      <vt:lpstr>Screen Control</vt:lpstr>
      <vt:lpstr>Three Extremely Important Principles</vt:lpstr>
      <vt:lpstr>Fact about Web page design</vt:lpstr>
      <vt:lpstr>Operable Controls</vt:lpstr>
      <vt:lpstr>1 – Operable Buttons</vt:lpstr>
      <vt:lpstr>1 – Operable Buttons</vt:lpstr>
      <vt:lpstr>1 – Operable Buttons</vt:lpstr>
      <vt:lpstr>2 – Text Entry / Read only controls</vt:lpstr>
      <vt:lpstr>2 – Text Entry / Read only controls</vt:lpstr>
      <vt:lpstr>2 – Text Entry / Read only controls</vt:lpstr>
      <vt:lpstr>3 – Selection Controls</vt:lpstr>
      <vt:lpstr>3 – Selection Controls: Radio button</vt:lpstr>
      <vt:lpstr>3 – Selection Controls: Radio button</vt:lpstr>
      <vt:lpstr>3 – Selection Controls: Check box</vt:lpstr>
      <vt:lpstr>3 – Selection Controls: Palette</vt:lpstr>
      <vt:lpstr>3 – Selection Controls: List box</vt:lpstr>
      <vt:lpstr>3 – Selection Controls: Drop Down/Pull-down</vt:lpstr>
      <vt:lpstr>Combination Entry/Selection Controls</vt:lpstr>
      <vt:lpstr>Other Operable Controls</vt:lpstr>
      <vt:lpstr>Custom Controls</vt:lpstr>
      <vt:lpstr>Presentation Controls</vt:lpstr>
      <vt:lpstr>Slide 24</vt:lpstr>
      <vt:lpstr>Selecting the Proper Controls</vt:lpstr>
      <vt:lpstr>Selecting the Proper Controls</vt:lpstr>
    </vt:vector>
  </TitlesOfParts>
  <Company>PPM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- 7</dc:title>
  <dc:creator>Guntur</dc:creator>
  <cp:lastModifiedBy>Lenovo User</cp:lastModifiedBy>
  <cp:revision>23</cp:revision>
  <dcterms:created xsi:type="dcterms:W3CDTF">2009-10-12T04:18:27Z</dcterms:created>
  <dcterms:modified xsi:type="dcterms:W3CDTF">2010-11-08T08:07:02Z</dcterms:modified>
</cp:coreProperties>
</file>