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80" r:id="rId3"/>
    <p:sldId id="256" r:id="rId4"/>
    <p:sldId id="257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11" r:id="rId18"/>
    <p:sldId id="297" r:id="rId19"/>
    <p:sldId id="312" r:id="rId20"/>
    <p:sldId id="308" r:id="rId21"/>
    <p:sldId id="30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6"/>
    <a:srgbClr val="FF2F2F"/>
    <a:srgbClr val="43FF98"/>
    <a:srgbClr val="5BD4FF"/>
    <a:srgbClr val="0F73A9"/>
    <a:srgbClr val="00A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18" autoAdjust="0"/>
  </p:normalViewPr>
  <p:slideViewPr>
    <p:cSldViewPr>
      <p:cViewPr varScale="1">
        <p:scale>
          <a:sx n="95" d="100"/>
          <a:sy n="95" d="100"/>
        </p:scale>
        <p:origin x="-65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64E4C-9217-465C-BBDE-481DABFB5E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39DB5-9383-4838-B0C4-EE07B793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Cerita</a:t>
            </a:r>
            <a:r>
              <a:rPr lang="en-US" dirty="0" smtClean="0"/>
              <a:t> Testing : </a:t>
            </a:r>
            <a:r>
              <a:rPr lang="en-US" dirty="0" err="1" smtClean="0"/>
              <a:t>devide</a:t>
            </a:r>
            <a:r>
              <a:rPr lang="en-US" baseline="0" dirty="0" smtClean="0"/>
              <a:t> by zero </a:t>
            </a:r>
            <a:r>
              <a:rPr lang="en-US" baseline="0" dirty="0" err="1" smtClean="0"/>
              <a:t>menyebabkan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penggerak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2 jam 45 </a:t>
            </a:r>
            <a:r>
              <a:rPr lang="en-US" baseline="0" dirty="0" err="1" smtClean="0"/>
              <a:t>menit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39DB5-9383-4838-B0C4-EE07B793A3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Cerita</a:t>
            </a:r>
            <a:r>
              <a:rPr lang="en-US" dirty="0" smtClean="0"/>
              <a:t> Testing</a:t>
            </a:r>
            <a:r>
              <a:rPr lang="en-US" baseline="0" dirty="0" smtClean="0"/>
              <a:t> : code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pendorong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Mengaikbatkan</a:t>
            </a:r>
            <a:r>
              <a:rPr lang="en-US" baseline="0" dirty="0" smtClean="0"/>
              <a:t> overflow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membengkak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39DB5-9383-4838-B0C4-EE07B793A3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Cerita</a:t>
            </a:r>
            <a:r>
              <a:rPr lang="en-US" dirty="0" smtClean="0"/>
              <a:t> Testing : </a:t>
            </a:r>
            <a:r>
              <a:rPr lang="en-US" dirty="0" err="1" smtClean="0"/>
              <a:t>tenggelam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berlayar</a:t>
            </a:r>
            <a:r>
              <a:rPr lang="en-US" baseline="0" dirty="0" smtClean="0"/>
              <a:t> 1 mil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spec yang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. Test </a:t>
            </a:r>
            <a:r>
              <a:rPr lang="en-US" baseline="0" dirty="0" err="1" smtClean="0"/>
              <a:t>mengungkapkan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launching terburu2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39DB5-9383-4838-B0C4-EE07B793A3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rgbClr val="0F73A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CC7D-1CAD-48D0-966E-02C3B6451BB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FC01-B2AB-4204-88B7-9BF7F11A1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pload.wikimedia.org/wikipedia/commons/a/a0/Lord_Kelvin_photograph.jp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USS_Yorktown_(CG-48);04014806.jp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hyperlink" Target="http://en.wikipedia.org/wiki/File:USS_Yorktown_(CG-48);04014806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562600" y="3562350"/>
            <a:ext cx="1581585" cy="338554"/>
            <a:chOff x="5638800" y="3790950"/>
            <a:chExt cx="1581585" cy="338554"/>
          </a:xfrm>
        </p:grpSpPr>
        <p:pic>
          <p:nvPicPr>
            <p:cNvPr id="1029" name="Picture 5" descr="C:\Users\ALFIAN~1\AppData\Local\Temp\Rar$DR05.653\PNG\Network\white\MS_0000s_0026_twitter3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807827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019800" y="3790950"/>
              <a:ext cx="12005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alfiangozali</a:t>
              </a:r>
              <a:endParaRPr lang="en-US" sz="16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62600" y="3985796"/>
            <a:ext cx="3642599" cy="338554"/>
            <a:chOff x="5638800" y="4184839"/>
            <a:chExt cx="3642599" cy="338554"/>
          </a:xfrm>
        </p:grpSpPr>
        <p:pic>
          <p:nvPicPr>
            <p:cNvPr id="1033" name="Picture 9" descr="C:\Users\ALFIAN~1\AppData\Local\Temp\Rar$DR08.062\PNG\Network\white\MS_0000s_0024_g-google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201716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6019800" y="4184839"/>
              <a:ext cx="3261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alfian@tass.telkomuniversity.ac.id</a:t>
              </a:r>
              <a:endParaRPr lang="en-US" sz="16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2600" y="4400550"/>
            <a:ext cx="2277288" cy="338554"/>
            <a:chOff x="5638800" y="4629150"/>
            <a:chExt cx="2277288" cy="338554"/>
          </a:xfrm>
        </p:grpSpPr>
        <p:pic>
          <p:nvPicPr>
            <p:cNvPr id="1032" name="Picture 8" descr="C:\Users\ALFIAN~1\AppData\Local\Temp\Rar$DR07.465\PNG\Network\white\MS_0000s_0009_facebo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646027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6019800" y="4629150"/>
              <a:ext cx="1896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Alfian Akbar Gozali</a:t>
              </a:r>
              <a:endParaRPr lang="en-US" sz="16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27" name="Title 3"/>
          <p:cNvSpPr txBox="1">
            <a:spLocks/>
          </p:cNvSpPr>
          <p:nvPr/>
        </p:nvSpPr>
        <p:spPr>
          <a:xfrm>
            <a:off x="389443" y="1733550"/>
            <a:ext cx="7763957" cy="10193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lvl="0" defTabSz="685864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spc="-75" dirty="0" smtClean="0">
                <a:ln w="3175">
                  <a:noFill/>
                </a:ln>
                <a:solidFill>
                  <a:srgbClr val="FFFFFF">
                    <a:alpha val="99000"/>
                  </a:srgbClr>
                </a:solidFill>
                <a:latin typeface="Segoe UI Light" pitchFamily="34" charset="0"/>
                <a:cs typeface="Arial" charset="0"/>
              </a:rPr>
              <a:t>Quality Assurance for Your Annuals Final Project</a:t>
            </a:r>
            <a:endParaRPr kumimoji="0" lang="en-US" sz="4000" b="0" i="0" u="none" strike="noStrike" kern="1200" cap="none" spc="-75" normalizeH="0" baseline="0" noProof="0" dirty="0">
              <a:ln w="3175"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 Light" pitchFamily="34" charset="0"/>
              <a:ea typeface="+mn-ea"/>
              <a:cs typeface="Arial" charset="0"/>
            </a:endParaRPr>
          </a:p>
        </p:txBody>
      </p:sp>
      <p:sp>
        <p:nvSpPr>
          <p:cNvPr id="28" name="Subtitle 4"/>
          <p:cNvSpPr txBox="1">
            <a:spLocks/>
          </p:cNvSpPr>
          <p:nvPr/>
        </p:nvSpPr>
        <p:spPr>
          <a:xfrm>
            <a:off x="381000" y="3669623"/>
            <a:ext cx="4868360" cy="95952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0" marR="0" lvl="0" indent="0" algn="l" defTabSz="6858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Alfian Akbar Gozali</a:t>
            </a:r>
          </a:p>
          <a:p>
            <a:pPr marL="0" marR="0" lvl="0" indent="0" algn="l" defTabSz="6858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lang="en-US" sz="1400" dirty="0" smtClean="0">
                <a:solidFill>
                  <a:srgbClr val="FFFFFF">
                    <a:alpha val="98000"/>
                  </a:srgbClr>
                </a:solidFill>
                <a:latin typeface="Segoe UI"/>
              </a:rPr>
              <a:t>D3 </a:t>
            </a:r>
            <a:r>
              <a:rPr lang="en-US" sz="1400" dirty="0" err="1" smtClean="0">
                <a:solidFill>
                  <a:srgbClr val="FFFFFF">
                    <a:alpha val="98000"/>
                  </a:srgbClr>
                </a:solidFill>
                <a:latin typeface="Segoe UI"/>
              </a:rPr>
              <a:t>Teknik</a:t>
            </a:r>
            <a:r>
              <a:rPr lang="en-US" sz="1400" dirty="0" smtClean="0">
                <a:solidFill>
                  <a:srgbClr val="FFFFFF">
                    <a:alpha val="98000"/>
                  </a:srgbClr>
                </a:solidFill>
                <a:latin typeface="Segoe UI"/>
              </a:rPr>
              <a:t> </a:t>
            </a:r>
            <a:r>
              <a:rPr lang="en-US" sz="1400" dirty="0" err="1" smtClean="0">
                <a:solidFill>
                  <a:srgbClr val="FFFFFF">
                    <a:alpha val="98000"/>
                  </a:srgbClr>
                </a:solidFill>
                <a:latin typeface="Segoe UI"/>
              </a:rPr>
              <a:t>Informatika</a:t>
            </a:r>
            <a:endParaRPr lang="en-US" sz="1400" dirty="0">
              <a:solidFill>
                <a:srgbClr val="FFFFFF">
                  <a:alpha val="98000"/>
                </a:srgbClr>
              </a:solidFill>
              <a:latin typeface="Segoe UI"/>
            </a:endParaRPr>
          </a:p>
          <a:p>
            <a:pPr marL="0" marR="0" lvl="0" indent="0" algn="l" defTabSz="6858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Telkom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Applied Science School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3733800" y="1"/>
            <a:ext cx="5334000" cy="4381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lvl="0" algn="r" defTabSz="685864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600" spc="-75" dirty="0" smtClean="0">
                <a:ln w="3175">
                  <a:noFill/>
                </a:ln>
                <a:solidFill>
                  <a:srgbClr val="FFFFFF">
                    <a:alpha val="99000"/>
                  </a:srgbClr>
                </a:solidFill>
                <a:latin typeface="Segoe UI Light" pitchFamily="34" charset="0"/>
                <a:cs typeface="Arial" charset="0"/>
              </a:rPr>
              <a:t>Short Software Quality Control Course 2015</a:t>
            </a:r>
            <a:endParaRPr kumimoji="0" lang="en-US" sz="1600" b="0" i="0" u="none" strike="noStrike" kern="1200" cap="none" spc="-75" normalizeH="0" baseline="0" noProof="0" dirty="0">
              <a:ln w="3175"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 Light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452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Errors..errors everywhere…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86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Folktales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314789" y="1581150"/>
            <a:ext cx="6514422" cy="276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3591674" y="1570876"/>
            <a:ext cx="1908398" cy="898480"/>
          </a:xfrm>
          <a:prstGeom prst="rect">
            <a:avLst/>
          </a:prstGeom>
          <a:solidFill>
            <a:srgbClr val="00A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6954" y="183545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Chapter 2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57567" y="2744604"/>
            <a:ext cx="223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Facts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165735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165735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95400" y="165735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Mountain Climbing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Facts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95400" y="3579768"/>
            <a:ext cx="1908398" cy="304799"/>
          </a:xfrm>
          <a:prstGeom prst="rect">
            <a:avLst/>
          </a:prstGeom>
          <a:solidFill>
            <a:srgbClr val="00A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29000" y="3579768"/>
            <a:ext cx="1908398" cy="3047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Conditioning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62600" y="3579768"/>
            <a:ext cx="1908398" cy="304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Climbing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1295400" y="3943350"/>
            <a:ext cx="6172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0825" tIns="45501" rIns="90825" bIns="45501" numCol="1" rtlCol="0" anchor="ctr" anchorCtr="0" compatLnSpc="1">
            <a:prstTxWarp prst="textNoShape">
              <a:avLst/>
            </a:prstTxWarp>
          </a:bodyPr>
          <a:lstStyle/>
          <a:p>
            <a:pPr defTabSz="909074"/>
            <a:endParaRPr lang="en-US" sz="23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Up Arrow 34"/>
          <p:cNvSpPr/>
          <p:nvPr/>
        </p:nvSpPr>
        <p:spPr bwMode="auto">
          <a:xfrm>
            <a:off x="7543800" y="1581150"/>
            <a:ext cx="304800" cy="22860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0825" tIns="45501" rIns="90825" bIns="45501" numCol="1" rtlCol="0" anchor="ctr" anchorCtr="0" compatLnSpc="1">
            <a:prstTxWarp prst="textNoShape">
              <a:avLst/>
            </a:prstTxWarp>
          </a:bodyPr>
          <a:lstStyle/>
          <a:p>
            <a:pPr defTabSz="909074"/>
            <a:endParaRPr lang="en-US" sz="23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98601" y="4171950"/>
            <a:ext cx="1859199" cy="399671"/>
          </a:xfrm>
          <a:prstGeom prst="rect">
            <a:avLst/>
          </a:prstGeom>
          <a:noFill/>
        </p:spPr>
        <p:txBody>
          <a:bodyPr wrap="square" lIns="90828" tIns="45503" rIns="90828" bIns="45503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909340"/>
            <a:r>
              <a:rPr lang="en-US" sz="2000" b="1" dirty="0">
                <a:ln/>
                <a:solidFill>
                  <a:srgbClr val="FFD72F"/>
                </a:solidFill>
                <a:latin typeface="Calibri"/>
              </a:rPr>
              <a:t>Training Phase</a:t>
            </a:r>
          </a:p>
        </p:txBody>
      </p:sp>
      <p:sp>
        <p:nvSpPr>
          <p:cNvPr id="37" name="Rectangle 36"/>
          <p:cNvSpPr/>
          <p:nvPr/>
        </p:nvSpPr>
        <p:spPr>
          <a:xfrm rot="5400000">
            <a:off x="7064982" y="2531460"/>
            <a:ext cx="1814508" cy="399671"/>
          </a:xfrm>
          <a:prstGeom prst="rect">
            <a:avLst/>
          </a:prstGeom>
          <a:noFill/>
        </p:spPr>
        <p:txBody>
          <a:bodyPr wrap="square" lIns="90828" tIns="45503" rIns="90828" bIns="45503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909340"/>
            <a:r>
              <a:rPr lang="en-US" sz="2000" b="1" dirty="0">
                <a:ln/>
                <a:solidFill>
                  <a:srgbClr val="FFD72F"/>
                </a:solidFill>
                <a:latin typeface="Calibri"/>
              </a:rPr>
              <a:t>Cost of Failure</a:t>
            </a:r>
          </a:p>
        </p:txBody>
      </p:sp>
      <p:pic>
        <p:nvPicPr>
          <p:cNvPr id="38" name="Picture 2" descr="C:\Documents and Settings\jocelyn\My Documents\My Pictures\clip_art_library\Microsoft_Art_Brand_etc\EventsDVD_FY07\Shapes and Graphics\Arrows - arrow\Blue Gradient Collection\arrow 0 blue arrow curved 10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14650" flipH="1">
            <a:off x="2935824" y="2563225"/>
            <a:ext cx="852285" cy="1034344"/>
          </a:xfrm>
          <a:prstGeom prst="rect">
            <a:avLst/>
          </a:prstGeom>
          <a:noFill/>
        </p:spPr>
      </p:pic>
      <p:pic>
        <p:nvPicPr>
          <p:cNvPr id="39" name="Picture 2" descr="C:\Documents and Settings\jocelyn\My Documents\My Pictures\clip_art_library\Microsoft_Art_Brand_etc\EventsDVD_FY07\Shapes and Graphics\Arrows - arrow\Blue Gradient Collection\arrow 0 blue arrow curved 10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14650" flipH="1">
            <a:off x="4993223" y="1850730"/>
            <a:ext cx="852285" cy="1034344"/>
          </a:xfrm>
          <a:prstGeom prst="rect">
            <a:avLst/>
          </a:prstGeom>
          <a:noFill/>
        </p:spPr>
      </p:pic>
      <p:sp>
        <p:nvSpPr>
          <p:cNvPr id="43" name="Arc 42"/>
          <p:cNvSpPr/>
          <p:nvPr/>
        </p:nvSpPr>
        <p:spPr>
          <a:xfrm flipV="1">
            <a:off x="-3429000" y="590550"/>
            <a:ext cx="10591800" cy="2819400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90828" tIns="45503" rIns="90828" bIns="45503" rtlCol="0" anchor="ctr"/>
          <a:lstStyle/>
          <a:p>
            <a:pPr defTabSz="909340"/>
            <a:endParaRPr lang="en-US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Ultimate Goal…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Facts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1" y="1225550"/>
            <a:ext cx="792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95400" y="165735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266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Software Phase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Facts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95400" y="3579768"/>
            <a:ext cx="1908398" cy="304799"/>
          </a:xfrm>
          <a:prstGeom prst="rect">
            <a:avLst/>
          </a:prstGeom>
          <a:solidFill>
            <a:srgbClr val="00A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29000" y="3579768"/>
            <a:ext cx="1908398" cy="3047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62600" y="3579768"/>
            <a:ext cx="1908398" cy="304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1295400" y="3943350"/>
            <a:ext cx="6172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0825" tIns="45501" rIns="90825" bIns="45501" numCol="1" rtlCol="0" anchor="ctr" anchorCtr="0" compatLnSpc="1">
            <a:prstTxWarp prst="textNoShape">
              <a:avLst/>
            </a:prstTxWarp>
          </a:bodyPr>
          <a:lstStyle/>
          <a:p>
            <a:pPr defTabSz="909074"/>
            <a:endParaRPr lang="en-US" sz="23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Up Arrow 34"/>
          <p:cNvSpPr/>
          <p:nvPr/>
        </p:nvSpPr>
        <p:spPr bwMode="auto">
          <a:xfrm>
            <a:off x="7543800" y="1581150"/>
            <a:ext cx="304800" cy="22860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0825" tIns="45501" rIns="90825" bIns="45501" numCol="1" rtlCol="0" anchor="ctr" anchorCtr="0" compatLnSpc="1">
            <a:prstTxWarp prst="textNoShape">
              <a:avLst/>
            </a:prstTxWarp>
          </a:bodyPr>
          <a:lstStyle/>
          <a:p>
            <a:pPr defTabSz="909074"/>
            <a:endParaRPr lang="en-US" sz="23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98601" y="4171950"/>
            <a:ext cx="1859199" cy="399671"/>
          </a:xfrm>
          <a:prstGeom prst="rect">
            <a:avLst/>
          </a:prstGeom>
          <a:noFill/>
        </p:spPr>
        <p:txBody>
          <a:bodyPr wrap="square" lIns="90828" tIns="45503" rIns="90828" bIns="45503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909340"/>
            <a:r>
              <a:rPr lang="en-US" sz="2000" b="1" dirty="0" smtClean="0">
                <a:ln/>
                <a:solidFill>
                  <a:srgbClr val="FFD72F"/>
                </a:solidFill>
                <a:latin typeface="Calibri"/>
              </a:rPr>
              <a:t>Software Phase</a:t>
            </a:r>
            <a:endParaRPr lang="en-US" sz="2000" b="1" dirty="0">
              <a:ln/>
              <a:solidFill>
                <a:srgbClr val="FFD72F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7064982" y="2531460"/>
            <a:ext cx="1814508" cy="399671"/>
          </a:xfrm>
          <a:prstGeom prst="rect">
            <a:avLst/>
          </a:prstGeom>
          <a:noFill/>
        </p:spPr>
        <p:txBody>
          <a:bodyPr wrap="square" lIns="90828" tIns="45503" rIns="90828" bIns="45503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909340"/>
            <a:r>
              <a:rPr lang="en-US" sz="2000" b="1" dirty="0">
                <a:ln/>
                <a:solidFill>
                  <a:srgbClr val="FFD72F"/>
                </a:solidFill>
                <a:latin typeface="Calibri"/>
              </a:rPr>
              <a:t>Cost of </a:t>
            </a:r>
            <a:r>
              <a:rPr lang="en-US" sz="2000" b="1" dirty="0" smtClean="0">
                <a:ln/>
                <a:solidFill>
                  <a:srgbClr val="FFD72F"/>
                </a:solidFill>
                <a:latin typeface="Calibri"/>
              </a:rPr>
              <a:t>Bugs</a:t>
            </a:r>
            <a:endParaRPr lang="en-US" sz="2000" b="1" dirty="0">
              <a:ln/>
              <a:solidFill>
                <a:srgbClr val="FFD72F"/>
              </a:solidFill>
              <a:latin typeface="Calibri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95400" y="1657350"/>
            <a:ext cx="1905000" cy="1905000"/>
          </a:xfrm>
          <a:prstGeom prst="rect">
            <a:avLst/>
          </a:prstGeom>
          <a:solidFill>
            <a:srgbClr val="5B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29000" y="1657350"/>
            <a:ext cx="1905000" cy="1905000"/>
          </a:xfrm>
          <a:prstGeom prst="rect">
            <a:avLst/>
          </a:prstGeom>
          <a:solidFill>
            <a:srgbClr val="43F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00" y="1657350"/>
            <a:ext cx="1905000" cy="1905000"/>
          </a:xfrm>
          <a:prstGeom prst="rect">
            <a:avLst/>
          </a:prstGeom>
          <a:solidFill>
            <a:srgbClr val="F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5"/>
          <p:cNvGrpSpPr/>
          <p:nvPr/>
        </p:nvGrpSpPr>
        <p:grpSpPr>
          <a:xfrm>
            <a:off x="3429000" y="1962150"/>
            <a:ext cx="1905000" cy="1497307"/>
            <a:chOff x="2590800" y="2133600"/>
            <a:chExt cx="2110298" cy="1497306"/>
          </a:xfrm>
        </p:grpSpPr>
        <p:pic>
          <p:nvPicPr>
            <p:cNvPr id="46" name="Picture 7" descr="C:\Documents and Settings\jocelyn\My Documents\My Pictures\clip_art_library\Microsoft_Art_Brand_etc\EventsDVD_FY07\HARDWARE_IMAGERY\Illustration - Misc Hardware\Miscellaneous\disk person tablet blue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590800" y="2133600"/>
              <a:ext cx="2110298" cy="1497306"/>
            </a:xfrm>
            <a:prstGeom prst="rect">
              <a:avLst/>
            </a:prstGeom>
            <a:noFill/>
          </p:spPr>
        </p:pic>
        <p:pic>
          <p:nvPicPr>
            <p:cNvPr id="51" name="Picture 6" descr="C:\Documents and Settings\jocelyn\My Documents\My Pictures\clip_art_library\Microsoft_Art_Brand_etc\EventsDVD_FY07\HARDWARE_IMAGERY\Illustration - Misc Hardware\XML Icons\developer Tools toolbox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3657600" y="2133600"/>
              <a:ext cx="685800" cy="1032140"/>
            </a:xfrm>
            <a:prstGeom prst="rect">
              <a:avLst/>
            </a:prstGeom>
            <a:noFill/>
          </p:spPr>
        </p:pic>
      </p:grpSp>
      <p:pic>
        <p:nvPicPr>
          <p:cNvPr id="52" name="Picture 7" descr="C:\Documents and Settings\jocelyn\My Documents\My Pictures\clip_art_library\Microsoft_Art_Brand_etc\EventsDVD_FY07\HARDWARE_IMAGERY\Illustration - Misc Hardware\Miscellaneous\disk person tablet blue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1295400" y="1962150"/>
            <a:ext cx="1905000" cy="1497307"/>
          </a:xfrm>
          <a:prstGeom prst="rect">
            <a:avLst/>
          </a:prstGeom>
          <a:noFill/>
        </p:spPr>
      </p:pic>
      <p:grpSp>
        <p:nvGrpSpPr>
          <p:cNvPr id="53" name="Group 27"/>
          <p:cNvGrpSpPr/>
          <p:nvPr/>
        </p:nvGrpSpPr>
        <p:grpSpPr>
          <a:xfrm>
            <a:off x="5638800" y="1949450"/>
            <a:ext cx="1752600" cy="1371600"/>
            <a:chOff x="5257800" y="609600"/>
            <a:chExt cx="2229743" cy="1529335"/>
          </a:xfrm>
        </p:grpSpPr>
        <p:pic>
          <p:nvPicPr>
            <p:cNvPr id="54" name="Picture 17" descr="C:\Documents and Settings\jocelyn\My Documents\My Pictures\clip_art_library\Microsoft_Art_Brand_etc\EventsDVD_FY07\HARDWARE_IMAGERY\Illustration - Misc Hardware\Miscellaneous\network all flat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5486400" y="609600"/>
              <a:ext cx="2001143" cy="1500857"/>
            </a:xfrm>
            <a:prstGeom prst="rect">
              <a:avLst/>
            </a:prstGeom>
            <a:noFill/>
          </p:spPr>
        </p:pic>
        <p:pic>
          <p:nvPicPr>
            <p:cNvPr id="55" name="Picture 14" descr="C:\Documents and Settings\jocelyn\My Documents\My Pictures\clip_art_library\Microsoft_Art_Brand_etc\EventsDVD_FY07\HARDWARE_IMAGERY\Illustration - Misc Hardware\Windows Vista Illustration Icons\User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5257800" y="914400"/>
              <a:ext cx="1224535" cy="1224535"/>
            </a:xfrm>
            <a:prstGeom prst="rect">
              <a:avLst/>
            </a:prstGeom>
            <a:noFill/>
          </p:spPr>
        </p:pic>
      </p:grpSp>
      <p:pic>
        <p:nvPicPr>
          <p:cNvPr id="38" name="Picture 2" descr="C:\Documents and Settings\jocelyn\My Documents\My Pictures\clip_art_library\Microsoft_Art_Brand_etc\EventsDVD_FY07\Shapes and Graphics\Arrows - arrow\Blue Gradient Collection\arrow 0 blue arrow curved 10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14650" flipH="1">
            <a:off x="2935824" y="2563225"/>
            <a:ext cx="852285" cy="1034344"/>
          </a:xfrm>
          <a:prstGeom prst="rect">
            <a:avLst/>
          </a:prstGeom>
          <a:noFill/>
        </p:spPr>
      </p:pic>
      <p:pic>
        <p:nvPicPr>
          <p:cNvPr id="39" name="Picture 2" descr="C:\Documents and Settings\jocelyn\My Documents\My Pictures\clip_art_library\Microsoft_Art_Brand_etc\EventsDVD_FY07\Shapes and Graphics\Arrows - arrow\Blue Gradient Collection\arrow 0 blue arrow curved 10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14650" flipH="1">
            <a:off x="4993223" y="1850730"/>
            <a:ext cx="852285" cy="1034344"/>
          </a:xfrm>
          <a:prstGeom prst="rect">
            <a:avLst/>
          </a:prstGeom>
          <a:noFill/>
        </p:spPr>
      </p:pic>
      <p:sp>
        <p:nvSpPr>
          <p:cNvPr id="43" name="Arc 42"/>
          <p:cNvSpPr/>
          <p:nvPr/>
        </p:nvSpPr>
        <p:spPr>
          <a:xfrm flipV="1">
            <a:off x="-3429000" y="590550"/>
            <a:ext cx="10591800" cy="2819400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90828" tIns="45503" rIns="90828" bIns="45503" rtlCol="0" anchor="ctr"/>
          <a:lstStyle/>
          <a:p>
            <a:pPr defTabSz="909340"/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3501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Tester Segmentation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Facts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78906"/>
              </p:ext>
            </p:extLst>
          </p:nvPr>
        </p:nvGraphicFramePr>
        <p:xfrm>
          <a:off x="609600" y="1428750"/>
          <a:ext cx="7774204" cy="2575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54841"/>
                <a:gridCol w="1554841"/>
                <a:gridCol w="777420"/>
                <a:gridCol w="777420"/>
                <a:gridCol w="1554841"/>
                <a:gridCol w="1554841"/>
              </a:tblGrid>
              <a:tr h="435159">
                <a:tc gridSpan="3"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Generalist </a:t>
                      </a:r>
                      <a:endParaRPr lang="en-US" sz="2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121888" marR="12188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Specialist</a:t>
                      </a:r>
                      <a:endParaRPr lang="en-US" sz="2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121888" marR="12188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16234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Manual</a:t>
                      </a:r>
                      <a:r>
                        <a:rPr lang="en-US" sz="1900" baseline="0" dirty="0" smtClean="0"/>
                        <a:t> Testing</a:t>
                      </a:r>
                      <a:endParaRPr lang="en-US" sz="19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900" kern="1200" dirty="0" smtClean="0"/>
                        <a:t>Some scripting </a:t>
                      </a:r>
                    </a:p>
                    <a:p>
                      <a:endParaRPr lang="en-US" sz="1900" kern="1200" dirty="0" smtClean="0"/>
                    </a:p>
                    <a:p>
                      <a:r>
                        <a:rPr lang="en-US" sz="1900" kern="1200" dirty="0" smtClean="0"/>
                        <a:t>Creates scripts</a:t>
                      </a:r>
                      <a:r>
                        <a:rPr lang="en-US" sz="1900" kern="1200" baseline="0" dirty="0" smtClean="0"/>
                        <a:t> </a:t>
                      </a:r>
                      <a:r>
                        <a:rPr lang="en-US" sz="1900" kern="1200" dirty="0" smtClean="0"/>
                        <a:t>to set up lab, create data</a:t>
                      </a:r>
                      <a:endParaRPr lang="en-US" sz="19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121888" marR="121888"/>
                </a:tc>
                <a:tc gridSpan="2">
                  <a:txBody>
                    <a:bodyPr/>
                    <a:lstStyle/>
                    <a:p>
                      <a:r>
                        <a:rPr lang="en-US" sz="1900" kern="1200" dirty="0" smtClean="0"/>
                        <a:t>Strong scripting skills</a:t>
                      </a:r>
                    </a:p>
                    <a:p>
                      <a:endParaRPr lang="en-US" sz="1900" kern="1200" dirty="0" smtClean="0"/>
                    </a:p>
                    <a:p>
                      <a:r>
                        <a:rPr lang="en-US" sz="1900" kern="1200" dirty="0" smtClean="0"/>
                        <a:t>Some </a:t>
                      </a:r>
                      <a:br>
                        <a:rPr lang="en-US" sz="1900" kern="1200" dirty="0" smtClean="0"/>
                      </a:br>
                      <a:r>
                        <a:rPr lang="en-US" sz="1900" kern="1200" dirty="0" smtClean="0"/>
                        <a:t>coding skills</a:t>
                      </a:r>
                      <a:endParaRPr lang="en-US" sz="19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121888" marR="12188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kern="1200" dirty="0" smtClean="0"/>
                        <a:t>Strong coding</a:t>
                      </a:r>
                    </a:p>
                    <a:p>
                      <a:endParaRPr lang="en-US" sz="1900" kern="1200" dirty="0" smtClean="0"/>
                    </a:p>
                    <a:p>
                      <a:r>
                        <a:rPr lang="en-US" sz="1900" kern="1200" dirty="0" smtClean="0"/>
                        <a:t>Develops automated testing procedures</a:t>
                      </a:r>
                      <a:endParaRPr lang="en-US" sz="19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900" kern="1200" dirty="0" smtClean="0"/>
                        <a:t>Expert </a:t>
                      </a:r>
                      <a:br>
                        <a:rPr lang="en-US" sz="1900" kern="1200" dirty="0" smtClean="0"/>
                      </a:br>
                      <a:r>
                        <a:rPr lang="en-US" sz="1900" kern="1200" dirty="0" smtClean="0"/>
                        <a:t>coding skills</a:t>
                      </a:r>
                      <a:endParaRPr lang="en-US" sz="19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45" name="Left-Right Arrow 44"/>
          <p:cNvSpPr/>
          <p:nvPr/>
        </p:nvSpPr>
        <p:spPr bwMode="auto">
          <a:xfrm>
            <a:off x="2209800" y="1524000"/>
            <a:ext cx="4648200" cy="226639"/>
          </a:xfrm>
          <a:prstGeom prst="leftRightArrow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1001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0951" tIns="45543" rIns="90951" bIns="45543" numCol="1" rtlCol="0" anchor="ctr" anchorCtr="0" compatLnSpc="1">
            <a:prstTxWarp prst="textNoShape">
              <a:avLst/>
            </a:prstTxWarp>
          </a:bodyPr>
          <a:lstStyle/>
          <a:p>
            <a:pPr defTabSz="910083"/>
            <a:endParaRPr lang="en-US" sz="2300" dirty="0">
              <a:solidFill>
                <a:srgbClr val="755DCB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609600" y="4019550"/>
            <a:ext cx="7779949" cy="527518"/>
          </a:xfrm>
          <a:prstGeom prst="roundRect">
            <a:avLst>
              <a:gd name="adj" fmla="val 6250"/>
            </a:avLst>
          </a:prstGeom>
          <a:noFill/>
          <a:ln w="31750" cap="flat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951" tIns="45543" rIns="90951" bIns="45543" numCol="1" rtlCol="0" anchor="ctr" anchorCtr="0" compatLnSpc="1">
            <a:prstTxWarp prst="textNoShape">
              <a:avLst/>
            </a:prstTxWarp>
          </a:bodyPr>
          <a:lstStyle/>
          <a:p>
            <a:pPr defTabSz="910083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Black Box Testing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3657600" y="4095751"/>
            <a:ext cx="4648200" cy="380004"/>
          </a:xfrm>
          <a:prstGeom prst="roundRect">
            <a:avLst>
              <a:gd name="adj" fmla="val 9033"/>
            </a:avLst>
          </a:prstGeom>
          <a:noFill/>
          <a:ln w="31750" cap="flat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951" tIns="45543" rIns="90951" bIns="45543" numCol="1" rtlCol="0" anchor="ctr" anchorCtr="0" compatLnSpc="1">
            <a:prstTxWarp prst="textNoShape">
              <a:avLst/>
            </a:prstTxWarp>
          </a:bodyPr>
          <a:lstStyle/>
          <a:p>
            <a:pPr defTabSz="910083"/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White Box Testing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6781800" y="4171950"/>
            <a:ext cx="1447800" cy="222718"/>
          </a:xfrm>
          <a:prstGeom prst="roundRect">
            <a:avLst>
              <a:gd name="adj" fmla="val 9033"/>
            </a:avLst>
          </a:prstGeom>
          <a:noFill/>
          <a:ln w="31750" cap="flat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951" tIns="45543" rIns="90951" bIns="45543" numCol="1" rtlCol="0" anchor="ctr" anchorCtr="0" compatLnSpc="1">
            <a:prstTxWarp prst="textNoShape">
              <a:avLst/>
            </a:prstTxWarp>
          </a:bodyPr>
          <a:lstStyle/>
          <a:p>
            <a:pPr defTabSz="910083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API Testing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09600" y="1914525"/>
            <a:ext cx="3124200" cy="2057400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harsh" dir="t"/>
          </a:scene3d>
          <a:sp3d contourW="1000" prstMaterial="plastic">
            <a:bevelT w="95250" h="101600"/>
            <a:contourClr>
              <a:schemeClr val="accent6">
                <a:satMod val="30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0951" tIns="45543" rIns="90951" bIns="45543" numCol="1" rtlCol="0" anchor="ctr" anchorCtr="0" compatLnSpc="1">
            <a:prstTxWarp prst="textNoShape">
              <a:avLst/>
            </a:prstTxWarp>
          </a:bodyPr>
          <a:lstStyle/>
          <a:p>
            <a:pPr defTabSz="910083"/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0083"/>
            <a:r>
              <a: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 of testing happens here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743325" y="1914525"/>
            <a:ext cx="3124200" cy="2057400"/>
          </a:xfrm>
          <a:prstGeom prst="rect">
            <a:avLst/>
          </a:prstGeom>
          <a:solidFill>
            <a:schemeClr val="accent4">
              <a:lumMod val="75000"/>
              <a:alpha val="9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harsh" dir="t"/>
          </a:scene3d>
          <a:sp3d contourW="1000" prstMaterial="plastic">
            <a:bevelT w="95250" h="101600"/>
            <a:contourClr>
              <a:schemeClr val="accent6">
                <a:satMod val="30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0951" tIns="45543" rIns="90951" bIns="45543" numCol="1" rtlCol="0" anchor="ctr" anchorCtr="0" compatLnSpc="1">
            <a:prstTxWarp prst="textNoShape">
              <a:avLst/>
            </a:prstTxWarp>
          </a:bodyPr>
          <a:lstStyle/>
          <a:p>
            <a:pPr defTabSz="910083"/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0083"/>
            <a:r>
              <a: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majority of test tools target here</a:t>
            </a:r>
          </a:p>
        </p:txBody>
      </p:sp>
      <p:pic>
        <p:nvPicPr>
          <p:cNvPr id="60" name="Picture 2" descr="C:\Users\euang\AppData\Local\Microsoft\Windows\Temporary Internet Files\Content.Outlook\7OFK5QHB\target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2038350"/>
            <a:ext cx="2864438" cy="2061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511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And when tester finds a bug…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Facts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3" name="Picture 22" descr="works-on-my-machine-starburs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95600" y="1276350"/>
            <a:ext cx="3352800" cy="323629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562600" y="3943350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0659"/>
            <a:r>
              <a:rPr lang="en-US" sz="1400" dirty="0" smtClean="0">
                <a:solidFill>
                  <a:prstClr val="white"/>
                </a:solidFill>
                <a:latin typeface="Segoe UI"/>
              </a:rPr>
              <a:t>Graphic by Jeff Atwood (CodingHorror.com)</a:t>
            </a:r>
            <a:endParaRPr lang="en-US" sz="1400" dirty="0">
              <a:solidFill>
                <a:prstClr val="white"/>
              </a:solidFill>
              <a:latin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1659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 Area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Facts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1504950"/>
            <a:ext cx="3962400" cy="286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3591674" y="1570876"/>
            <a:ext cx="1908398" cy="898480"/>
          </a:xfrm>
          <a:prstGeom prst="rect">
            <a:avLst/>
          </a:prstGeom>
          <a:solidFill>
            <a:srgbClr val="00A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6954" y="183545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Chapter 3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2269" y="2744604"/>
            <a:ext cx="166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 Plan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658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Already know the importance of testing?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 Plan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4765" y="1746706"/>
            <a:ext cx="6274474" cy="18774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Now, it’s the time to</a:t>
            </a:r>
          </a:p>
          <a:p>
            <a:pPr algn="ctr"/>
            <a:r>
              <a:rPr lang="en-US" sz="4400" dirty="0" smtClean="0">
                <a:solidFill>
                  <a:srgbClr val="FFFF0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build your own test plan!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&lt;&lt;format attached&gt;&gt;</a:t>
            </a:r>
            <a:endParaRPr lang="en-US" sz="4400" dirty="0">
              <a:solidFill>
                <a:srgbClr val="FFFF00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Let me introduce myself…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45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1019" y="4648198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4" name="Picture 2" descr="http://m.ak.fbcdn.net/sphotos-a.ak/hphotos-ak-ash4/487088_532969903382673_1715770704_n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2100" y="1352549"/>
            <a:ext cx="6019800" cy="30636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9457" y="747232"/>
            <a:ext cx="389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Lord Kelvin, 1824-1907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126" y="234380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 Plan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790700" y="1504950"/>
            <a:ext cx="5562600" cy="2702973"/>
            <a:chOff x="838200" y="1504950"/>
            <a:chExt cx="5562600" cy="2702973"/>
          </a:xfrm>
        </p:grpSpPr>
        <p:pic>
          <p:nvPicPr>
            <p:cNvPr id="16" name="Picture 2" descr="File:Lord Kelvin photograph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504950"/>
              <a:ext cx="2557385" cy="2702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581400" y="2348605"/>
              <a:ext cx="28194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“…you cannot manage what you cannot measure…”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82225" y="2310140"/>
            <a:ext cx="2579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Thank you</a:t>
            </a:r>
            <a:endParaRPr lang="en-US" sz="40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748" y="742950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Agenda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grpSp>
        <p:nvGrpSpPr>
          <p:cNvPr id="89" name="Group 88"/>
          <p:cNvGrpSpPr/>
          <p:nvPr/>
        </p:nvGrpSpPr>
        <p:grpSpPr>
          <a:xfrm>
            <a:off x="670560" y="1480896"/>
            <a:ext cx="7782672" cy="2919654"/>
            <a:chOff x="579119" y="1559477"/>
            <a:chExt cx="7782672" cy="2919654"/>
          </a:xfrm>
        </p:grpSpPr>
        <p:grpSp>
          <p:nvGrpSpPr>
            <p:cNvPr id="69" name="Group 68"/>
            <p:cNvGrpSpPr/>
            <p:nvPr/>
          </p:nvGrpSpPr>
          <p:grpSpPr>
            <a:xfrm>
              <a:off x="2590792" y="1559477"/>
              <a:ext cx="4191008" cy="904323"/>
              <a:chOff x="2590792" y="1559477"/>
              <a:chExt cx="3048008" cy="90432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590800" y="1565320"/>
                <a:ext cx="3048000" cy="898480"/>
              </a:xfrm>
              <a:prstGeom prst="rect">
                <a:avLst/>
              </a:prstGeom>
              <a:solidFill>
                <a:srgbClr val="00A9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590792" y="1559477"/>
                <a:ext cx="2806153" cy="849693"/>
                <a:chOff x="2590792" y="1559477"/>
                <a:chExt cx="2806153" cy="849693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2595555" y="1559477"/>
                  <a:ext cx="1237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Open Sans Light" pitchFamily="34" charset="0"/>
                      <a:ea typeface="Open Sans Light" pitchFamily="34" charset="0"/>
                      <a:cs typeface="Open Sans Light" pitchFamily="34" charset="0"/>
                    </a:rPr>
                    <a:t>Chapter 1</a:t>
                  </a:r>
                  <a:endParaRPr lang="en-US" dirty="0">
                    <a:solidFill>
                      <a:schemeClr val="bg1"/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590792" y="1885950"/>
                  <a:ext cx="28061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  <a:latin typeface="Open Sans Light" pitchFamily="34" charset="0"/>
                      <a:ea typeface="Open Sans Light" pitchFamily="34" charset="0"/>
                      <a:cs typeface="Open Sans Light" pitchFamily="34" charset="0"/>
                    </a:rPr>
                    <a:t>Testing Folktales</a:t>
                  </a:r>
                </a:p>
              </p:txBody>
            </p:sp>
          </p:grpSp>
        </p:grpSp>
        <p:pic>
          <p:nvPicPr>
            <p:cNvPr id="64" name="Picture 2" descr="USS Yorktown (CG-48), Sept 1, 1985, Caribbean">
              <a:hlinkClick r:id="rId6" tooltip="USS Yorktown (CG-48), Sept 1, 1985, Caribbean"/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19" y="1562100"/>
              <a:ext cx="1906905" cy="933450"/>
            </a:xfrm>
            <a:prstGeom prst="rect">
              <a:avLst/>
            </a:prstGeom>
            <a:noFill/>
          </p:spPr>
        </p:pic>
        <p:grpSp>
          <p:nvGrpSpPr>
            <p:cNvPr id="75" name="Group 74"/>
            <p:cNvGrpSpPr/>
            <p:nvPr/>
          </p:nvGrpSpPr>
          <p:grpSpPr>
            <a:xfrm>
              <a:off x="3352792" y="2571750"/>
              <a:ext cx="4191008" cy="904323"/>
              <a:chOff x="2590792" y="1559477"/>
              <a:chExt cx="3048008" cy="904323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590800" y="1565320"/>
                <a:ext cx="3048000" cy="898480"/>
              </a:xfrm>
              <a:prstGeom prst="rect">
                <a:avLst/>
              </a:prstGeom>
              <a:solidFill>
                <a:srgbClr val="00A9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590792" y="1559477"/>
                <a:ext cx="2232278" cy="849693"/>
                <a:chOff x="2590792" y="1559477"/>
                <a:chExt cx="2232278" cy="849693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2595555" y="1559477"/>
                  <a:ext cx="1237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Open Sans Light" pitchFamily="34" charset="0"/>
                      <a:ea typeface="Open Sans Light" pitchFamily="34" charset="0"/>
                      <a:cs typeface="Open Sans Light" pitchFamily="34" charset="0"/>
                    </a:rPr>
                    <a:t>Chapter 2</a:t>
                  </a:r>
                  <a:endParaRPr lang="en-US" dirty="0">
                    <a:solidFill>
                      <a:schemeClr val="bg1"/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2590792" y="1885950"/>
                  <a:ext cx="22322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  <a:latin typeface="Open Sans Light" pitchFamily="34" charset="0"/>
                      <a:ea typeface="Open Sans Light" pitchFamily="34" charset="0"/>
                      <a:cs typeface="Open Sans Light" pitchFamily="34" charset="0"/>
                    </a:rPr>
                    <a:t>Testing Facts</a:t>
                  </a:r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4170783" y="3571875"/>
              <a:ext cx="4191008" cy="904323"/>
              <a:chOff x="2590792" y="1559477"/>
              <a:chExt cx="4191008" cy="90432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2590800" y="1565320"/>
                <a:ext cx="4191000" cy="898480"/>
              </a:xfrm>
              <a:prstGeom prst="rect">
                <a:avLst/>
              </a:prstGeom>
              <a:solidFill>
                <a:srgbClr val="00A9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590792" y="1559477"/>
                <a:ext cx="1662891" cy="849693"/>
                <a:chOff x="2590792" y="1559477"/>
                <a:chExt cx="1662891" cy="849693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2595555" y="1559477"/>
                  <a:ext cx="1237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Open Sans Light" pitchFamily="34" charset="0"/>
                      <a:ea typeface="Open Sans Light" pitchFamily="34" charset="0"/>
                      <a:cs typeface="Open Sans Light" pitchFamily="34" charset="0"/>
                    </a:rPr>
                    <a:t>Chapter 3</a:t>
                  </a:r>
                  <a:endParaRPr lang="en-US" dirty="0">
                    <a:solidFill>
                      <a:schemeClr val="bg1"/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590792" y="1885950"/>
                  <a:ext cx="16628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  <a:latin typeface="Open Sans Light" pitchFamily="34" charset="0"/>
                      <a:ea typeface="Open Sans Light" pitchFamily="34" charset="0"/>
                      <a:cs typeface="Open Sans Light" pitchFamily="34" charset="0"/>
                    </a:rPr>
                    <a:t>Test Plan</a:t>
                  </a:r>
                </a:p>
              </p:txBody>
            </p:sp>
          </p:grpSp>
        </p:grpSp>
        <p:pic>
          <p:nvPicPr>
            <p:cNvPr id="86" name="Picture 9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850" y="2565401"/>
              <a:ext cx="1908175" cy="90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175" y="3581400"/>
              <a:ext cx="1900238" cy="897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3591674" y="1570876"/>
            <a:ext cx="1908398" cy="898480"/>
          </a:xfrm>
          <a:prstGeom prst="rect">
            <a:avLst/>
          </a:prstGeom>
          <a:solidFill>
            <a:srgbClr val="00A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6954" y="183545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Chapter 1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0628" y="2744604"/>
            <a:ext cx="280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Folktales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cxnSp>
        <p:nvCxnSpPr>
          <p:cNvPr id="18" name="Straight Connector 17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425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USS Yorktown, </a:t>
            </a:r>
            <a:r>
              <a:rPr lang="en-US" sz="2800" dirty="0" err="1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SmartShip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86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Folktales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4119" y="1566594"/>
            <a:ext cx="31496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Crew member entered 0 in a data entry field, caused a “divide by 0” error that shut down propulsion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Dead in the water for 2hrs 45mins</a:t>
            </a:r>
          </a:p>
        </p:txBody>
      </p:sp>
      <p:pic>
        <p:nvPicPr>
          <p:cNvPr id="25" name="Picture 2" descr="USS Yorktown (CG-48), Sept 1, 1985, Caribbean">
            <a:hlinkClick r:id="rId7" tooltip="USS Yorktown (CG-48), Sept 1, 1985, Caribbean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1581150"/>
            <a:ext cx="4800600" cy="289560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Ariane</a:t>
            </a:r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5 Flight 501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86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Folktales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4119" y="1566594"/>
            <a:ext cx="314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Re-used code from </a:t>
            </a:r>
            <a:r>
              <a:rPr lang="en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Ariane</a:t>
            </a:r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4, but took a different flight path because of different booster design</a:t>
            </a:r>
          </a:p>
          <a:p>
            <a:endParaRPr lang="en-US" sz="14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Conversation from 64bit float to 16bit signed </a:t>
            </a:r>
            <a:r>
              <a:rPr lang="en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caused overflow (exception handler was disabled for </a:t>
            </a:r>
            <a:r>
              <a:rPr lang="en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perf</a:t>
            </a:r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reasons)</a:t>
            </a:r>
          </a:p>
          <a:p>
            <a:endParaRPr lang="en-US" sz="14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Cost: &gt; $370 million @ 1996 prices</a:t>
            </a:r>
          </a:p>
        </p:txBody>
      </p:sp>
      <p:pic>
        <p:nvPicPr>
          <p:cNvPr id="20" name="Picture 19" descr="a5_launch_14may2009_6_hr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29200" y="1543050"/>
            <a:ext cx="3505200" cy="2921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932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Vasa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86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Folktales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4119" y="1566594"/>
            <a:ext cx="314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Sank after sailing less than 1 nautical mile out of Stockholm</a:t>
            </a:r>
          </a:p>
          <a:p>
            <a:endParaRPr lang="en-US" sz="14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Specifications were faulty, failing to take into account enough ballast to keep the ship upright</a:t>
            </a:r>
          </a:p>
          <a:p>
            <a:endParaRPr lang="en-US" sz="14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Test teams revealed that it was unstable, but launch was rushed, and QA was ignored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50495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Still Remember this?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86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Folktales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3" name="Picture 22" descr="image001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541840" y="1352550"/>
            <a:ext cx="4060321" cy="299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LFIAN~1\AppData\Local\Temp\Rar$DR05.653\PNG\Network\white\MS_0000s_0026_twitter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121445"/>
            <a:ext cx="304800" cy="304800"/>
          </a:xfrm>
          <a:prstGeom prst="rect">
            <a:avLst/>
          </a:prstGeom>
          <a:noFill/>
        </p:spPr>
      </p:pic>
      <p:pic>
        <p:nvPicPr>
          <p:cNvPr id="1032" name="Picture 8" descr="C:\Users\ALFIAN~1\AppData\Local\Temp\Rar$DR07.465\PNG\Network\white\MS_0000s_0009_facebo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988217"/>
            <a:ext cx="304800" cy="304800"/>
          </a:xfrm>
          <a:prstGeom prst="rect">
            <a:avLst/>
          </a:prstGeom>
          <a:noFill/>
        </p:spPr>
      </p:pic>
      <p:pic>
        <p:nvPicPr>
          <p:cNvPr id="1033" name="Picture 9" descr="C:\Users\ALFIAN~1\AppData\Local\Temp\Rar$DR08.062\PNG\Network\white\MS_0000s_0024_g-goog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5371" y="561978"/>
            <a:ext cx="304800" cy="304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509457" y="747232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And this?</a:t>
            </a:r>
            <a:endParaRPr lang="en-US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64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8662982" y="2850359"/>
            <a:ext cx="304800" cy="304800"/>
          </a:xfrm>
          <a:prstGeom prst="rect">
            <a:avLst/>
          </a:prstGeom>
          <a:noFill/>
        </p:spPr>
      </p:pic>
      <p:pic>
        <p:nvPicPr>
          <p:cNvPr id="65" name="Picture 4" descr="C:\Users\ALFIAN~1\AppData\Local\Temp\Rar$DR01.342\PNG\Navigation\white\MB_0000_navigati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23826" y="2850359"/>
            <a:ext cx="304800" cy="304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3126" y="234380"/>
            <a:ext cx="186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Testing Folktales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17" name="Picture 1" descr="image001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4" t="1213" r="642" b="1369"/>
          <a:stretch/>
        </p:blipFill>
        <p:spPr bwMode="auto">
          <a:xfrm>
            <a:off x="1902559" y="1352550"/>
            <a:ext cx="5338882" cy="306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6934199" y="-1"/>
            <a:ext cx="69057" cy="55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95313" y="4584700"/>
            <a:ext cx="79533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1019" y="464819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4/20/2015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9605" y="465717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AAZ – Alfian Akbar Gozali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72790" y="4648198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  <a:endParaRPr lang="en-US" sz="105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ndows 8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 Style</Template>
  <TotalTime>1785</TotalTime>
  <Words>542</Words>
  <Application>Microsoft Office PowerPoint</Application>
  <PresentationFormat>On-screen Show (16:9)</PresentationFormat>
  <Paragraphs>163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Project-OS.org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Alfian Akbar Gozali</dc:creator>
  <cp:lastModifiedBy>Retno Novi Dayawati</cp:lastModifiedBy>
  <cp:revision>285</cp:revision>
  <dcterms:created xsi:type="dcterms:W3CDTF">2013-04-21T00:02:12Z</dcterms:created>
  <dcterms:modified xsi:type="dcterms:W3CDTF">2017-04-02T18:19:23Z</dcterms:modified>
</cp:coreProperties>
</file>