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4074" r:id="rId2"/>
  </p:sldMasterIdLst>
  <p:notesMasterIdLst>
    <p:notesMasterId r:id="rId16"/>
  </p:notesMasterIdLst>
  <p:sldIdLst>
    <p:sldId id="291" r:id="rId3"/>
    <p:sldId id="270" r:id="rId4"/>
    <p:sldId id="272" r:id="rId5"/>
    <p:sldId id="273" r:id="rId6"/>
    <p:sldId id="275" r:id="rId7"/>
    <p:sldId id="277" r:id="rId8"/>
    <p:sldId id="278" r:id="rId9"/>
    <p:sldId id="281" r:id="rId10"/>
    <p:sldId id="282" r:id="rId11"/>
    <p:sldId id="283" r:id="rId12"/>
    <p:sldId id="288" r:id="rId13"/>
    <p:sldId id="293" r:id="rId14"/>
    <p:sldId id="29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3456" autoAdjust="0"/>
  </p:normalViewPr>
  <p:slideViewPr>
    <p:cSldViewPr>
      <p:cViewPr>
        <p:scale>
          <a:sx n="66" d="100"/>
          <a:sy n="66" d="100"/>
        </p:scale>
        <p:origin x="142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CB7DC7A-5960-4B37-A7F8-425A7E43A9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2182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55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6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06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81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2051-8B2C-4606-A176-B8160A4C57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88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36D8-0459-491A-8723-5D54FC1A5C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556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B7DC7A-5960-4B37-A7F8-425A7E43A9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81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A430-A157-4709-AEEB-46B043E3A6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8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490A430-A157-4709-AEEB-46B043E3A6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890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CA9C18-9E6A-4AE3-B1AA-155F751A260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3208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BCB6-4A0E-44D6-8B05-F98EAB237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7087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2F7E-6805-4C46-B46E-9AB45CC808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5962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8F2-52EC-41A1-BB80-F98079F8F8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209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208-B150-485B-90EF-49F099FE14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34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8017447-17BE-453A-A009-4AA5D6B35E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843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FD66998-F24B-4042-ADF2-58BFBDE8537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3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2051-8B2C-4606-A176-B8160A4C57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52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36D8-0459-491A-8723-5D54FC1A5C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132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3CB0E428-B5F9-4B61-9E29-BAE06CED52B0}" type="slidenum">
              <a:rPr lang="id-ID" smtClean="0"/>
              <a:t>‹#›</a:t>
            </a:fld>
            <a:endParaRPr lang="id-ID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4B90F740-5994-4B97-9DC3-C23C7086116C}" type="datetime1">
              <a:rPr lang="id-ID" smtClean="0"/>
              <a:t>13/01/2018</a:t>
            </a:fld>
            <a:endParaRPr lang="id-ID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CA9C18-9E6A-4AE3-B1AA-155F751A26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08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BCB6-4A0E-44D6-8B05-F98EAB237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51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2F7E-6805-4C46-B46E-9AB45CC808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74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8F2-52EC-41A1-BB80-F98079F8F8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1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208-B150-485B-90EF-49F099FE14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0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7447-17BE-453A-A009-4AA5D6B35E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26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998-F24B-4042-ADF2-58BFBDE853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42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1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E9EABD-20F7-46B7-9515-F95A1BAC950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494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956B-4172-4769-AD45-450CDE7F8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36" y="1007533"/>
            <a:ext cx="6947127" cy="668867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latin typeface="Roboto Medium" pitchFamily="2" charset="0"/>
              </a:rPr>
              <a:t>DDL</a:t>
            </a:r>
            <a:r>
              <a:rPr lang="id-ID" altLang="en-US" sz="3600" b="1" dirty="0">
                <a:latin typeface="Roboto Medium" pitchFamily="2" charset="0"/>
              </a:rPr>
              <a:t> </a:t>
            </a:r>
            <a:r>
              <a:rPr lang="en-US" altLang="en-US" sz="3600" b="1" dirty="0">
                <a:latin typeface="Roboto Medium" pitchFamily="2" charset="0"/>
              </a:rPr>
              <a:t>(Data Definition</a:t>
            </a:r>
            <a:r>
              <a:rPr lang="id-ID" altLang="en-US" sz="3600" b="1" dirty="0">
                <a:latin typeface="Roboto Medium" pitchFamily="2" charset="0"/>
              </a:rPr>
              <a:t> </a:t>
            </a:r>
            <a:r>
              <a:rPr lang="en-US" altLang="en-US" sz="3600" b="1" dirty="0">
                <a:latin typeface="Roboto Medium" pitchFamily="2" charset="0"/>
              </a:rPr>
              <a:t>Language)</a:t>
            </a:r>
            <a:endParaRPr lang="id-ID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41C7F-7CAD-4821-A9A0-ED70089D8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564" y="1676400"/>
            <a:ext cx="5762563" cy="1364531"/>
          </a:xfrm>
        </p:spPr>
        <p:txBody>
          <a:bodyPr/>
          <a:lstStyle/>
          <a:p>
            <a:r>
              <a:rPr lang="id-ID" altLang="en-US" i="1" dirty="0">
                <a:latin typeface="Roboto Medium" pitchFamily="2" charset="0"/>
              </a:rPr>
              <a:t>BASIS DATA RELASIONAL</a:t>
            </a:r>
          </a:p>
          <a:p>
            <a:br>
              <a:rPr lang="en-US" altLang="en-US" i="1" dirty="0">
                <a:latin typeface="Roboto Medium" pitchFamily="2" charset="0"/>
              </a:rPr>
            </a:br>
            <a:endParaRPr lang="id-ID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1CC50-D47F-44B2-9405-08527BEB8AD2}"/>
              </a:ext>
            </a:extLst>
          </p:cNvPr>
          <p:cNvSpPr txBox="1"/>
          <p:nvPr/>
        </p:nvSpPr>
        <p:spPr>
          <a:xfrm>
            <a:off x="1913832" y="2476990"/>
            <a:ext cx="3420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Muhammad Faisal Amir</a:t>
            </a:r>
          </a:p>
          <a:p>
            <a:r>
              <a:rPr lang="id-ID" dirty="0"/>
              <a:t>D3 Teknik Informatika</a:t>
            </a:r>
          </a:p>
          <a:p>
            <a:r>
              <a:rPr lang="id-ID" dirty="0"/>
              <a:t>6706160014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34FDE1-7500-43E8-9C5F-0980AF00CBB6}"/>
              </a:ext>
            </a:extLst>
          </p:cNvPr>
          <p:cNvCxnSpPr>
            <a:endCxn id="3" idx="3"/>
          </p:cNvCxnSpPr>
          <p:nvPr/>
        </p:nvCxnSpPr>
        <p:spPr>
          <a:xfrm>
            <a:off x="1860436" y="2345267"/>
            <a:ext cx="6991691" cy="133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EA52A-03CA-4311-A895-A375BBA226F7}"/>
              </a:ext>
            </a:extLst>
          </p:cNvPr>
          <p:cNvCxnSpPr/>
          <p:nvPr/>
        </p:nvCxnSpPr>
        <p:spPr>
          <a:xfrm>
            <a:off x="9144000" y="4698031"/>
            <a:ext cx="0" cy="10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A0B53-E5BB-4D9B-8320-D242C8D5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94" y="4465607"/>
            <a:ext cx="2140669" cy="2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58622" y="1143000"/>
            <a:ext cx="7635240" cy="3657600"/>
          </a:xfrm>
        </p:spPr>
        <p:txBody>
          <a:bodyPr>
            <a:normAutofit/>
          </a:bodyPr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nl-NL" sz="1800" dirty="0"/>
              <a:t>dan menghapus tabel dan konstrain yang berlaku.</a:t>
            </a:r>
            <a:endParaRPr lang="id-ID" sz="1800" dirty="0"/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 ALTER TABLE </a:t>
            </a:r>
            <a:r>
              <a:rPr lang="en-US" sz="1800" dirty="0" err="1">
                <a:solidFill>
                  <a:srgbClr val="FF0000"/>
                </a:solidFill>
              </a:rPr>
              <a:t>tablename</a:t>
            </a:r>
            <a:endParaRPr lang="en-US" sz="1800" dirty="0">
              <a:solidFill>
                <a:srgbClr val="FF0000"/>
              </a:solidFill>
            </a:endParaRPr>
          </a:p>
          <a:p>
            <a:pPr marL="1081088" indent="0"/>
            <a:r>
              <a:rPr lang="en-US" sz="1800" dirty="0">
                <a:solidFill>
                  <a:srgbClr val="FF0000"/>
                </a:solidFill>
              </a:rPr>
              <a:t>ADD </a:t>
            </a:r>
            <a:r>
              <a:rPr lang="en-US" sz="1800" dirty="0" err="1">
                <a:solidFill>
                  <a:srgbClr val="FF0000"/>
                </a:solidFill>
              </a:rPr>
              <a:t>attributename</a:t>
            </a:r>
            <a:r>
              <a:rPr lang="en-US" sz="1800" dirty="0">
                <a:solidFill>
                  <a:srgbClr val="FF0000"/>
                </a:solidFill>
              </a:rPr>
              <a:t> datatype constraint</a:t>
            </a:r>
          </a:p>
          <a:p>
            <a:pPr marL="1081088" indent="0"/>
            <a:r>
              <a:rPr lang="en-US" sz="1800" dirty="0">
                <a:solidFill>
                  <a:srgbClr val="FF0000"/>
                </a:solidFill>
              </a:rPr>
              <a:t>ADD </a:t>
            </a:r>
            <a:r>
              <a:rPr lang="en-US" sz="1800" dirty="0" err="1">
                <a:solidFill>
                  <a:srgbClr val="FF0000"/>
                </a:solidFill>
              </a:rPr>
              <a:t>tableconstraint</a:t>
            </a:r>
            <a:endParaRPr lang="en-US" sz="1800" dirty="0">
              <a:solidFill>
                <a:srgbClr val="FF0000"/>
              </a:solidFill>
            </a:endParaRPr>
          </a:p>
          <a:p>
            <a:pPr marL="1081088" indent="0"/>
            <a:r>
              <a:rPr lang="en-US" sz="1800" dirty="0">
                <a:solidFill>
                  <a:srgbClr val="FF0000"/>
                </a:solidFill>
              </a:rPr>
              <a:t>MODIFY </a:t>
            </a:r>
            <a:r>
              <a:rPr lang="en-US" sz="1800" dirty="0" err="1">
                <a:solidFill>
                  <a:srgbClr val="FF0000"/>
                </a:solidFill>
              </a:rPr>
              <a:t>attributename</a:t>
            </a:r>
            <a:r>
              <a:rPr lang="en-US" sz="1800" dirty="0">
                <a:solidFill>
                  <a:srgbClr val="FF0000"/>
                </a:solidFill>
              </a:rPr>
              <a:t> datatype constraint</a:t>
            </a:r>
          </a:p>
          <a:p>
            <a:pPr marL="1081088" indent="0"/>
            <a:r>
              <a:rPr lang="en-US" sz="1800" dirty="0">
                <a:solidFill>
                  <a:srgbClr val="FF0000"/>
                </a:solidFill>
              </a:rPr>
              <a:t>DROP PRIMARY KEY</a:t>
            </a:r>
          </a:p>
          <a:p>
            <a:pPr marL="1081088" indent="0"/>
            <a:r>
              <a:rPr lang="en-US" sz="1800" dirty="0">
                <a:solidFill>
                  <a:srgbClr val="FF0000"/>
                </a:solidFill>
              </a:rPr>
              <a:t>DROP UNIQUE </a:t>
            </a:r>
            <a:r>
              <a:rPr lang="en-US" sz="1800" dirty="0" err="1">
                <a:solidFill>
                  <a:srgbClr val="FF0000"/>
                </a:solidFill>
              </a:rPr>
              <a:t>attributename</a:t>
            </a:r>
            <a:endParaRPr lang="en-US" sz="1800" dirty="0">
              <a:solidFill>
                <a:srgbClr val="FF0000"/>
              </a:solidFill>
            </a:endParaRPr>
          </a:p>
          <a:p>
            <a:pPr marL="1482725" indent="0"/>
            <a:r>
              <a:rPr lang="fr-FR" sz="1800" dirty="0">
                <a:solidFill>
                  <a:srgbClr val="FF0000"/>
                </a:solidFill>
              </a:rPr>
              <a:t>(</a:t>
            </a:r>
            <a:r>
              <a:rPr lang="fr-FR" sz="1800" dirty="0" err="1">
                <a:solidFill>
                  <a:srgbClr val="FF0000"/>
                </a:solidFill>
              </a:rPr>
              <a:t>menghilangkan</a:t>
            </a:r>
            <a:r>
              <a:rPr lang="fr-FR" sz="1800" dirty="0">
                <a:solidFill>
                  <a:srgbClr val="FF0000"/>
                </a:solidFill>
              </a:rPr>
              <a:t> unique </a:t>
            </a:r>
            <a:r>
              <a:rPr lang="fr-FR" sz="1800" dirty="0" err="1">
                <a:solidFill>
                  <a:srgbClr val="FF0000"/>
                </a:solidFill>
              </a:rPr>
              <a:t>constraint</a:t>
            </a: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 err="1">
                <a:solidFill>
                  <a:srgbClr val="FF0000"/>
                </a:solidFill>
              </a:rPr>
              <a:t>pada</a:t>
            </a: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 err="1">
                <a:solidFill>
                  <a:srgbClr val="FF0000"/>
                </a:solidFill>
              </a:rPr>
              <a:t>attribute</a:t>
            </a:r>
            <a:r>
              <a:rPr lang="fr-FR" sz="1800" dirty="0">
                <a:solidFill>
                  <a:srgbClr val="FF0000"/>
                </a:solidFill>
              </a:rPr>
              <a:t>)</a:t>
            </a:r>
          </a:p>
          <a:p>
            <a:pPr marL="1081088" indent="0"/>
            <a:r>
              <a:rPr lang="en-US" sz="1800" dirty="0">
                <a:solidFill>
                  <a:srgbClr val="FF0000"/>
                </a:solidFill>
              </a:rPr>
              <a:t>DROP CONSTRAINT </a:t>
            </a:r>
            <a:r>
              <a:rPr lang="en-US" sz="1800" dirty="0" err="1">
                <a:solidFill>
                  <a:srgbClr val="FF0000"/>
                </a:solidFill>
              </a:rPr>
              <a:t>constraintname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3861842" cy="760615"/>
          </a:xfrm>
        </p:spPr>
        <p:txBody>
          <a:bodyPr>
            <a:noAutofit/>
          </a:bodyPr>
          <a:lstStyle/>
          <a:p>
            <a:r>
              <a:rPr lang="id-ID" dirty="0"/>
              <a:t>Alter Table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3D7D85-575D-47BD-A7B7-D57E5B4F34C6}"/>
              </a:ext>
            </a:extLst>
          </p:cNvPr>
          <p:cNvSpPr txBox="1">
            <a:spLocks/>
          </p:cNvSpPr>
          <p:nvPr/>
        </p:nvSpPr>
        <p:spPr>
          <a:xfrm>
            <a:off x="854938" y="4876800"/>
            <a:ext cx="7755662" cy="176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00" dirty="0" err="1"/>
              <a:t>Perintah</a:t>
            </a:r>
            <a:r>
              <a:rPr lang="en-US" sz="1800" dirty="0"/>
              <a:t> ADD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menambahkolom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/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konstrain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sz="1800" dirty="0" err="1"/>
              <a:t>Perintah</a:t>
            </a:r>
            <a:r>
              <a:rPr lang="en-US" sz="1800" dirty="0"/>
              <a:t> MODIFY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memodifikasi</a:t>
            </a:r>
            <a:r>
              <a:rPr lang="en-US" sz="1800" dirty="0"/>
              <a:t>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sz="1800" dirty="0" err="1"/>
              <a:t>Klausa</a:t>
            </a:r>
            <a:r>
              <a:rPr lang="en-US" sz="1800" dirty="0"/>
              <a:t> DROP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kontrain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53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66800" y="1264920"/>
            <a:ext cx="7467600" cy="1691640"/>
          </a:xfrm>
        </p:spPr>
        <p:txBody>
          <a:bodyPr>
            <a:normAutofit/>
          </a:bodyPr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password </a:t>
            </a:r>
            <a:r>
              <a:rPr lang="en-US" sz="1800" dirty="0" err="1"/>
              <a:t>seorang</a:t>
            </a:r>
            <a:r>
              <a:rPr lang="en-US" sz="1800" dirty="0"/>
              <a:t> user.</a:t>
            </a:r>
            <a:endParaRPr lang="id-ID" sz="1800" dirty="0"/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ALTER USER </a:t>
            </a:r>
            <a:r>
              <a:rPr lang="en-US" sz="1800" dirty="0" err="1">
                <a:solidFill>
                  <a:srgbClr val="FF0000"/>
                </a:solidFill>
              </a:rPr>
              <a:t>nama_user</a:t>
            </a:r>
            <a:r>
              <a:rPr lang="id-ID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IDENTIFIED BY password;</a:t>
            </a:r>
            <a:endParaRPr lang="en-US" sz="1800" dirty="0"/>
          </a:p>
          <a:p>
            <a:pPr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</a:t>
            </a:r>
          </a:p>
          <a:p>
            <a:pPr>
              <a:buNone/>
            </a:pPr>
            <a:r>
              <a:rPr lang="en-US" sz="1800" dirty="0"/>
              <a:t>ALTER USER </a:t>
            </a:r>
            <a:r>
              <a:rPr lang="en-US" sz="1800" dirty="0" err="1"/>
              <a:t>fulan</a:t>
            </a:r>
            <a:r>
              <a:rPr lang="en-US" sz="1800" dirty="0"/>
              <a:t> IDENTIFIED BY cups;</a:t>
            </a:r>
          </a:p>
          <a:p>
            <a:pPr>
              <a:buNone/>
            </a:pPr>
            <a:endParaRPr lang="en-US" sz="1800" dirty="0"/>
          </a:p>
          <a:p>
            <a:endParaRPr lang="id-ID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8758" y="824345"/>
            <a:ext cx="2253980" cy="440575"/>
          </a:xfrm>
        </p:spPr>
        <p:txBody>
          <a:bodyPr>
            <a:normAutofit fontScale="90000"/>
          </a:bodyPr>
          <a:lstStyle/>
          <a:p>
            <a:r>
              <a:rPr lang="id-ID" sz="2800" dirty="0"/>
              <a:t>ALTER </a:t>
            </a:r>
            <a:r>
              <a:rPr lang="id-ID" sz="3000" dirty="0"/>
              <a:t>USER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0B5AFCE-61D6-4276-9D80-2463C36F4F0B}"/>
              </a:ext>
            </a:extLst>
          </p:cNvPr>
          <p:cNvSpPr txBox="1">
            <a:spLocks/>
          </p:cNvSpPr>
          <p:nvPr/>
        </p:nvSpPr>
        <p:spPr>
          <a:xfrm>
            <a:off x="1079500" y="4099560"/>
            <a:ext cx="7467600" cy="1691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Index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mempercepat</a:t>
            </a:r>
            <a:r>
              <a:rPr lang="en-US" sz="1800" dirty="0"/>
              <a:t> </a:t>
            </a:r>
            <a:r>
              <a:rPr lang="en-US" sz="1800" dirty="0" err="1"/>
              <a:t>pengaksesan</a:t>
            </a:r>
            <a:r>
              <a:rPr lang="en-US" sz="1800" dirty="0"/>
              <a:t> data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 Index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 INDEX </a:t>
            </a:r>
            <a:r>
              <a:rPr lang="en-US" sz="1800" dirty="0" err="1">
                <a:solidFill>
                  <a:srgbClr val="FF0000"/>
                </a:solidFill>
              </a:rPr>
              <a:t>nama_index</a:t>
            </a:r>
            <a:r>
              <a:rPr lang="en-US" sz="1800" dirty="0">
                <a:solidFill>
                  <a:srgbClr val="FF0000"/>
                </a:solidFill>
              </a:rPr>
              <a:t> FOR </a:t>
            </a:r>
            <a:r>
              <a:rPr lang="en-US" sz="1800" dirty="0" err="1">
                <a:solidFill>
                  <a:srgbClr val="FF0000"/>
                </a:solidFill>
              </a:rPr>
              <a:t>nama_tabel</a:t>
            </a:r>
            <a:r>
              <a:rPr lang="en-US" sz="1800" dirty="0">
                <a:solidFill>
                  <a:srgbClr val="FF0000"/>
                </a:solidFill>
              </a:rPr>
              <a:t> (atribut-1, atribut-2,…, </a:t>
            </a:r>
            <a:r>
              <a:rPr lang="en-US" sz="1800" dirty="0" err="1">
                <a:solidFill>
                  <a:srgbClr val="FF0000"/>
                </a:solidFill>
              </a:rPr>
              <a:t>atribut</a:t>
            </a:r>
            <a:r>
              <a:rPr lang="en-US" sz="1800" dirty="0">
                <a:solidFill>
                  <a:srgbClr val="FF0000"/>
                </a:solidFill>
              </a:rPr>
              <a:t>-n);</a:t>
            </a:r>
            <a:endParaRPr lang="en-US" sz="1800" dirty="0"/>
          </a:p>
          <a:p>
            <a:pPr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</a:t>
            </a:r>
          </a:p>
          <a:p>
            <a:pPr>
              <a:buNone/>
            </a:pPr>
            <a:r>
              <a:rPr lang="en-US" sz="1800" dirty="0"/>
              <a:t>CREATE INDEX </a:t>
            </a:r>
            <a:r>
              <a:rPr lang="en-US" sz="1800" dirty="0" err="1"/>
              <a:t>e_mail</a:t>
            </a:r>
            <a:r>
              <a:rPr lang="en-US" sz="1800" dirty="0"/>
              <a:t> FOR </a:t>
            </a:r>
            <a:r>
              <a:rPr lang="en-US" sz="1800" dirty="0" err="1"/>
              <a:t>mahasiswa</a:t>
            </a:r>
            <a:r>
              <a:rPr lang="en-US" sz="1800" dirty="0"/>
              <a:t> (email);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91623C-5E05-4F51-AB83-7447CA7CFE19}"/>
              </a:ext>
            </a:extLst>
          </p:cNvPr>
          <p:cNvSpPr txBox="1">
            <a:spLocks/>
          </p:cNvSpPr>
          <p:nvPr/>
        </p:nvSpPr>
        <p:spPr>
          <a:xfrm>
            <a:off x="951458" y="3658985"/>
            <a:ext cx="2253980" cy="44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d-ID" sz="2800" dirty="0"/>
              <a:t>CREATE INDEX</a:t>
            </a:r>
          </a:p>
        </p:txBody>
      </p:sp>
    </p:spTree>
    <p:extLst>
      <p:ext uri="{BB962C8B-B14F-4D97-AF65-F5344CB8AC3E}">
        <p14:creationId xmlns:p14="http://schemas.microsoft.com/office/powerpoint/2010/main" val="2098876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66800" y="1264920"/>
            <a:ext cx="7467600" cy="1691640"/>
          </a:xfrm>
        </p:spPr>
        <p:txBody>
          <a:bodyPr>
            <a:normAutofit/>
          </a:bodyPr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index </a:t>
            </a:r>
            <a:r>
              <a:rPr lang="en-US" sz="1800" dirty="0" err="1"/>
              <a:t>tertentu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di basis data.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DROP INDEX </a:t>
            </a:r>
            <a:r>
              <a:rPr lang="en-US" sz="1800" dirty="0" err="1">
                <a:solidFill>
                  <a:srgbClr val="FF0000"/>
                </a:solidFill>
              </a:rPr>
              <a:t>nama_index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en-US" sz="1800" dirty="0"/>
          </a:p>
          <a:p>
            <a:pPr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</a:t>
            </a:r>
          </a:p>
          <a:p>
            <a:pPr>
              <a:buNone/>
            </a:pPr>
            <a:r>
              <a:rPr lang="en-US" sz="1800" dirty="0"/>
              <a:t>DROP INDEX </a:t>
            </a:r>
            <a:r>
              <a:rPr lang="en-US" sz="1800" dirty="0" err="1"/>
              <a:t>e_mail</a:t>
            </a:r>
            <a:r>
              <a:rPr lang="en-US" sz="1800" dirty="0"/>
              <a:t>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8758" y="824345"/>
            <a:ext cx="2253980" cy="440575"/>
          </a:xfrm>
        </p:spPr>
        <p:txBody>
          <a:bodyPr>
            <a:normAutofit fontScale="90000"/>
          </a:bodyPr>
          <a:lstStyle/>
          <a:p>
            <a:r>
              <a:rPr lang="id-ID" sz="3000" dirty="0"/>
              <a:t>DROP</a:t>
            </a:r>
            <a:r>
              <a:rPr lang="id-ID" sz="2800" dirty="0"/>
              <a:t> INDEX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0B5AFCE-61D6-4276-9D80-2463C36F4F0B}"/>
              </a:ext>
            </a:extLst>
          </p:cNvPr>
          <p:cNvSpPr txBox="1">
            <a:spLocks/>
          </p:cNvSpPr>
          <p:nvPr/>
        </p:nvSpPr>
        <p:spPr>
          <a:xfrm>
            <a:off x="1079500" y="4099560"/>
            <a:ext cx="746760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, view, sequence, </a:t>
            </a:r>
            <a:r>
              <a:rPr lang="en-US" sz="1800" dirty="0" err="1"/>
              <a:t>dan</a:t>
            </a:r>
            <a:r>
              <a:rPr lang="en-US" sz="1800" dirty="0"/>
              <a:t> synonym.</a:t>
            </a:r>
            <a:endParaRPr lang="id-ID" sz="1800" dirty="0"/>
          </a:p>
          <a:p>
            <a:pPr fontAlgn="auto"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RENAME </a:t>
            </a:r>
            <a:r>
              <a:rPr lang="en-US" sz="1800" dirty="0" err="1">
                <a:solidFill>
                  <a:srgbClr val="FF0000"/>
                </a:solidFill>
              </a:rPr>
              <a:t>nama_lama</a:t>
            </a:r>
            <a:r>
              <a:rPr lang="en-US" sz="1800" dirty="0">
                <a:solidFill>
                  <a:srgbClr val="FF0000"/>
                </a:solidFill>
              </a:rPr>
              <a:t> TO </a:t>
            </a:r>
            <a:r>
              <a:rPr lang="en-US" sz="1800" dirty="0" err="1">
                <a:solidFill>
                  <a:srgbClr val="FF0000"/>
                </a:solidFill>
              </a:rPr>
              <a:t>nama_baru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en-US" sz="1800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dirty="0"/>
              <a:t>RENAME </a:t>
            </a:r>
            <a:r>
              <a:rPr lang="en-US" sz="1800" dirty="0" err="1"/>
              <a:t>mahasiswa</a:t>
            </a:r>
            <a:r>
              <a:rPr lang="en-US" sz="1800" dirty="0"/>
              <a:t> TO </a:t>
            </a:r>
            <a:r>
              <a:rPr lang="en-US" sz="1800" dirty="0" err="1"/>
              <a:t>mhs</a:t>
            </a:r>
            <a:r>
              <a:rPr lang="en-US" sz="1800" dirty="0"/>
              <a:t>;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91623C-5E05-4F51-AB83-7447CA7CFE19}"/>
              </a:ext>
            </a:extLst>
          </p:cNvPr>
          <p:cNvSpPr txBox="1">
            <a:spLocks/>
          </p:cNvSpPr>
          <p:nvPr/>
        </p:nvSpPr>
        <p:spPr>
          <a:xfrm>
            <a:off x="951458" y="3658985"/>
            <a:ext cx="2253980" cy="44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RENAME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68503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66800" y="1264920"/>
            <a:ext cx="7467600" cy="169164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bersangkutan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TRUNCATE TABLE </a:t>
            </a:r>
            <a:r>
              <a:rPr lang="en-US" sz="1800" dirty="0" err="1">
                <a:solidFill>
                  <a:srgbClr val="FF0000"/>
                </a:solidFill>
              </a:rPr>
              <a:t>nama_tabel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en-US" sz="1800" dirty="0"/>
          </a:p>
          <a:p>
            <a:pPr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</a:t>
            </a:r>
          </a:p>
          <a:p>
            <a:pPr>
              <a:buNone/>
            </a:pPr>
            <a:r>
              <a:rPr lang="en-US" sz="1800" dirty="0"/>
              <a:t>TRUNCATE TABLE </a:t>
            </a:r>
            <a:r>
              <a:rPr lang="en-US" sz="1800" dirty="0" err="1"/>
              <a:t>mhs</a:t>
            </a:r>
            <a:r>
              <a:rPr lang="en-US" sz="1800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8758" y="824345"/>
            <a:ext cx="2253980" cy="440575"/>
          </a:xfrm>
        </p:spPr>
        <p:txBody>
          <a:bodyPr>
            <a:noAutofit/>
          </a:bodyPr>
          <a:lstStyle/>
          <a:p>
            <a:r>
              <a:rPr lang="id-ID" sz="2700" dirty="0"/>
              <a:t>TRUNCATE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0B5AFCE-61D6-4276-9D80-2463C36F4F0B}"/>
              </a:ext>
            </a:extLst>
          </p:cNvPr>
          <p:cNvSpPr txBox="1">
            <a:spLocks/>
          </p:cNvSpPr>
          <p:nvPr/>
        </p:nvSpPr>
        <p:spPr>
          <a:xfrm>
            <a:off x="1079500" y="4099560"/>
            <a:ext cx="7467600" cy="1691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id-ID" sz="1800" dirty="0"/>
              <a:t>memberikan komentar terhadap tabel/view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</a:t>
            </a:r>
            <a:r>
              <a:rPr lang="id-ID" sz="1800" dirty="0">
                <a:solidFill>
                  <a:srgbClr val="FF0000"/>
                </a:solidFill>
              </a:rPr>
              <a:t>COMMENT ON </a:t>
            </a:r>
            <a:r>
              <a:rPr lang="en-US" sz="1800" dirty="0">
                <a:solidFill>
                  <a:srgbClr val="FF0000"/>
                </a:solidFill>
              </a:rPr>
              <a:t>TABLE </a:t>
            </a:r>
            <a:r>
              <a:rPr lang="en-US" sz="1800" dirty="0" err="1">
                <a:solidFill>
                  <a:srgbClr val="FF0000"/>
                </a:solidFill>
              </a:rPr>
              <a:t>nama_tabel</a:t>
            </a:r>
            <a:r>
              <a:rPr lang="id-ID" sz="1800" dirty="0">
                <a:solidFill>
                  <a:srgbClr val="FF0000"/>
                </a:solidFill>
              </a:rPr>
              <a:t> IS ‘isi komentar’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en-US" sz="1800" dirty="0"/>
          </a:p>
          <a:p>
            <a:pPr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</a:t>
            </a:r>
          </a:p>
          <a:p>
            <a:pPr>
              <a:buNone/>
            </a:pPr>
            <a:r>
              <a:rPr lang="id-ID" sz="1800" dirty="0"/>
              <a:t>COMMENT ON </a:t>
            </a:r>
            <a:r>
              <a:rPr lang="en-US" sz="1800" dirty="0"/>
              <a:t>TABLE </a:t>
            </a:r>
            <a:r>
              <a:rPr lang="id-ID" sz="1800" dirty="0"/>
              <a:t>mhs IS ‘merupakan tabel yang berisikan data-data mahasiswa’;</a:t>
            </a:r>
            <a:endParaRPr lang="en-US" sz="18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91623C-5E05-4F51-AB83-7447CA7CFE19}"/>
              </a:ext>
            </a:extLst>
          </p:cNvPr>
          <p:cNvSpPr txBox="1">
            <a:spLocks/>
          </p:cNvSpPr>
          <p:nvPr/>
        </p:nvSpPr>
        <p:spPr>
          <a:xfrm>
            <a:off x="951458" y="3658985"/>
            <a:ext cx="2253980" cy="44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d-ID" sz="28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1584174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855662" y="1123730"/>
            <a:ext cx="8326438" cy="476470"/>
          </a:xfrm>
        </p:spPr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Create Table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id-ID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52400"/>
            <a:ext cx="4121224" cy="803348"/>
          </a:xfrm>
        </p:spPr>
        <p:txBody>
          <a:bodyPr/>
          <a:lstStyle/>
          <a:p>
            <a:r>
              <a:rPr lang="en-US" dirty="0"/>
              <a:t>Create Table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35707"/>
              </p:ext>
            </p:extLst>
          </p:nvPr>
        </p:nvGraphicFramePr>
        <p:xfrm>
          <a:off x="1166453" y="1600200"/>
          <a:ext cx="7121885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Sintaks</a:t>
                      </a:r>
                      <a:r>
                        <a:rPr lang="en-US" sz="1600" baseline="0" dirty="0"/>
                        <a:t> : CREATE TABLE </a:t>
                      </a:r>
                      <a:r>
                        <a:rPr lang="en-US" sz="1600" baseline="0" dirty="0" err="1"/>
                        <a:t>nama_table</a:t>
                      </a:r>
                      <a:r>
                        <a:rPr lang="id-ID" sz="1600" baseline="0" dirty="0"/>
                        <a:t>  </a:t>
                      </a:r>
                      <a:r>
                        <a:rPr lang="en-US" sz="1600" baseline="0" dirty="0"/>
                        <a:t>( </a:t>
                      </a:r>
                    </a:p>
                    <a:p>
                      <a:pPr marL="1025525" indent="0"/>
                      <a:r>
                        <a:rPr lang="en-US" sz="1600" baseline="0" dirty="0"/>
                        <a:t>nama_atribut1 tipe1 CONSTRAINT  </a:t>
                      </a:r>
                      <a:r>
                        <a:rPr lang="en-US" sz="1600" baseline="0" dirty="0" err="1"/>
                        <a:t>pk_nama_tabel</a:t>
                      </a:r>
                      <a:r>
                        <a:rPr lang="en-US" sz="1600" baseline="0" dirty="0"/>
                        <a:t>  PRIMARY KEY,</a:t>
                      </a:r>
                    </a:p>
                    <a:p>
                      <a:pPr marL="1025525" indent="0"/>
                      <a:r>
                        <a:rPr lang="en-US" sz="1600" baseline="0" dirty="0"/>
                        <a:t>Nama_atribut2 tipe2 [unique][</a:t>
                      </a:r>
                      <a:r>
                        <a:rPr lang="en-US" sz="1600" baseline="0" dirty="0" err="1"/>
                        <a:t>notnull</a:t>
                      </a:r>
                      <a:r>
                        <a:rPr lang="en-US" sz="1600" baseline="0" dirty="0"/>
                        <a:t>/null][default] </a:t>
                      </a:r>
                      <a:r>
                        <a:rPr lang="en-US" sz="1600" baseline="0" dirty="0" err="1"/>
                        <a:t>nilai</a:t>
                      </a:r>
                      <a:r>
                        <a:rPr lang="en-US" sz="1600" baseline="0" dirty="0"/>
                        <a:t> default [check],</a:t>
                      </a:r>
                    </a:p>
                    <a:p>
                      <a:pPr marL="1025525" indent="0"/>
                      <a:r>
                        <a:rPr lang="en-US" sz="1600" baseline="0" dirty="0"/>
                        <a:t>………</a:t>
                      </a:r>
                      <a:r>
                        <a:rPr lang="id-ID" sz="1600" baseline="0" dirty="0"/>
                        <a:t> </a:t>
                      </a:r>
                      <a:r>
                        <a:rPr lang="en-US" sz="1600" baseline="0" dirty="0"/>
                        <a:t>); </a:t>
                      </a:r>
                      <a:endParaRPr lang="en-US" sz="1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45F816D-3A25-4372-891F-3183903ED5A2}"/>
              </a:ext>
            </a:extLst>
          </p:cNvPr>
          <p:cNvSpPr/>
          <p:nvPr/>
        </p:nvSpPr>
        <p:spPr>
          <a:xfrm>
            <a:off x="1002236" y="3467009"/>
            <a:ext cx="52565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 err="1"/>
              <a:t>Contoh</a:t>
            </a:r>
            <a:r>
              <a:rPr lang="en-US" sz="1400" b="1" dirty="0"/>
              <a:t> :</a:t>
            </a:r>
          </a:p>
          <a:p>
            <a:pPr>
              <a:buNone/>
            </a:pPr>
            <a:r>
              <a:rPr lang="en-US" sz="1400" dirty="0"/>
              <a:t>CREATE TABLE </a:t>
            </a:r>
            <a:r>
              <a:rPr lang="en-US" sz="1400" dirty="0" err="1"/>
              <a:t>mahasiswa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(</a:t>
            </a:r>
            <a:r>
              <a:rPr lang="id-ID" sz="1400" dirty="0"/>
              <a:t> </a:t>
            </a:r>
            <a:r>
              <a:rPr lang="en-US" sz="1400" dirty="0" err="1"/>
              <a:t>Nim</a:t>
            </a:r>
            <a:r>
              <a:rPr lang="en-US" sz="1400" dirty="0"/>
              <a:t>  char(10) not Null,</a:t>
            </a:r>
            <a:endParaRPr lang="id-ID" sz="1400" dirty="0"/>
          </a:p>
          <a:p>
            <a:pPr marL="266700" indent="-266700">
              <a:buNone/>
            </a:pPr>
            <a:r>
              <a:rPr lang="id-ID" sz="1400" dirty="0"/>
              <a:t>	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varchar</a:t>
            </a:r>
            <a:r>
              <a:rPr lang="en-US" sz="1400" dirty="0"/>
              <a:t>(50),</a:t>
            </a:r>
            <a:endParaRPr lang="id-ID" sz="1400" dirty="0"/>
          </a:p>
          <a:p>
            <a:pPr marL="266700" indent="-266700">
              <a:buNone/>
            </a:pPr>
            <a:r>
              <a:rPr lang="id-ID" sz="1400" dirty="0"/>
              <a:t>	</a:t>
            </a:r>
            <a:r>
              <a:rPr lang="en-US" sz="1400" dirty="0" err="1"/>
              <a:t>Alamat</a:t>
            </a:r>
            <a:r>
              <a:rPr lang="en-US" sz="1400" dirty="0"/>
              <a:t> </a:t>
            </a:r>
            <a:r>
              <a:rPr lang="en-US" sz="1400" dirty="0" err="1"/>
              <a:t>varchar</a:t>
            </a:r>
            <a:r>
              <a:rPr lang="en-US" sz="1400" dirty="0"/>
              <a:t>(100),</a:t>
            </a:r>
            <a:endParaRPr lang="id-ID" sz="1400" dirty="0"/>
          </a:p>
          <a:p>
            <a:pPr marL="266700" indent="-266700">
              <a:buNone/>
            </a:pPr>
            <a:r>
              <a:rPr lang="id-ID" sz="1400" dirty="0"/>
              <a:t>	</a:t>
            </a:r>
            <a:r>
              <a:rPr lang="en-US" sz="1400" dirty="0" err="1"/>
              <a:t>KodeJur</a:t>
            </a:r>
            <a:r>
              <a:rPr lang="en-US" sz="1400" dirty="0"/>
              <a:t> char(2),</a:t>
            </a:r>
            <a:endParaRPr lang="id-ID" sz="1400" dirty="0"/>
          </a:p>
          <a:p>
            <a:pPr marL="266700" indent="-266700">
              <a:buNone/>
            </a:pPr>
            <a:r>
              <a:rPr lang="id-ID" sz="1400" dirty="0"/>
              <a:t>	</a:t>
            </a:r>
            <a:r>
              <a:rPr lang="en-US" sz="1400" dirty="0"/>
              <a:t>CONSTRAINT   </a:t>
            </a:r>
            <a:r>
              <a:rPr lang="en-US" sz="1400" dirty="0" err="1"/>
              <a:t>pk_nim</a:t>
            </a:r>
            <a:r>
              <a:rPr lang="en-US" sz="1400" dirty="0"/>
              <a:t> PRIMARY KEY (</a:t>
            </a:r>
            <a:r>
              <a:rPr lang="en-US" sz="1400" dirty="0" err="1"/>
              <a:t>Nim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);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 err="1"/>
              <a:t>Ket</a:t>
            </a:r>
            <a:r>
              <a:rPr lang="en-US" sz="1400" b="1" dirty="0"/>
              <a:t> :</a:t>
            </a:r>
          </a:p>
          <a:p>
            <a:pPr>
              <a:buNone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DESCRIBE </a:t>
            </a:r>
            <a:r>
              <a:rPr lang="en-US" sz="1400" dirty="0" err="1"/>
              <a:t>nama_tabel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 err="1"/>
              <a:t>Contoh</a:t>
            </a:r>
            <a:r>
              <a:rPr lang="en-US" sz="1400" dirty="0"/>
              <a:t> : SQL&gt; DESCRIBE </a:t>
            </a:r>
            <a:r>
              <a:rPr lang="en-US" sz="1400" dirty="0" err="1"/>
              <a:t>mahasiswa</a:t>
            </a:r>
            <a:r>
              <a:rPr lang="en-US" sz="1400" dirty="0"/>
              <a:t>;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3DD1561-EBD9-447C-BB40-DF3E618F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385" y="3564608"/>
            <a:ext cx="3390126" cy="152756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2F25CF-385C-4B0F-98F6-D357E2A9E0C0}"/>
              </a:ext>
            </a:extLst>
          </p:cNvPr>
          <p:cNvCxnSpPr>
            <a:cxnSpLocks/>
          </p:cNvCxnSpPr>
          <p:nvPr/>
        </p:nvCxnSpPr>
        <p:spPr>
          <a:xfrm>
            <a:off x="1005984" y="3225383"/>
            <a:ext cx="753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914400" y="1066800"/>
            <a:ext cx="6035040" cy="4025490"/>
          </a:xfrm>
        </p:spPr>
        <p:txBody>
          <a:bodyPr>
            <a:normAutofit/>
          </a:bodyPr>
          <a:lstStyle/>
          <a:p>
            <a:r>
              <a:rPr lang="en-US" sz="1600" dirty="0"/>
              <a:t>Constraint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pemaksaan</a:t>
            </a:r>
            <a:r>
              <a:rPr lang="en-US" sz="1600" dirty="0"/>
              <a:t> </a:t>
            </a:r>
            <a:r>
              <a:rPr lang="en-US" sz="1600" dirty="0" err="1"/>
              <a:t>aturan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level </a:t>
            </a:r>
            <a:r>
              <a:rPr lang="en-US" sz="1600" dirty="0" err="1"/>
              <a:t>tabel</a:t>
            </a:r>
            <a:r>
              <a:rPr lang="en-US" sz="1600" dirty="0"/>
              <a:t>. </a:t>
            </a:r>
            <a:endParaRPr lang="id-ID" sz="1600" dirty="0"/>
          </a:p>
          <a:p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constraint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: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1600" dirty="0"/>
              <a:t>Primary Key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1600" dirty="0"/>
              <a:t>Foreign Key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1600" dirty="0"/>
              <a:t>Null / Not Null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1600" dirty="0"/>
              <a:t>Unique</a:t>
            </a:r>
          </a:p>
          <a:p>
            <a:pPr marL="969963" indent="-514350">
              <a:buFont typeface="+mj-lt"/>
              <a:buAutoNum type="arabicPeriod"/>
            </a:pPr>
            <a:r>
              <a:rPr lang="en-US" sz="1600" dirty="0"/>
              <a:t>Check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129" y="152400"/>
            <a:ext cx="6636271" cy="806332"/>
          </a:xfrm>
        </p:spPr>
        <p:txBody>
          <a:bodyPr/>
          <a:lstStyle/>
          <a:p>
            <a:r>
              <a:rPr lang="id-ID" dirty="0"/>
              <a:t>Mengenal </a:t>
            </a:r>
            <a:r>
              <a:rPr lang="en-US" dirty="0"/>
              <a:t>Constraint</a:t>
            </a:r>
            <a:endParaRPr lang="id-ID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19265"/>
              </p:ext>
            </p:extLst>
          </p:nvPr>
        </p:nvGraphicFramePr>
        <p:xfrm>
          <a:off x="990599" y="3886200"/>
          <a:ext cx="6118111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id-ID" sz="2000" dirty="0"/>
                        <a:t>Format</a:t>
                      </a:r>
                      <a:r>
                        <a:rPr lang="id-ID" sz="2000" baseline="0" dirty="0"/>
                        <a:t> penulisan constraint :</a:t>
                      </a:r>
                    </a:p>
                    <a:p>
                      <a:endParaRPr lang="id-ID" sz="1400" baseline="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Nama atribut tipe</a:t>
                      </a:r>
                      <a:r>
                        <a:rPr lang="id-ID" sz="1400" baseline="0" dirty="0"/>
                        <a:t> CONSTRAINT nama_constraint [jenis_constraint]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Atau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d-ID" sz="1400" dirty="0"/>
                      </a:br>
                      <a:r>
                        <a:rPr lang="id-ID" sz="1400" dirty="0"/>
                        <a:t>CONSTRAINT nama_constraint [jenis</a:t>
                      </a:r>
                      <a:r>
                        <a:rPr lang="id-ID" sz="1400" baseline="0" dirty="0"/>
                        <a:t>_constraint</a:t>
                      </a:r>
                      <a:r>
                        <a:rPr lang="id-ID" sz="1400" dirty="0"/>
                        <a:t>] (nama_atribut)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1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117079" y="951875"/>
            <a:ext cx="7519442" cy="4025490"/>
          </a:xfrm>
        </p:spPr>
        <p:txBody>
          <a:bodyPr>
            <a:normAutofit/>
          </a:bodyPr>
          <a:lstStyle/>
          <a:p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implisit</a:t>
            </a:r>
            <a:r>
              <a:rPr lang="en-US" sz="1800" dirty="0"/>
              <a:t> Primary Key </a:t>
            </a:r>
            <a:r>
              <a:rPr lang="en-US" sz="1800" dirty="0" err="1"/>
              <a:t>membentuk</a:t>
            </a:r>
            <a:r>
              <a:rPr lang="en-US" sz="1800" dirty="0"/>
              <a:t> </a:t>
            </a:r>
            <a:r>
              <a:rPr lang="en-US" sz="1800" dirty="0" err="1"/>
              <a:t>keunikan</a:t>
            </a:r>
            <a:r>
              <a:rPr lang="en-US" sz="1800" dirty="0"/>
              <a:t>.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primary key yang </a:t>
            </a:r>
            <a:r>
              <a:rPr lang="en-US" sz="1800" dirty="0" err="1"/>
              <a:t>diperbolehkan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 </a:t>
            </a:r>
            <a:endParaRPr lang="id-ID" sz="1800" dirty="0"/>
          </a:p>
          <a:p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implisit</a:t>
            </a:r>
            <a:r>
              <a:rPr lang="en-US" sz="1800" dirty="0"/>
              <a:t> Primary Key </a:t>
            </a:r>
            <a:r>
              <a:rPr lang="en-US" sz="1800" dirty="0" err="1"/>
              <a:t>adalah</a:t>
            </a:r>
            <a:r>
              <a:rPr lang="en-US" sz="1800" dirty="0"/>
              <a:t> NOT NULL. Primary Key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dikatakan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constraint Unique yang </a:t>
            </a:r>
            <a:r>
              <a:rPr lang="en-US" sz="1800" dirty="0" err="1"/>
              <a:t>bernilai</a:t>
            </a:r>
            <a:r>
              <a:rPr lang="en-US" sz="1800" dirty="0"/>
              <a:t> NOT NULL. </a:t>
            </a:r>
            <a:endParaRPr lang="id-ID" sz="1800" dirty="0"/>
          </a:p>
          <a:p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Primary Key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constraint Unique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diperbolehkan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NOT NULL.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5017" y="152400"/>
            <a:ext cx="3951783" cy="762000"/>
          </a:xfrm>
        </p:spPr>
        <p:txBody>
          <a:bodyPr>
            <a:noAutofit/>
          </a:bodyPr>
          <a:lstStyle/>
          <a:p>
            <a:r>
              <a:rPr lang="en-US" dirty="0"/>
              <a:t>Primary Key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3060E-EF42-4852-8611-CCC98FA46002}"/>
              </a:ext>
            </a:extLst>
          </p:cNvPr>
          <p:cNvSpPr/>
          <p:nvPr/>
        </p:nvSpPr>
        <p:spPr>
          <a:xfrm>
            <a:off x="1371600" y="3269205"/>
            <a:ext cx="7162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 err="1"/>
              <a:t>Contoh</a:t>
            </a:r>
            <a:r>
              <a:rPr lang="en-US" sz="1200" b="1" dirty="0"/>
              <a:t> :</a:t>
            </a:r>
          </a:p>
          <a:p>
            <a:pPr>
              <a:buNone/>
            </a:pPr>
            <a:r>
              <a:rPr lang="en-US" sz="1200" dirty="0"/>
              <a:t>CREATE TABLE </a:t>
            </a:r>
            <a:r>
              <a:rPr lang="en-US" sz="1200" dirty="0" err="1"/>
              <a:t>mahasiswa</a:t>
            </a:r>
            <a:r>
              <a:rPr lang="id-ID" sz="1200" dirty="0"/>
              <a:t> </a:t>
            </a:r>
            <a:r>
              <a:rPr lang="en-US" sz="1200" dirty="0"/>
              <a:t>(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>
                <a:solidFill>
                  <a:srgbClr val="0070C0"/>
                </a:solidFill>
              </a:rPr>
              <a:t>nim</a:t>
            </a:r>
            <a:r>
              <a:rPr lang="en-US" sz="1200" dirty="0">
                <a:solidFill>
                  <a:srgbClr val="0070C0"/>
                </a:solidFill>
              </a:rPr>
              <a:t> char(9)</a:t>
            </a:r>
            <a:r>
              <a:rPr lang="id-ID" sz="1200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CONSTRAINT </a:t>
            </a:r>
            <a:r>
              <a:rPr lang="en-US" sz="1200" dirty="0" err="1">
                <a:solidFill>
                  <a:srgbClr val="0070C0"/>
                </a:solidFill>
              </a:rPr>
              <a:t>pk_mahasiswa</a:t>
            </a:r>
            <a:r>
              <a:rPr lang="en-US" sz="1200" dirty="0">
                <a:solidFill>
                  <a:srgbClr val="0070C0"/>
                </a:solidFill>
              </a:rPr>
              <a:t> PRIMARY KEY</a:t>
            </a:r>
            <a:r>
              <a:rPr lang="en-US" sz="1200" dirty="0"/>
              <a:t>,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nama</a:t>
            </a:r>
            <a:r>
              <a:rPr lang="en-US" sz="1200" dirty="0"/>
              <a:t> varchar2(10),</a:t>
            </a:r>
          </a:p>
          <a:p>
            <a:pPr>
              <a:buNone/>
            </a:pPr>
            <a:r>
              <a:rPr lang="en-US" sz="1200" dirty="0"/>
              <a:t>);</a:t>
            </a:r>
          </a:p>
          <a:p>
            <a:pPr>
              <a:buNone/>
            </a:pPr>
            <a:endParaRPr lang="id-ID" sz="1200" dirty="0"/>
          </a:p>
          <a:p>
            <a:pPr>
              <a:buNone/>
            </a:pPr>
            <a:r>
              <a:rPr lang="en-US" sz="1200" dirty="0"/>
              <a:t>CREATE TABLE </a:t>
            </a:r>
            <a:r>
              <a:rPr lang="en-US" sz="1200" dirty="0" err="1"/>
              <a:t>mahasiswa</a:t>
            </a:r>
            <a:r>
              <a:rPr lang="id-ID" sz="1200" dirty="0"/>
              <a:t> </a:t>
            </a:r>
            <a:r>
              <a:rPr lang="en-US" sz="1200" dirty="0"/>
              <a:t>(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nim</a:t>
            </a:r>
            <a:r>
              <a:rPr lang="en-US" sz="1200" dirty="0"/>
              <a:t> char(9),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nama</a:t>
            </a:r>
            <a:r>
              <a:rPr lang="en-US" sz="1200" dirty="0"/>
              <a:t> varchar2(10),</a:t>
            </a:r>
            <a:endParaRPr lang="id-ID" sz="1200" dirty="0"/>
          </a:p>
          <a:p>
            <a:pPr>
              <a:buNone/>
            </a:pPr>
            <a:r>
              <a:rPr lang="id-ID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CONSTRAINT </a:t>
            </a:r>
            <a:r>
              <a:rPr lang="en-US" sz="1200" dirty="0" err="1">
                <a:solidFill>
                  <a:srgbClr val="0070C0"/>
                </a:solidFill>
              </a:rPr>
              <a:t>pk_mahasiswa</a:t>
            </a:r>
            <a:r>
              <a:rPr lang="en-US" sz="1200" dirty="0">
                <a:solidFill>
                  <a:srgbClr val="0070C0"/>
                </a:solidFill>
              </a:rPr>
              <a:t> PRIMARY KEY</a:t>
            </a:r>
            <a:r>
              <a:rPr lang="id-ID" sz="1200" dirty="0">
                <a:solidFill>
                  <a:srgbClr val="0070C0"/>
                </a:solidFill>
              </a:rPr>
              <a:t> (nim)</a:t>
            </a:r>
            <a:endParaRPr lang="en-US" sz="12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/>
              <a:t>);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id-ID" sz="1200" dirty="0"/>
              <a:t>//Jika Composite Key</a:t>
            </a:r>
          </a:p>
          <a:p>
            <a:pPr>
              <a:buNone/>
            </a:pPr>
            <a:r>
              <a:rPr lang="en-US" sz="1200" dirty="0"/>
              <a:t>CREATE TABLE </a:t>
            </a:r>
            <a:r>
              <a:rPr lang="en-US" sz="1200" dirty="0" err="1"/>
              <a:t>matakuliah</a:t>
            </a:r>
            <a:r>
              <a:rPr lang="en-US" sz="1200" dirty="0"/>
              <a:t>(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kode_mk</a:t>
            </a:r>
            <a:r>
              <a:rPr lang="en-US" sz="1200" dirty="0"/>
              <a:t> char(5),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nama_mk</a:t>
            </a:r>
            <a:r>
              <a:rPr lang="en-US" sz="1200" dirty="0"/>
              <a:t> varchar2(10),</a:t>
            </a:r>
          </a:p>
          <a:p>
            <a:pPr>
              <a:buNone/>
            </a:pPr>
            <a:r>
              <a:rPr lang="en-US" sz="1200" dirty="0"/>
              <a:t>	CONSTRAINT </a:t>
            </a:r>
            <a:r>
              <a:rPr lang="en-US" sz="1200" dirty="0" err="1"/>
              <a:t>pk_mahasiswa</a:t>
            </a:r>
            <a:r>
              <a:rPr lang="en-US" sz="1200" dirty="0"/>
              <a:t> PRIMARY KEY (</a:t>
            </a:r>
            <a:r>
              <a:rPr lang="en-US" sz="1200" dirty="0" err="1">
                <a:solidFill>
                  <a:srgbClr val="00B050"/>
                </a:solidFill>
              </a:rPr>
              <a:t>kode_mk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nama_mk</a:t>
            </a:r>
            <a:r>
              <a:rPr lang="en-US" sz="1200" dirty="0"/>
              <a:t>)</a:t>
            </a:r>
          </a:p>
          <a:p>
            <a:pPr>
              <a:buNone/>
            </a:pP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906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21658" y="1171350"/>
            <a:ext cx="7688942" cy="1876650"/>
          </a:xfrm>
        </p:spPr>
        <p:txBody>
          <a:bodyPr>
            <a:normAutofit/>
          </a:bodyPr>
          <a:lstStyle/>
          <a:p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primary </a:t>
            </a:r>
            <a:r>
              <a:rPr lang="en-US" sz="1600" dirty="0" err="1"/>
              <a:t>atau</a:t>
            </a:r>
            <a:r>
              <a:rPr lang="en-US" sz="1600" dirty="0"/>
              <a:t> unique key lain. Constraint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menetapkan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kombinasi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k</a:t>
            </a:r>
            <a:r>
              <a:rPr lang="id-ID" sz="1600" dirty="0"/>
              <a:t>unci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id-ID" sz="1600" dirty="0"/>
              <a:t> yang berelasi dengan tabel lain</a:t>
            </a:r>
            <a:r>
              <a:rPr lang="en-US" sz="1600" dirty="0"/>
              <a:t>. </a:t>
            </a:r>
            <a:endParaRPr lang="id-ID" sz="1600" dirty="0"/>
          </a:p>
          <a:p>
            <a:r>
              <a:rPr lang="en-US" sz="1600" dirty="0"/>
              <a:t>Foreign key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i="1" dirty="0"/>
              <a:t>referential integrity constraint.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kombinasi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yang </a:t>
            </a:r>
            <a:r>
              <a:rPr lang="en-US" sz="1600" dirty="0" err="1"/>
              <a:t>menjadi</a:t>
            </a:r>
            <a:r>
              <a:rPr lang="en-US" sz="1600" dirty="0"/>
              <a:t> foreign key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mengacu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kombinasi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yang </a:t>
            </a:r>
            <a:r>
              <a:rPr lang="en-US" sz="1600" dirty="0" err="1"/>
              <a:t>menjadi</a:t>
            </a:r>
            <a:r>
              <a:rPr lang="en-US" sz="1600" dirty="0"/>
              <a:t> Primary Key </a:t>
            </a:r>
            <a:r>
              <a:rPr lang="en-US" sz="1600" dirty="0" err="1"/>
              <a:t>atau</a:t>
            </a:r>
            <a:r>
              <a:rPr lang="en-US" sz="1600" dirty="0"/>
              <a:t> Unique key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induk</a:t>
            </a:r>
            <a:r>
              <a:rPr lang="en-US" sz="1600" dirty="0"/>
              <a:t>.</a:t>
            </a:r>
            <a:endParaRPr lang="en-US" sz="16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4679" y="152401"/>
            <a:ext cx="3607321" cy="838200"/>
          </a:xfrm>
        </p:spPr>
        <p:txBody>
          <a:bodyPr/>
          <a:lstStyle/>
          <a:p>
            <a:r>
              <a:rPr lang="en-US" dirty="0"/>
              <a:t>Foreign Key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00E71-CC1B-43DD-96DB-C810A39F3D3A}"/>
              </a:ext>
            </a:extLst>
          </p:cNvPr>
          <p:cNvSpPr/>
          <p:nvPr/>
        </p:nvSpPr>
        <p:spPr>
          <a:xfrm>
            <a:off x="1057275" y="3200174"/>
            <a:ext cx="7543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err="1"/>
              <a:t>Contoh</a:t>
            </a:r>
            <a:r>
              <a:rPr lang="en-US" sz="1600" b="1" dirty="0"/>
              <a:t> :</a:t>
            </a:r>
          </a:p>
          <a:p>
            <a:pPr>
              <a:buNone/>
            </a:pPr>
            <a:r>
              <a:rPr lang="en-US" sz="1200" dirty="0"/>
              <a:t>CREATE TABLE </a:t>
            </a:r>
            <a:r>
              <a:rPr lang="en-US" sz="1200" dirty="0" err="1"/>
              <a:t>mengambil</a:t>
            </a:r>
            <a:r>
              <a:rPr lang="en-US" sz="1200" dirty="0"/>
              <a:t> (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nim</a:t>
            </a:r>
            <a:r>
              <a:rPr lang="en-US" sz="1200" dirty="0"/>
              <a:t> char(9),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kode_mk</a:t>
            </a:r>
            <a:r>
              <a:rPr lang="en-US" sz="1200" dirty="0"/>
              <a:t> char(5),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	semester char(1),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	CONSTRAINT </a:t>
            </a:r>
            <a:r>
              <a:rPr lang="en-US" sz="1200" dirty="0" err="1"/>
              <a:t>fk_mhs</a:t>
            </a:r>
            <a:r>
              <a:rPr lang="en-US" sz="1200" dirty="0"/>
              <a:t> FOREIGN KEY(</a:t>
            </a:r>
            <a:r>
              <a:rPr lang="en-US" sz="1200" dirty="0" err="1"/>
              <a:t>nim</a:t>
            </a:r>
            <a:r>
              <a:rPr lang="en-US" sz="1200" dirty="0"/>
              <a:t>) REFERENCES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      ON DELETE CASCADE,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	CONSTRAINT </a:t>
            </a:r>
            <a:r>
              <a:rPr lang="en-US" sz="1200" dirty="0" err="1"/>
              <a:t>fk_mk</a:t>
            </a:r>
            <a:r>
              <a:rPr lang="en-US" sz="1200" dirty="0"/>
              <a:t> FOREIGN KEY(</a:t>
            </a:r>
            <a:r>
              <a:rPr lang="en-US" sz="1200" dirty="0" err="1"/>
              <a:t>kode_mk</a:t>
            </a:r>
            <a:r>
              <a:rPr lang="en-US" sz="1200" dirty="0"/>
              <a:t>) REFERENCES </a:t>
            </a:r>
            <a:r>
              <a:rPr lang="en-US" sz="1200" dirty="0" err="1"/>
              <a:t>matakuliah</a:t>
            </a:r>
            <a:r>
              <a:rPr lang="en-US" sz="1200" dirty="0"/>
              <a:t> 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      ON DELETE CASCADE, 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200" dirty="0"/>
              <a:t>	CONSTRAINT </a:t>
            </a:r>
            <a:r>
              <a:rPr lang="en-US" sz="1200" dirty="0" err="1"/>
              <a:t>pk_ambil</a:t>
            </a:r>
            <a:r>
              <a:rPr lang="en-US" sz="1200" dirty="0"/>
              <a:t> PRIMARY KEY (</a:t>
            </a:r>
            <a:r>
              <a:rPr lang="en-US" sz="1200" dirty="0" err="1"/>
              <a:t>nim,kode_mk</a:t>
            </a:r>
            <a:r>
              <a:rPr lang="en-US" sz="1200" dirty="0"/>
              <a:t>);</a:t>
            </a:r>
          </a:p>
          <a:p>
            <a:pPr>
              <a:buNone/>
            </a:pPr>
            <a:r>
              <a:rPr lang="en-US" sz="1200" dirty="0"/>
              <a:t>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 err="1"/>
              <a:t>Ket</a:t>
            </a:r>
            <a:r>
              <a:rPr lang="en-US" sz="1600" b="1" dirty="0"/>
              <a:t> :</a:t>
            </a:r>
          </a:p>
          <a:p>
            <a:pPr>
              <a:buNone/>
            </a:pPr>
            <a:r>
              <a:rPr lang="en-US" sz="1400" dirty="0"/>
              <a:t>On Delete Cascade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keterkaitan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yang </a:t>
            </a:r>
            <a:r>
              <a:rPr lang="en-US" sz="1400" dirty="0" err="1"/>
              <a:t>terhubung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baris</a:t>
            </a:r>
            <a:r>
              <a:rPr lang="en-US" sz="1400" dirty="0"/>
              <a:t> data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parent </a:t>
            </a:r>
            <a:r>
              <a:rPr lang="en-US" sz="1400" dirty="0" err="1"/>
              <a:t>dihapus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,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child yang </a:t>
            </a:r>
            <a:r>
              <a:rPr lang="en-US" sz="1400" dirty="0" err="1"/>
              <a:t>terhubung</a:t>
            </a:r>
            <a:r>
              <a:rPr lang="en-US" sz="1400" dirty="0"/>
              <a:t>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terhapus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0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90600" y="1066800"/>
            <a:ext cx="7010400" cy="4025490"/>
          </a:xfrm>
        </p:spPr>
        <p:txBody>
          <a:bodyPr>
            <a:normAutofit/>
          </a:bodyPr>
          <a:lstStyle/>
          <a:p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database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 (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terisi</a:t>
            </a:r>
            <a:r>
              <a:rPr lang="en-US" sz="1800" dirty="0"/>
              <a:t>), </a:t>
            </a:r>
            <a:r>
              <a:rPr lang="en-US" sz="1800" dirty="0" err="1"/>
              <a:t>maka</a:t>
            </a:r>
            <a:r>
              <a:rPr lang="en-US" sz="1800" dirty="0"/>
              <a:t> constraint NOT NULL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demikian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diisi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data,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diisi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,,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mengeluarkan</a:t>
            </a:r>
            <a:r>
              <a:rPr lang="en-US" sz="1800" dirty="0"/>
              <a:t> </a:t>
            </a:r>
            <a:r>
              <a:rPr lang="en-US" sz="1800" dirty="0" err="1"/>
              <a:t>pesan</a:t>
            </a:r>
            <a:r>
              <a:rPr lang="en-US" sz="1800" dirty="0"/>
              <a:t> error.</a:t>
            </a:r>
          </a:p>
          <a:p>
            <a:r>
              <a:rPr lang="en-US" sz="1800" dirty="0" err="1"/>
              <a:t>Contraint</a:t>
            </a:r>
            <a:r>
              <a:rPr lang="en-US" sz="1800" dirty="0"/>
              <a:t> NULL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dirty="0" err="1"/>
              <a:t>mengizinkan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diisi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pun </a:t>
            </a:r>
            <a:r>
              <a:rPr lang="en-US" sz="1800" dirty="0" err="1"/>
              <a:t>dikosongkan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 : </a:t>
            </a:r>
          </a:p>
          <a:p>
            <a:pPr>
              <a:buNone/>
            </a:pPr>
            <a:r>
              <a:rPr lang="en-US" sz="1800" dirty="0"/>
              <a:t>	CREATE TABLE </a:t>
            </a:r>
            <a:r>
              <a:rPr lang="en-US" sz="1800" dirty="0" err="1"/>
              <a:t>mhs</a:t>
            </a:r>
            <a:r>
              <a:rPr lang="en-US" sz="1800" dirty="0"/>
              <a:t> (</a:t>
            </a:r>
            <a:r>
              <a:rPr lang="en-US" sz="1800" dirty="0" err="1"/>
              <a:t>nim</a:t>
            </a:r>
            <a:r>
              <a:rPr lang="en-US" sz="1800" dirty="0"/>
              <a:t> char(9) CONSTRAINT </a:t>
            </a:r>
            <a:r>
              <a:rPr lang="en-US" sz="1800" dirty="0" err="1"/>
              <a:t>pk_mhs</a:t>
            </a:r>
            <a:r>
              <a:rPr lang="en-US" sz="1800" dirty="0"/>
              <a:t> PRIMARY KEY, </a:t>
            </a:r>
            <a:r>
              <a:rPr lang="en-US" sz="1800" dirty="0" err="1"/>
              <a:t>nama</a:t>
            </a:r>
            <a:r>
              <a:rPr lang="en-US" sz="1800" dirty="0"/>
              <a:t> varchar2(20) NOT NULL);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358" y="153785"/>
            <a:ext cx="4471442" cy="913015"/>
          </a:xfrm>
        </p:spPr>
        <p:txBody>
          <a:bodyPr>
            <a:normAutofit/>
          </a:bodyPr>
          <a:lstStyle/>
          <a:p>
            <a:r>
              <a:rPr lang="en-US" dirty="0"/>
              <a:t>Null / Not Null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42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90600" y="990600"/>
            <a:ext cx="7543800" cy="2743200"/>
          </a:xfrm>
        </p:spPr>
        <p:txBody>
          <a:bodyPr>
            <a:normAutofit/>
          </a:bodyPr>
          <a:lstStyle/>
          <a:p>
            <a:r>
              <a:rPr lang="en-US" sz="1800" dirty="0" err="1"/>
              <a:t>Merupaka</a:t>
            </a:r>
            <a:r>
              <a:rPr lang="id-ID" sz="1800" dirty="0"/>
              <a:t>n</a:t>
            </a:r>
            <a:r>
              <a:rPr lang="en-US" sz="1800" dirty="0"/>
              <a:t> constraint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sifat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Primary Key,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,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.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, constraint unique </a:t>
            </a:r>
            <a:r>
              <a:rPr lang="en-US" sz="1800" dirty="0" err="1"/>
              <a:t>megijinkan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NULL.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pPr>
              <a:buNone/>
            </a:pPr>
            <a:r>
              <a:rPr lang="en-US" sz="1800" dirty="0"/>
              <a:t>CREATE TABLE </a:t>
            </a:r>
            <a:r>
              <a:rPr lang="en-US" sz="1800" dirty="0" err="1"/>
              <a:t>mhs</a:t>
            </a:r>
            <a:r>
              <a:rPr lang="en-US" sz="1800" dirty="0"/>
              <a:t>(</a:t>
            </a:r>
            <a:r>
              <a:rPr lang="en-US" sz="1800" dirty="0" err="1"/>
              <a:t>nim</a:t>
            </a:r>
            <a:r>
              <a:rPr lang="en-US" sz="1800" dirty="0"/>
              <a:t> char(9) CONSTRAINT </a:t>
            </a:r>
            <a:r>
              <a:rPr lang="en-US" sz="1800" dirty="0" err="1"/>
              <a:t>pk_mhs</a:t>
            </a:r>
            <a:r>
              <a:rPr lang="en-US" sz="1800" dirty="0"/>
              <a:t> PRIMARY KEY, </a:t>
            </a:r>
            <a:r>
              <a:rPr lang="en-US" sz="1800" dirty="0" err="1"/>
              <a:t>nama</a:t>
            </a:r>
            <a:r>
              <a:rPr lang="en-US" sz="1800" dirty="0"/>
              <a:t> varchar2(20) NOT NULL, email varchar2(25) CONSTRAINT </a:t>
            </a:r>
            <a:r>
              <a:rPr lang="en-US" sz="1800" dirty="0" err="1"/>
              <a:t>uk_mhs</a:t>
            </a:r>
            <a:r>
              <a:rPr lang="en-US" sz="1800" dirty="0"/>
              <a:t> UNIQUE (email));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3785"/>
            <a:ext cx="2185442" cy="836815"/>
          </a:xfrm>
        </p:spPr>
        <p:txBody>
          <a:bodyPr/>
          <a:lstStyle/>
          <a:p>
            <a:r>
              <a:rPr lang="en-US" dirty="0"/>
              <a:t>Unique</a:t>
            </a:r>
            <a:endParaRPr lang="id-ID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C97D50E-F4C4-4246-92EE-FD31C464393B}"/>
              </a:ext>
            </a:extLst>
          </p:cNvPr>
          <p:cNvSpPr txBox="1">
            <a:spLocks/>
          </p:cNvSpPr>
          <p:nvPr/>
        </p:nvSpPr>
        <p:spPr>
          <a:xfrm>
            <a:off x="990600" y="4038600"/>
            <a:ext cx="75438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CREATE TABLE </a:t>
            </a:r>
            <a:r>
              <a:rPr lang="en-US" dirty="0" err="1"/>
              <a:t>mhs</a:t>
            </a:r>
            <a:r>
              <a:rPr lang="en-US" dirty="0"/>
              <a:t> (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nim</a:t>
            </a:r>
            <a:r>
              <a:rPr lang="en-US" dirty="0"/>
              <a:t> char(9) CONSTRAINT </a:t>
            </a:r>
            <a:r>
              <a:rPr lang="en-US" dirty="0" err="1"/>
              <a:t>pk_mhs</a:t>
            </a:r>
            <a:r>
              <a:rPr lang="en-US" dirty="0"/>
              <a:t> PRIMARY KEY, </a:t>
            </a:r>
            <a:r>
              <a:rPr lang="en-US" dirty="0" err="1"/>
              <a:t>nama</a:t>
            </a:r>
            <a:r>
              <a:rPr lang="en-US" dirty="0"/>
              <a:t> varchar2(20) NOT NULL, </a:t>
            </a:r>
            <a:r>
              <a:rPr lang="en-US" dirty="0" err="1"/>
              <a:t>umur</a:t>
            </a:r>
            <a:r>
              <a:rPr lang="en-US" dirty="0"/>
              <a:t> number(2,0) CONSTRAINT </a:t>
            </a:r>
            <a:r>
              <a:rPr lang="en-US" dirty="0" err="1"/>
              <a:t>ck_mhs</a:t>
            </a:r>
            <a:r>
              <a:rPr lang="en-US" dirty="0"/>
              <a:t> CHECK(</a:t>
            </a:r>
            <a:r>
              <a:rPr lang="en-US" dirty="0" err="1"/>
              <a:t>umur</a:t>
            </a:r>
            <a:r>
              <a:rPr lang="en-US" dirty="0"/>
              <a:t>&gt;17)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817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26862" y="1248255"/>
            <a:ext cx="7736137" cy="3552345"/>
          </a:xfrm>
        </p:spPr>
        <p:txBody>
          <a:bodyPr/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mendefinisikan</a:t>
            </a:r>
            <a:r>
              <a:rPr lang="en-US" sz="1800" dirty="0"/>
              <a:t> user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beserta</a:t>
            </a:r>
            <a:r>
              <a:rPr lang="en-US" sz="1800" dirty="0"/>
              <a:t> password </a:t>
            </a:r>
            <a:r>
              <a:rPr lang="en-US" sz="1800" dirty="0" err="1"/>
              <a:t>nya</a:t>
            </a:r>
            <a:r>
              <a:rPr lang="en-US" sz="1800" dirty="0"/>
              <a:t>.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CREATE USER </a:t>
            </a:r>
            <a:r>
              <a:rPr lang="en-US" sz="1800" dirty="0" err="1">
                <a:solidFill>
                  <a:srgbClr val="FF0000"/>
                </a:solidFill>
              </a:rPr>
              <a:t>nama_user</a:t>
            </a:r>
            <a:r>
              <a:rPr lang="id-ID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IDENTIFIED BY  </a:t>
            </a:r>
            <a:r>
              <a:rPr lang="en-US" sz="1800" dirty="0" err="1">
                <a:solidFill>
                  <a:srgbClr val="FF0000"/>
                </a:solidFill>
              </a:rPr>
              <a:t>password_user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id-ID" sz="1800" dirty="0">
              <a:solidFill>
                <a:srgbClr val="FF0000"/>
              </a:solidFill>
            </a:endParaRPr>
          </a:p>
          <a:p>
            <a:endParaRPr lang="id-ID" sz="1800" b="1" dirty="0"/>
          </a:p>
          <a:p>
            <a:pPr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 </a:t>
            </a:r>
            <a:br>
              <a:rPr lang="id-ID" sz="1800" b="1" dirty="0"/>
            </a:br>
            <a:r>
              <a:rPr lang="en-US" sz="1800" dirty="0"/>
              <a:t>CREATE USER </a:t>
            </a:r>
            <a:r>
              <a:rPr lang="en-US" sz="1800" dirty="0" err="1"/>
              <a:t>fulan</a:t>
            </a:r>
            <a:r>
              <a:rPr lang="id-ID" sz="1800" dirty="0"/>
              <a:t> </a:t>
            </a:r>
            <a:r>
              <a:rPr lang="en-US" sz="1800" dirty="0"/>
              <a:t>IDENTIFIED BY </a:t>
            </a:r>
            <a:r>
              <a:rPr lang="en-US" sz="1800" dirty="0" err="1"/>
              <a:t>cupu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b="1" dirty="0" err="1"/>
              <a:t>Ket</a:t>
            </a:r>
            <a:r>
              <a:rPr lang="en-US" sz="1800" b="1" dirty="0"/>
              <a:t>:</a:t>
            </a:r>
          </a:p>
          <a:p>
            <a:pPr>
              <a:buNone/>
            </a:pPr>
            <a:r>
              <a:rPr lang="en-US" sz="1800" dirty="0"/>
              <a:t>Agar user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log on,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di create </a:t>
            </a:r>
            <a:r>
              <a:rPr lang="en-US" sz="1800" dirty="0" err="1"/>
              <a:t>lakukan</a:t>
            </a:r>
            <a:r>
              <a:rPr lang="en-US" sz="1800" dirty="0"/>
              <a:t> GRANT CONNECT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 </a:t>
            </a:r>
            <a:r>
              <a:rPr lang="en-US" sz="1800" b="1" dirty="0"/>
              <a:t>GRANT CONNECT, RESOURCE TO </a:t>
            </a:r>
            <a:r>
              <a:rPr lang="en-US" sz="1800" dirty="0" err="1"/>
              <a:t>nama_user</a:t>
            </a:r>
            <a:r>
              <a:rPr lang="en-US" sz="1800" dirty="0"/>
              <a:t>;</a:t>
            </a:r>
          </a:p>
          <a:p>
            <a:endParaRPr lang="id-ID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129" y="152400"/>
            <a:ext cx="3664471" cy="791055"/>
          </a:xfrm>
        </p:spPr>
        <p:txBody>
          <a:bodyPr/>
          <a:lstStyle/>
          <a:p>
            <a:r>
              <a:rPr lang="en-US" dirty="0"/>
              <a:t>Create User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669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03221" y="1232310"/>
            <a:ext cx="7783579" cy="4025490"/>
          </a:xfrm>
        </p:spPr>
        <p:txBody>
          <a:bodyPr/>
          <a:lstStyle/>
          <a:p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ORACLE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indeks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Sintaks</a:t>
            </a:r>
            <a:r>
              <a:rPr lang="en-US" sz="1800" dirty="0">
                <a:solidFill>
                  <a:srgbClr val="FF0000"/>
                </a:solidFill>
              </a:rPr>
              <a:t> : DROP TABLE </a:t>
            </a:r>
            <a:r>
              <a:rPr lang="en-US" sz="1800" dirty="0" err="1">
                <a:solidFill>
                  <a:srgbClr val="FF0000"/>
                </a:solidFill>
              </a:rPr>
              <a:t>nama_tabel</a:t>
            </a:r>
            <a:r>
              <a:rPr lang="en-US" sz="1800" dirty="0">
                <a:solidFill>
                  <a:srgbClr val="FF0000"/>
                </a:solidFill>
              </a:rPr>
              <a:t> [CASCADE CONSTRAINT];</a:t>
            </a:r>
            <a:endParaRPr lang="en-US" sz="1800" b="1" dirty="0"/>
          </a:p>
          <a:p>
            <a:pPr>
              <a:buNone/>
            </a:pPr>
            <a:r>
              <a:rPr lang="en-US" sz="1800" b="1" dirty="0" err="1"/>
              <a:t>Contoh</a:t>
            </a:r>
            <a:r>
              <a:rPr lang="en-US" sz="1800" b="1" dirty="0"/>
              <a:t> :</a:t>
            </a:r>
          </a:p>
          <a:p>
            <a:pPr>
              <a:buNone/>
            </a:pPr>
            <a:r>
              <a:rPr lang="en-US" sz="1800" dirty="0"/>
              <a:t>DROP TABLE </a:t>
            </a:r>
            <a:r>
              <a:rPr lang="en-US" sz="1800" dirty="0" err="1"/>
              <a:t>mahasiswa</a:t>
            </a:r>
            <a:r>
              <a:rPr lang="en-US" sz="1800" dirty="0"/>
              <a:t> CASCADE CONSTRAINT;</a:t>
            </a:r>
          </a:p>
          <a:p>
            <a:pPr>
              <a:buNone/>
            </a:pPr>
            <a:r>
              <a:rPr lang="en-US" sz="1800" b="1" dirty="0" err="1"/>
              <a:t>Ket</a:t>
            </a:r>
            <a:r>
              <a:rPr lang="en-US" sz="1800" b="1" dirty="0"/>
              <a:t> :</a:t>
            </a:r>
          </a:p>
          <a:p>
            <a:pPr>
              <a:buNone/>
            </a:pPr>
            <a:r>
              <a:rPr lang="en-US" sz="1800" dirty="0"/>
              <a:t>Option CASCADE CONSTRAINT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pula constraint </a:t>
            </a:r>
            <a:r>
              <a:rPr lang="en-US" sz="1800" dirty="0" err="1"/>
              <a:t>referensi</a:t>
            </a:r>
            <a:r>
              <a:rPr lang="en-US" sz="1800" dirty="0"/>
              <a:t> integrity yang </a:t>
            </a:r>
            <a:r>
              <a:rPr lang="en-US" sz="1800" dirty="0" err="1"/>
              <a:t>terhubung</a:t>
            </a:r>
            <a:r>
              <a:rPr lang="en-US" sz="1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137" y="157041"/>
            <a:ext cx="3363863" cy="833559"/>
          </a:xfrm>
        </p:spPr>
        <p:txBody>
          <a:bodyPr/>
          <a:lstStyle/>
          <a:p>
            <a:r>
              <a:rPr lang="en-US" dirty="0"/>
              <a:t>Drop Table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221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791</TotalTime>
  <Words>778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Impact</vt:lpstr>
      <vt:lpstr>Roboto Medium</vt:lpstr>
      <vt:lpstr>Parallax</vt:lpstr>
      <vt:lpstr>Badge</vt:lpstr>
      <vt:lpstr>DDL (Data Definition Language)</vt:lpstr>
      <vt:lpstr>Create Table</vt:lpstr>
      <vt:lpstr>Mengenal Constraint</vt:lpstr>
      <vt:lpstr>Primary Key</vt:lpstr>
      <vt:lpstr>Foreign Key</vt:lpstr>
      <vt:lpstr>Null / Not Null</vt:lpstr>
      <vt:lpstr>Unique</vt:lpstr>
      <vt:lpstr>Create User</vt:lpstr>
      <vt:lpstr>Drop Table</vt:lpstr>
      <vt:lpstr>Alter Table</vt:lpstr>
      <vt:lpstr>ALTER USER</vt:lpstr>
      <vt:lpstr>DROP INDEX</vt:lpstr>
      <vt:lpstr>TRUNCATE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Faisal</cp:lastModifiedBy>
  <cp:revision>44</cp:revision>
  <dcterms:created xsi:type="dcterms:W3CDTF">2015-09-18T23:00:41Z</dcterms:created>
  <dcterms:modified xsi:type="dcterms:W3CDTF">2018-01-13T05:45:42Z</dcterms:modified>
</cp:coreProperties>
</file>