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Sistem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 Basis 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DMH1F4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Roboto" pitchFamily="2" charset="0"/>
              </a:rPr>
              <a:t>Disusun</a:t>
            </a:r>
            <a:r>
              <a:rPr lang="en-US" altLang="en-US" sz="2400" dirty="0">
                <a:latin typeface="Roboto" pitchFamily="2" charset="0"/>
              </a:rPr>
              <a:t> </a:t>
            </a:r>
            <a:r>
              <a:rPr lang="en-US" altLang="en-US" sz="2400" dirty="0" err="1">
                <a:latin typeface="Roboto" pitchFamily="2" charset="0"/>
              </a:rPr>
              <a:t>oleh</a:t>
            </a:r>
            <a:r>
              <a:rPr lang="en-US" altLang="en-US" sz="2400" dirty="0">
                <a:latin typeface="Roboto" pitchFamily="2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Roboto" pitchFamily="2" charset="0"/>
              </a:rPr>
              <a:t>Boby </a:t>
            </a:r>
            <a:r>
              <a:rPr lang="en-US" altLang="en-US" sz="1800" dirty="0" err="1" smtClean="0">
                <a:latin typeface="Roboto" pitchFamily="2" charset="0"/>
              </a:rPr>
              <a:t>Siswanto</a:t>
            </a:r>
            <a:r>
              <a:rPr lang="en-US" altLang="en-US" sz="1800" dirty="0" smtClean="0">
                <a:latin typeface="Roboto" pitchFamily="2" charset="0"/>
              </a:rPr>
              <a:t>, ST, MT </a:t>
            </a:r>
            <a:r>
              <a:rPr lang="en-US" altLang="en-US" sz="1800" dirty="0">
                <a:latin typeface="Roboto" pitchFamily="2" charset="0"/>
              </a:rPr>
              <a:t>– </a:t>
            </a:r>
            <a:r>
              <a:rPr lang="en-US" altLang="en-US" sz="1800" dirty="0" smtClean="0">
                <a:latin typeface="Roboto" pitchFamily="2" charset="0"/>
              </a:rPr>
              <a:t>boby.siswanto@gmail.com</a:t>
            </a: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MEKANISME ASSESSMENT-3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Assessment-3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pekerjaannya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mengintegrasikan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personelnya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database.</a:t>
            </a:r>
            <a:endParaRPr lang="en-US" sz="2400" dirty="0"/>
          </a:p>
          <a:p>
            <a:r>
              <a:rPr lang="en-US" sz="2400" dirty="0" err="1" smtClean="0"/>
              <a:t>Penilaian</a:t>
            </a:r>
            <a:r>
              <a:rPr lang="en-US" sz="2400" dirty="0" smtClean="0"/>
              <a:t> assessment-3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fungsional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database yang </a:t>
            </a:r>
            <a:r>
              <a:rPr lang="en-US" sz="2400" dirty="0" err="1" smtClean="0"/>
              <a:t>dibuat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(Coding On The Spot / COTS).</a:t>
            </a:r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06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SASARAN PEMBELAJARAN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/>
            <a:r>
              <a:rPr lang="id-ID" sz="2000" dirty="0" smtClean="0"/>
              <a:t>Mahasiswa </a:t>
            </a:r>
            <a:r>
              <a:rPr lang="id-ID" sz="2000" dirty="0"/>
              <a:t>dapat memahami konsep dasar dari pemodelan data dengan menggunakan diagram ER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mengimplementasikannya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endParaRPr lang="en-US" sz="2000" dirty="0" smtClean="0"/>
          </a:p>
          <a:p>
            <a:pPr lvl="0"/>
            <a:r>
              <a:rPr lang="id-ID" sz="2000" dirty="0" smtClean="0"/>
              <a:t>Mahasiswa bisa memahami </a:t>
            </a:r>
            <a:r>
              <a:rPr lang="id-ID" sz="2000" dirty="0"/>
              <a:t>konsep functional dependency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Normalisasi</a:t>
            </a:r>
            <a:endParaRPr lang="en-US" sz="2000" dirty="0" smtClean="0"/>
          </a:p>
          <a:p>
            <a:pPr lvl="0"/>
            <a:r>
              <a:rPr lang="id-ID" sz="2000" dirty="0" smtClean="0"/>
              <a:t>Mahasiswa </a:t>
            </a:r>
            <a:r>
              <a:rPr lang="id-ID" sz="2000" dirty="0"/>
              <a:t>memahami konsep </a:t>
            </a:r>
            <a:r>
              <a:rPr lang="id-ID" sz="2000" dirty="0" smtClean="0"/>
              <a:t>dan </a:t>
            </a:r>
            <a:r>
              <a:rPr lang="id-ID" sz="2000" dirty="0"/>
              <a:t>operasi </a:t>
            </a:r>
            <a:r>
              <a:rPr lang="id-ID" sz="2000" dirty="0" smtClean="0"/>
              <a:t>SQL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lanjut</a:t>
            </a:r>
            <a:r>
              <a:rPr lang="en-US" sz="2000" dirty="0" smtClean="0"/>
              <a:t> </a:t>
            </a:r>
          </a:p>
          <a:p>
            <a:pPr lvl="0"/>
            <a:r>
              <a:rPr lang="id-ID" sz="2000" dirty="0" smtClean="0"/>
              <a:t>Mahasiswa </a:t>
            </a:r>
            <a:r>
              <a:rPr lang="id-ID" sz="2000" dirty="0"/>
              <a:t>memahami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PL/SQL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anonymous ,stored procedure </a:t>
            </a:r>
            <a:r>
              <a:rPr lang="en-US" sz="2000" dirty="0" err="1" smtClean="0"/>
              <a:t>dan</a:t>
            </a:r>
            <a:r>
              <a:rPr lang="en-US" sz="2000" dirty="0" smtClean="0"/>
              <a:t> stored function</a:t>
            </a:r>
            <a:endParaRPr lang="en-US" sz="2000" dirty="0"/>
          </a:p>
          <a:p>
            <a:pPr lvl="0"/>
            <a:r>
              <a:rPr lang="id-ID" sz="2000" dirty="0" smtClean="0"/>
              <a:t>Mahasiswa </a:t>
            </a:r>
            <a:r>
              <a:rPr lang="id-ID" sz="2000" dirty="0"/>
              <a:t>memahami konsep penggunaan basis data di dalam pengembangan aplikasi</a:t>
            </a:r>
            <a:endParaRPr lang="en-US" sz="2000" dirty="0"/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633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ATURAN PERKULIAHAN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id-ID" sz="2400" dirty="0"/>
              <a:t>Toleransi keterlambatan </a:t>
            </a:r>
            <a:r>
              <a:rPr lang="en-US" sz="2400" dirty="0" smtClean="0"/>
              <a:t>15</a:t>
            </a:r>
            <a:r>
              <a:rPr lang="id-ID" sz="2400" dirty="0" smtClean="0"/>
              <a:t> </a:t>
            </a:r>
            <a:r>
              <a:rPr lang="id-ID" sz="2400" dirty="0"/>
              <a:t>Menit</a:t>
            </a:r>
          </a:p>
          <a:p>
            <a:r>
              <a:rPr lang="id-ID" sz="2400" dirty="0"/>
              <a:t>Perangkat komunikasi silent</a:t>
            </a:r>
          </a:p>
          <a:p>
            <a:r>
              <a:rPr lang="id-ID" sz="2400" dirty="0"/>
              <a:t>Tidak diperkenankan diskusi di luar materi perkuliahan</a:t>
            </a:r>
          </a:p>
          <a:p>
            <a:r>
              <a:rPr lang="id-ID" sz="2400" dirty="0"/>
              <a:t>Mengikuti aturan Tel – U  ( seragam, kehadiran,plagiarisme)</a:t>
            </a:r>
          </a:p>
          <a:p>
            <a:r>
              <a:rPr lang="id-ID" sz="2400" dirty="0"/>
              <a:t>Kecurangan dalam bentuk apa pun, nilai E</a:t>
            </a:r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67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PROFIL MK SISTEM BASIS DATA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id-ID" sz="2400" dirty="0"/>
              <a:t>Mata kuliah ini mengajarkan mahasiswa tentang </a:t>
            </a:r>
            <a:r>
              <a:rPr lang="es-ES" sz="2400" dirty="0" err="1"/>
              <a:t>perancangan</a:t>
            </a:r>
            <a:r>
              <a:rPr lang="es-ES" sz="2400" dirty="0"/>
              <a:t> </a:t>
            </a:r>
            <a:r>
              <a:rPr lang="es-ES" sz="2400" dirty="0" err="1"/>
              <a:t>basis</a:t>
            </a:r>
            <a:r>
              <a:rPr lang="es-ES" sz="2400" dirty="0"/>
              <a:t> data </a:t>
            </a:r>
            <a:r>
              <a:rPr lang="es-ES" sz="2400" dirty="0" err="1"/>
              <a:t>relasional</a:t>
            </a:r>
            <a:r>
              <a:rPr lang="es-ES" sz="2400" dirty="0"/>
              <a:t>, </a:t>
            </a:r>
            <a:r>
              <a:rPr lang="es-ES" sz="2400" dirty="0" err="1"/>
              <a:t>bagaimana</a:t>
            </a:r>
            <a:r>
              <a:rPr lang="es-ES" sz="2400" dirty="0"/>
              <a:t> </a:t>
            </a:r>
            <a:r>
              <a:rPr lang="es-ES" sz="2400" dirty="0" err="1"/>
              <a:t>berinteraksi</a:t>
            </a:r>
            <a:r>
              <a:rPr lang="es-ES" sz="2400" dirty="0"/>
              <a:t> </a:t>
            </a:r>
            <a:r>
              <a:rPr lang="es-ES" sz="2400" dirty="0" err="1"/>
              <a:t>dengan</a:t>
            </a:r>
            <a:r>
              <a:rPr lang="es-ES" sz="2400" dirty="0"/>
              <a:t> </a:t>
            </a:r>
            <a:r>
              <a:rPr lang="es-ES" sz="2400" dirty="0" err="1"/>
              <a:t>sistem</a:t>
            </a:r>
            <a:r>
              <a:rPr lang="es-ES" sz="2400" dirty="0"/>
              <a:t> </a:t>
            </a:r>
            <a:r>
              <a:rPr lang="es-ES" sz="2400" dirty="0" err="1"/>
              <a:t>basis</a:t>
            </a:r>
            <a:r>
              <a:rPr lang="es-ES" sz="2400" dirty="0"/>
              <a:t> data </a:t>
            </a:r>
            <a:r>
              <a:rPr lang="es-ES" sz="2400" dirty="0" err="1"/>
              <a:t>relasional</a:t>
            </a:r>
            <a:r>
              <a:rPr lang="es-ES" sz="2400" dirty="0"/>
              <a:t> </a:t>
            </a:r>
            <a:r>
              <a:rPr lang="es-ES" sz="2400" dirty="0" err="1"/>
              <a:t>dengan</a:t>
            </a:r>
            <a:r>
              <a:rPr lang="es-ES" sz="2400" dirty="0"/>
              <a:t> </a:t>
            </a:r>
            <a:r>
              <a:rPr lang="es-ES" sz="2400" dirty="0" err="1"/>
              <a:t>menggunakan</a:t>
            </a:r>
            <a:r>
              <a:rPr lang="es-ES" sz="2400" dirty="0"/>
              <a:t> </a:t>
            </a:r>
            <a:r>
              <a:rPr lang="es-ES" sz="2400" dirty="0" err="1"/>
              <a:t>bahasa</a:t>
            </a:r>
            <a:r>
              <a:rPr lang="es-ES" sz="2400" dirty="0"/>
              <a:t> </a:t>
            </a:r>
            <a:r>
              <a:rPr lang="es-ES" sz="2400" dirty="0" err="1" smtClean="0"/>
              <a:t>Query</a:t>
            </a:r>
            <a:r>
              <a:rPr lang="es-ES" sz="2400" dirty="0" smtClean="0"/>
              <a:t>. Mata </a:t>
            </a:r>
            <a:r>
              <a:rPr lang="es-ES" sz="2400" dirty="0" err="1" smtClean="0"/>
              <a:t>Kuliah</a:t>
            </a:r>
            <a:r>
              <a:rPr lang="es-ES" sz="2400" dirty="0" smtClean="0"/>
              <a:t> </a:t>
            </a:r>
            <a:r>
              <a:rPr lang="es-ES" sz="2400" dirty="0" err="1"/>
              <a:t>ini</a:t>
            </a:r>
            <a:r>
              <a:rPr lang="es-ES" sz="2400" dirty="0"/>
              <a:t> </a:t>
            </a:r>
            <a:r>
              <a:rPr lang="es-ES" sz="2400" dirty="0" smtClean="0"/>
              <a:t>juga </a:t>
            </a:r>
            <a:r>
              <a:rPr lang="es-ES" sz="2400" dirty="0" err="1" smtClean="0"/>
              <a:t>membahas</a:t>
            </a:r>
            <a:r>
              <a:rPr lang="es-ES" sz="2400" dirty="0" smtClean="0"/>
              <a:t> </a:t>
            </a:r>
            <a:r>
              <a:rPr lang="es-ES" sz="2400" dirty="0" err="1" smtClean="0"/>
              <a:t>konsep</a:t>
            </a:r>
            <a:r>
              <a:rPr lang="es-ES" sz="2400" dirty="0" smtClean="0"/>
              <a:t> Oracle DBMS dimana </a:t>
            </a:r>
            <a:r>
              <a:rPr lang="es-ES" sz="2400" dirty="0" err="1" smtClean="0"/>
              <a:t>diterapkan</a:t>
            </a:r>
            <a:r>
              <a:rPr lang="es-ES" sz="2400" dirty="0" smtClean="0"/>
              <a:t> </a:t>
            </a:r>
            <a:r>
              <a:rPr lang="es-ES" sz="2400" dirty="0" err="1" smtClean="0"/>
              <a:t>konsep</a:t>
            </a:r>
            <a:r>
              <a:rPr lang="es-ES" sz="2400" dirty="0" smtClean="0"/>
              <a:t> </a:t>
            </a:r>
            <a:r>
              <a:rPr lang="es-ES" sz="2400" dirty="0" err="1" smtClean="0"/>
              <a:t>subquery</a:t>
            </a:r>
            <a:r>
              <a:rPr lang="es-ES" sz="2400" dirty="0" smtClean="0"/>
              <a:t> dan PL/SQL. PL/SQL </a:t>
            </a:r>
            <a:r>
              <a:rPr lang="es-ES" sz="2400" dirty="0" err="1" smtClean="0"/>
              <a:t>sendiri</a:t>
            </a:r>
            <a:r>
              <a:rPr lang="es-ES" sz="2400" dirty="0" smtClean="0"/>
              <a:t> </a:t>
            </a:r>
            <a:r>
              <a:rPr lang="es-ES" sz="2400" dirty="0" err="1" smtClean="0"/>
              <a:t>memiliki</a:t>
            </a:r>
            <a:r>
              <a:rPr lang="es-ES" sz="2400" dirty="0" smtClean="0"/>
              <a:t> </a:t>
            </a:r>
            <a:r>
              <a:rPr lang="es-ES" sz="2400" dirty="0" err="1" smtClean="0"/>
              <a:t>kemampuan</a:t>
            </a:r>
            <a:r>
              <a:rPr lang="es-ES" sz="2400" dirty="0" smtClean="0"/>
              <a:t> </a:t>
            </a:r>
            <a:r>
              <a:rPr lang="es-ES" sz="2400" dirty="0" err="1" smtClean="0"/>
              <a:t>untuk</a:t>
            </a:r>
            <a:r>
              <a:rPr lang="es-ES" sz="2400" dirty="0" smtClean="0"/>
              <a:t> </a:t>
            </a:r>
            <a:r>
              <a:rPr lang="es-ES" sz="2400" dirty="0" err="1" smtClean="0"/>
              <a:t>menerapkan</a:t>
            </a:r>
            <a:r>
              <a:rPr lang="es-ES" sz="2400" dirty="0" smtClean="0"/>
              <a:t> </a:t>
            </a:r>
            <a:r>
              <a:rPr lang="es-ES" sz="2400" dirty="0" err="1" smtClean="0"/>
              <a:t>konsep</a:t>
            </a:r>
            <a:r>
              <a:rPr lang="es-ES" sz="2400" dirty="0" smtClean="0"/>
              <a:t> </a:t>
            </a:r>
            <a:r>
              <a:rPr lang="es-ES" sz="2400" dirty="0" err="1" smtClean="0"/>
              <a:t>algoritma</a:t>
            </a:r>
            <a:r>
              <a:rPr lang="es-ES" sz="2400" dirty="0" smtClean="0"/>
              <a:t> (</a:t>
            </a:r>
            <a:r>
              <a:rPr lang="es-ES" sz="2400" dirty="0" err="1" smtClean="0"/>
              <a:t>kondisional</a:t>
            </a:r>
            <a:r>
              <a:rPr lang="es-ES" sz="2400" dirty="0" smtClean="0"/>
              <a:t>, </a:t>
            </a:r>
            <a:r>
              <a:rPr lang="es-ES" sz="2400" dirty="0" err="1" smtClean="0"/>
              <a:t>perulangan</a:t>
            </a:r>
            <a:r>
              <a:rPr lang="es-ES" sz="2400" dirty="0" smtClean="0"/>
              <a:t>,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, </a:t>
            </a:r>
            <a:r>
              <a:rPr lang="es-ES" sz="2400" dirty="0" err="1" smtClean="0"/>
              <a:t>prosedur</a:t>
            </a:r>
            <a:r>
              <a:rPr lang="es-ES" sz="2400" dirty="0" smtClean="0"/>
              <a:t>).</a:t>
            </a:r>
            <a:endParaRPr lang="id-ID" sz="2400" dirty="0"/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9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SILABUS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err="1" smtClean="0"/>
              <a:t>Pengantar</a:t>
            </a:r>
            <a:r>
              <a:rPr lang="en-US" sz="2400" dirty="0" smtClean="0"/>
              <a:t> Basis Data</a:t>
            </a:r>
          </a:p>
          <a:p>
            <a:r>
              <a:rPr lang="en-US" sz="2400" dirty="0" smtClean="0"/>
              <a:t>ERD</a:t>
            </a:r>
          </a:p>
          <a:p>
            <a:r>
              <a:rPr lang="en-US" sz="2400" dirty="0" smtClean="0"/>
              <a:t>Functional Dependency &amp; </a:t>
            </a:r>
            <a:r>
              <a:rPr lang="en-US" sz="2400" dirty="0" err="1" smtClean="0"/>
              <a:t>Normalisasi</a:t>
            </a:r>
            <a:endParaRPr lang="en-US" sz="2400" dirty="0" smtClean="0"/>
          </a:p>
          <a:p>
            <a:r>
              <a:rPr lang="en-US" sz="2400" dirty="0" smtClean="0"/>
              <a:t>DDL</a:t>
            </a:r>
          </a:p>
          <a:p>
            <a:r>
              <a:rPr lang="en-US" sz="2400" dirty="0" smtClean="0"/>
              <a:t>DML</a:t>
            </a:r>
          </a:p>
          <a:p>
            <a:r>
              <a:rPr lang="en-US" sz="2400" dirty="0" smtClean="0"/>
              <a:t>Query </a:t>
            </a:r>
            <a:r>
              <a:rPr lang="en-US" sz="2400" dirty="0" err="1" smtClean="0"/>
              <a:t>Dasar</a:t>
            </a:r>
            <a:r>
              <a:rPr lang="en-US" sz="2400" dirty="0" smtClean="0"/>
              <a:t> &amp; Query </a:t>
            </a:r>
            <a:r>
              <a:rPr lang="en-US" sz="2400" dirty="0" err="1" smtClean="0"/>
              <a:t>Lanjut</a:t>
            </a:r>
            <a:endParaRPr lang="en-US" sz="2400" dirty="0" smtClean="0"/>
          </a:p>
          <a:p>
            <a:r>
              <a:rPr lang="en-US" sz="2400" dirty="0" smtClean="0"/>
              <a:t>PL/SQL</a:t>
            </a:r>
          </a:p>
          <a:p>
            <a:r>
              <a:rPr lang="en-US" sz="2400" dirty="0" smtClean="0"/>
              <a:t>Trigger</a:t>
            </a:r>
          </a:p>
          <a:p>
            <a:r>
              <a:rPr lang="en-US" sz="2400" dirty="0" smtClean="0"/>
              <a:t>Package</a:t>
            </a:r>
          </a:p>
          <a:p>
            <a:r>
              <a:rPr lang="en-US" sz="2400" dirty="0" smtClean="0"/>
              <a:t>Database Application Development (Oracle APEX)</a:t>
            </a:r>
            <a:endParaRPr lang="id-ID" sz="2400" dirty="0"/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81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PENILAIAN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ASSESSMENT 1 		: 25%</a:t>
            </a:r>
          </a:p>
          <a:p>
            <a:r>
              <a:rPr lang="en-US" sz="2400" dirty="0" smtClean="0"/>
              <a:t>ASSESSMENT 2			: 25%</a:t>
            </a:r>
          </a:p>
          <a:p>
            <a:r>
              <a:rPr lang="en-US" sz="2400" dirty="0" smtClean="0"/>
              <a:t>ASSESSMENT 3 (TUBES)	: 30%</a:t>
            </a:r>
          </a:p>
          <a:p>
            <a:r>
              <a:rPr lang="en-US" sz="2400" dirty="0" err="1" smtClean="0"/>
              <a:t>Praktikum</a:t>
            </a:r>
            <a:r>
              <a:rPr lang="en-US" sz="2400" dirty="0" smtClean="0"/>
              <a:t>				: 20%</a:t>
            </a:r>
            <a:endParaRPr lang="id-ID" sz="2400" dirty="0"/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475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MEKANISME ASSESSMENT-1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Assessment-1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perorangan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database.</a:t>
            </a:r>
          </a:p>
          <a:p>
            <a:r>
              <a:rPr lang="en-US" sz="2400" dirty="0" err="1" smtClean="0"/>
              <a:t>Minggu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@3 orang.</a:t>
            </a:r>
          </a:p>
          <a:p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proposal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(</a:t>
            </a:r>
            <a:r>
              <a:rPr lang="en-US" sz="2400" dirty="0" err="1" smtClean="0"/>
              <a:t>judul</a:t>
            </a:r>
            <a:r>
              <a:rPr lang="en-US" sz="2400" dirty="0" smtClean="0"/>
              <a:t>, </a:t>
            </a: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, </a:t>
            </a:r>
            <a:r>
              <a:rPr lang="en-US" sz="2400" dirty="0" err="1" smtClean="0"/>
              <a:t>tujuan</a:t>
            </a:r>
            <a:r>
              <a:rPr lang="en-US" sz="2400" dirty="0" smtClean="0"/>
              <a:t>, 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personil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). Proposal </a:t>
            </a:r>
            <a:r>
              <a:rPr lang="en-US" sz="2400" dirty="0" err="1" smtClean="0"/>
              <a:t>dikumpulkan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pertemuan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minggu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personel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(1 </a:t>
            </a:r>
            <a:r>
              <a:rPr lang="en-US" sz="2400" dirty="0" err="1" smtClean="0"/>
              <a:t>judul</a:t>
            </a:r>
            <a:r>
              <a:rPr lang="en-US" sz="2400" dirty="0" smtClean="0"/>
              <a:t> 3 </a:t>
            </a:r>
            <a:r>
              <a:rPr lang="en-US" sz="2400" dirty="0" err="1" smtClean="0"/>
              <a:t>modul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Penilaian</a:t>
            </a:r>
            <a:r>
              <a:rPr lang="en-US" sz="2400" dirty="0" smtClean="0"/>
              <a:t> assessment-1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personel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memodelkan</a:t>
            </a:r>
            <a:r>
              <a:rPr lang="en-US" sz="2400" dirty="0" smtClean="0"/>
              <a:t> basis data.</a:t>
            </a:r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03300"/>
            <a:ext cx="8229600" cy="8683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MEKANISME ASSESSMENT-2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714" y="1752644"/>
            <a:ext cx="8686571" cy="43432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Assessment-2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perorangan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database.</a:t>
            </a:r>
          </a:p>
          <a:p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personel</a:t>
            </a:r>
            <a:r>
              <a:rPr lang="en-US" sz="2400" dirty="0" smtClean="0"/>
              <a:t> </a:t>
            </a:r>
            <a:r>
              <a:rPr lang="en-US" sz="2400" dirty="0" err="1" smtClean="0"/>
              <a:t>melanjutkan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modulnya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(assessment-1).</a:t>
            </a:r>
            <a:endParaRPr lang="en-US" sz="2400" dirty="0"/>
          </a:p>
          <a:p>
            <a:r>
              <a:rPr lang="en-US" sz="2400" dirty="0" err="1" smtClean="0"/>
              <a:t>Penilaian</a:t>
            </a:r>
            <a:r>
              <a:rPr lang="en-US" sz="2400" dirty="0" smtClean="0"/>
              <a:t> assessment-2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personel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database (form &amp; report).</a:t>
            </a:r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887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409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 Medium</vt:lpstr>
      <vt:lpstr>Roboto</vt:lpstr>
      <vt:lpstr>Roboto Light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30</cp:revision>
  <dcterms:created xsi:type="dcterms:W3CDTF">2015-09-18T23:00:41Z</dcterms:created>
  <dcterms:modified xsi:type="dcterms:W3CDTF">2017-01-14T17:46:35Z</dcterms:modified>
</cp:coreProperties>
</file>