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69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0E0E0"/>
    <a:srgbClr val="FBFBFB"/>
    <a:srgbClr val="E1E1E1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80971" autoAdjust="0"/>
  </p:normalViewPr>
  <p:slideViewPr>
    <p:cSldViewPr>
      <p:cViewPr varScale="1">
        <p:scale>
          <a:sx n="63" d="100"/>
          <a:sy n="63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C3A1DE5-8154-4BAD-B555-7B75FDF39893}" type="datetimeFigureOut">
              <a:rPr lang="en-US"/>
              <a:pPr>
                <a:defRPr/>
              </a:pPr>
              <a:t>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405750A-7F1B-437B-85CB-2C12650C26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262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2000" cy="34305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4242" y="4341328"/>
            <a:ext cx="5486400" cy="411456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d-ID" altLang="en-US" smtClean="0"/>
              <a:t>Data: Kumpulan Fakta di dunia nyata</a:t>
            </a:r>
          </a:p>
          <a:p>
            <a:pPr eaLnBrk="1" hangingPunct="1">
              <a:spcBef>
                <a:spcPct val="0"/>
              </a:spcBef>
            </a:pPr>
            <a:r>
              <a:rPr lang="id-ID" altLang="en-US" smtClean="0"/>
              <a:t>Informasi : sesuatu / data / fakta yang bermakna bagi seseorang.</a:t>
            </a:r>
          </a:p>
          <a:p>
            <a:pPr eaLnBrk="1" hangingPunct="1">
              <a:spcBef>
                <a:spcPct val="0"/>
              </a:spcBef>
            </a:pPr>
            <a:endParaRPr lang="id-ID" altLang="en-US" smtClean="0"/>
          </a:p>
          <a:p>
            <a:pPr eaLnBrk="1" hangingPunct="1">
              <a:spcBef>
                <a:spcPct val="0"/>
              </a:spcBef>
            </a:pPr>
            <a:r>
              <a:rPr lang="id-ID" altLang="en-US" smtClean="0"/>
              <a:t>Informasi punya beberapa kemungkinan: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id-ID" altLang="en-US" smtClean="0"/>
              <a:t>Berasal dari data dan tidak perlu pengolahan misal : skor bola bagi pecinta bola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id-ID" altLang="en-US" smtClean="0"/>
              <a:t>Berasal dari data dan mengalami pengolahan misal: data pembelian celana jeans selama sebulan di griya diolah terlebih dahulu sebelum menjadi informasi pola pembelian jeans dan informasi ini berguna bagi seorang manajer pemasaran griya.</a:t>
            </a:r>
          </a:p>
        </p:txBody>
      </p:sp>
      <p:sp>
        <p:nvSpPr>
          <p:cNvPr id="50180" name="Slide Number Placeholder 3"/>
          <p:cNvSpPr txBox="1">
            <a:spLocks noGrp="1" noChangeArrowheads="1"/>
          </p:cNvSpPr>
          <p:nvPr/>
        </p:nvSpPr>
        <p:spPr bwMode="auto">
          <a:xfrm>
            <a:off x="3882564" y="8682655"/>
            <a:ext cx="2972319" cy="45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50" tIns="44975" rIns="89950" bIns="4497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r" eaLnBrk="1" hangingPunct="1"/>
            <a:fld id="{D6299AD7-921A-430D-B9A9-9C446A2CE333}" type="slidenum">
              <a:rPr lang="id-ID" altLang="en-US" sz="1200"/>
              <a:pPr algn="r" eaLnBrk="1" hangingPunct="1"/>
              <a:t>4</a:t>
            </a:fld>
            <a:endParaRPr lang="id-ID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2000" cy="34305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4242" y="4341328"/>
            <a:ext cx="5486400" cy="4114566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id-ID" altLang="en-US" smtClean="0"/>
              <a:t>Tahun yang ada di timeline ini merupakan tahun lahirnya/mulainya penelitian tentang jenis database tertentu.</a:t>
            </a:r>
          </a:p>
          <a:p>
            <a:pPr eaLnBrk="1" hangingPunct="1"/>
            <a:endParaRPr lang="id-ID" altLang="en-US" smtClean="0"/>
          </a:p>
          <a:p>
            <a:pPr eaLnBrk="1" hangingPunct="1"/>
            <a:r>
              <a:rPr lang="id-ID" altLang="en-US" smtClean="0"/>
              <a:t>Sampai sekarang (2012), semua jenis database kecuali Navigational Database dan hierarchial database masih terus diteliti.</a:t>
            </a:r>
          </a:p>
        </p:txBody>
      </p:sp>
      <p:sp>
        <p:nvSpPr>
          <p:cNvPr id="52228" name="Slide Number Placeholder 3"/>
          <p:cNvSpPr txBox="1">
            <a:spLocks noGrp="1" noChangeArrowheads="1"/>
          </p:cNvSpPr>
          <p:nvPr/>
        </p:nvSpPr>
        <p:spPr bwMode="auto">
          <a:xfrm>
            <a:off x="3882564" y="8682655"/>
            <a:ext cx="2972319" cy="45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50" tIns="44975" rIns="89950" bIns="4497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r" eaLnBrk="1" hangingPunct="1"/>
            <a:fld id="{048169F6-2521-4419-92CC-867C21A18890}" type="slidenum">
              <a:rPr lang="id-ID" altLang="en-US" sz="1200"/>
              <a:pPr algn="r" eaLnBrk="1" hangingPunct="1"/>
              <a:t>7</a:t>
            </a:fld>
            <a:endParaRPr lang="id-ID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2000" cy="34305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4242" y="4341328"/>
            <a:ext cx="5486400" cy="4114566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E-R model of real world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Entities (objects) 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E.g. </a:t>
            </a:r>
            <a:r>
              <a:rPr lang="en-US" altLang="en-US" smtClean="0">
                <a:solidFill>
                  <a:srgbClr val="CC6600"/>
                </a:solidFill>
              </a:rPr>
              <a:t>customers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CC6600"/>
                </a:solidFill>
              </a:rPr>
              <a:t>accounts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CC6600"/>
                </a:solidFill>
              </a:rPr>
              <a:t>bank branch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Relationships between entities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E.g. Account A-101 is held by customer Johnson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Relationship set </a:t>
            </a:r>
            <a:r>
              <a:rPr lang="en-US" altLang="en-US" smtClean="0">
                <a:solidFill>
                  <a:srgbClr val="CC6600"/>
                </a:solidFill>
              </a:rPr>
              <a:t>depositor</a:t>
            </a:r>
            <a:r>
              <a:rPr lang="en-US" altLang="en-US" smtClean="0"/>
              <a:t> associates </a:t>
            </a:r>
            <a:r>
              <a:rPr lang="en-US" altLang="en-US" smtClean="0">
                <a:solidFill>
                  <a:srgbClr val="CC6600"/>
                </a:solidFill>
              </a:rPr>
              <a:t>customers</a:t>
            </a:r>
            <a:r>
              <a:rPr lang="en-US" altLang="en-US" smtClean="0"/>
              <a:t> with </a:t>
            </a:r>
            <a:r>
              <a:rPr lang="en-US" altLang="en-US" smtClean="0">
                <a:solidFill>
                  <a:srgbClr val="CC6600"/>
                </a:solidFill>
              </a:rPr>
              <a:t>accounts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Widely used for database design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Database design in E-R model usually converted to design in the relational model (coming up next) which is used for storage and processing</a:t>
            </a:r>
          </a:p>
          <a:p>
            <a:endParaRPr lang="id-ID" altLang="en-US" smtClean="0"/>
          </a:p>
        </p:txBody>
      </p:sp>
      <p:sp>
        <p:nvSpPr>
          <p:cNvPr id="57348" name="Slide Number Placeholder 3"/>
          <p:cNvSpPr txBox="1">
            <a:spLocks noGrp="1" noChangeArrowheads="1"/>
          </p:cNvSpPr>
          <p:nvPr/>
        </p:nvSpPr>
        <p:spPr bwMode="auto">
          <a:xfrm>
            <a:off x="3882564" y="8682655"/>
            <a:ext cx="2972319" cy="45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50" tIns="44975" rIns="89950" bIns="4497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r" eaLnBrk="1" hangingPunct="1"/>
            <a:fld id="{C2B83691-CE62-4A17-BE65-E8BA51F79103}" type="slidenum">
              <a:rPr lang="id-ID" altLang="en-US" sz="1200"/>
              <a:pPr algn="r" eaLnBrk="1" hangingPunct="1"/>
              <a:t>10</a:t>
            </a:fld>
            <a:endParaRPr lang="id-ID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2625"/>
            <a:ext cx="4572000" cy="34305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4242" y="4341328"/>
            <a:ext cx="5486400" cy="4114566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E-R model of real world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Entities (objects) 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E.g. </a:t>
            </a:r>
            <a:r>
              <a:rPr lang="en-US" altLang="en-US" smtClean="0">
                <a:solidFill>
                  <a:srgbClr val="CC6600"/>
                </a:solidFill>
              </a:rPr>
              <a:t>customers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CC6600"/>
                </a:solidFill>
              </a:rPr>
              <a:t>accounts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CC6600"/>
                </a:solidFill>
              </a:rPr>
              <a:t>bank branch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Relationships between entities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E.g. Account A-101 is held by customer Johnson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Relationship set </a:t>
            </a:r>
            <a:r>
              <a:rPr lang="en-US" altLang="en-US" smtClean="0">
                <a:solidFill>
                  <a:srgbClr val="CC6600"/>
                </a:solidFill>
              </a:rPr>
              <a:t>depositor</a:t>
            </a:r>
            <a:r>
              <a:rPr lang="en-US" altLang="en-US" smtClean="0"/>
              <a:t> associates </a:t>
            </a:r>
            <a:r>
              <a:rPr lang="en-US" altLang="en-US" smtClean="0">
                <a:solidFill>
                  <a:srgbClr val="CC6600"/>
                </a:solidFill>
              </a:rPr>
              <a:t>customers</a:t>
            </a:r>
            <a:r>
              <a:rPr lang="en-US" altLang="en-US" smtClean="0"/>
              <a:t> with </a:t>
            </a:r>
            <a:r>
              <a:rPr lang="en-US" altLang="en-US" smtClean="0">
                <a:solidFill>
                  <a:srgbClr val="CC6600"/>
                </a:solidFill>
              </a:rPr>
              <a:t>accounts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Widely used for database design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Database design in E-R model usually converted to design in the relational model (coming up next) which is used for storage and processing</a:t>
            </a:r>
          </a:p>
          <a:p>
            <a:endParaRPr lang="id-ID" altLang="en-US" smtClean="0"/>
          </a:p>
        </p:txBody>
      </p:sp>
      <p:sp>
        <p:nvSpPr>
          <p:cNvPr id="57348" name="Slide Number Placeholder 3"/>
          <p:cNvSpPr txBox="1">
            <a:spLocks noGrp="1" noChangeArrowheads="1"/>
          </p:cNvSpPr>
          <p:nvPr/>
        </p:nvSpPr>
        <p:spPr bwMode="auto">
          <a:xfrm>
            <a:off x="3882564" y="8682655"/>
            <a:ext cx="2972319" cy="45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50" tIns="44975" rIns="89950" bIns="44975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r" eaLnBrk="1" hangingPunct="1"/>
            <a:fld id="{C2B83691-CE62-4A17-BE65-E8BA51F79103}" type="slidenum">
              <a:rPr lang="id-ID" altLang="en-US" sz="1200"/>
              <a:pPr algn="r" eaLnBrk="1" hangingPunct="1"/>
              <a:t>11</a:t>
            </a:fld>
            <a:endParaRPr lang="id-ID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7DC7A-5960-4B37-A7F8-425A7E43A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76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62051-8B2C-4606-A176-B8160A4C5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50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436D8-0459-491A-8723-5D54FC1A5C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80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0A430-A157-4709-AEEB-46B043E3A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1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A9C18-9E6A-4AE3-B1AA-155F751A26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0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4BCB6-4A0E-44D6-8B05-F98EAB237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6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2F7E-6805-4C46-B46E-9AB45CC80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26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228F2-52EC-41A1-BB80-F98079F8F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99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CF208-B150-485B-90EF-49F099FE1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56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17447-17BE-453A-A009-4AA5D6B35E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51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66998-F24B-4042-ADF2-58BFBDE853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2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3E9EABD-20F7-46B7-9515-F95A1BAC95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566988"/>
            <a:ext cx="6400800" cy="17430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5400" dirty="0" err="1" smtClean="0">
                <a:solidFill>
                  <a:srgbClr val="FF0000"/>
                </a:solidFill>
                <a:latin typeface="Roboto Medium" pitchFamily="2" charset="0"/>
              </a:rPr>
              <a:t>Pengantar</a:t>
            </a: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 Basis Data</a:t>
            </a:r>
            <a:endParaRPr lang="en-US" altLang="en-US" sz="5400" dirty="0" smtClean="0">
              <a:solidFill>
                <a:srgbClr val="FF0000"/>
              </a:solidFill>
              <a:latin typeface="Roboto Medium" pitchFamily="2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Dan ERD</a:t>
            </a:r>
            <a:endParaRPr lang="en-US" altLang="en-US" sz="5400" dirty="0" smtClean="0">
              <a:solidFill>
                <a:srgbClr val="FF0000"/>
              </a:solidFill>
              <a:latin typeface="Roboto Medium" pitchFamily="2" charset="0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838200" y="4343400"/>
            <a:ext cx="7924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latin typeface="Roboto" pitchFamily="2" charset="0"/>
              </a:rPr>
              <a:t>Disusun</a:t>
            </a:r>
            <a:r>
              <a:rPr lang="en-US" altLang="en-US" sz="2400" dirty="0">
                <a:latin typeface="Roboto" pitchFamily="2" charset="0"/>
              </a:rPr>
              <a:t> </a:t>
            </a:r>
            <a:r>
              <a:rPr lang="en-US" altLang="en-US" sz="2400" dirty="0" err="1">
                <a:latin typeface="Roboto" pitchFamily="2" charset="0"/>
              </a:rPr>
              <a:t>oleh</a:t>
            </a:r>
            <a:r>
              <a:rPr lang="en-US" altLang="en-US" sz="2400" dirty="0">
                <a:latin typeface="Roboto" pitchFamily="2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Roboto" pitchFamily="2" charset="0"/>
              </a:rPr>
              <a:t>Boby </a:t>
            </a:r>
            <a:r>
              <a:rPr lang="en-US" altLang="en-US" sz="1800" dirty="0" err="1" smtClean="0">
                <a:latin typeface="Roboto" pitchFamily="2" charset="0"/>
              </a:rPr>
              <a:t>Siswanto</a:t>
            </a:r>
            <a:r>
              <a:rPr lang="en-US" altLang="en-US" sz="1800" dirty="0" smtClean="0">
                <a:latin typeface="Roboto" pitchFamily="2" charset="0"/>
              </a:rPr>
              <a:t>, ST, MT </a:t>
            </a:r>
            <a:r>
              <a:rPr lang="en-US" altLang="en-US" sz="1800" dirty="0">
                <a:latin typeface="Roboto" pitchFamily="2" charset="0"/>
              </a:rPr>
              <a:t>– </a:t>
            </a:r>
            <a:r>
              <a:rPr lang="en-US" altLang="en-US" sz="1800" dirty="0" smtClean="0">
                <a:latin typeface="Roboto" pitchFamily="2" charset="0"/>
              </a:rPr>
              <a:t>boby.siswanto@gmail.com</a:t>
            </a:r>
            <a:endParaRPr lang="en-US" altLang="en-US" sz="1800" dirty="0">
              <a:latin typeface="Roboto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Roboto Light" pitchFamily="2" charset="0"/>
              </a:rPr>
              <a:t>Program </a:t>
            </a:r>
            <a:r>
              <a:rPr lang="en-US" altLang="en-US" sz="2400" b="1" dirty="0" err="1">
                <a:latin typeface="Roboto Light" pitchFamily="2" charset="0"/>
              </a:rPr>
              <a:t>Studi</a:t>
            </a:r>
            <a:r>
              <a:rPr lang="en-US" altLang="en-US" sz="2400" b="1" dirty="0">
                <a:latin typeface="Roboto Light" pitchFamily="2" charset="0"/>
              </a:rPr>
              <a:t> D3 </a:t>
            </a:r>
            <a:r>
              <a:rPr lang="en-US" altLang="en-US" sz="2400" b="1" dirty="0" err="1" smtClean="0">
                <a:latin typeface="Roboto Light" pitchFamily="2" charset="0"/>
              </a:rPr>
              <a:t>Teknik</a:t>
            </a:r>
            <a:r>
              <a:rPr lang="en-US" altLang="en-US" sz="2400" b="1" dirty="0" smtClean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Informatika</a:t>
            </a:r>
            <a:r>
              <a:rPr lang="en-US" altLang="en-US" sz="2400" b="1" dirty="0">
                <a:latin typeface="Roboto Light" pitchFamily="2" charset="0"/>
              </a:rPr>
              <a:t> -</a:t>
            </a:r>
            <a:r>
              <a:rPr lang="en-US" altLang="en-US" sz="2400" b="1" dirty="0" err="1">
                <a:latin typeface="Roboto Light" pitchFamily="2" charset="0"/>
              </a:rPr>
              <a:t>Fakultas</a:t>
            </a:r>
            <a:r>
              <a:rPr lang="en-US" altLang="en-US" sz="2400" b="1" dirty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Ilmu</a:t>
            </a:r>
            <a:r>
              <a:rPr lang="en-US" altLang="en-US" sz="2400" b="1" dirty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Terapan</a:t>
            </a:r>
            <a:endParaRPr lang="en-US" altLang="en-US" sz="2400" b="1" dirty="0">
              <a:latin typeface="Roboto Light" pitchFamily="2" charset="0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latin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B6F06-754E-4882-BCF5-E4450A2C7BEE}" type="datetime1">
              <a:rPr lang="en-US" altLang="en-US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dirty="0" smtClean="0">
                <a:solidFill>
                  <a:schemeClr val="tx1"/>
                </a:solidFill>
              </a:rPr>
              <a:t>Contoh ER Model</a:t>
            </a: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9859" y="1371654"/>
            <a:ext cx="8677275" cy="2587625"/>
            <a:chOff x="179859" y="1371654"/>
            <a:chExt cx="8677275" cy="2587625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4" t="30066" r="1308" b="30501"/>
            <a:stretch>
              <a:fillRect/>
            </a:stretch>
          </p:blipFill>
          <p:spPr bwMode="auto">
            <a:xfrm>
              <a:off x="179859" y="1371654"/>
              <a:ext cx="8677275" cy="2587625"/>
            </a:xfrm>
            <a:prstGeom prst="rect">
              <a:avLst/>
            </a:prstGeom>
            <a:noFill/>
            <a:ln w="76200" cmpd="tri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5714970" y="1854936"/>
              <a:ext cx="144776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7308" y="2514624"/>
              <a:ext cx="144776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65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B6F06-754E-4882-BCF5-E4450A2C7BEE}" type="datetime1">
              <a:rPr lang="en-US" altLang="en-US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dirty="0" smtClean="0">
                <a:solidFill>
                  <a:schemeClr val="tx1"/>
                </a:solidFill>
              </a:rPr>
              <a:t>Contoh </a:t>
            </a:r>
            <a:r>
              <a:rPr lang="en-US" altLang="en-US" dirty="0" smtClean="0">
                <a:solidFill>
                  <a:schemeClr val="tx1"/>
                </a:solidFill>
              </a:rPr>
              <a:t>DDL </a:t>
            </a:r>
            <a:r>
              <a:rPr lang="en-US" altLang="en-US" dirty="0" err="1" smtClean="0">
                <a:solidFill>
                  <a:schemeClr val="tx1"/>
                </a:solidFill>
              </a:rPr>
              <a:t>dan</a:t>
            </a:r>
            <a:r>
              <a:rPr lang="en-US" altLang="en-US" dirty="0" smtClean="0">
                <a:solidFill>
                  <a:schemeClr val="tx1"/>
                </a:solidFill>
              </a:rPr>
              <a:t> DML</a:t>
            </a:r>
            <a:endParaRPr lang="id-ID" alt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84" y="4038584"/>
            <a:ext cx="62721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TABLE ACCOUNT(</a:t>
            </a:r>
          </a:p>
          <a:p>
            <a:r>
              <a:rPr lang="en-US" dirty="0"/>
              <a:t>	</a:t>
            </a:r>
            <a:r>
              <a:rPr lang="en-US" dirty="0" err="1" smtClean="0"/>
              <a:t>account_number</a:t>
            </a:r>
            <a:r>
              <a:rPr lang="en-US" dirty="0" smtClean="0"/>
              <a:t> VARCHAR2(24) PRIMARY KEY, </a:t>
            </a:r>
          </a:p>
          <a:p>
            <a:r>
              <a:rPr lang="en-US" dirty="0"/>
              <a:t>	</a:t>
            </a:r>
            <a:r>
              <a:rPr lang="en-US" dirty="0" smtClean="0"/>
              <a:t>balance NUMBER);</a:t>
            </a:r>
          </a:p>
          <a:p>
            <a:endParaRPr lang="en-US" dirty="0"/>
          </a:p>
          <a:p>
            <a:r>
              <a:rPr lang="en-US" dirty="0" smtClean="0"/>
              <a:t>INSERT INTO ACCOUNT(</a:t>
            </a:r>
            <a:r>
              <a:rPr lang="en-US" dirty="0" err="1" smtClean="0"/>
              <a:t>account_number</a:t>
            </a:r>
            <a:r>
              <a:rPr lang="en-US" dirty="0" smtClean="0"/>
              <a:t>, balance)</a:t>
            </a:r>
          </a:p>
          <a:p>
            <a:r>
              <a:rPr lang="en-US" dirty="0"/>
              <a:t>	</a:t>
            </a:r>
            <a:r>
              <a:rPr lang="en-US" dirty="0" smtClean="0"/>
              <a:t>VALUES (‘x1234567890’, 50000);</a:t>
            </a:r>
          </a:p>
          <a:p>
            <a:endParaRPr lang="en-US" dirty="0" smtClean="0"/>
          </a:p>
          <a:p>
            <a:r>
              <a:rPr lang="en-US" dirty="0" smtClean="0"/>
              <a:t>SELECT * FROM ACCOUNT;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79859" y="1371654"/>
            <a:ext cx="8677275" cy="2587625"/>
            <a:chOff x="179859" y="1371654"/>
            <a:chExt cx="8677275" cy="2587625"/>
          </a:xfrm>
        </p:grpSpPr>
        <p:pic>
          <p:nvPicPr>
            <p:cNvPr id="3789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4" t="30066" r="1308" b="30501"/>
            <a:stretch>
              <a:fillRect/>
            </a:stretch>
          </p:blipFill>
          <p:spPr bwMode="auto">
            <a:xfrm>
              <a:off x="179859" y="1371654"/>
              <a:ext cx="8677275" cy="2587625"/>
            </a:xfrm>
            <a:prstGeom prst="rect">
              <a:avLst/>
            </a:prstGeom>
            <a:noFill/>
            <a:ln w="76200" cmpd="tri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5714970" y="1854936"/>
              <a:ext cx="144776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7308" y="2514624"/>
              <a:ext cx="144776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074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B6F06-754E-4882-BCF5-E4450A2C7BEE}" type="datetime1">
              <a:rPr lang="en-US" altLang="en-US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dirty="0" smtClean="0">
                <a:solidFill>
                  <a:schemeClr val="tx1"/>
                </a:solidFill>
              </a:rPr>
              <a:t>Contoh Relational Model</a:t>
            </a:r>
          </a:p>
        </p:txBody>
      </p:sp>
      <p:grpSp>
        <p:nvGrpSpPr>
          <p:cNvPr id="38916" name="Group 29"/>
          <p:cNvGrpSpPr>
            <a:grpSpLocks/>
          </p:cNvGrpSpPr>
          <p:nvPr/>
        </p:nvGrpSpPr>
        <p:grpSpPr bwMode="auto">
          <a:xfrm>
            <a:off x="914400" y="2133600"/>
            <a:ext cx="7704138" cy="4084638"/>
            <a:chOff x="0" y="0"/>
            <a:chExt cx="4853" cy="2573"/>
          </a:xfrm>
        </p:grpSpPr>
        <p:sp>
          <p:nvSpPr>
            <p:cNvPr id="38917" name="Rectangle 4"/>
            <p:cNvSpPr>
              <a:spLocks noChangeArrowheads="1"/>
            </p:cNvSpPr>
            <p:nvPr/>
          </p:nvSpPr>
          <p:spPr bwMode="auto">
            <a:xfrm>
              <a:off x="5" y="598"/>
              <a:ext cx="4734" cy="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endParaRPr lang="id-ID" altLang="en-US" sz="1600">
                <a:solidFill>
                  <a:schemeClr val="tx2"/>
                </a:solidFill>
                <a:latin typeface="Helvetica"/>
              </a:endParaRPr>
            </a:p>
          </p:txBody>
        </p:sp>
        <p:sp>
          <p:nvSpPr>
            <p:cNvPr id="38918" name="Rectangle 5"/>
            <p:cNvSpPr>
              <a:spLocks noChangeArrowheads="1"/>
            </p:cNvSpPr>
            <p:nvPr/>
          </p:nvSpPr>
          <p:spPr bwMode="auto">
            <a:xfrm>
              <a:off x="0" y="988"/>
              <a:ext cx="4734" cy="1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8919" name="Text Box 6"/>
            <p:cNvSpPr txBox="1">
              <a:spLocks noChangeArrowheads="1"/>
            </p:cNvSpPr>
            <p:nvPr/>
          </p:nvSpPr>
          <p:spPr bwMode="auto">
            <a:xfrm>
              <a:off x="1080" y="613"/>
              <a:ext cx="68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altLang="en-US" sz="1600" i="1">
                  <a:latin typeface="Helvetica"/>
                </a:rPr>
                <a:t>customer-</a:t>
              </a:r>
            </a:p>
            <a:p>
              <a:pPr eaLnBrk="1" hangingPunct="1"/>
              <a:r>
                <a:rPr lang="en-US" altLang="en-US" sz="1600" i="1">
                  <a:latin typeface="Helvetica"/>
                </a:rPr>
                <a:t>name</a:t>
              </a:r>
            </a:p>
          </p:txBody>
        </p:sp>
        <p:sp>
          <p:nvSpPr>
            <p:cNvPr id="38920" name="Text Box 7"/>
            <p:cNvSpPr txBox="1">
              <a:spLocks noChangeArrowheads="1"/>
            </p:cNvSpPr>
            <p:nvPr/>
          </p:nvSpPr>
          <p:spPr bwMode="auto">
            <a:xfrm>
              <a:off x="12" y="674"/>
              <a:ext cx="8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altLang="en-US" sz="1400" i="1">
                  <a:latin typeface="Helvetica"/>
                </a:rPr>
                <a:t>Customer-id</a:t>
              </a:r>
              <a:endParaRPr lang="en-US" altLang="en-US" sz="1600">
                <a:latin typeface="Helvetica"/>
              </a:endParaRPr>
            </a:p>
          </p:txBody>
        </p:sp>
        <p:sp>
          <p:nvSpPr>
            <p:cNvPr id="38921" name="Text Box 8"/>
            <p:cNvSpPr txBox="1">
              <a:spLocks noChangeArrowheads="1"/>
            </p:cNvSpPr>
            <p:nvPr/>
          </p:nvSpPr>
          <p:spPr bwMode="auto">
            <a:xfrm>
              <a:off x="2114" y="590"/>
              <a:ext cx="68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altLang="en-US" sz="1600" i="1">
                  <a:latin typeface="Helvetica"/>
                </a:rPr>
                <a:t>customer-</a:t>
              </a:r>
            </a:p>
            <a:p>
              <a:pPr eaLnBrk="1" hangingPunct="1"/>
              <a:r>
                <a:rPr lang="en-US" altLang="en-US" sz="1600" i="1">
                  <a:latin typeface="Helvetica"/>
                </a:rPr>
                <a:t>street</a:t>
              </a:r>
            </a:p>
          </p:txBody>
        </p:sp>
        <p:sp>
          <p:nvSpPr>
            <p:cNvPr id="38922" name="Text Box 9"/>
            <p:cNvSpPr txBox="1">
              <a:spLocks noChangeArrowheads="1"/>
            </p:cNvSpPr>
            <p:nvPr/>
          </p:nvSpPr>
          <p:spPr bwMode="auto">
            <a:xfrm>
              <a:off x="3022" y="590"/>
              <a:ext cx="68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altLang="en-US" sz="1600" i="1">
                  <a:latin typeface="Helvetica"/>
                </a:rPr>
                <a:t>customer-</a:t>
              </a:r>
            </a:p>
            <a:p>
              <a:pPr eaLnBrk="1" hangingPunct="1"/>
              <a:r>
                <a:rPr lang="en-US" altLang="en-US" sz="1600" i="1">
                  <a:latin typeface="Helvetica"/>
                </a:rPr>
                <a:t>city</a:t>
              </a:r>
            </a:p>
          </p:txBody>
        </p:sp>
        <p:sp>
          <p:nvSpPr>
            <p:cNvPr id="38923" name="Text Box 10"/>
            <p:cNvSpPr txBox="1">
              <a:spLocks noChangeArrowheads="1"/>
            </p:cNvSpPr>
            <p:nvPr/>
          </p:nvSpPr>
          <p:spPr bwMode="auto">
            <a:xfrm>
              <a:off x="3970" y="593"/>
              <a:ext cx="60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altLang="en-US" sz="1600" i="1">
                  <a:latin typeface="Helvetica"/>
                </a:rPr>
                <a:t>account-</a:t>
              </a:r>
            </a:p>
            <a:p>
              <a:pPr eaLnBrk="1" hangingPunct="1"/>
              <a:r>
                <a:rPr lang="en-US" altLang="en-US" sz="1600" i="1">
                  <a:latin typeface="Helvetica"/>
                </a:rPr>
                <a:t>number</a:t>
              </a:r>
            </a:p>
          </p:txBody>
        </p:sp>
        <p:sp>
          <p:nvSpPr>
            <p:cNvPr id="38924" name="Line 11"/>
            <p:cNvSpPr>
              <a:spLocks noChangeShapeType="1"/>
            </p:cNvSpPr>
            <p:nvPr/>
          </p:nvSpPr>
          <p:spPr bwMode="auto">
            <a:xfrm>
              <a:off x="893" y="605"/>
              <a:ext cx="0" cy="33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Line 12"/>
            <p:cNvSpPr>
              <a:spLocks noChangeShapeType="1"/>
            </p:cNvSpPr>
            <p:nvPr/>
          </p:nvSpPr>
          <p:spPr bwMode="auto">
            <a:xfrm>
              <a:off x="1963" y="604"/>
              <a:ext cx="0" cy="34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Line 13"/>
            <p:cNvSpPr>
              <a:spLocks noChangeShapeType="1"/>
            </p:cNvSpPr>
            <p:nvPr/>
          </p:nvSpPr>
          <p:spPr bwMode="auto">
            <a:xfrm>
              <a:off x="3800" y="603"/>
              <a:ext cx="0" cy="33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Text Box 14"/>
            <p:cNvSpPr txBox="1">
              <a:spLocks noChangeArrowheads="1"/>
            </p:cNvSpPr>
            <p:nvPr/>
          </p:nvSpPr>
          <p:spPr bwMode="auto">
            <a:xfrm>
              <a:off x="1104" y="1030"/>
              <a:ext cx="599" cy="1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/>
                </a:rPr>
                <a:t>Johnson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Smith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Johnson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Jones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Smith</a:t>
              </a:r>
            </a:p>
          </p:txBody>
        </p:sp>
        <p:sp>
          <p:nvSpPr>
            <p:cNvPr id="38928" name="Line 15"/>
            <p:cNvSpPr>
              <a:spLocks noChangeShapeType="1"/>
            </p:cNvSpPr>
            <p:nvPr/>
          </p:nvSpPr>
          <p:spPr bwMode="auto">
            <a:xfrm>
              <a:off x="896" y="991"/>
              <a:ext cx="0" cy="157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Line 16"/>
            <p:cNvSpPr>
              <a:spLocks noChangeShapeType="1"/>
            </p:cNvSpPr>
            <p:nvPr/>
          </p:nvSpPr>
          <p:spPr bwMode="auto">
            <a:xfrm>
              <a:off x="1952" y="987"/>
              <a:ext cx="0" cy="15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0" name="Line 17"/>
            <p:cNvSpPr>
              <a:spLocks noChangeShapeType="1"/>
            </p:cNvSpPr>
            <p:nvPr/>
          </p:nvSpPr>
          <p:spPr bwMode="auto">
            <a:xfrm>
              <a:off x="2888" y="997"/>
              <a:ext cx="0" cy="156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Line 18"/>
            <p:cNvSpPr>
              <a:spLocks noChangeShapeType="1"/>
            </p:cNvSpPr>
            <p:nvPr/>
          </p:nvSpPr>
          <p:spPr bwMode="auto">
            <a:xfrm>
              <a:off x="3804" y="996"/>
              <a:ext cx="0" cy="157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Text Box 19"/>
            <p:cNvSpPr txBox="1">
              <a:spLocks noChangeArrowheads="1"/>
            </p:cNvSpPr>
            <p:nvPr/>
          </p:nvSpPr>
          <p:spPr bwMode="auto">
            <a:xfrm>
              <a:off x="12" y="1035"/>
              <a:ext cx="841" cy="1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/>
                </a:rPr>
                <a:t>192-83-7465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019-28-3746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192-83-7465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321-12-3123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019-28-3746</a:t>
              </a:r>
            </a:p>
          </p:txBody>
        </p:sp>
        <p:sp>
          <p:nvSpPr>
            <p:cNvPr id="38933" name="Text Box 20"/>
            <p:cNvSpPr txBox="1">
              <a:spLocks noChangeArrowheads="1"/>
            </p:cNvSpPr>
            <p:nvPr/>
          </p:nvSpPr>
          <p:spPr bwMode="auto">
            <a:xfrm>
              <a:off x="2190" y="1095"/>
              <a:ext cx="429" cy="1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/>
                </a:rPr>
                <a:t>Alma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North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Alma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Main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North</a:t>
              </a:r>
            </a:p>
          </p:txBody>
        </p:sp>
        <p:sp>
          <p:nvSpPr>
            <p:cNvPr id="38934" name="Text Box 21"/>
            <p:cNvSpPr txBox="1">
              <a:spLocks noChangeArrowheads="1"/>
            </p:cNvSpPr>
            <p:nvPr/>
          </p:nvSpPr>
          <p:spPr bwMode="auto">
            <a:xfrm>
              <a:off x="3014" y="1099"/>
              <a:ext cx="627" cy="1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/>
                </a:rPr>
                <a:t>Palo Alto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Rye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Palo Alto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Harrison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Rye</a:t>
              </a:r>
            </a:p>
          </p:txBody>
        </p:sp>
        <p:sp>
          <p:nvSpPr>
            <p:cNvPr id="38935" name="Text Box 22"/>
            <p:cNvSpPr txBox="1">
              <a:spLocks noChangeArrowheads="1"/>
            </p:cNvSpPr>
            <p:nvPr/>
          </p:nvSpPr>
          <p:spPr bwMode="auto">
            <a:xfrm>
              <a:off x="4010" y="1095"/>
              <a:ext cx="457" cy="1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/>
                </a:rPr>
                <a:t>A-101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A-215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A-201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A-217</a:t>
              </a:r>
            </a:p>
            <a:p>
              <a:pPr eaLnBrk="1" hangingPunct="1"/>
              <a:endParaRPr lang="en-US" altLang="en-US" sz="1600">
                <a:latin typeface="Helvetica"/>
              </a:endParaRPr>
            </a:p>
            <a:p>
              <a:pPr eaLnBrk="1" hangingPunct="1"/>
              <a:r>
                <a:rPr lang="en-US" altLang="en-US" sz="1600">
                  <a:latin typeface="Helvetica"/>
                </a:rPr>
                <a:t>A-201</a:t>
              </a:r>
            </a:p>
          </p:txBody>
        </p:sp>
        <p:sp>
          <p:nvSpPr>
            <p:cNvPr id="38936" name="Line 23"/>
            <p:cNvSpPr>
              <a:spLocks noChangeShapeType="1"/>
            </p:cNvSpPr>
            <p:nvPr/>
          </p:nvSpPr>
          <p:spPr bwMode="auto">
            <a:xfrm>
              <a:off x="2904" y="598"/>
              <a:ext cx="0" cy="34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Line 24"/>
            <p:cNvSpPr>
              <a:spLocks noChangeShapeType="1"/>
            </p:cNvSpPr>
            <p:nvPr/>
          </p:nvSpPr>
          <p:spPr bwMode="auto">
            <a:xfrm flipH="1">
              <a:off x="3943" y="182"/>
              <a:ext cx="540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8" name="Text Box 25"/>
            <p:cNvSpPr txBox="1">
              <a:spLocks noChangeArrowheads="1"/>
            </p:cNvSpPr>
            <p:nvPr/>
          </p:nvSpPr>
          <p:spPr bwMode="auto">
            <a:xfrm>
              <a:off x="4196" y="0"/>
              <a:ext cx="6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/>
                </a:rPr>
                <a:t>Attributes</a:t>
              </a:r>
            </a:p>
          </p:txBody>
        </p:sp>
        <p:sp>
          <p:nvSpPr>
            <p:cNvPr id="38939" name="Line 26"/>
            <p:cNvSpPr>
              <a:spLocks noChangeShapeType="1"/>
            </p:cNvSpPr>
            <p:nvPr/>
          </p:nvSpPr>
          <p:spPr bwMode="auto">
            <a:xfrm flipH="1">
              <a:off x="3386" y="200"/>
              <a:ext cx="951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345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B6F06-754E-4882-BCF5-E4450A2C7BEE}" type="datetime1">
              <a:rPr lang="en-US" altLang="en-US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011" name="Title 2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6946900" cy="1017588"/>
          </a:xfrm>
        </p:spPr>
        <p:txBody>
          <a:bodyPr anchor="t"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Databases Everywhere!!!</a:t>
            </a:r>
            <a:endParaRPr lang="id-ID" altLang="en-US" dirty="0" smtClean="0">
              <a:solidFill>
                <a:schemeClr val="tx1"/>
              </a:solidFill>
            </a:endParaRPr>
          </a:p>
        </p:txBody>
      </p:sp>
      <p:sp>
        <p:nvSpPr>
          <p:cNvPr id="43012" name="Content Placeholder 1"/>
          <p:cNvSpPr>
            <a:spLocks noGrp="1"/>
          </p:cNvSpPr>
          <p:nvPr>
            <p:ph idx="4294967295"/>
          </p:nvPr>
        </p:nvSpPr>
        <p:spPr>
          <a:xfrm>
            <a:off x="712788" y="1538288"/>
            <a:ext cx="8431212" cy="4786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 smtClean="0"/>
              <a:t>DBMS contains information about a particular enterprise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Collection of interrelated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Set of programs to access the data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An environment that is both </a:t>
            </a:r>
            <a:r>
              <a:rPr lang="en-US" altLang="en-US" sz="1800" i="1" dirty="0" smtClean="0"/>
              <a:t>convenient</a:t>
            </a:r>
            <a:r>
              <a:rPr lang="en-US" altLang="en-US" sz="1800" dirty="0" smtClean="0"/>
              <a:t> and </a:t>
            </a:r>
            <a:r>
              <a:rPr lang="en-US" altLang="en-US" sz="1800" i="1" dirty="0" smtClean="0"/>
              <a:t>efficient</a:t>
            </a:r>
            <a:r>
              <a:rPr lang="en-US" altLang="en-US" sz="1800" dirty="0" smtClean="0"/>
              <a:t> to use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 smtClean="0"/>
              <a:t>Database Applications: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Banking: all transactions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Airlines: reservations, schedules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Universities:  registration, grades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Sales: customers, products, purchases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Online retailers: order tracking, customized recommendations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Manufacturing: production, inventory, orders, supply chain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Human resources:  employee records, salaries, tax deductions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 smtClean="0"/>
              <a:t>Databases touch all aspects of our lives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smtClean="0"/>
              <a:t>ORACLE DB 11G XE</a:t>
            </a:r>
            <a:endParaRPr lang="id-ID" altLang="en-US" b="1" smtClean="0"/>
          </a:p>
        </p:txBody>
      </p:sp>
      <p:sp>
        <p:nvSpPr>
          <p:cNvPr id="43013" name="Footer Placeholder 3"/>
          <p:cNvSpPr txBox="1">
            <a:spLocks noGrp="1" noChangeArrowheads="1"/>
          </p:cNvSpPr>
          <p:nvPr/>
        </p:nvSpPr>
        <p:spPr bwMode="auto">
          <a:xfrm rot="5400000">
            <a:off x="5943601" y="3736975"/>
            <a:ext cx="3200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448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Pengantar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 Diagram </a:t>
            </a:r>
          </a:p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(ERD)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844674"/>
            <a:ext cx="8229600" cy="4403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Notasi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Dasar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Constraints</a:t>
            </a:r>
          </a:p>
          <a:p>
            <a:pPr>
              <a:defRPr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Keys</a:t>
            </a:r>
          </a:p>
          <a:p>
            <a:pPr>
              <a:defRPr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Design Issues</a:t>
            </a:r>
          </a:p>
          <a:p>
            <a:pPr>
              <a:defRPr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Entity Sets</a:t>
            </a:r>
          </a:p>
          <a:p>
            <a:pPr>
              <a:defRPr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Relationship Sets</a:t>
            </a:r>
          </a:p>
          <a:p>
            <a:pPr>
              <a:defRPr/>
            </a:pPr>
            <a:endParaRPr lang="id-ID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949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8873" y="-26574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Notasi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endParaRPr lang="id-ID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844674"/>
            <a:ext cx="8229600" cy="4403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0" t="558" r="21368" b="1396"/>
          <a:stretch>
            <a:fillRect/>
          </a:stretch>
        </p:blipFill>
        <p:spPr bwMode="auto">
          <a:xfrm>
            <a:off x="76318" y="477657"/>
            <a:ext cx="6645275" cy="63198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91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8873" y="-26574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Notasi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endParaRPr lang="id-ID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844674"/>
            <a:ext cx="8229600" cy="4403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46487" r="22781" b="6075"/>
          <a:stretch>
            <a:fillRect/>
          </a:stretch>
        </p:blipFill>
        <p:spPr bwMode="auto">
          <a:xfrm>
            <a:off x="1524080" y="936212"/>
            <a:ext cx="6896100" cy="44497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69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844674"/>
            <a:ext cx="8229600" cy="4403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NOT NULL</a:t>
            </a:r>
          </a:p>
          <a:p>
            <a:pPr lvl="1">
              <a:defRPr/>
            </a:pP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Mencegah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nilai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null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diinputkan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ke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tabel</a:t>
            </a:r>
            <a:endParaRPr lang="en-US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UNIQUE</a:t>
            </a:r>
          </a:p>
          <a:p>
            <a:pPr lvl="1">
              <a:defRPr/>
            </a:pP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Mencegah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diinputkannya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nilai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ganda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pada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sebuah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tabel</a:t>
            </a:r>
            <a:endParaRPr lang="en-US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PRIMARY KEY</a:t>
            </a:r>
          </a:p>
          <a:p>
            <a:pPr lvl="1">
              <a:defRPr/>
            </a:pP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Gabungan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antara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Unique Constraint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dan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Not Null Constraint 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FOREIGN KEY</a:t>
            </a:r>
          </a:p>
          <a:p>
            <a:pPr lvl="1">
              <a:defRPr/>
            </a:pP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Memastikan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nilai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yang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diinput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ke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tabel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mengacu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ke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nilai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di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tabel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lain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CHECK</a:t>
            </a:r>
          </a:p>
          <a:p>
            <a:pPr lvl="1">
              <a:defRPr/>
            </a:pP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Menentukan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kondisi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tertentu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sewaktu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</a:rPr>
              <a:t>melakukan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 input data</a:t>
            </a:r>
          </a:p>
          <a:p>
            <a:pPr lvl="1">
              <a:defRPr/>
            </a:pPr>
            <a:endParaRPr lang="en-US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909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489076"/>
            <a:ext cx="8229600" cy="47592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altLang="en-US" sz="2000" dirty="0" err="1"/>
              <a:t>Kunci</a:t>
            </a:r>
            <a:r>
              <a:rPr lang="en-US" altLang="en-US" sz="2000" dirty="0"/>
              <a:t> (Key) : </a:t>
            </a:r>
            <a:r>
              <a:rPr lang="en-US" altLang="en-US" sz="2000" dirty="0" err="1"/>
              <a:t>atribut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membedakan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sebuah</a:t>
            </a:r>
            <a:r>
              <a:rPr lang="en-US" altLang="en-US" sz="2000" dirty="0"/>
              <a:t> entity di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entity set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sebuah</a:t>
            </a:r>
            <a:r>
              <a:rPr lang="en-US" altLang="en-US" sz="2000" dirty="0"/>
              <a:t> relationship </a:t>
            </a:r>
            <a:r>
              <a:rPr lang="en-US" altLang="en-US" sz="2000" dirty="0" err="1"/>
              <a:t>didalam</a:t>
            </a:r>
            <a:r>
              <a:rPr lang="en-US" altLang="en-US" sz="2000" dirty="0"/>
              <a:t> relationship </a:t>
            </a:r>
            <a:r>
              <a:rPr lang="en-US" altLang="en-US" sz="2000" dirty="0" smtClean="0"/>
              <a:t>set</a:t>
            </a:r>
          </a:p>
          <a:p>
            <a:pPr eaLnBrk="1" hangingPunct="1"/>
            <a:r>
              <a:rPr lang="en-US" altLang="en-US" sz="2000" dirty="0" err="1"/>
              <a:t>Contoh</a:t>
            </a:r>
            <a:r>
              <a:rPr lang="en-US" altLang="en-US" sz="2000" dirty="0"/>
              <a:t> :</a:t>
            </a:r>
          </a:p>
          <a:p>
            <a:pPr lvl="1" eaLnBrk="1" hangingPunct="1"/>
            <a:r>
              <a:rPr lang="en-US" altLang="en-US" sz="2000" dirty="0" err="1"/>
              <a:t>Kunci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mahasiswa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NPM</a:t>
            </a:r>
          </a:p>
          <a:p>
            <a:pPr lvl="1" eaLnBrk="1" hangingPunct="1"/>
            <a:r>
              <a:rPr lang="en-US" altLang="en-US" sz="2000" dirty="0" err="1"/>
              <a:t>Kunci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kuliah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kodeMK</a:t>
            </a:r>
            <a:endParaRPr lang="en-US" altLang="en-US" sz="2000" dirty="0" smtClean="0"/>
          </a:p>
          <a:p>
            <a:pPr lvl="1" eaLnBrk="1" hangingPunct="1"/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sz="2000" dirty="0" smtClean="0"/>
              <a:t>Super Key: </a:t>
            </a:r>
            <a:r>
              <a:rPr lang="en-US" altLang="en-US" sz="2000" u="sng" dirty="0" err="1"/>
              <a:t>satu</a:t>
            </a:r>
            <a:r>
              <a:rPr lang="en-US" altLang="en-US" sz="2000" u="sng" dirty="0"/>
              <a:t> </a:t>
            </a:r>
            <a:r>
              <a:rPr lang="en-US" altLang="en-US" sz="2000" u="sng" dirty="0" err="1"/>
              <a:t>atau</a:t>
            </a:r>
            <a:r>
              <a:rPr lang="en-US" altLang="en-US" sz="2000" u="sng" dirty="0"/>
              <a:t> </a:t>
            </a:r>
            <a:r>
              <a:rPr lang="en-US" altLang="en-US" sz="2000" u="sng" dirty="0" err="1"/>
              <a:t>beberapa</a:t>
            </a:r>
            <a:r>
              <a:rPr lang="en-US" altLang="en-US" sz="2000" u="sng" dirty="0"/>
              <a:t> </a:t>
            </a:r>
            <a:r>
              <a:rPr lang="en-US" altLang="en-US" sz="2000" u="sng" dirty="0" err="1"/>
              <a:t>atribut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secara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kolektif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mengidentifikasi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sebuah</a:t>
            </a:r>
            <a:r>
              <a:rPr lang="en-US" altLang="en-US" sz="2000" dirty="0"/>
              <a:t> entity di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entity set </a:t>
            </a:r>
            <a:r>
              <a:rPr lang="en-US" altLang="en-US" sz="2000" dirty="0" err="1"/>
              <a:t>secara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unik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Candidate Key: </a:t>
            </a:r>
            <a:r>
              <a:rPr lang="id-ID" altLang="en-US" sz="2000" dirty="0">
                <a:sym typeface="Wingdings" pitchFamily="2" charset="2"/>
              </a:rPr>
              <a:t>S</a:t>
            </a:r>
            <a:r>
              <a:rPr lang="en-US" altLang="en-US" sz="2000" dirty="0" err="1">
                <a:sym typeface="Wingdings" pitchFamily="2" charset="2"/>
              </a:rPr>
              <a:t>uperkey</a:t>
            </a:r>
            <a:r>
              <a:rPr lang="en-US" altLang="en-US" sz="2000" dirty="0">
                <a:sym typeface="Wingdings" pitchFamily="2" charset="2"/>
              </a:rPr>
              <a:t> yang minimal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Primary Key: </a:t>
            </a:r>
            <a:r>
              <a:rPr lang="en-US" altLang="en-US" sz="2000" dirty="0">
                <a:sym typeface="Wingdings" pitchFamily="2" charset="2"/>
              </a:rPr>
              <a:t>Candidate Key yang </a:t>
            </a:r>
            <a:r>
              <a:rPr lang="en-US" altLang="en-US" sz="2000" dirty="0" err="1">
                <a:sym typeface="Wingdings" pitchFamily="2" charset="2"/>
              </a:rPr>
              <a:t>dipilih</a:t>
            </a:r>
            <a:r>
              <a:rPr lang="en-US" altLang="en-US" sz="2000" dirty="0">
                <a:sym typeface="Wingdings" pitchFamily="2" charset="2"/>
              </a:rPr>
              <a:t> </a:t>
            </a:r>
            <a:r>
              <a:rPr lang="en-US" altLang="en-US" sz="2000" dirty="0" err="1">
                <a:sym typeface="Wingdings" pitchFamily="2" charset="2"/>
              </a:rPr>
              <a:t>oleh</a:t>
            </a:r>
            <a:r>
              <a:rPr lang="en-US" altLang="en-US" sz="2000" dirty="0">
                <a:sym typeface="Wingdings" pitchFamily="2" charset="2"/>
              </a:rPr>
              <a:t> </a:t>
            </a:r>
            <a:r>
              <a:rPr lang="en-US" altLang="en-US" sz="2000" dirty="0" err="1">
                <a:sym typeface="Wingdings" pitchFamily="2" charset="2"/>
              </a:rPr>
              <a:t>disainer</a:t>
            </a:r>
            <a:r>
              <a:rPr lang="en-US" altLang="en-US" sz="2000" dirty="0">
                <a:sym typeface="Wingdings" pitchFamily="2" charset="2"/>
              </a:rPr>
              <a:t> database </a:t>
            </a:r>
            <a:r>
              <a:rPr lang="en-US" altLang="en-US" sz="2000" dirty="0" err="1">
                <a:sym typeface="Wingdings" pitchFamily="2" charset="2"/>
              </a:rPr>
              <a:t>untuk</a:t>
            </a:r>
            <a:r>
              <a:rPr lang="en-US" altLang="en-US" sz="2000" dirty="0">
                <a:sym typeface="Wingdings" pitchFamily="2" charset="2"/>
              </a:rPr>
              <a:t> </a:t>
            </a:r>
            <a:r>
              <a:rPr lang="en-US" altLang="en-US" sz="2000" dirty="0" err="1">
                <a:sym typeface="Wingdings" pitchFamily="2" charset="2"/>
              </a:rPr>
              <a:t>mengidentifikasi</a:t>
            </a:r>
            <a:r>
              <a:rPr lang="en-US" altLang="en-US" sz="2000" dirty="0">
                <a:sym typeface="Wingdings" pitchFamily="2" charset="2"/>
              </a:rPr>
              <a:t> </a:t>
            </a:r>
            <a:r>
              <a:rPr lang="en-US" altLang="en-US" sz="2000" dirty="0" err="1">
                <a:sym typeface="Wingdings" pitchFamily="2" charset="2"/>
              </a:rPr>
              <a:t>sebuah</a:t>
            </a:r>
            <a:r>
              <a:rPr lang="en-US" altLang="en-US" sz="2000" dirty="0">
                <a:sym typeface="Wingdings" pitchFamily="2" charset="2"/>
              </a:rPr>
              <a:t> entity </a:t>
            </a:r>
            <a:r>
              <a:rPr lang="en-US" altLang="en-US" sz="2000" dirty="0" err="1">
                <a:sym typeface="Wingdings" pitchFamily="2" charset="2"/>
              </a:rPr>
              <a:t>didalam</a:t>
            </a:r>
            <a:r>
              <a:rPr lang="en-US" altLang="en-US" sz="2000" dirty="0">
                <a:sym typeface="Wingdings" pitchFamily="2" charset="2"/>
              </a:rPr>
              <a:t> entity set 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Alternate Key: </a:t>
            </a:r>
            <a:r>
              <a:rPr lang="en-US" altLang="en-US" sz="2000" dirty="0"/>
              <a:t>Candidate key y</a:t>
            </a:r>
            <a:r>
              <a:rPr lang="id-ID" altLang="en-US" sz="2000" dirty="0"/>
              <a:t>an</a:t>
            </a:r>
            <a:r>
              <a:rPr lang="en-US" altLang="en-US" sz="2000" dirty="0"/>
              <a:t>g t</a:t>
            </a:r>
            <a:r>
              <a:rPr lang="id-ID" altLang="en-US" sz="2000" dirty="0"/>
              <a:t>i</a:t>
            </a:r>
            <a:r>
              <a:rPr lang="en-US" altLang="en-US" sz="2000" dirty="0"/>
              <a:t>d</a:t>
            </a:r>
            <a:r>
              <a:rPr lang="id-ID" altLang="en-US" sz="2000" dirty="0"/>
              <a:t>a</a:t>
            </a:r>
            <a:r>
              <a:rPr lang="en-US" altLang="en-US" sz="2000" dirty="0"/>
              <a:t>k </a:t>
            </a:r>
            <a:r>
              <a:rPr lang="en-US" altLang="en-US" sz="2000" dirty="0" err="1" smtClean="0"/>
              <a:t>dipilih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sebagai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Promary</a:t>
            </a:r>
            <a:r>
              <a:rPr lang="en-US" altLang="en-US" sz="2000" dirty="0" smtClean="0"/>
              <a:t> Key</a:t>
            </a:r>
          </a:p>
          <a:p>
            <a:pPr eaLnBrk="1" hangingPunct="1"/>
            <a:r>
              <a:rPr lang="en-US" altLang="en-US" sz="2000" dirty="0" smtClean="0"/>
              <a:t>Foreign Key: Key </a:t>
            </a:r>
            <a:r>
              <a:rPr lang="en-US" altLang="en-US" sz="2000" dirty="0" err="1" smtClean="0"/>
              <a:t>pada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tabel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berelasi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dimana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tabel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relasinya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memiliki</a:t>
            </a:r>
            <a:r>
              <a:rPr lang="en-US" altLang="en-US" sz="2000" dirty="0" smtClean="0"/>
              <a:t> Primary Key</a:t>
            </a:r>
            <a:endParaRPr lang="en-US" altLang="en-US" sz="2000" dirty="0"/>
          </a:p>
          <a:p>
            <a:pPr>
              <a:defRPr/>
            </a:pPr>
            <a:endParaRPr lang="en-US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id-ID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01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754E7-7289-4CFD-B4C4-9429AB8C9022}" type="datetime1">
              <a:rPr lang="en-US" altLang="en-US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387" name="Title 73"/>
          <p:cNvSpPr>
            <a:spLocks noGrp="1"/>
          </p:cNvSpPr>
          <p:nvPr>
            <p:ph type="title" idx="4294967295"/>
          </p:nvPr>
        </p:nvSpPr>
        <p:spPr>
          <a:xfrm>
            <a:off x="2197100" y="152400"/>
            <a:ext cx="6946900" cy="1192213"/>
          </a:xfrm>
        </p:spPr>
        <p:txBody>
          <a:bodyPr anchor="t"/>
          <a:lstStyle/>
          <a:p>
            <a:pPr algn="r" eaLnBrk="1" hangingPunct="1"/>
            <a:r>
              <a:rPr lang="en-US" altLang="en-US" sz="3200" smtClean="0">
                <a:solidFill>
                  <a:schemeClr val="bg1"/>
                </a:solidFill>
              </a:rPr>
              <a:t>Entity Set</a:t>
            </a:r>
          </a:p>
        </p:txBody>
      </p:sp>
      <p:sp>
        <p:nvSpPr>
          <p:cNvPr id="14340" name="Rectangle 3"/>
          <p:cNvSpPr txBox="1">
            <a:spLocks noChangeArrowheads="1"/>
          </p:cNvSpPr>
          <p:nvPr/>
        </p:nvSpPr>
        <p:spPr bwMode="auto">
          <a:xfrm>
            <a:off x="468313" y="1489074"/>
            <a:ext cx="8675687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 defTabSz="457200" eaLnBrk="0" hangingPunct="0">
              <a:spcBef>
                <a:spcPts val="1800"/>
              </a:spcBef>
              <a:buSzPct val="135000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1pPr>
            <a:lvl2pPr marL="593725" indent="-182563" defTabSz="457200" eaLnBrk="0" hangingPunct="0">
              <a:spcBef>
                <a:spcPts val="800"/>
              </a:spcBef>
              <a:buClr>
                <a:srgbClr val="595959"/>
              </a:buClr>
              <a:buSzPct val="135000"/>
              <a:buFont typeface="Lucida Grande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2pPr>
            <a:lvl3pPr marL="822325" indent="-182563" defTabSz="457200" eaLnBrk="0" hangingPunct="0">
              <a:spcBef>
                <a:spcPts val="700"/>
              </a:spcBef>
              <a:buClr>
                <a:srgbClr val="595959"/>
              </a:buClr>
              <a:buSzPct val="13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3pPr>
            <a:lvl4pPr marL="1050925" indent="-182563" defTabSz="457200" eaLnBrk="0" hangingPunct="0">
              <a:spcBef>
                <a:spcPts val="600"/>
              </a:spcBef>
              <a:buClr>
                <a:srgbClr val="595959"/>
              </a:buClr>
              <a:buSzPct val="135000"/>
              <a:buChar char="–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4pPr>
            <a:lvl5pPr marL="1233488" indent="-182563" defTabSz="457200" eaLnBrk="0" hangingPunct="0">
              <a:spcBef>
                <a:spcPts val="600"/>
              </a:spcBef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5pPr>
            <a:lvl6pPr marL="1690688" indent="-182563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6pPr>
            <a:lvl7pPr marL="2147888" indent="-182563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7pPr>
            <a:lvl8pPr marL="2605088" indent="-182563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8pPr>
            <a:lvl9pPr marL="3062288" indent="-182563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9pPr>
          </a:lstStyle>
          <a:p>
            <a:pPr>
              <a:buFontTx/>
              <a:buBlip>
                <a:blip r:embed="rId3"/>
              </a:buBlip>
            </a:pPr>
            <a:r>
              <a:rPr lang="en-US" altLang="en-US" dirty="0"/>
              <a:t>An </a:t>
            </a:r>
            <a:r>
              <a:rPr lang="en-US" altLang="en-US" b="1" dirty="0"/>
              <a:t>entity </a:t>
            </a:r>
            <a:r>
              <a:rPr lang="en-US" altLang="en-US" dirty="0"/>
              <a:t>is a “thing” or “object” in the real world that is distinguishable from all other objects</a:t>
            </a:r>
          </a:p>
          <a:p>
            <a:pPr lvl="1"/>
            <a:r>
              <a:rPr lang="en-US" altLang="en-US" dirty="0" err="1"/>
              <a:t>Objek</a:t>
            </a:r>
            <a:r>
              <a:rPr lang="en-US" altLang="en-US" dirty="0"/>
              <a:t> </a:t>
            </a:r>
            <a:r>
              <a:rPr lang="en-US" altLang="en-US" dirty="0" err="1"/>
              <a:t>Konkrit</a:t>
            </a:r>
            <a:r>
              <a:rPr lang="en-US" altLang="en-US" dirty="0"/>
              <a:t> (Orang, </a:t>
            </a:r>
            <a:r>
              <a:rPr lang="en-US" altLang="en-US" dirty="0" err="1"/>
              <a:t>Buku</a:t>
            </a:r>
            <a:r>
              <a:rPr lang="en-US" altLang="en-US" dirty="0"/>
              <a:t>, </a:t>
            </a:r>
            <a:r>
              <a:rPr lang="en-US" altLang="en-US" dirty="0" err="1"/>
              <a:t>Mahasiswa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err="1"/>
              <a:t>Objek</a:t>
            </a:r>
            <a:r>
              <a:rPr lang="en-US" altLang="en-US" dirty="0"/>
              <a:t> </a:t>
            </a:r>
            <a:r>
              <a:rPr lang="en-US" altLang="en-US" dirty="0" err="1"/>
              <a:t>Abstrak</a:t>
            </a:r>
            <a:r>
              <a:rPr lang="en-US" altLang="en-US" dirty="0"/>
              <a:t> (</a:t>
            </a:r>
            <a:r>
              <a:rPr lang="en-US" altLang="en-US" dirty="0" err="1"/>
              <a:t>Jadwal</a:t>
            </a:r>
            <a:r>
              <a:rPr lang="en-US" altLang="en-US" dirty="0"/>
              <a:t>, </a:t>
            </a:r>
            <a:r>
              <a:rPr lang="en-US" altLang="en-US" dirty="0" err="1"/>
              <a:t>Pinjaman</a:t>
            </a:r>
            <a:r>
              <a:rPr lang="en-US" altLang="en-US" dirty="0"/>
              <a:t>, Tabungan, </a:t>
            </a:r>
            <a:r>
              <a:rPr lang="en-US" altLang="en-US" dirty="0" err="1"/>
              <a:t>Penjualan</a:t>
            </a:r>
            <a:r>
              <a:rPr lang="en-US" altLang="en-US" dirty="0"/>
              <a:t>)</a:t>
            </a:r>
          </a:p>
          <a:p>
            <a:pPr>
              <a:buFontTx/>
              <a:buBlip>
                <a:blip r:embed="rId3"/>
              </a:buBlip>
            </a:pPr>
            <a:r>
              <a:rPr lang="en-US" altLang="en-US" dirty="0"/>
              <a:t>An entity has a set of properties, and the values for some set of properties may uniquely identify an entity</a:t>
            </a:r>
          </a:p>
          <a:p>
            <a:pPr>
              <a:buFontTx/>
              <a:buBlip>
                <a:blip r:embed="rId3"/>
              </a:buBlip>
            </a:pPr>
            <a:r>
              <a:rPr lang="en-US" altLang="en-US" dirty="0"/>
              <a:t>An entity is represented by a set of </a:t>
            </a:r>
            <a:r>
              <a:rPr lang="en-US" altLang="en-US" b="1" dirty="0"/>
              <a:t>attributes</a:t>
            </a:r>
            <a:endParaRPr lang="en-US" altLang="en-US" dirty="0"/>
          </a:p>
          <a:p>
            <a:pPr>
              <a:buFontTx/>
              <a:buBlip>
                <a:blip r:embed="rId3"/>
              </a:buBlip>
            </a:pPr>
            <a:r>
              <a:rPr lang="en-US" altLang="en-US" dirty="0"/>
              <a:t>Entity sets do not need to be disjoint. A </a:t>
            </a:r>
            <a:r>
              <a:rPr lang="en-US" altLang="en-US" i="1" dirty="0"/>
              <a:t>person </a:t>
            </a:r>
            <a:r>
              <a:rPr lang="en-US" altLang="en-US" dirty="0"/>
              <a:t>entity may be an </a:t>
            </a:r>
            <a:r>
              <a:rPr lang="en-US" altLang="en-US" i="1" dirty="0"/>
              <a:t>instructor </a:t>
            </a:r>
            <a:r>
              <a:rPr lang="en-US" altLang="en-US" dirty="0"/>
              <a:t>entity, a </a:t>
            </a:r>
            <a:r>
              <a:rPr lang="en-US" altLang="en-US" i="1" dirty="0"/>
              <a:t>student </a:t>
            </a:r>
            <a:r>
              <a:rPr lang="en-US" altLang="en-US" dirty="0"/>
              <a:t>entity, both, or neither.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Sets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4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id-ID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REFERENSI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844675"/>
            <a:ext cx="8229600" cy="2692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id-ID" sz="2400" dirty="0" smtClean="0"/>
              <a:t>Abraham </a:t>
            </a:r>
            <a:r>
              <a:rPr lang="id-ID" sz="2400" dirty="0"/>
              <a:t>Silberscahatz, Henry F. Korth. Database System Concepts. </a:t>
            </a:r>
            <a:r>
              <a:rPr lang="id-ID" sz="2400" dirty="0" smtClean="0"/>
              <a:t>McGraw-Hill</a:t>
            </a: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id-ID" sz="2400" dirty="0" smtClean="0"/>
              <a:t>Raghu </a:t>
            </a:r>
            <a:r>
              <a:rPr lang="id-ID" sz="2400" dirty="0"/>
              <a:t>Ramakrisnan, Gherke. Database Management System. McGraw-Hill</a:t>
            </a:r>
            <a:endParaRPr lang="id-ID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3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47DD99-7919-402B-A579-842110517B9D}" type="datetime1">
              <a:rPr lang="en-US" altLang="en-US" smtClean="0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28800"/>
            <a:ext cx="797242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73"/>
          <p:cNvSpPr txBox="1">
            <a:spLocks/>
          </p:cNvSpPr>
          <p:nvPr/>
        </p:nvSpPr>
        <p:spPr bwMode="auto">
          <a:xfrm>
            <a:off x="2197100" y="152400"/>
            <a:ext cx="69469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5pPr>
            <a:lvl6pPr marL="9144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6pPr>
            <a:lvl7pPr marL="13716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7pPr>
            <a:lvl8pPr marL="18288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8pPr>
            <a:lvl9pPr marL="22860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US" altLang="en-US" sz="3200" kern="0" smtClean="0">
                <a:solidFill>
                  <a:schemeClr val="bg1"/>
                </a:solidFill>
              </a:rPr>
              <a:t>Entity Set</a:t>
            </a:r>
            <a:endParaRPr lang="en-US" altLang="en-US" sz="3200" kern="0" dirty="0" smtClean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Sets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964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47DD99-7919-402B-A579-842110517B9D}" type="datetime1">
              <a:rPr lang="en-US" altLang="en-US" smtClean="0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905000"/>
            <a:ext cx="9988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7724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73"/>
          <p:cNvSpPr txBox="1">
            <a:spLocks/>
          </p:cNvSpPr>
          <p:nvPr/>
        </p:nvSpPr>
        <p:spPr bwMode="auto">
          <a:xfrm>
            <a:off x="2197100" y="152400"/>
            <a:ext cx="69469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5pPr>
            <a:lvl6pPr marL="9144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6pPr>
            <a:lvl7pPr marL="13716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7pPr>
            <a:lvl8pPr marL="18288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8pPr>
            <a:lvl9pPr marL="22860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US" altLang="en-US" sz="3200" kern="0" smtClean="0">
                <a:solidFill>
                  <a:schemeClr val="bg1"/>
                </a:solidFill>
              </a:rPr>
              <a:t>Entity Set</a:t>
            </a:r>
            <a:endParaRPr lang="en-US" altLang="en-US" sz="3200" kern="0" dirty="0" smtClean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Sets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12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47DD99-7919-402B-A579-842110517B9D}" type="datetime1">
              <a:rPr lang="en-US" altLang="en-US" smtClean="0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616950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73"/>
          <p:cNvSpPr txBox="1">
            <a:spLocks/>
          </p:cNvSpPr>
          <p:nvPr/>
        </p:nvSpPr>
        <p:spPr bwMode="auto">
          <a:xfrm>
            <a:off x="2197100" y="152400"/>
            <a:ext cx="69469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5pPr>
            <a:lvl6pPr marL="9144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6pPr>
            <a:lvl7pPr marL="13716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7pPr>
            <a:lvl8pPr marL="18288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8pPr>
            <a:lvl9pPr marL="22860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US" altLang="en-US" sz="3200" kern="0" smtClean="0">
                <a:solidFill>
                  <a:schemeClr val="bg1"/>
                </a:solidFill>
              </a:rPr>
              <a:t>Entity Set</a:t>
            </a:r>
            <a:endParaRPr lang="en-US" altLang="en-US" sz="3200" kern="0" dirty="0" smtClean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Sets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35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47DD99-7919-402B-A579-842110517B9D}" type="datetime1">
              <a:rPr lang="en-US" altLang="en-US" smtClean="0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69278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73"/>
          <p:cNvSpPr txBox="1">
            <a:spLocks/>
          </p:cNvSpPr>
          <p:nvPr/>
        </p:nvSpPr>
        <p:spPr bwMode="auto">
          <a:xfrm>
            <a:off x="2197100" y="152400"/>
            <a:ext cx="69469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5pPr>
            <a:lvl6pPr marL="9144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6pPr>
            <a:lvl7pPr marL="13716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7pPr>
            <a:lvl8pPr marL="18288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8pPr>
            <a:lvl9pPr marL="22860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US" altLang="en-US" sz="3200" kern="0" dirty="0" smtClean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03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47DD99-7919-402B-A579-842110517B9D}" type="datetime1">
              <a:rPr lang="en-US" altLang="en-US" smtClean="0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828800"/>
            <a:ext cx="7654925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73"/>
          <p:cNvSpPr txBox="1">
            <a:spLocks/>
          </p:cNvSpPr>
          <p:nvPr/>
        </p:nvSpPr>
        <p:spPr bwMode="auto">
          <a:xfrm>
            <a:off x="2197100" y="152400"/>
            <a:ext cx="69469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+mj-lt"/>
                <a:ea typeface="+mj-ea"/>
                <a:cs typeface="+mj-cs"/>
                <a:sym typeface="MS PGothic" pitchFamily="34" charset="-128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5pPr>
            <a:lvl6pPr marL="9144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6pPr>
            <a:lvl7pPr marL="13716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7pPr>
            <a:lvl8pPr marL="18288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8pPr>
            <a:lvl9pPr marL="2286000" indent="-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F3F3F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US" altLang="en-US" sz="3200" kern="0" dirty="0" smtClean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81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47DD99-7919-402B-A579-842110517B9D}" type="datetime1">
              <a:rPr lang="en-US" altLang="en-US" smtClean="0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200"/>
            <a:ext cx="4572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3810000"/>
            <a:ext cx="5486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Derajat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Relationship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8313" y="367428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97803" y="3505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0178" y="6096000"/>
            <a:ext cx="95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91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47DD99-7919-402B-A579-842110517B9D}" type="datetime1">
              <a:rPr lang="en-US" altLang="en-US" smtClean="0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46225"/>
            <a:ext cx="28956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65275"/>
            <a:ext cx="27432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62400"/>
            <a:ext cx="3048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Kardinalitas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Relationship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12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754E7-7289-4CFD-B4C4-9429AB8C9022}" type="datetime1">
              <a:rPr lang="en-US" altLang="en-US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>
          <a:xfrm>
            <a:off x="381110" y="1219200"/>
            <a:ext cx="8762890" cy="5867400"/>
          </a:xfrm>
          <a:prstGeom prst="rect">
            <a:avLst/>
          </a:prstGeom>
        </p:spPr>
        <p:txBody>
          <a:bodyPr/>
          <a:lstStyle>
            <a:lvl1pPr marL="346075" indent="-346075" defTabSz="457200" eaLnBrk="0" hangingPunct="0">
              <a:spcBef>
                <a:spcPts val="1800"/>
              </a:spcBef>
              <a:buSzPct val="135000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1pPr>
            <a:lvl2pPr marL="593725" indent="-182563" defTabSz="457200" eaLnBrk="0" hangingPunct="0">
              <a:spcBef>
                <a:spcPts val="800"/>
              </a:spcBef>
              <a:buClr>
                <a:srgbClr val="595959"/>
              </a:buClr>
              <a:buSzPct val="135000"/>
              <a:buFont typeface="Lucida Grande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2pPr>
            <a:lvl3pPr marL="822325" indent="-182563" defTabSz="457200" eaLnBrk="0" hangingPunct="0">
              <a:spcBef>
                <a:spcPts val="700"/>
              </a:spcBef>
              <a:buClr>
                <a:srgbClr val="595959"/>
              </a:buClr>
              <a:buSzPct val="13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3pPr>
            <a:lvl4pPr marL="1050925" indent="-182563" defTabSz="457200" eaLnBrk="0" hangingPunct="0">
              <a:spcBef>
                <a:spcPts val="600"/>
              </a:spcBef>
              <a:buClr>
                <a:srgbClr val="595959"/>
              </a:buClr>
              <a:buSzPct val="135000"/>
              <a:buChar char="–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4pPr>
            <a:lvl5pPr marL="1233488" indent="-182563" defTabSz="457200" eaLnBrk="0" hangingPunct="0">
              <a:spcBef>
                <a:spcPts val="600"/>
              </a:spcBef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5pPr>
            <a:lvl6pPr marL="1690688" indent="-182563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6pPr>
            <a:lvl7pPr marL="2147888" indent="-182563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7pPr>
            <a:lvl8pPr marL="2605088" indent="-182563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8pPr>
            <a:lvl9pPr marL="3062288" indent="-182563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9pPr>
          </a:lstStyle>
          <a:p>
            <a:pPr>
              <a:buFontTx/>
              <a:buBlip>
                <a:blip r:embed="rId3"/>
              </a:buBlip>
            </a:pPr>
            <a:r>
              <a:rPr lang="en-US" altLang="en-US" dirty="0"/>
              <a:t>For each attribute, there is a set of permitted values, called the </a:t>
            </a:r>
            <a:r>
              <a:rPr lang="en-US" altLang="en-US" b="1" dirty="0"/>
              <a:t>domain</a:t>
            </a:r>
            <a:r>
              <a:rPr lang="en-US" altLang="en-US" dirty="0"/>
              <a:t>, or </a:t>
            </a:r>
            <a:r>
              <a:rPr lang="en-US" altLang="en-US" b="1" dirty="0"/>
              <a:t>value set</a:t>
            </a:r>
            <a:r>
              <a:rPr lang="en-US" altLang="en-US" dirty="0"/>
              <a:t>, of that attribute</a:t>
            </a:r>
          </a:p>
          <a:p>
            <a:pPr>
              <a:buFontTx/>
              <a:buBlip>
                <a:blip r:embed="rId3"/>
              </a:buBlip>
            </a:pPr>
            <a:r>
              <a:rPr lang="en-US" altLang="en-US" dirty="0"/>
              <a:t>The domain of attribute </a:t>
            </a:r>
            <a:r>
              <a:rPr lang="en-US" altLang="en-US" i="1" dirty="0"/>
              <a:t>course id </a:t>
            </a:r>
            <a:r>
              <a:rPr lang="en-US" altLang="en-US" dirty="0"/>
              <a:t>might be the set of all text strings of a certain length</a:t>
            </a:r>
          </a:p>
          <a:p>
            <a:pPr>
              <a:buFontTx/>
              <a:buBlip>
                <a:blip r:embed="rId3"/>
              </a:buBlip>
            </a:pPr>
            <a:r>
              <a:rPr lang="en-US" altLang="en-US" dirty="0"/>
              <a:t>the domain of attribute </a:t>
            </a:r>
            <a:r>
              <a:rPr lang="en-US" altLang="en-US" i="1" dirty="0"/>
              <a:t>semester </a:t>
            </a:r>
            <a:r>
              <a:rPr lang="en-US" altLang="en-US" dirty="0"/>
              <a:t>might be strings from the set </a:t>
            </a:r>
            <a:r>
              <a:rPr lang="en-US" altLang="en-US" i="1" dirty="0"/>
              <a:t>{</a:t>
            </a:r>
            <a:r>
              <a:rPr lang="en-US" altLang="en-US" dirty="0" err="1"/>
              <a:t>Fall,Winter</a:t>
            </a:r>
            <a:r>
              <a:rPr lang="en-US" altLang="en-US" dirty="0"/>
              <a:t>, Spring, Summer</a:t>
            </a:r>
            <a:r>
              <a:rPr lang="en-US" altLang="en-US" i="1" dirty="0"/>
              <a:t>}</a:t>
            </a:r>
            <a:endParaRPr lang="en-US" altLang="en-US" dirty="0"/>
          </a:p>
          <a:p>
            <a:pPr>
              <a:buFontTx/>
              <a:buBlip>
                <a:blip r:embed="rId3"/>
              </a:buBlip>
            </a:pPr>
            <a:r>
              <a:rPr lang="en-US" altLang="en-US" dirty="0"/>
              <a:t>Formally, an attribute of an entity set is a function that maps from the entity set into a domain</a:t>
            </a:r>
          </a:p>
          <a:p>
            <a:pPr>
              <a:buFontTx/>
              <a:buBlip>
                <a:blip r:embed="rId3"/>
              </a:buBlip>
            </a:pP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574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754E7-7289-4CFD-B4C4-9429AB8C9022}" type="datetime1">
              <a:rPr lang="en-US" altLang="en-US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507" name="Title 73"/>
          <p:cNvSpPr>
            <a:spLocks noGrp="1"/>
          </p:cNvSpPr>
          <p:nvPr>
            <p:ph type="title" idx="4294967295"/>
          </p:nvPr>
        </p:nvSpPr>
        <p:spPr>
          <a:xfrm>
            <a:off x="2197100" y="152400"/>
            <a:ext cx="6946900" cy="1192213"/>
          </a:xfrm>
        </p:spPr>
        <p:txBody>
          <a:bodyPr anchor="t"/>
          <a:lstStyle/>
          <a:p>
            <a:pPr algn="r" eaLnBrk="1" hangingPunct="1"/>
            <a:r>
              <a:rPr lang="en-US" altLang="en-US" sz="3200" smtClean="0">
                <a:solidFill>
                  <a:schemeClr val="bg1"/>
                </a:solidFill>
              </a:rPr>
              <a:t>Attributes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>
          <a:xfrm>
            <a:off x="468312" y="1489074"/>
            <a:ext cx="8675687" cy="5597525"/>
          </a:xfrm>
          <a:prstGeom prst="rect">
            <a:avLst/>
          </a:prstGeom>
        </p:spPr>
        <p:txBody>
          <a:bodyPr/>
          <a:lstStyle>
            <a:lvl1pPr marL="346075" indent="-346075" defTabSz="457200" eaLnBrk="0" hangingPunct="0">
              <a:spcBef>
                <a:spcPts val="1800"/>
              </a:spcBef>
              <a:buSzPct val="135000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1pPr>
            <a:lvl2pPr marL="593725" indent="-182563" defTabSz="457200" eaLnBrk="0" hangingPunct="0">
              <a:spcBef>
                <a:spcPts val="800"/>
              </a:spcBef>
              <a:buClr>
                <a:srgbClr val="595959"/>
              </a:buClr>
              <a:buSzPct val="135000"/>
              <a:buFont typeface="Lucida Grande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2pPr>
            <a:lvl3pPr marL="822325" indent="-182563" defTabSz="457200" eaLnBrk="0" hangingPunct="0">
              <a:spcBef>
                <a:spcPts val="700"/>
              </a:spcBef>
              <a:buClr>
                <a:srgbClr val="595959"/>
              </a:buClr>
              <a:buSzPct val="13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3pPr>
            <a:lvl4pPr marL="1050925" indent="-182563" defTabSz="457200" eaLnBrk="0" hangingPunct="0">
              <a:spcBef>
                <a:spcPts val="600"/>
              </a:spcBef>
              <a:buClr>
                <a:srgbClr val="595959"/>
              </a:buClr>
              <a:buSzPct val="135000"/>
              <a:buChar char="–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4pPr>
            <a:lvl5pPr marL="1233488" indent="-182563" defTabSz="457200" eaLnBrk="0" hangingPunct="0">
              <a:spcBef>
                <a:spcPts val="600"/>
              </a:spcBef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5pPr>
            <a:lvl6pPr marL="1690688" indent="-182563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6pPr>
            <a:lvl7pPr marL="2147888" indent="-182563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7pPr>
            <a:lvl8pPr marL="2605088" indent="-182563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8pPr>
            <a:lvl9pPr marL="3062288" indent="-182563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9pPr>
          </a:lstStyle>
          <a:p>
            <a:pPr>
              <a:buFontTx/>
              <a:buBlip>
                <a:blip r:embed="rId3"/>
              </a:buBlip>
            </a:pPr>
            <a:r>
              <a:rPr lang="en-US" altLang="en-US" b="1" dirty="0"/>
              <a:t>Simple </a:t>
            </a:r>
            <a:r>
              <a:rPr lang="en-US" altLang="en-US" dirty="0"/>
              <a:t>and </a:t>
            </a:r>
            <a:r>
              <a:rPr lang="en-US" altLang="en-US" b="1" dirty="0"/>
              <a:t>composite </a:t>
            </a:r>
            <a:r>
              <a:rPr lang="en-US" altLang="en-US" dirty="0"/>
              <a:t>attributes</a:t>
            </a:r>
          </a:p>
          <a:p>
            <a:pPr lvl="1"/>
            <a:r>
              <a:rPr lang="en-US" altLang="en-US" b="1" dirty="0"/>
              <a:t>Composite </a:t>
            </a:r>
            <a:r>
              <a:rPr lang="en-US" altLang="en-US" dirty="0"/>
              <a:t>attributes, on the other hand, can be divided into subparts</a:t>
            </a:r>
          </a:p>
          <a:p>
            <a:pPr lvl="1"/>
            <a:r>
              <a:rPr lang="en-US" altLang="en-US" dirty="0"/>
              <a:t>For example, an attribute </a:t>
            </a:r>
            <a:r>
              <a:rPr lang="en-US" altLang="en-US" i="1" dirty="0"/>
              <a:t>name </a:t>
            </a:r>
            <a:r>
              <a:rPr lang="en-US" altLang="en-US" dirty="0"/>
              <a:t>could be structured as a composite attribute consisting of </a:t>
            </a:r>
            <a:r>
              <a:rPr lang="en-US" altLang="en-US" i="1" dirty="0"/>
              <a:t>first name</a:t>
            </a:r>
            <a:r>
              <a:rPr lang="en-US" altLang="en-US" dirty="0"/>
              <a:t>, </a:t>
            </a:r>
            <a:r>
              <a:rPr lang="en-US" altLang="en-US" i="1" dirty="0"/>
              <a:t>middle initial</a:t>
            </a:r>
            <a:r>
              <a:rPr lang="en-US" altLang="en-US" dirty="0"/>
              <a:t>, </a:t>
            </a:r>
            <a:r>
              <a:rPr lang="en-US" altLang="en-US" dirty="0" err="1"/>
              <a:t>and</a:t>
            </a:r>
            <a:r>
              <a:rPr lang="en-US" altLang="en-US" i="1" dirty="0" err="1"/>
              <a:t>last</a:t>
            </a:r>
            <a:r>
              <a:rPr lang="en-US" altLang="en-US" i="1" dirty="0"/>
              <a:t> name</a:t>
            </a:r>
          </a:p>
          <a:p>
            <a:pPr>
              <a:buFontTx/>
              <a:buBlip>
                <a:blip r:embed="rId3"/>
              </a:buBlip>
            </a:pPr>
            <a:r>
              <a:rPr lang="en-US" altLang="en-US" b="1" dirty="0"/>
              <a:t>Single-valued </a:t>
            </a:r>
            <a:r>
              <a:rPr lang="en-US" altLang="en-US" dirty="0"/>
              <a:t>and </a:t>
            </a:r>
            <a:r>
              <a:rPr lang="en-US" altLang="en-US" b="1" dirty="0"/>
              <a:t>multivalued </a:t>
            </a:r>
            <a:r>
              <a:rPr lang="en-US" altLang="en-US" dirty="0"/>
              <a:t>attributes</a:t>
            </a:r>
          </a:p>
          <a:p>
            <a:pPr>
              <a:buFontTx/>
              <a:buBlip>
                <a:blip r:embed="rId3"/>
              </a:buBlip>
            </a:pPr>
            <a:r>
              <a:rPr lang="en-US" altLang="en-US" b="1" dirty="0"/>
              <a:t>Derived </a:t>
            </a:r>
            <a:r>
              <a:rPr lang="en-US" altLang="en-US" dirty="0"/>
              <a:t>attribute</a:t>
            </a:r>
          </a:p>
          <a:p>
            <a:pPr>
              <a:buFontTx/>
              <a:buBlip>
                <a:blip r:embed="rId3"/>
              </a:buBlip>
            </a:pP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975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5791200" y="37719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</a:rPr>
              <a:t>     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</a:rPr>
              <a:t>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381000" y="34671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1800"/>
              </a:spcBef>
              <a:buSzPct val="135000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1pPr>
            <a:lvl2pPr marL="742950" indent="-285750" eaLnBrk="0" hangingPunct="0">
              <a:spcBef>
                <a:spcPts val="800"/>
              </a:spcBef>
              <a:buClr>
                <a:srgbClr val="595959"/>
              </a:buClr>
              <a:buSzPct val="135000"/>
              <a:buFont typeface="Lucida Grande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2pPr>
            <a:lvl3pPr marL="1143000" indent="-228600" eaLnBrk="0" hangingPunct="0">
              <a:spcBef>
                <a:spcPts val="700"/>
              </a:spcBef>
              <a:buClr>
                <a:srgbClr val="595959"/>
              </a:buClr>
              <a:buSzPct val="13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595959"/>
              </a:buClr>
              <a:buSzPct val="135000"/>
              <a:buChar char="–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Arial" pitchFamily="34" charset="0"/>
                <a:ea typeface="SimSun" pitchFamily="2" charset="-122"/>
                <a:cs typeface="Arial" pitchFamily="34" charset="0"/>
              </a:rPr>
              <a:t>Mahasiswa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6477000" y="3467100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1800"/>
              </a:spcBef>
              <a:buSzPct val="135000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1pPr>
            <a:lvl2pPr marL="742950" indent="-285750" eaLnBrk="0" hangingPunct="0">
              <a:spcBef>
                <a:spcPts val="800"/>
              </a:spcBef>
              <a:buClr>
                <a:srgbClr val="595959"/>
              </a:buClr>
              <a:buSzPct val="135000"/>
              <a:buFont typeface="Lucida Grande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2pPr>
            <a:lvl3pPr marL="1143000" indent="-228600" eaLnBrk="0" hangingPunct="0">
              <a:spcBef>
                <a:spcPts val="700"/>
              </a:spcBef>
              <a:buClr>
                <a:srgbClr val="595959"/>
              </a:buClr>
              <a:buSzPct val="13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595959"/>
              </a:buClr>
              <a:buSzPct val="135000"/>
              <a:buChar char="–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Arial" pitchFamily="34" charset="0"/>
                <a:ea typeface="SimSun" pitchFamily="2" charset="-122"/>
                <a:cs typeface="Arial" pitchFamily="34" charset="0"/>
              </a:rPr>
              <a:t>Mata_Kuliah</a:t>
            </a:r>
          </a:p>
        </p:txBody>
      </p:sp>
      <p:sp>
        <p:nvSpPr>
          <p:cNvPr id="39941" name="AutoShape 6"/>
          <p:cNvSpPr>
            <a:spLocks noChangeArrowheads="1"/>
          </p:cNvSpPr>
          <p:nvPr/>
        </p:nvSpPr>
        <p:spPr bwMode="auto">
          <a:xfrm>
            <a:off x="3429000" y="3238500"/>
            <a:ext cx="2362200" cy="1066800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1800"/>
              </a:spcBef>
              <a:buSzPct val="135000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1pPr>
            <a:lvl2pPr marL="742950" indent="-285750" eaLnBrk="0" hangingPunct="0">
              <a:spcBef>
                <a:spcPts val="800"/>
              </a:spcBef>
              <a:buClr>
                <a:srgbClr val="595959"/>
              </a:buClr>
              <a:buSzPct val="135000"/>
              <a:buFont typeface="Lucida Grande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2pPr>
            <a:lvl3pPr marL="1143000" indent="-228600" eaLnBrk="0" hangingPunct="0">
              <a:spcBef>
                <a:spcPts val="700"/>
              </a:spcBef>
              <a:buClr>
                <a:srgbClr val="595959"/>
              </a:buClr>
              <a:buSzPct val="13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595959"/>
              </a:buClr>
              <a:buSzPct val="135000"/>
              <a:buChar char="–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Arial" pitchFamily="34" charset="0"/>
                <a:ea typeface="SimSun" pitchFamily="2" charset="-122"/>
                <a:cs typeface="Arial" pitchFamily="34" charset="0"/>
              </a:rPr>
              <a:t>Ambil_MK</a:t>
            </a:r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>
            <a:off x="2514600" y="37719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</a:rPr>
              <a:t>     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</a:rPr>
              <a:t>M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39944" name="Oval 9"/>
          <p:cNvSpPr>
            <a:spLocks noChangeArrowheads="1"/>
          </p:cNvSpPr>
          <p:nvPr/>
        </p:nvSpPr>
        <p:spPr bwMode="auto">
          <a:xfrm>
            <a:off x="304800" y="4914900"/>
            <a:ext cx="13716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1800"/>
              </a:spcBef>
              <a:buSzPct val="135000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1pPr>
            <a:lvl2pPr marL="742950" indent="-285750" eaLnBrk="0" hangingPunct="0">
              <a:spcBef>
                <a:spcPts val="800"/>
              </a:spcBef>
              <a:buClr>
                <a:srgbClr val="595959"/>
              </a:buClr>
              <a:buSzPct val="135000"/>
              <a:buFont typeface="Lucida Grande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2pPr>
            <a:lvl3pPr marL="1143000" indent="-228600" eaLnBrk="0" hangingPunct="0">
              <a:spcBef>
                <a:spcPts val="700"/>
              </a:spcBef>
              <a:buClr>
                <a:srgbClr val="595959"/>
              </a:buClr>
              <a:buSzPct val="13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595959"/>
              </a:buClr>
              <a:buSzPct val="135000"/>
              <a:buChar char="–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Arial" pitchFamily="34" charset="0"/>
                <a:ea typeface="SimSun" pitchFamily="2" charset="-122"/>
                <a:cs typeface="Arial" pitchFamily="34" charset="0"/>
              </a:rPr>
              <a:t>Alamat</a:t>
            </a:r>
          </a:p>
        </p:txBody>
      </p:sp>
      <p:sp>
        <p:nvSpPr>
          <p:cNvPr id="39945" name="Oval 10"/>
          <p:cNvSpPr>
            <a:spLocks noChangeArrowheads="1"/>
          </p:cNvSpPr>
          <p:nvPr/>
        </p:nvSpPr>
        <p:spPr bwMode="auto">
          <a:xfrm>
            <a:off x="1981200" y="4762500"/>
            <a:ext cx="15240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1800"/>
              </a:spcBef>
              <a:buSzPct val="135000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1pPr>
            <a:lvl2pPr marL="742950" indent="-285750" eaLnBrk="0" hangingPunct="0">
              <a:spcBef>
                <a:spcPts val="800"/>
              </a:spcBef>
              <a:buClr>
                <a:srgbClr val="595959"/>
              </a:buClr>
              <a:buSzPct val="135000"/>
              <a:buFont typeface="Lucida Grande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2pPr>
            <a:lvl3pPr marL="1143000" indent="-228600" eaLnBrk="0" hangingPunct="0">
              <a:spcBef>
                <a:spcPts val="700"/>
              </a:spcBef>
              <a:buClr>
                <a:srgbClr val="595959"/>
              </a:buClr>
              <a:buSzPct val="13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595959"/>
              </a:buClr>
              <a:buSzPct val="135000"/>
              <a:buChar char="–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Arial" pitchFamily="34" charset="0"/>
                <a:ea typeface="SimSun" pitchFamily="2" charset="-122"/>
                <a:cs typeface="Arial" pitchFamily="34" charset="0"/>
              </a:rPr>
              <a:t>Telepon</a:t>
            </a:r>
          </a:p>
        </p:txBody>
      </p:sp>
      <p:sp>
        <p:nvSpPr>
          <p:cNvPr id="39946" name="Oval 11"/>
          <p:cNvSpPr>
            <a:spLocks noChangeArrowheads="1"/>
          </p:cNvSpPr>
          <p:nvPr/>
        </p:nvSpPr>
        <p:spPr bwMode="auto">
          <a:xfrm>
            <a:off x="304800" y="2247900"/>
            <a:ext cx="13716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1800"/>
              </a:spcBef>
              <a:buSzPct val="135000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1pPr>
            <a:lvl2pPr marL="742950" indent="-285750" eaLnBrk="0" hangingPunct="0">
              <a:spcBef>
                <a:spcPts val="800"/>
              </a:spcBef>
              <a:buClr>
                <a:srgbClr val="595959"/>
              </a:buClr>
              <a:buSzPct val="135000"/>
              <a:buFont typeface="Lucida Grande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2pPr>
            <a:lvl3pPr marL="1143000" indent="-228600" eaLnBrk="0" hangingPunct="0">
              <a:spcBef>
                <a:spcPts val="700"/>
              </a:spcBef>
              <a:buClr>
                <a:srgbClr val="595959"/>
              </a:buClr>
              <a:buSzPct val="13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595959"/>
              </a:buClr>
              <a:buSzPct val="135000"/>
              <a:buChar char="–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1" u="sng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Arial" pitchFamily="34" charset="0"/>
                <a:ea typeface="SimSun" pitchFamily="2" charset="-122"/>
                <a:cs typeface="Arial" pitchFamily="34" charset="0"/>
              </a:rPr>
              <a:t>NPM</a:t>
            </a:r>
          </a:p>
        </p:txBody>
      </p:sp>
      <p:sp>
        <p:nvSpPr>
          <p:cNvPr id="39947" name="Oval 12"/>
          <p:cNvSpPr>
            <a:spLocks noChangeArrowheads="1"/>
          </p:cNvSpPr>
          <p:nvPr/>
        </p:nvSpPr>
        <p:spPr bwMode="auto">
          <a:xfrm>
            <a:off x="1905000" y="2324100"/>
            <a:ext cx="13716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1800"/>
              </a:spcBef>
              <a:buSzPct val="135000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1pPr>
            <a:lvl2pPr marL="742950" indent="-285750" eaLnBrk="0" hangingPunct="0">
              <a:spcBef>
                <a:spcPts val="800"/>
              </a:spcBef>
              <a:buClr>
                <a:srgbClr val="595959"/>
              </a:buClr>
              <a:buSzPct val="135000"/>
              <a:buFont typeface="Lucida Grande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2pPr>
            <a:lvl3pPr marL="1143000" indent="-228600" eaLnBrk="0" hangingPunct="0">
              <a:spcBef>
                <a:spcPts val="700"/>
              </a:spcBef>
              <a:buClr>
                <a:srgbClr val="595959"/>
              </a:buClr>
              <a:buSzPct val="13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595959"/>
              </a:buClr>
              <a:buSzPct val="135000"/>
              <a:buChar char="–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Arial" pitchFamily="34" charset="0"/>
                <a:ea typeface="SimSun" pitchFamily="2" charset="-122"/>
                <a:cs typeface="Arial" pitchFamily="34" charset="0"/>
              </a:rPr>
              <a:t>Nama</a:t>
            </a:r>
          </a:p>
        </p:txBody>
      </p:sp>
      <p:sp>
        <p:nvSpPr>
          <p:cNvPr id="39948" name="Line 13"/>
          <p:cNvSpPr>
            <a:spLocks noChangeShapeType="1"/>
          </p:cNvSpPr>
          <p:nvPr/>
        </p:nvSpPr>
        <p:spPr bwMode="auto">
          <a:xfrm flipV="1">
            <a:off x="1066800" y="4000500"/>
            <a:ext cx="152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39949" name="Line 14"/>
          <p:cNvSpPr>
            <a:spLocks noChangeShapeType="1"/>
          </p:cNvSpPr>
          <p:nvPr/>
        </p:nvSpPr>
        <p:spPr bwMode="auto">
          <a:xfrm flipH="1" flipV="1">
            <a:off x="1981200" y="400050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39950" name="Line 15"/>
          <p:cNvSpPr>
            <a:spLocks noChangeShapeType="1"/>
          </p:cNvSpPr>
          <p:nvPr/>
        </p:nvSpPr>
        <p:spPr bwMode="auto">
          <a:xfrm>
            <a:off x="990600" y="2705100"/>
            <a:ext cx="228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 flipH="1">
            <a:off x="1752600" y="27813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39952" name="Oval 17"/>
          <p:cNvSpPr>
            <a:spLocks noChangeArrowheads="1"/>
          </p:cNvSpPr>
          <p:nvPr/>
        </p:nvSpPr>
        <p:spPr bwMode="auto">
          <a:xfrm>
            <a:off x="5867400" y="2324100"/>
            <a:ext cx="13716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1800"/>
              </a:spcBef>
              <a:buSzPct val="135000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1pPr>
            <a:lvl2pPr marL="742950" indent="-285750" eaLnBrk="0" hangingPunct="0">
              <a:spcBef>
                <a:spcPts val="800"/>
              </a:spcBef>
              <a:buClr>
                <a:srgbClr val="595959"/>
              </a:buClr>
              <a:buSzPct val="135000"/>
              <a:buFont typeface="Lucida Grande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2pPr>
            <a:lvl3pPr marL="1143000" indent="-228600" eaLnBrk="0" hangingPunct="0">
              <a:spcBef>
                <a:spcPts val="700"/>
              </a:spcBef>
              <a:buClr>
                <a:srgbClr val="595959"/>
              </a:buClr>
              <a:buSzPct val="13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595959"/>
              </a:buClr>
              <a:buSzPct val="135000"/>
              <a:buChar char="–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1" u="sng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Arial" pitchFamily="34" charset="0"/>
                <a:ea typeface="SimSun" pitchFamily="2" charset="-122"/>
                <a:cs typeface="Arial" pitchFamily="34" charset="0"/>
              </a:rPr>
              <a:t>KodeMK</a:t>
            </a:r>
          </a:p>
        </p:txBody>
      </p:sp>
      <p:sp>
        <p:nvSpPr>
          <p:cNvPr id="39953" name="Oval 18"/>
          <p:cNvSpPr>
            <a:spLocks noChangeArrowheads="1"/>
          </p:cNvSpPr>
          <p:nvPr/>
        </p:nvSpPr>
        <p:spPr bwMode="auto">
          <a:xfrm>
            <a:off x="7467600" y="2324100"/>
            <a:ext cx="13716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1800"/>
              </a:spcBef>
              <a:buSzPct val="135000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1pPr>
            <a:lvl2pPr marL="742950" indent="-285750" eaLnBrk="0" hangingPunct="0">
              <a:spcBef>
                <a:spcPts val="800"/>
              </a:spcBef>
              <a:buClr>
                <a:srgbClr val="595959"/>
              </a:buClr>
              <a:buSzPct val="135000"/>
              <a:buFont typeface="Lucida Grande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2pPr>
            <a:lvl3pPr marL="1143000" indent="-228600" eaLnBrk="0" hangingPunct="0">
              <a:spcBef>
                <a:spcPts val="700"/>
              </a:spcBef>
              <a:buClr>
                <a:srgbClr val="595959"/>
              </a:buClr>
              <a:buSzPct val="13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595959"/>
              </a:buClr>
              <a:buSzPct val="135000"/>
              <a:buChar char="–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Arial" pitchFamily="34" charset="0"/>
                <a:ea typeface="SimSun" pitchFamily="2" charset="-122"/>
                <a:cs typeface="Arial" pitchFamily="34" charset="0"/>
              </a:rPr>
              <a:t>NamaMK</a:t>
            </a:r>
          </a:p>
        </p:txBody>
      </p:sp>
      <p:sp>
        <p:nvSpPr>
          <p:cNvPr id="39954" name="Oval 19"/>
          <p:cNvSpPr>
            <a:spLocks noChangeArrowheads="1"/>
          </p:cNvSpPr>
          <p:nvPr/>
        </p:nvSpPr>
        <p:spPr bwMode="auto">
          <a:xfrm>
            <a:off x="6781800" y="4686300"/>
            <a:ext cx="13716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1800"/>
              </a:spcBef>
              <a:buSzPct val="135000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1pPr>
            <a:lvl2pPr marL="742950" indent="-285750" eaLnBrk="0" hangingPunct="0">
              <a:spcBef>
                <a:spcPts val="800"/>
              </a:spcBef>
              <a:buClr>
                <a:srgbClr val="595959"/>
              </a:buClr>
              <a:buSzPct val="135000"/>
              <a:buFont typeface="Lucida Grande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2pPr>
            <a:lvl3pPr marL="1143000" indent="-228600" eaLnBrk="0" hangingPunct="0">
              <a:spcBef>
                <a:spcPts val="700"/>
              </a:spcBef>
              <a:buClr>
                <a:srgbClr val="595959"/>
              </a:buClr>
              <a:buSzPct val="13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595959"/>
              </a:buClr>
              <a:buSzPct val="135000"/>
              <a:buChar char="–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Arial" pitchFamily="34" charset="0"/>
                <a:ea typeface="SimSun" pitchFamily="2" charset="-122"/>
                <a:cs typeface="Arial" pitchFamily="34" charset="0"/>
              </a:rPr>
              <a:t>SKS</a:t>
            </a:r>
          </a:p>
        </p:txBody>
      </p:sp>
      <p:sp>
        <p:nvSpPr>
          <p:cNvPr id="39955" name="Line 20"/>
          <p:cNvSpPr>
            <a:spLocks noChangeShapeType="1"/>
          </p:cNvSpPr>
          <p:nvPr/>
        </p:nvSpPr>
        <p:spPr bwMode="auto">
          <a:xfrm>
            <a:off x="6553200" y="27813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39956" name="Line 21"/>
          <p:cNvSpPr>
            <a:spLocks noChangeShapeType="1"/>
          </p:cNvSpPr>
          <p:nvPr/>
        </p:nvSpPr>
        <p:spPr bwMode="auto">
          <a:xfrm flipV="1">
            <a:off x="7543800" y="4000500"/>
            <a:ext cx="1588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39957" name="Line 22"/>
          <p:cNvSpPr>
            <a:spLocks noChangeShapeType="1"/>
          </p:cNvSpPr>
          <p:nvPr/>
        </p:nvSpPr>
        <p:spPr bwMode="auto">
          <a:xfrm flipH="1">
            <a:off x="7848600" y="2781300"/>
            <a:ext cx="228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962400" y="2095500"/>
            <a:ext cx="1849438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1800"/>
              </a:spcBef>
              <a:buSzPct val="135000"/>
              <a:buBlip>
                <a:blip r:embed="rId3"/>
              </a:buBlip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MS PGothic" pitchFamily="34" charset="-128"/>
              </a:defRPr>
            </a:lvl1pPr>
            <a:lvl2pPr marL="742950" indent="-285750" eaLnBrk="0" hangingPunct="0">
              <a:spcBef>
                <a:spcPts val="800"/>
              </a:spcBef>
              <a:buClr>
                <a:srgbClr val="595959"/>
              </a:buClr>
              <a:buSzPct val="135000"/>
              <a:buFont typeface="Lucida Grande" charset="0"/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2pPr>
            <a:lvl3pPr marL="1143000" indent="-228600" eaLnBrk="0" hangingPunct="0">
              <a:spcBef>
                <a:spcPts val="700"/>
              </a:spcBef>
              <a:buClr>
                <a:srgbClr val="595959"/>
              </a:buClr>
              <a:buSzPct val="13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rgbClr val="595959"/>
              </a:buClr>
              <a:buSzPct val="135000"/>
              <a:buChar char="–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SzPct val="13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sym typeface="Verdan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Arial" pitchFamily="34" charset="0"/>
                <a:ea typeface="SimSun" pitchFamily="2" charset="-122"/>
                <a:cs typeface="Arial" pitchFamily="34" charset="0"/>
              </a:rPr>
              <a:t>Tgl_perwalian</a:t>
            </a: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4897438" y="2552700"/>
            <a:ext cx="0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Lengkap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909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B6F06-754E-4882-BCF5-E4450A2C7BEE}" type="datetime1">
              <a:rPr lang="en-US" altLang="en-US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63" name="Title 2"/>
          <p:cNvSpPr>
            <a:spLocks noGrp="1"/>
          </p:cNvSpPr>
          <p:nvPr>
            <p:ph type="title" idx="4294967295"/>
          </p:nvPr>
        </p:nvSpPr>
        <p:spPr>
          <a:xfrm>
            <a:off x="0" y="1428750"/>
            <a:ext cx="7010400" cy="514350"/>
          </a:xfrm>
        </p:spPr>
        <p:txBody>
          <a:bodyPr anchor="t"/>
          <a:lstStyle/>
          <a:p>
            <a:pPr eaLnBrk="1" hangingPunct="1"/>
            <a:r>
              <a:rPr lang="id-ID" altLang="en-US" dirty="0" smtClean="0">
                <a:solidFill>
                  <a:schemeClr val="tx1"/>
                </a:solidFill>
              </a:rPr>
              <a:t>Definis</a:t>
            </a:r>
            <a:r>
              <a:rPr lang="en-US" altLang="en-US" dirty="0" err="1" smtClean="0">
                <a:solidFill>
                  <a:schemeClr val="tx1"/>
                </a:solidFill>
              </a:rPr>
              <a:t>i</a:t>
            </a:r>
            <a:endParaRPr lang="id-ID" altLang="en-US" dirty="0" smtClean="0">
              <a:solidFill>
                <a:schemeClr val="tx1"/>
              </a:solidFill>
            </a:endParaRPr>
          </a:p>
        </p:txBody>
      </p:sp>
      <p:sp>
        <p:nvSpPr>
          <p:cNvPr id="15364" name="Footer Placeholder 3"/>
          <p:cNvSpPr txBox="1">
            <a:spLocks noGrp="1" noChangeArrowheads="1"/>
          </p:cNvSpPr>
          <p:nvPr/>
        </p:nvSpPr>
        <p:spPr bwMode="auto">
          <a:xfrm rot="5400000">
            <a:off x="5943601" y="3736975"/>
            <a:ext cx="3200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5124" name="Rectangle 1027"/>
          <p:cNvSpPr txBox="1">
            <a:spLocks noChangeArrowheads="1"/>
          </p:cNvSpPr>
          <p:nvPr/>
        </p:nvSpPr>
        <p:spPr bwMode="auto">
          <a:xfrm>
            <a:off x="190500" y="2152650"/>
            <a:ext cx="8686800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822325" indent="-255588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858838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altLang="en-US" sz="2000" b="1" dirty="0"/>
              <a:t>Field</a:t>
            </a:r>
            <a:endParaRPr lang="id-ID" altLang="en-US" sz="2000" b="1" dirty="0"/>
          </a:p>
          <a:p>
            <a:pPr lvl="1" algn="l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altLang="en-US" sz="1800" dirty="0"/>
              <a:t>Basic element of data (name, date, etc.)</a:t>
            </a:r>
          </a:p>
          <a:p>
            <a:pPr lvl="1" algn="l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endParaRPr lang="id-ID" altLang="en-US" sz="900" b="1" dirty="0"/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id-ID" altLang="en-US" sz="2000" b="1" dirty="0"/>
              <a:t>Record</a:t>
            </a:r>
          </a:p>
          <a:p>
            <a:pPr lvl="2" algn="l" eaLnBrk="1" hangingPunct="1">
              <a:lnSpc>
                <a:spcPct val="90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" pitchFamily="2" charset="2"/>
              <a:buChar char="Ø"/>
            </a:pPr>
            <a:r>
              <a:rPr lang="en-US" altLang="en-US" sz="1800" dirty="0"/>
              <a:t>Collection of related fields that we treat as a unit (employee record)</a:t>
            </a:r>
          </a:p>
          <a:p>
            <a:pPr lvl="2" algn="l" eaLnBrk="1" hangingPunct="1">
              <a:lnSpc>
                <a:spcPct val="90000"/>
              </a:lnSpc>
              <a:buClr>
                <a:schemeClr val="accent2"/>
              </a:buClr>
              <a:buSzPct val="100000"/>
              <a:buFont typeface="Wingdings" pitchFamily="2" charset="2"/>
              <a:buChar char="Ø"/>
            </a:pPr>
            <a:r>
              <a:rPr lang="en-US" altLang="en-US" sz="1800" dirty="0"/>
              <a:t>May be of a fixed or variable size</a:t>
            </a:r>
          </a:p>
          <a:p>
            <a:pPr lvl="1" algn="l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endParaRPr lang="id-ID" altLang="en-US" sz="900" b="1" dirty="0"/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id-ID" altLang="en-US" sz="2000" b="1" dirty="0"/>
              <a:t>File</a:t>
            </a:r>
          </a:p>
          <a:p>
            <a:pPr lvl="2" algn="l" eaLnBrk="1" hangingPunct="1">
              <a:lnSpc>
                <a:spcPct val="90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" pitchFamily="2" charset="2"/>
              <a:buChar char="Ø"/>
            </a:pPr>
            <a:r>
              <a:rPr lang="en-US" altLang="en-US" sz="1800" dirty="0"/>
              <a:t>Collection of similar records</a:t>
            </a:r>
          </a:p>
          <a:p>
            <a:pPr lvl="2" algn="l" eaLnBrk="1" hangingPunct="1">
              <a:lnSpc>
                <a:spcPct val="90000"/>
              </a:lnSpc>
              <a:buClr>
                <a:schemeClr val="accent2"/>
              </a:buClr>
              <a:buSzPct val="100000"/>
              <a:buFont typeface="Wingdings" pitchFamily="2" charset="2"/>
              <a:buChar char="Ø"/>
            </a:pPr>
            <a:r>
              <a:rPr lang="en-US" altLang="en-US" sz="1800" dirty="0"/>
              <a:t>Treated as an entity by applications</a:t>
            </a:r>
          </a:p>
          <a:p>
            <a:pPr lvl="2" algn="l" eaLnBrk="1" hangingPunct="1">
              <a:lnSpc>
                <a:spcPct val="90000"/>
              </a:lnSpc>
              <a:buClr>
                <a:schemeClr val="accent2"/>
              </a:buClr>
              <a:buSzPct val="100000"/>
              <a:buFont typeface="Wingdings" pitchFamily="2" charset="2"/>
              <a:buChar char="Ø"/>
            </a:pPr>
            <a:r>
              <a:rPr lang="en-US" altLang="en-US" sz="1800" dirty="0"/>
              <a:t>Usually referenced by a name</a:t>
            </a:r>
          </a:p>
          <a:p>
            <a:pPr lvl="2" algn="l" eaLnBrk="1" hangingPunct="1">
              <a:lnSpc>
                <a:spcPct val="90000"/>
              </a:lnSpc>
              <a:buClr>
                <a:schemeClr val="accent2"/>
              </a:buClr>
              <a:buSzPct val="100000"/>
              <a:buFont typeface="Wingdings" pitchFamily="2" charset="2"/>
              <a:buChar char="Ø"/>
            </a:pPr>
            <a:r>
              <a:rPr lang="en-US" altLang="en-US" sz="1800" dirty="0"/>
              <a:t>Access controls usually at file level</a:t>
            </a:r>
          </a:p>
          <a:p>
            <a:pPr lvl="1" algn="l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endParaRPr lang="id-ID" altLang="en-US" sz="900" b="1" dirty="0"/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id-ID" altLang="en-US" sz="2000" b="1" dirty="0"/>
              <a:t>Data</a:t>
            </a:r>
            <a:endParaRPr lang="en-US" altLang="en-US" sz="2000" b="1" dirty="0"/>
          </a:p>
          <a:p>
            <a:pPr lvl="2" algn="l" eaLnBrk="1" hangingPunct="1">
              <a:lnSpc>
                <a:spcPct val="90000"/>
              </a:lnSpc>
              <a:spcBef>
                <a:spcPts val="325"/>
              </a:spcBef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altLang="en-US" sz="1800" dirty="0"/>
              <a:t>Known facts that can be recorded and have an implicit meaning.</a:t>
            </a:r>
            <a:endParaRPr lang="id-ID" altLang="en-US" sz="1800" dirty="0"/>
          </a:p>
          <a:p>
            <a:pPr lvl="1" algn="l" eaLnBrk="1" hangingPunct="1">
              <a:lnSpc>
                <a:spcPct val="90000"/>
              </a:lnSpc>
              <a:spcBef>
                <a:spcPts val="325"/>
              </a:spcBef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endParaRPr lang="en-US" altLang="en-US" sz="180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157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590800" y="2906713"/>
            <a:ext cx="5903913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d-ID" sz="8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SELESAI</a:t>
            </a:r>
            <a:endParaRPr lang="id-ID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41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B6F06-754E-4882-BCF5-E4450A2C7BEE}" type="datetime1">
              <a:rPr lang="en-US" altLang="en-US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2531" name="Picture 6" descr="contoh da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2500313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7"/>
          <p:cNvSpPr txBox="1">
            <a:spLocks noChangeArrowheads="1"/>
          </p:cNvSpPr>
          <p:nvPr/>
        </p:nvSpPr>
        <p:spPr bwMode="auto">
          <a:xfrm>
            <a:off x="152400" y="152400"/>
            <a:ext cx="5000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id-ID" altLang="en-US" sz="3200" b="1" dirty="0"/>
              <a:t>DATA VS INFORMASI</a:t>
            </a:r>
          </a:p>
          <a:p>
            <a:pPr algn="ctr" eaLnBrk="1" hangingPunct="1"/>
            <a:endParaRPr lang="id-ID" altLang="en-US" sz="3200" b="1" dirty="0"/>
          </a:p>
        </p:txBody>
      </p:sp>
      <p:pic>
        <p:nvPicPr>
          <p:cNvPr id="22533" name="Picture 8" descr="nila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95600"/>
            <a:ext cx="60833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153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B6F06-754E-4882-BCF5-E4450A2C7BEE}" type="datetime1">
              <a:rPr lang="en-US" altLang="en-US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978150" y="1792288"/>
            <a:ext cx="6165850" cy="4038600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>
              <a:spcAft>
                <a:spcPct val="60000"/>
              </a:spcAft>
            </a:pPr>
            <a:endParaRPr lang="en-US" altLang="zh-CN" dirty="0" smtClean="0"/>
          </a:p>
        </p:txBody>
      </p:sp>
      <p:sp>
        <p:nvSpPr>
          <p:cNvPr id="26698" name="Title 73"/>
          <p:cNvSpPr>
            <a:spLocks noGrp="1"/>
          </p:cNvSpPr>
          <p:nvPr>
            <p:ph type="title" idx="4294967295"/>
          </p:nvPr>
        </p:nvSpPr>
        <p:spPr>
          <a:xfrm>
            <a:off x="0" y="423863"/>
            <a:ext cx="6526213" cy="1017587"/>
          </a:xfrm>
        </p:spPr>
        <p:txBody>
          <a:bodyPr anchor="t"/>
          <a:lstStyle/>
          <a:p>
            <a:pPr eaLnBrk="1" hangingPunct="1"/>
            <a:r>
              <a:rPr lang="en-US" altLang="en-US" sz="3200" dirty="0" err="1" smtClean="0">
                <a:solidFill>
                  <a:schemeClr val="tx1"/>
                </a:solidFill>
              </a:rPr>
              <a:t>Ilustrasi</a:t>
            </a:r>
            <a:r>
              <a:rPr lang="en-US" altLang="en-US" sz="3200" dirty="0" smtClean="0">
                <a:solidFill>
                  <a:schemeClr val="tx1"/>
                </a:solidFill>
              </a:rPr>
              <a:t> Database</a:t>
            </a:r>
          </a:p>
        </p:txBody>
      </p:sp>
      <p:sp>
        <p:nvSpPr>
          <p:cNvPr id="26628" name="Footer Placeholder 3"/>
          <p:cNvSpPr txBox="1">
            <a:spLocks noGrp="1" noChangeArrowheads="1"/>
          </p:cNvSpPr>
          <p:nvPr/>
        </p:nvSpPr>
        <p:spPr bwMode="auto">
          <a:xfrm rot="5400000">
            <a:off x="6067426" y="3990975"/>
            <a:ext cx="3200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1584325" y="1473200"/>
            <a:ext cx="5651500" cy="18669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677863" y="2093913"/>
            <a:ext cx="903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2000" b="1"/>
              <a:t>Real</a:t>
            </a:r>
          </a:p>
          <a:p>
            <a:pPr algn="ctr" eaLnBrk="1" hangingPunct="1"/>
            <a:r>
              <a:rPr lang="en-NZ" altLang="en-US" sz="2000" b="1"/>
              <a:t>World</a:t>
            </a:r>
            <a:endParaRPr lang="en-US" altLang="en-US" sz="2000" b="1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2346325" y="4724400"/>
            <a:ext cx="4064000" cy="16510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2600325" y="50038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2600325" y="50927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2600325" y="51816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2600325" y="52705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2600325" y="53594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2600325" y="54483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38" name="Rectangle 13"/>
          <p:cNvSpPr>
            <a:spLocks noChangeArrowheads="1"/>
          </p:cNvSpPr>
          <p:nvPr/>
        </p:nvSpPr>
        <p:spPr bwMode="auto">
          <a:xfrm>
            <a:off x="2600325" y="55372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39" name="Rectangle 14"/>
          <p:cNvSpPr>
            <a:spLocks noChangeArrowheads="1"/>
          </p:cNvSpPr>
          <p:nvPr/>
        </p:nvSpPr>
        <p:spPr bwMode="auto">
          <a:xfrm>
            <a:off x="2600325" y="56261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2600325" y="57150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2600325" y="58039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42" name="Rectangle 17"/>
          <p:cNvSpPr>
            <a:spLocks noChangeArrowheads="1"/>
          </p:cNvSpPr>
          <p:nvPr/>
        </p:nvSpPr>
        <p:spPr bwMode="auto">
          <a:xfrm>
            <a:off x="2600325" y="58928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43" name="Rectangle 18"/>
          <p:cNvSpPr>
            <a:spLocks noChangeArrowheads="1"/>
          </p:cNvSpPr>
          <p:nvPr/>
        </p:nvSpPr>
        <p:spPr bwMode="auto">
          <a:xfrm>
            <a:off x="2600325" y="59817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44" name="Rectangle 19"/>
          <p:cNvSpPr>
            <a:spLocks noChangeArrowheads="1"/>
          </p:cNvSpPr>
          <p:nvPr/>
        </p:nvSpPr>
        <p:spPr bwMode="auto">
          <a:xfrm>
            <a:off x="2600325" y="60706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45" name="Rectangle 20"/>
          <p:cNvSpPr>
            <a:spLocks noChangeArrowheads="1"/>
          </p:cNvSpPr>
          <p:nvPr/>
        </p:nvSpPr>
        <p:spPr bwMode="auto">
          <a:xfrm>
            <a:off x="2600325" y="61595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46" name="Rectangle 21"/>
          <p:cNvSpPr>
            <a:spLocks noChangeArrowheads="1"/>
          </p:cNvSpPr>
          <p:nvPr/>
        </p:nvSpPr>
        <p:spPr bwMode="auto">
          <a:xfrm>
            <a:off x="3679825" y="5010150"/>
            <a:ext cx="3429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more facts </a:t>
            </a:r>
            <a:endParaRPr lang="en-US" altLang="en-US" sz="400" b="1"/>
          </a:p>
        </p:txBody>
      </p:sp>
      <p:sp>
        <p:nvSpPr>
          <p:cNvPr id="26647" name="Rectangle 22"/>
          <p:cNvSpPr>
            <a:spLocks noChangeArrowheads="1"/>
          </p:cNvSpPr>
          <p:nvPr/>
        </p:nvSpPr>
        <p:spPr bwMode="auto">
          <a:xfrm>
            <a:off x="3679825" y="5099050"/>
            <a:ext cx="3429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more facts </a:t>
            </a:r>
            <a:endParaRPr lang="en-US" altLang="en-US" sz="400" b="1"/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3679825" y="5187950"/>
            <a:ext cx="3429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more facts </a:t>
            </a:r>
            <a:endParaRPr lang="en-US" altLang="en-US" sz="400" b="1"/>
          </a:p>
        </p:txBody>
      </p:sp>
      <p:sp>
        <p:nvSpPr>
          <p:cNvPr id="26649" name="Rectangle 24"/>
          <p:cNvSpPr>
            <a:spLocks noChangeArrowheads="1"/>
          </p:cNvSpPr>
          <p:nvPr/>
        </p:nvSpPr>
        <p:spPr bwMode="auto">
          <a:xfrm>
            <a:off x="3679825" y="5276850"/>
            <a:ext cx="3429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more facts </a:t>
            </a:r>
            <a:endParaRPr lang="en-US" altLang="en-US" sz="400" b="1"/>
          </a:p>
        </p:txBody>
      </p:sp>
      <p:sp>
        <p:nvSpPr>
          <p:cNvPr id="26650" name="Rectangle 25"/>
          <p:cNvSpPr>
            <a:spLocks noChangeArrowheads="1"/>
          </p:cNvSpPr>
          <p:nvPr/>
        </p:nvSpPr>
        <p:spPr bwMode="auto">
          <a:xfrm>
            <a:off x="3679825" y="5365750"/>
            <a:ext cx="3429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more facts </a:t>
            </a:r>
            <a:endParaRPr lang="en-US" altLang="en-US" sz="400" b="1"/>
          </a:p>
        </p:txBody>
      </p:sp>
      <p:sp>
        <p:nvSpPr>
          <p:cNvPr id="26651" name="Rectangle 26"/>
          <p:cNvSpPr>
            <a:spLocks noChangeArrowheads="1"/>
          </p:cNvSpPr>
          <p:nvPr/>
        </p:nvSpPr>
        <p:spPr bwMode="auto">
          <a:xfrm>
            <a:off x="3679825" y="5454650"/>
            <a:ext cx="3429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more facts </a:t>
            </a:r>
            <a:endParaRPr lang="en-US" altLang="en-US" sz="400" b="1"/>
          </a:p>
        </p:txBody>
      </p:sp>
      <p:sp>
        <p:nvSpPr>
          <p:cNvPr id="26652" name="Rectangle 27"/>
          <p:cNvSpPr>
            <a:spLocks noChangeArrowheads="1"/>
          </p:cNvSpPr>
          <p:nvPr/>
        </p:nvSpPr>
        <p:spPr bwMode="auto">
          <a:xfrm>
            <a:off x="3679825" y="5543550"/>
            <a:ext cx="3429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more facts </a:t>
            </a:r>
            <a:endParaRPr lang="en-US" altLang="en-US" sz="400" b="1"/>
          </a:p>
        </p:txBody>
      </p:sp>
      <p:sp>
        <p:nvSpPr>
          <p:cNvPr id="26653" name="Rectangle 28"/>
          <p:cNvSpPr>
            <a:spLocks noChangeArrowheads="1"/>
          </p:cNvSpPr>
          <p:nvPr/>
        </p:nvSpPr>
        <p:spPr bwMode="auto">
          <a:xfrm>
            <a:off x="3679825" y="5632450"/>
            <a:ext cx="3429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more facts </a:t>
            </a:r>
            <a:endParaRPr lang="en-US" altLang="en-US" sz="400" b="1"/>
          </a:p>
        </p:txBody>
      </p:sp>
      <p:sp>
        <p:nvSpPr>
          <p:cNvPr id="26654" name="Rectangle 29"/>
          <p:cNvSpPr>
            <a:spLocks noChangeArrowheads="1"/>
          </p:cNvSpPr>
          <p:nvPr/>
        </p:nvSpPr>
        <p:spPr bwMode="auto">
          <a:xfrm>
            <a:off x="3679825" y="5721350"/>
            <a:ext cx="3429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more facts </a:t>
            </a:r>
            <a:endParaRPr lang="en-US" altLang="en-US" sz="400" b="1"/>
          </a:p>
        </p:txBody>
      </p:sp>
      <p:sp>
        <p:nvSpPr>
          <p:cNvPr id="26655" name="Rectangle 30"/>
          <p:cNvSpPr>
            <a:spLocks noChangeArrowheads="1"/>
          </p:cNvSpPr>
          <p:nvPr/>
        </p:nvSpPr>
        <p:spPr bwMode="auto">
          <a:xfrm>
            <a:off x="3679825" y="5810250"/>
            <a:ext cx="3429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more facts </a:t>
            </a:r>
            <a:endParaRPr lang="en-US" altLang="en-US" sz="400" b="1"/>
          </a:p>
        </p:txBody>
      </p:sp>
      <p:sp>
        <p:nvSpPr>
          <p:cNvPr id="26656" name="Rectangle 31"/>
          <p:cNvSpPr>
            <a:spLocks noChangeArrowheads="1"/>
          </p:cNvSpPr>
          <p:nvPr/>
        </p:nvSpPr>
        <p:spPr bwMode="auto">
          <a:xfrm>
            <a:off x="4238625" y="5003800"/>
            <a:ext cx="16510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some more rather long facts about the world in the  databse</a:t>
            </a:r>
            <a:endParaRPr lang="en-US" altLang="en-US" sz="400" b="1"/>
          </a:p>
        </p:txBody>
      </p:sp>
      <p:sp>
        <p:nvSpPr>
          <p:cNvPr id="26657" name="Rectangle 32"/>
          <p:cNvSpPr>
            <a:spLocks noChangeArrowheads="1"/>
          </p:cNvSpPr>
          <p:nvPr/>
        </p:nvSpPr>
        <p:spPr bwMode="auto">
          <a:xfrm>
            <a:off x="4238625" y="5092700"/>
            <a:ext cx="16510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some more rather long facts about the world in the  databse</a:t>
            </a:r>
            <a:endParaRPr lang="en-US" altLang="en-US" sz="400" b="1"/>
          </a:p>
        </p:txBody>
      </p:sp>
      <p:sp>
        <p:nvSpPr>
          <p:cNvPr id="26658" name="Rectangle 33"/>
          <p:cNvSpPr>
            <a:spLocks noChangeArrowheads="1"/>
          </p:cNvSpPr>
          <p:nvPr/>
        </p:nvSpPr>
        <p:spPr bwMode="auto">
          <a:xfrm>
            <a:off x="4238625" y="5181600"/>
            <a:ext cx="16510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some more rather long facts about the world in the  databse</a:t>
            </a:r>
            <a:endParaRPr lang="en-US" altLang="en-US" sz="400" b="1"/>
          </a:p>
        </p:txBody>
      </p:sp>
      <p:sp>
        <p:nvSpPr>
          <p:cNvPr id="26659" name="Rectangle 34"/>
          <p:cNvSpPr>
            <a:spLocks noChangeArrowheads="1"/>
          </p:cNvSpPr>
          <p:nvPr/>
        </p:nvSpPr>
        <p:spPr bwMode="auto">
          <a:xfrm>
            <a:off x="4238625" y="5270500"/>
            <a:ext cx="16510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some more rather long facts about the world in the  databse</a:t>
            </a:r>
            <a:endParaRPr lang="en-US" altLang="en-US" sz="400" b="1"/>
          </a:p>
        </p:txBody>
      </p:sp>
      <p:sp>
        <p:nvSpPr>
          <p:cNvPr id="26660" name="Rectangle 35"/>
          <p:cNvSpPr>
            <a:spLocks noChangeArrowheads="1"/>
          </p:cNvSpPr>
          <p:nvPr/>
        </p:nvSpPr>
        <p:spPr bwMode="auto">
          <a:xfrm>
            <a:off x="4238625" y="5359400"/>
            <a:ext cx="16510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some more rather long facts about the world in the  databse</a:t>
            </a:r>
            <a:endParaRPr lang="en-US" altLang="en-US" sz="400" b="1"/>
          </a:p>
        </p:txBody>
      </p:sp>
      <p:sp>
        <p:nvSpPr>
          <p:cNvPr id="26661" name="Rectangle 36"/>
          <p:cNvSpPr>
            <a:spLocks noChangeArrowheads="1"/>
          </p:cNvSpPr>
          <p:nvPr/>
        </p:nvSpPr>
        <p:spPr bwMode="auto">
          <a:xfrm>
            <a:off x="4238625" y="5448300"/>
            <a:ext cx="16510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some more rather long facts about the world in the  databse</a:t>
            </a:r>
            <a:endParaRPr lang="en-US" altLang="en-US" sz="400" b="1"/>
          </a:p>
        </p:txBody>
      </p:sp>
      <p:sp>
        <p:nvSpPr>
          <p:cNvPr id="26662" name="Rectangle 37"/>
          <p:cNvSpPr>
            <a:spLocks noChangeArrowheads="1"/>
          </p:cNvSpPr>
          <p:nvPr/>
        </p:nvSpPr>
        <p:spPr bwMode="auto">
          <a:xfrm>
            <a:off x="4492625" y="57404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63" name="Rectangle 38"/>
          <p:cNvSpPr>
            <a:spLocks noChangeArrowheads="1"/>
          </p:cNvSpPr>
          <p:nvPr/>
        </p:nvSpPr>
        <p:spPr bwMode="auto">
          <a:xfrm>
            <a:off x="4492625" y="58166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64" name="Rectangle 39"/>
          <p:cNvSpPr>
            <a:spLocks noChangeArrowheads="1"/>
          </p:cNvSpPr>
          <p:nvPr/>
        </p:nvSpPr>
        <p:spPr bwMode="auto">
          <a:xfrm>
            <a:off x="4492625" y="58928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65" name="Rectangle 40"/>
          <p:cNvSpPr>
            <a:spLocks noChangeArrowheads="1"/>
          </p:cNvSpPr>
          <p:nvPr/>
        </p:nvSpPr>
        <p:spPr bwMode="auto">
          <a:xfrm>
            <a:off x="4492625" y="59690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66" name="Rectangle 41"/>
          <p:cNvSpPr>
            <a:spLocks noChangeArrowheads="1"/>
          </p:cNvSpPr>
          <p:nvPr/>
        </p:nvSpPr>
        <p:spPr bwMode="auto">
          <a:xfrm>
            <a:off x="4492625" y="60452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67" name="Rectangle 42"/>
          <p:cNvSpPr>
            <a:spLocks noChangeArrowheads="1"/>
          </p:cNvSpPr>
          <p:nvPr/>
        </p:nvSpPr>
        <p:spPr bwMode="auto">
          <a:xfrm>
            <a:off x="4492625" y="6121400"/>
            <a:ext cx="965200" cy="889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400" b="1"/>
              <a:t>facts about the world in a database</a:t>
            </a:r>
            <a:endParaRPr lang="en-US" altLang="en-US" sz="400" b="1"/>
          </a:p>
        </p:txBody>
      </p:sp>
      <p:sp>
        <p:nvSpPr>
          <p:cNvPr id="26668" name="Text Box 43"/>
          <p:cNvSpPr txBox="1">
            <a:spLocks noChangeArrowheads="1"/>
          </p:cNvSpPr>
          <p:nvPr/>
        </p:nvSpPr>
        <p:spPr bwMode="auto">
          <a:xfrm>
            <a:off x="417513" y="5497513"/>
            <a:ext cx="1314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2000" b="1"/>
              <a:t>Database</a:t>
            </a:r>
            <a:endParaRPr lang="en-US" altLang="en-US" sz="2000" b="1"/>
          </a:p>
        </p:txBody>
      </p:sp>
      <p:sp>
        <p:nvSpPr>
          <p:cNvPr id="26669" name="AutoShape 44"/>
          <p:cNvSpPr>
            <a:spLocks noChangeArrowheads="1"/>
          </p:cNvSpPr>
          <p:nvPr/>
        </p:nvSpPr>
        <p:spPr bwMode="auto">
          <a:xfrm>
            <a:off x="4022725" y="3429000"/>
            <a:ext cx="457200" cy="1231900"/>
          </a:xfrm>
          <a:prstGeom prst="downArrow">
            <a:avLst>
              <a:gd name="adj1" fmla="val 50000"/>
              <a:gd name="adj2" fmla="val 67361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70" name="Text Box 45"/>
          <p:cNvSpPr txBox="1">
            <a:spLocks noChangeArrowheads="1"/>
          </p:cNvSpPr>
          <p:nvPr/>
        </p:nvSpPr>
        <p:spPr bwMode="auto">
          <a:xfrm>
            <a:off x="4318000" y="3452813"/>
            <a:ext cx="482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2000"/>
              <a:t>Facts about world and behaviour of world</a:t>
            </a:r>
          </a:p>
          <a:p>
            <a:pPr algn="ctr" eaLnBrk="1" hangingPunct="1"/>
            <a:r>
              <a:rPr lang="en-NZ" altLang="en-US" sz="2400" b="1"/>
              <a:t>represented in</a:t>
            </a:r>
          </a:p>
          <a:p>
            <a:pPr algn="ctr" eaLnBrk="1" hangingPunct="1"/>
            <a:r>
              <a:rPr lang="en-NZ" altLang="en-US" sz="2000"/>
              <a:t>contents and operations of a database</a:t>
            </a:r>
            <a:endParaRPr lang="en-US" altLang="en-US" sz="2000"/>
          </a:p>
        </p:txBody>
      </p:sp>
      <p:sp>
        <p:nvSpPr>
          <p:cNvPr id="26671" name="AutoShape 46"/>
          <p:cNvSpPr>
            <a:spLocks noChangeArrowheads="1"/>
          </p:cNvSpPr>
          <p:nvPr/>
        </p:nvSpPr>
        <p:spPr bwMode="auto">
          <a:xfrm>
            <a:off x="7324725" y="5029200"/>
            <a:ext cx="482600" cy="457200"/>
          </a:xfrm>
          <a:prstGeom prst="smileyFace">
            <a:avLst>
              <a:gd name="adj" fmla="val 1843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72" name="AutoShape 47"/>
          <p:cNvSpPr>
            <a:spLocks noChangeArrowheads="1"/>
          </p:cNvSpPr>
          <p:nvPr/>
        </p:nvSpPr>
        <p:spPr bwMode="auto">
          <a:xfrm>
            <a:off x="7324725" y="5613400"/>
            <a:ext cx="482600" cy="457200"/>
          </a:xfrm>
          <a:prstGeom prst="smileyFace">
            <a:avLst>
              <a:gd name="adj" fmla="val 1843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73" name="AutoShape 48"/>
          <p:cNvSpPr>
            <a:spLocks noChangeArrowheads="1"/>
          </p:cNvSpPr>
          <p:nvPr/>
        </p:nvSpPr>
        <p:spPr bwMode="auto">
          <a:xfrm>
            <a:off x="6410325" y="5168900"/>
            <a:ext cx="838200" cy="177800"/>
          </a:xfrm>
          <a:prstGeom prst="leftRightArrow">
            <a:avLst>
              <a:gd name="adj1" fmla="val 50000"/>
              <a:gd name="adj2" fmla="val 94286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74" name="AutoShape 49"/>
          <p:cNvSpPr>
            <a:spLocks noChangeArrowheads="1"/>
          </p:cNvSpPr>
          <p:nvPr/>
        </p:nvSpPr>
        <p:spPr bwMode="auto">
          <a:xfrm>
            <a:off x="6397625" y="5753100"/>
            <a:ext cx="838200" cy="177800"/>
          </a:xfrm>
          <a:prstGeom prst="leftRightArrow">
            <a:avLst>
              <a:gd name="adj1" fmla="val 50000"/>
              <a:gd name="adj2" fmla="val 94286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75" name="Text Box 50"/>
          <p:cNvSpPr txBox="1">
            <a:spLocks noChangeArrowheads="1"/>
          </p:cNvSpPr>
          <p:nvPr/>
        </p:nvSpPr>
        <p:spPr bwMode="auto">
          <a:xfrm>
            <a:off x="8167688" y="5522913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NZ" altLang="en-US" sz="2000" b="1"/>
              <a:t>Users</a:t>
            </a:r>
            <a:endParaRPr lang="en-US" altLang="en-US" sz="2000" b="1"/>
          </a:p>
        </p:txBody>
      </p:sp>
      <p:sp>
        <p:nvSpPr>
          <p:cNvPr id="26676" name="AutoShape 51"/>
          <p:cNvSpPr>
            <a:spLocks noChangeArrowheads="1"/>
          </p:cNvSpPr>
          <p:nvPr/>
        </p:nvSpPr>
        <p:spPr bwMode="auto">
          <a:xfrm>
            <a:off x="6143625" y="5080000"/>
            <a:ext cx="228600" cy="177800"/>
          </a:xfrm>
          <a:prstGeom prst="roundRect">
            <a:avLst>
              <a:gd name="adj" fmla="val 1696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77" name="AutoShape 52"/>
          <p:cNvSpPr>
            <a:spLocks noChangeArrowheads="1"/>
          </p:cNvSpPr>
          <p:nvPr/>
        </p:nvSpPr>
        <p:spPr bwMode="auto">
          <a:xfrm>
            <a:off x="6143625" y="5334000"/>
            <a:ext cx="228600" cy="177800"/>
          </a:xfrm>
          <a:prstGeom prst="roundRect">
            <a:avLst>
              <a:gd name="adj" fmla="val 1696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78" name="AutoShape 53"/>
          <p:cNvSpPr>
            <a:spLocks noChangeArrowheads="1"/>
          </p:cNvSpPr>
          <p:nvPr/>
        </p:nvSpPr>
        <p:spPr bwMode="auto">
          <a:xfrm>
            <a:off x="6143625" y="5588000"/>
            <a:ext cx="228600" cy="177800"/>
          </a:xfrm>
          <a:prstGeom prst="roundRect">
            <a:avLst>
              <a:gd name="adj" fmla="val 1696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79" name="AutoShape 54"/>
          <p:cNvSpPr>
            <a:spLocks noChangeArrowheads="1"/>
          </p:cNvSpPr>
          <p:nvPr/>
        </p:nvSpPr>
        <p:spPr bwMode="auto">
          <a:xfrm>
            <a:off x="6143625" y="5842000"/>
            <a:ext cx="228600" cy="177800"/>
          </a:xfrm>
          <a:prstGeom prst="roundRect">
            <a:avLst>
              <a:gd name="adj" fmla="val 1696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80" name="AutoShape 55"/>
          <p:cNvSpPr>
            <a:spLocks noChangeArrowheads="1"/>
          </p:cNvSpPr>
          <p:nvPr/>
        </p:nvSpPr>
        <p:spPr bwMode="auto">
          <a:xfrm>
            <a:off x="6143625" y="6096000"/>
            <a:ext cx="228600" cy="177800"/>
          </a:xfrm>
          <a:prstGeom prst="roundRect">
            <a:avLst>
              <a:gd name="adj" fmla="val 1696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81" name="Rectangle 56"/>
          <p:cNvSpPr>
            <a:spLocks noChangeArrowheads="1"/>
          </p:cNvSpPr>
          <p:nvPr/>
        </p:nvSpPr>
        <p:spPr bwMode="auto">
          <a:xfrm>
            <a:off x="2219325" y="2209800"/>
            <a:ext cx="914400" cy="406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82" name="AutoShape 57"/>
          <p:cNvSpPr>
            <a:spLocks noChangeArrowheads="1"/>
          </p:cNvSpPr>
          <p:nvPr/>
        </p:nvSpPr>
        <p:spPr bwMode="auto">
          <a:xfrm>
            <a:off x="2143125" y="1765300"/>
            <a:ext cx="1057275" cy="444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83" name="Rectangle 58"/>
          <p:cNvSpPr>
            <a:spLocks noChangeArrowheads="1"/>
          </p:cNvSpPr>
          <p:nvPr/>
        </p:nvSpPr>
        <p:spPr bwMode="auto">
          <a:xfrm>
            <a:off x="5749925" y="2209800"/>
            <a:ext cx="914400" cy="406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84" name="AutoShape 59"/>
          <p:cNvSpPr>
            <a:spLocks noChangeArrowheads="1"/>
          </p:cNvSpPr>
          <p:nvPr/>
        </p:nvSpPr>
        <p:spPr bwMode="auto">
          <a:xfrm>
            <a:off x="5673725" y="1765300"/>
            <a:ext cx="1057275" cy="444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85" name="Oval 60"/>
          <p:cNvSpPr>
            <a:spLocks noChangeArrowheads="1"/>
          </p:cNvSpPr>
          <p:nvPr/>
        </p:nvSpPr>
        <p:spPr bwMode="auto">
          <a:xfrm>
            <a:off x="3489325" y="1689100"/>
            <a:ext cx="406400" cy="3683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86" name="Line 61"/>
          <p:cNvSpPr>
            <a:spLocks noChangeShapeType="1"/>
          </p:cNvSpPr>
          <p:nvPr/>
        </p:nvSpPr>
        <p:spPr bwMode="auto">
          <a:xfrm>
            <a:off x="3679825" y="2057400"/>
            <a:ext cx="0" cy="787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7" name="Line 62"/>
          <p:cNvSpPr>
            <a:spLocks noChangeShapeType="1"/>
          </p:cNvSpPr>
          <p:nvPr/>
        </p:nvSpPr>
        <p:spPr bwMode="auto">
          <a:xfrm flipH="1">
            <a:off x="3438525" y="2832100"/>
            <a:ext cx="215900" cy="20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8" name="Line 63"/>
          <p:cNvSpPr>
            <a:spLocks noChangeShapeType="1"/>
          </p:cNvSpPr>
          <p:nvPr/>
        </p:nvSpPr>
        <p:spPr bwMode="auto">
          <a:xfrm>
            <a:off x="3679825" y="2806700"/>
            <a:ext cx="190500" cy="241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9" name="Line 64"/>
          <p:cNvSpPr>
            <a:spLocks noChangeShapeType="1"/>
          </p:cNvSpPr>
          <p:nvPr/>
        </p:nvSpPr>
        <p:spPr bwMode="auto">
          <a:xfrm>
            <a:off x="3705225" y="2286000"/>
            <a:ext cx="190500" cy="241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0" name="Line 65"/>
          <p:cNvSpPr>
            <a:spLocks noChangeShapeType="1"/>
          </p:cNvSpPr>
          <p:nvPr/>
        </p:nvSpPr>
        <p:spPr bwMode="auto">
          <a:xfrm flipH="1">
            <a:off x="3425825" y="2298700"/>
            <a:ext cx="215900" cy="20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1" name="Oval 66"/>
          <p:cNvSpPr>
            <a:spLocks noChangeArrowheads="1"/>
          </p:cNvSpPr>
          <p:nvPr/>
        </p:nvSpPr>
        <p:spPr bwMode="auto">
          <a:xfrm>
            <a:off x="4619625" y="1689100"/>
            <a:ext cx="406400" cy="3683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92" name="Line 67"/>
          <p:cNvSpPr>
            <a:spLocks noChangeShapeType="1"/>
          </p:cNvSpPr>
          <p:nvPr/>
        </p:nvSpPr>
        <p:spPr bwMode="auto">
          <a:xfrm>
            <a:off x="4810125" y="2057400"/>
            <a:ext cx="0" cy="787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3" name="Line 68"/>
          <p:cNvSpPr>
            <a:spLocks noChangeShapeType="1"/>
          </p:cNvSpPr>
          <p:nvPr/>
        </p:nvSpPr>
        <p:spPr bwMode="auto">
          <a:xfrm flipH="1">
            <a:off x="4568825" y="2832100"/>
            <a:ext cx="215900" cy="20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4" name="Line 69"/>
          <p:cNvSpPr>
            <a:spLocks noChangeShapeType="1"/>
          </p:cNvSpPr>
          <p:nvPr/>
        </p:nvSpPr>
        <p:spPr bwMode="auto">
          <a:xfrm>
            <a:off x="4810125" y="2806700"/>
            <a:ext cx="190500" cy="241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5" name="Line 70"/>
          <p:cNvSpPr>
            <a:spLocks noChangeShapeType="1"/>
          </p:cNvSpPr>
          <p:nvPr/>
        </p:nvSpPr>
        <p:spPr bwMode="auto">
          <a:xfrm>
            <a:off x="4835525" y="2286000"/>
            <a:ext cx="190500" cy="241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6" name="Line 71"/>
          <p:cNvSpPr>
            <a:spLocks noChangeShapeType="1"/>
          </p:cNvSpPr>
          <p:nvPr/>
        </p:nvSpPr>
        <p:spPr bwMode="auto">
          <a:xfrm flipH="1">
            <a:off x="4568825" y="2298700"/>
            <a:ext cx="215900" cy="20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97" name="AutoShape 72"/>
          <p:cNvSpPr>
            <a:spLocks noChangeArrowheads="1"/>
          </p:cNvSpPr>
          <p:nvPr/>
        </p:nvSpPr>
        <p:spPr bwMode="auto">
          <a:xfrm>
            <a:off x="4429125" y="2603500"/>
            <a:ext cx="790575" cy="228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id-ID" altLang="en-US"/>
          </a:p>
        </p:txBody>
      </p:sp>
      <p:pic>
        <p:nvPicPr>
          <p:cNvPr id="7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506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B6F06-754E-4882-BCF5-E4450A2C7BEE}" type="datetime1">
              <a:rPr lang="en-US" altLang="en-US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1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tx1"/>
                </a:solidFill>
              </a:rPr>
              <a:t>DBMS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4294967295"/>
          </p:nvPr>
        </p:nvSpPr>
        <p:spPr>
          <a:xfrm>
            <a:off x="914400" y="1371600"/>
            <a:ext cx="8229600" cy="4525963"/>
          </a:xfrm>
        </p:spPr>
        <p:txBody>
          <a:bodyPr/>
          <a:lstStyle/>
          <a:p>
            <a:pPr lvl="1" eaLnBrk="1" hangingPunct="1"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None/>
            </a:pPr>
            <a:endParaRPr lang="id-ID" altLang="en-US" sz="2400" b="1" dirty="0" smtClean="0">
              <a:latin typeface="Arial" pitchFamily="34" charset="0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id-ID" altLang="en-US" sz="1800" b="1" dirty="0" smtClean="0">
                <a:latin typeface="Arial" pitchFamily="34" charset="0"/>
              </a:rPr>
              <a:t>Database Management System (DBMS)</a:t>
            </a:r>
          </a:p>
          <a:p>
            <a:pPr lvl="1" eaLnBrk="1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en-US" sz="2400" dirty="0" smtClean="0">
                <a:latin typeface="Arial" pitchFamily="34" charset="0"/>
              </a:rPr>
              <a:t>A software package/ system to facilitate the creation and maintenance of a computerized database.</a:t>
            </a:r>
            <a:endParaRPr lang="id-ID" altLang="en-US" sz="2400" dirty="0" smtClean="0">
              <a:latin typeface="Arial" pitchFamily="34" charset="0"/>
            </a:endParaRPr>
          </a:p>
          <a:p>
            <a:pPr lvl="1" eaLnBrk="1" hangingPunct="1"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endParaRPr lang="id-ID" altLang="en-US" sz="2400" b="1" dirty="0" smtClean="0">
              <a:latin typeface="Arial" pitchFamily="34" charset="0"/>
            </a:endParaRPr>
          </a:p>
          <a:p>
            <a:pPr eaLnBrk="1" hangingPunct="1"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id-ID" altLang="en-US" sz="1800" b="1" dirty="0" smtClean="0">
                <a:latin typeface="Arial" pitchFamily="34" charset="0"/>
              </a:rPr>
              <a:t>Database System </a:t>
            </a:r>
          </a:p>
          <a:p>
            <a:pPr lvl="1" eaLnBrk="1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en-US" sz="2400" dirty="0" smtClean="0">
                <a:latin typeface="Arial" pitchFamily="34" charset="0"/>
              </a:rPr>
              <a:t>The DBMS software together with the data itself.  Sometimes, the applications are also included.</a:t>
            </a:r>
            <a:endParaRPr lang="id-ID" altLang="en-US" sz="2400" dirty="0" smtClean="0">
              <a:latin typeface="Arial" pitchFamily="34" charset="0"/>
            </a:endParaRPr>
          </a:p>
          <a:p>
            <a:pPr lvl="1" eaLnBrk="1" hangingPunct="1">
              <a:spcBef>
                <a:spcPts val="325"/>
              </a:spcBef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endParaRPr lang="en-US" altLang="en-US" sz="2400" dirty="0" smtClean="0">
              <a:latin typeface="Arial" pitchFamily="34" charset="0"/>
            </a:endParaRPr>
          </a:p>
          <a:p>
            <a:pPr eaLnBrk="1" hangingPunct="1"/>
            <a:r>
              <a:rPr lang="id-ID" altLang="en-US" sz="1800" dirty="0" smtClean="0"/>
              <a:t>Database Management System (DBMS) provides…. </a:t>
            </a:r>
          </a:p>
          <a:p>
            <a:pPr eaLnBrk="1" hangingPunct="1"/>
            <a:r>
              <a:rPr lang="en-US" altLang="en-US" sz="1800" dirty="0" smtClean="0"/>
              <a:t>… efficient, reliable, convenient, and safe </a:t>
            </a:r>
          </a:p>
          <a:p>
            <a:pPr eaLnBrk="1" hangingPunct="1">
              <a:buFontTx/>
              <a:buNone/>
            </a:pPr>
            <a:r>
              <a:rPr lang="id-ID" altLang="en-US" sz="1800" dirty="0" smtClean="0"/>
              <a:t>   </a:t>
            </a:r>
            <a:r>
              <a:rPr lang="en-US" altLang="en-US" sz="1800" dirty="0" smtClean="0"/>
              <a:t>multi-user storage of and access to massive </a:t>
            </a:r>
            <a:r>
              <a:rPr lang="id-ID" altLang="en-US" sz="1800" dirty="0" smtClean="0"/>
              <a:t> amounts of persistent data.</a:t>
            </a:r>
          </a:p>
          <a:p>
            <a:pPr eaLnBrk="1" hangingPunct="1">
              <a:buFontTx/>
              <a:buNone/>
            </a:pPr>
            <a:endParaRPr lang="id-ID" altLang="en-US" sz="1800" dirty="0" smtClean="0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479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B6F06-754E-4882-BCF5-E4450A2C7BEE}" type="datetime1">
              <a:rPr lang="en-US" altLang="en-US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 idx="4294967295"/>
          </p:nvPr>
        </p:nvSpPr>
        <p:spPr>
          <a:xfrm>
            <a:off x="0" y="1341438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dirty="0" smtClean="0">
                <a:solidFill>
                  <a:schemeClr val="tx1"/>
                </a:solidFill>
              </a:rPr>
              <a:t>History of Database</a:t>
            </a:r>
          </a:p>
        </p:txBody>
      </p:sp>
      <p:pic>
        <p:nvPicPr>
          <p:cNvPr id="29700" name="Content Placeholder 3"/>
          <p:cNvPicPr>
            <a:picLocks noGrp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495550"/>
            <a:ext cx="8242300" cy="3636963"/>
          </a:xfr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308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B6F06-754E-4882-BCF5-E4450A2C7BEE}" type="datetime1">
              <a:rPr lang="en-US" altLang="en-US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677" name="Title 27"/>
          <p:cNvSpPr>
            <a:spLocks noGrp="1"/>
          </p:cNvSpPr>
          <p:nvPr>
            <p:ph type="title" idx="4294967295"/>
          </p:nvPr>
        </p:nvSpPr>
        <p:spPr>
          <a:xfrm>
            <a:off x="0" y="1231900"/>
            <a:ext cx="8362950" cy="1017588"/>
          </a:xfrm>
        </p:spPr>
        <p:txBody>
          <a:bodyPr anchor="t"/>
          <a:lstStyle/>
          <a:p>
            <a:pPr eaLnBrk="1" hangingPunct="1"/>
            <a:r>
              <a:rPr lang="en-US" altLang="en-US" sz="4000" dirty="0" smtClean="0">
                <a:solidFill>
                  <a:schemeClr val="tx1"/>
                </a:solidFill>
              </a:rPr>
              <a:t>A simplified database</a:t>
            </a:r>
            <a:r>
              <a:rPr lang="id-ID" altLang="en-US" sz="4000" dirty="0">
                <a:solidFill>
                  <a:schemeClr val="tx1"/>
                </a:solidFill>
              </a:rPr>
              <a:t> </a:t>
            </a:r>
            <a:r>
              <a:rPr lang="id-ID" altLang="en-US" sz="4000" dirty="0" smtClean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28675" name="Footer Placeholder 3"/>
          <p:cNvSpPr txBox="1">
            <a:spLocks noGrp="1" noChangeArrowheads="1"/>
          </p:cNvSpPr>
          <p:nvPr/>
        </p:nvSpPr>
        <p:spPr bwMode="auto">
          <a:xfrm rot="5400000">
            <a:off x="5943601" y="3736975"/>
            <a:ext cx="3200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655637" y="2032193"/>
            <a:ext cx="7896225" cy="4238553"/>
            <a:chOff x="0" y="0"/>
            <a:chExt cx="4974" cy="3130"/>
          </a:xfrm>
        </p:grpSpPr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0" y="507"/>
              <a:ext cx="4974" cy="250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id-ID" altLang="en-US" b="1"/>
            </a:p>
          </p:txBody>
        </p:sp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2896" y="671"/>
              <a:ext cx="1862" cy="4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/>
                <a:t>Application Programs/</a:t>
              </a:r>
            </a:p>
            <a:p>
              <a:pPr algn="ctr" eaLnBrk="1" hangingPunct="1"/>
              <a:r>
                <a:rPr lang="en-US" altLang="zh-CN" sz="1800" b="1" dirty="0"/>
                <a:t>Interactive Queries</a:t>
              </a:r>
            </a:p>
          </p:txBody>
        </p:sp>
        <p:sp>
          <p:nvSpPr>
            <p:cNvPr id="28680" name="Rectangle 7"/>
            <p:cNvSpPr>
              <a:spLocks noChangeArrowheads="1"/>
            </p:cNvSpPr>
            <p:nvPr/>
          </p:nvSpPr>
          <p:spPr bwMode="auto">
            <a:xfrm>
              <a:off x="365" y="1296"/>
              <a:ext cx="4282" cy="9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28681" name="AutoShape 8"/>
            <p:cNvSpPr>
              <a:spLocks noChangeArrowheads="1"/>
            </p:cNvSpPr>
            <p:nvPr/>
          </p:nvSpPr>
          <p:spPr bwMode="auto">
            <a:xfrm>
              <a:off x="740" y="2353"/>
              <a:ext cx="1383" cy="765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/>
                <a:t>Catalog</a:t>
              </a:r>
            </a:p>
          </p:txBody>
        </p:sp>
        <p:sp>
          <p:nvSpPr>
            <p:cNvPr id="28682" name="AutoShape 9"/>
            <p:cNvSpPr>
              <a:spLocks noChangeArrowheads="1"/>
            </p:cNvSpPr>
            <p:nvPr/>
          </p:nvSpPr>
          <p:spPr bwMode="auto">
            <a:xfrm>
              <a:off x="2746" y="2365"/>
              <a:ext cx="1229" cy="765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/>
                <a:t>Database</a:t>
              </a:r>
            </a:p>
          </p:txBody>
        </p:sp>
        <p:sp>
          <p:nvSpPr>
            <p:cNvPr id="28683" name="Rectangle 10"/>
            <p:cNvSpPr>
              <a:spLocks noChangeArrowheads="1"/>
            </p:cNvSpPr>
            <p:nvPr/>
          </p:nvSpPr>
          <p:spPr bwMode="auto">
            <a:xfrm>
              <a:off x="3119" y="1678"/>
              <a:ext cx="1372" cy="3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/>
                <a:t>Query Processor</a:t>
              </a:r>
            </a:p>
          </p:txBody>
        </p:sp>
        <p:sp>
          <p:nvSpPr>
            <p:cNvPr id="28684" name="Rectangle 11"/>
            <p:cNvSpPr>
              <a:spLocks noChangeArrowheads="1"/>
            </p:cNvSpPr>
            <p:nvPr/>
          </p:nvSpPr>
          <p:spPr bwMode="auto">
            <a:xfrm>
              <a:off x="1805" y="1688"/>
              <a:ext cx="883" cy="3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/>
                <a:t>Data</a:t>
              </a:r>
            </a:p>
            <a:p>
              <a:pPr algn="ctr" eaLnBrk="1" hangingPunct="1"/>
              <a:r>
                <a:rPr lang="en-US" altLang="zh-CN" sz="1600" b="1" dirty="0"/>
                <a:t>Access</a:t>
              </a:r>
            </a:p>
          </p:txBody>
        </p:sp>
        <p:sp>
          <p:nvSpPr>
            <p:cNvPr id="28685" name="Text Box 12"/>
            <p:cNvSpPr txBox="1">
              <a:spLocks noChangeArrowheads="1"/>
            </p:cNvSpPr>
            <p:nvPr/>
          </p:nvSpPr>
          <p:spPr bwMode="auto">
            <a:xfrm>
              <a:off x="372" y="1271"/>
              <a:ext cx="6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/>
                <a:t>DBMS</a:t>
              </a:r>
            </a:p>
          </p:txBody>
        </p:sp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40" y="500"/>
              <a:ext cx="111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Database</a:t>
              </a:r>
            </a:p>
            <a:p>
              <a:pPr algn="ctr" eaLnBrk="1" hangingPunct="1"/>
              <a:r>
                <a:rPr lang="en-US" altLang="zh-CN" sz="2800" b="1"/>
                <a:t>System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3633" y="0"/>
              <a:ext cx="106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/>
                <a:t>Users/</a:t>
              </a:r>
            </a:p>
            <a:p>
              <a:pPr algn="ctr" eaLnBrk="1" hangingPunct="1"/>
              <a:r>
                <a:rPr lang="en-US" altLang="zh-CN" sz="1800" b="1" dirty="0"/>
                <a:t>Programmers</a:t>
              </a:r>
            </a:p>
          </p:txBody>
        </p:sp>
        <p:sp>
          <p:nvSpPr>
            <p:cNvPr id="28688" name="AutoShape 15"/>
            <p:cNvSpPr>
              <a:spLocks noChangeArrowheads="1"/>
            </p:cNvSpPr>
            <p:nvPr/>
          </p:nvSpPr>
          <p:spPr bwMode="auto">
            <a:xfrm>
              <a:off x="3149" y="58"/>
              <a:ext cx="306" cy="615"/>
            </a:xfrm>
            <a:prstGeom prst="downArrow">
              <a:avLst>
                <a:gd name="adj1" fmla="val 50000"/>
                <a:gd name="adj2" fmla="val 50245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28689" name="Line 16"/>
            <p:cNvSpPr>
              <a:spLocks noChangeShapeType="1"/>
            </p:cNvSpPr>
            <p:nvPr/>
          </p:nvSpPr>
          <p:spPr bwMode="auto">
            <a:xfrm>
              <a:off x="3801" y="1083"/>
              <a:ext cx="1" cy="5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 flipH="1">
              <a:off x="2685" y="1822"/>
              <a:ext cx="4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18"/>
            <p:cNvSpPr>
              <a:spLocks noChangeShapeType="1"/>
            </p:cNvSpPr>
            <p:nvPr/>
          </p:nvSpPr>
          <p:spPr bwMode="auto">
            <a:xfrm flipH="1">
              <a:off x="1479" y="2043"/>
              <a:ext cx="566" cy="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19"/>
            <p:cNvSpPr>
              <a:spLocks noChangeShapeType="1"/>
            </p:cNvSpPr>
            <p:nvPr/>
          </p:nvSpPr>
          <p:spPr bwMode="auto">
            <a:xfrm>
              <a:off x="2497" y="2024"/>
              <a:ext cx="796" cy="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Rectangle 20"/>
            <p:cNvSpPr>
              <a:spLocks noChangeArrowheads="1"/>
            </p:cNvSpPr>
            <p:nvPr/>
          </p:nvSpPr>
          <p:spPr bwMode="auto">
            <a:xfrm>
              <a:off x="1215" y="690"/>
              <a:ext cx="1248" cy="4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endParaRPr lang="id-ID" altLang="en-US" sz="2000" b="1"/>
            </a:p>
          </p:txBody>
        </p:sp>
        <p:sp>
          <p:nvSpPr>
            <p:cNvPr id="28694" name="Text Box 21"/>
            <p:cNvSpPr txBox="1">
              <a:spLocks noChangeArrowheads="1"/>
            </p:cNvSpPr>
            <p:nvPr/>
          </p:nvSpPr>
          <p:spPr bwMode="auto">
            <a:xfrm>
              <a:off x="1412" y="683"/>
              <a:ext cx="82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/>
                <a:t>Database</a:t>
              </a:r>
            </a:p>
            <a:p>
              <a:pPr algn="ctr" eaLnBrk="1" hangingPunct="1"/>
              <a:r>
                <a:rPr lang="en-US" altLang="zh-CN" sz="1600" b="1" dirty="0"/>
                <a:t>Description</a:t>
              </a:r>
            </a:p>
          </p:txBody>
        </p:sp>
        <p:sp>
          <p:nvSpPr>
            <p:cNvPr id="28695" name="AutoShape 22"/>
            <p:cNvSpPr>
              <a:spLocks noChangeArrowheads="1"/>
            </p:cNvSpPr>
            <p:nvPr/>
          </p:nvSpPr>
          <p:spPr bwMode="auto">
            <a:xfrm>
              <a:off x="1623" y="48"/>
              <a:ext cx="306" cy="615"/>
            </a:xfrm>
            <a:prstGeom prst="downArrow">
              <a:avLst>
                <a:gd name="adj1" fmla="val 50000"/>
                <a:gd name="adj2" fmla="val 50245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28696" name="Rectangle 23"/>
            <p:cNvSpPr>
              <a:spLocks noChangeArrowheads="1"/>
            </p:cNvSpPr>
            <p:nvPr/>
          </p:nvSpPr>
          <p:spPr bwMode="auto">
            <a:xfrm>
              <a:off x="653" y="1669"/>
              <a:ext cx="883" cy="3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/>
                <a:t>DDL</a:t>
              </a:r>
            </a:p>
            <a:p>
              <a:pPr algn="ctr" eaLnBrk="1" hangingPunct="1"/>
              <a:r>
                <a:rPr lang="en-US" altLang="zh-CN" sz="1800" b="1" dirty="0"/>
                <a:t>Compiler</a:t>
              </a:r>
            </a:p>
          </p:txBody>
        </p:sp>
        <p:sp>
          <p:nvSpPr>
            <p:cNvPr id="28697" name="Line 24"/>
            <p:cNvSpPr>
              <a:spLocks noChangeShapeType="1"/>
            </p:cNvSpPr>
            <p:nvPr/>
          </p:nvSpPr>
          <p:spPr bwMode="auto">
            <a:xfrm flipH="1">
              <a:off x="1143" y="1093"/>
              <a:ext cx="61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25"/>
            <p:cNvSpPr>
              <a:spLocks noChangeShapeType="1"/>
            </p:cNvSpPr>
            <p:nvPr/>
          </p:nvSpPr>
          <p:spPr bwMode="auto">
            <a:xfrm>
              <a:off x="1104" y="2053"/>
              <a:ext cx="269" cy="3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Text Box 26"/>
            <p:cNvSpPr txBox="1">
              <a:spLocks noChangeArrowheads="1"/>
            </p:cNvSpPr>
            <p:nvPr/>
          </p:nvSpPr>
          <p:spPr bwMode="auto">
            <a:xfrm>
              <a:off x="1164" y="16"/>
              <a:ext cx="5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/>
                <a:t>DBA</a:t>
              </a:r>
            </a:p>
          </p:txBody>
        </p:sp>
        <p:sp>
          <p:nvSpPr>
            <p:cNvPr id="28700" name="Line 27"/>
            <p:cNvSpPr>
              <a:spLocks noChangeShapeType="1"/>
            </p:cNvSpPr>
            <p:nvPr/>
          </p:nvSpPr>
          <p:spPr bwMode="auto">
            <a:xfrm flipV="1">
              <a:off x="2378" y="1075"/>
              <a:ext cx="664" cy="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252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B6F06-754E-4882-BCF5-E4450A2C7BEE}" type="datetime1">
              <a:rPr lang="en-US" altLang="en-US"/>
              <a:pPr>
                <a:defRPr/>
              </a:pPr>
              <a:t>1/15/2017</a:t>
            </a:fld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6867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dirty="0" smtClean="0">
                <a:solidFill>
                  <a:schemeClr val="tx1"/>
                </a:solidFill>
              </a:rPr>
              <a:t>Data Models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 collection of tools for describing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data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data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data semantics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data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Entity-Relationship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Relational model</a:t>
            </a:r>
          </a:p>
          <a:p>
            <a:pPr eaLnBrk="1" hangingPunct="1"/>
            <a:endParaRPr lang="id-ID" altLang="en-US" dirty="0" smtClean="0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07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1350</Words>
  <Application>Microsoft Office PowerPoint</Application>
  <PresentationFormat>On-screen Show (4:3)</PresentationFormat>
  <Paragraphs>326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Roboto Medium</vt:lpstr>
      <vt:lpstr>Roboto</vt:lpstr>
      <vt:lpstr>Roboto Light</vt:lpstr>
      <vt:lpstr>Wingdings</vt:lpstr>
      <vt:lpstr>Default Design</vt:lpstr>
      <vt:lpstr>PowerPoint Presentation</vt:lpstr>
      <vt:lpstr>PowerPoint Presentation</vt:lpstr>
      <vt:lpstr>Definisi</vt:lpstr>
      <vt:lpstr>PowerPoint Presentation</vt:lpstr>
      <vt:lpstr>Ilustrasi Database</vt:lpstr>
      <vt:lpstr>DBMS</vt:lpstr>
      <vt:lpstr>History of Database</vt:lpstr>
      <vt:lpstr>A simplified database architecture</vt:lpstr>
      <vt:lpstr>Data Models</vt:lpstr>
      <vt:lpstr>Contoh ER Model</vt:lpstr>
      <vt:lpstr>Contoh DDL dan DML</vt:lpstr>
      <vt:lpstr>Contoh Relational Model</vt:lpstr>
      <vt:lpstr>Databases Everywhere!!!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Attributes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</dc:title>
  <dc:creator>Arslan</dc:creator>
  <cp:lastModifiedBy>Boby - [2013]</cp:lastModifiedBy>
  <cp:revision>31</cp:revision>
  <dcterms:created xsi:type="dcterms:W3CDTF">2015-09-18T23:00:41Z</dcterms:created>
  <dcterms:modified xsi:type="dcterms:W3CDTF">2017-01-14T17:52:03Z</dcterms:modified>
</cp:coreProperties>
</file>