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entitas 1 diidentifikasi sebagai </a:t>
            </a:r>
            <a:r>
              <a:rPr lang="nl-N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entitas 2 sebagai </a:t>
            </a:r>
            <a:r>
              <a:rPr lang="nl-N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tabel bentukan dari Entitas 1 terdiri atas kolom PK1, atribut Non PK1, PK2 (sebagai FK) serta atribut Relasi (jika ada) dan tabel bentukan dari Entitas 2 terdiri atas kolom PK2 dan atribut Non PK2.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entitas 1 diidentifikasi sebagai </a:t>
            </a:r>
            <a:r>
              <a:rPr lang="nl-N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entitas 2 sebagai </a:t>
            </a:r>
            <a:r>
              <a:rPr lang="nl-N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tabel bentukan dari Entitas 1 terdiri atas kolom PK1, dan atribut Non PK1 dan tabel bentukan dari Entitas 2 terdiri atas kolom PK2, atribut Non PK2,  PK1 (sebagai FK) serta atribut Relasi (jika ada).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640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diidentifikasi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diidentifikasi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NL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 langkah umum transformasi relasi biner, akan didapatkan dua tabel sebagai berikut :</a:t>
            </a:r>
            <a:endParaRPr lang="en-ID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Tabel bentukan dari Entitas 1 yang terdiri atas kolom PK1 dan atribut Non PK1.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Tabel bentukan dari Entitas 2 dan Relasi yang terdiri atas kolom PK2, atribut Non PK2, PK1 dan atribut Relasi.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4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diidentifikasi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Tambahkan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PK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komposit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secukupnya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610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perlakukan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biner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berperan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sekaligus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perhatian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diubah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menghindari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duplikasi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21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ternary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selebihnya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n-nary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lvl="0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terlibat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FK,</a:t>
            </a:r>
          </a:p>
          <a:p>
            <a:pPr lvl="1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FK,</a:t>
            </a:r>
          </a:p>
          <a:p>
            <a:pPr lvl="1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sebagian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menjamin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keunikan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/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menjamin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keunikan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509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ditambahkan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FK. 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gabungan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diskriminator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Diskriminator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kumpulan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membedakan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69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memperhatikan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menghubungkan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Kumpulan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memetakan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alternatif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memetakan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Gen-Spec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Alternatif 1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Terbentuk 3 tabel relasi sebagai berikut. Pada ER-Diagram, entitas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subkelas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tidak boleh memiliki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sendiri, karena entitas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subkelas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bagian dari entitas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superkelasnya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Yang akan menjadi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entitas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subkelas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adalah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superkelasnya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Alternatif 2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Terbentuk hanya 2 tabel yang saling lepas dengan seluruh atribut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superkelas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masuk ke dalam entitas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subkelas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38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ntitas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asosiatif merupakan entitas yang terbentuk dari relasi banyak ke banyak. Perbedaan dengan tabel yang terbentuk dari relasi M ke N biasa adalah, entitas asosiatif memiliki sebuah atribut yang unik yang dijadikan kunci. Selain itu, entitas asosiatif, ketika dipetakan ke dalam sebuah tabel, jika diperlukan dapat terbentuk 2 buah tabel, yaitu tabel master dan tabel detail. Namun hal ini tidak berlaku untuk semua kasus. Ada kasus-kasus tertentu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 hasil transformasinya tetap menjadi 3 tabel seperti pada relasi n ke m namun ketiga tabel memiliki PK masing-masing (bukan PK,FK).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master </a:t>
            </a:r>
            <a:r>
              <a:rPr lang="en-ID" baseline="0" dirty="0" err="1"/>
              <a:t>dan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detail </a:t>
            </a:r>
            <a:r>
              <a:rPr lang="en-ID" baseline="0" dirty="0" err="1"/>
              <a:t>perhatikan</a:t>
            </a:r>
            <a:r>
              <a:rPr lang="en-ID" baseline="0" dirty="0"/>
              <a:t> </a:t>
            </a:r>
            <a:r>
              <a:rPr lang="en-ID" baseline="0" dirty="0" err="1"/>
              <a:t>frekuensi</a:t>
            </a:r>
            <a:r>
              <a:rPr lang="en-ID" baseline="0" dirty="0"/>
              <a:t> </a:t>
            </a:r>
            <a:r>
              <a:rPr lang="en-ID" baseline="0" dirty="0" err="1"/>
              <a:t>kemungkinan</a:t>
            </a:r>
            <a:r>
              <a:rPr lang="en-ID" baseline="0" dirty="0"/>
              <a:t> </a:t>
            </a:r>
            <a:r>
              <a:rPr lang="en-ID" baseline="0" dirty="0" err="1"/>
              <a:t>munculnya</a:t>
            </a:r>
            <a:r>
              <a:rPr lang="en-ID" baseline="0" dirty="0"/>
              <a:t> </a:t>
            </a:r>
            <a:r>
              <a:rPr lang="en-ID" baseline="0" dirty="0" err="1"/>
              <a:t>variasi</a:t>
            </a:r>
            <a:r>
              <a:rPr lang="en-ID" baseline="0" dirty="0"/>
              <a:t> data. </a:t>
            </a:r>
            <a:r>
              <a:rPr lang="en-ID" baseline="0" dirty="0" err="1"/>
              <a:t>Atribut</a:t>
            </a:r>
            <a:r>
              <a:rPr lang="en-ID" baseline="0" dirty="0"/>
              <a:t> yang </a:t>
            </a:r>
            <a:r>
              <a:rPr lang="en-ID" baseline="0" dirty="0" err="1"/>
              <a:t>kemungkinan</a:t>
            </a:r>
            <a:r>
              <a:rPr lang="en-ID" baseline="0" dirty="0"/>
              <a:t> </a:t>
            </a:r>
            <a:r>
              <a:rPr lang="en-ID" baseline="0" dirty="0" err="1"/>
              <a:t>memiliki</a:t>
            </a:r>
            <a:r>
              <a:rPr lang="en-ID" baseline="0" dirty="0"/>
              <a:t> </a:t>
            </a:r>
            <a:r>
              <a:rPr lang="en-ID" baseline="0" dirty="0" err="1"/>
              <a:t>variasi</a:t>
            </a:r>
            <a:r>
              <a:rPr lang="en-ID" baseline="0" dirty="0"/>
              <a:t> </a:t>
            </a:r>
            <a:r>
              <a:rPr lang="en-ID" baseline="0" dirty="0" err="1"/>
              <a:t>banyak</a:t>
            </a:r>
            <a:r>
              <a:rPr lang="en-ID" baseline="0" dirty="0"/>
              <a:t> </a:t>
            </a:r>
            <a:r>
              <a:rPr lang="en-ID" baseline="0" dirty="0" err="1"/>
              <a:t>dimasukkan</a:t>
            </a:r>
            <a:r>
              <a:rPr lang="en-ID" baseline="0" dirty="0"/>
              <a:t> </a:t>
            </a:r>
            <a:r>
              <a:rPr lang="en-ID" baseline="0" dirty="0" err="1"/>
              <a:t>ke</a:t>
            </a:r>
            <a:r>
              <a:rPr lang="en-ID" baseline="0" dirty="0"/>
              <a:t>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detail, </a:t>
            </a:r>
            <a:r>
              <a:rPr lang="en-ID" baseline="0" dirty="0" err="1"/>
              <a:t>sebaliknya</a:t>
            </a:r>
            <a:r>
              <a:rPr lang="en-ID" baseline="0" dirty="0"/>
              <a:t> </a:t>
            </a:r>
            <a:r>
              <a:rPr lang="en-ID" baseline="0" dirty="0" err="1"/>
              <a:t>atribut</a:t>
            </a:r>
            <a:r>
              <a:rPr lang="en-ID" baseline="0" dirty="0"/>
              <a:t> yang </a:t>
            </a:r>
            <a:r>
              <a:rPr lang="en-ID" baseline="0" dirty="0" err="1"/>
              <a:t>memiliki</a:t>
            </a:r>
            <a:r>
              <a:rPr lang="en-ID" baseline="0" dirty="0"/>
              <a:t> </a:t>
            </a:r>
            <a:r>
              <a:rPr lang="en-ID" baseline="0" dirty="0" err="1"/>
              <a:t>nilai</a:t>
            </a:r>
            <a:r>
              <a:rPr lang="en-ID" baseline="0" dirty="0"/>
              <a:t> </a:t>
            </a:r>
            <a:r>
              <a:rPr lang="en-ID" baseline="0" dirty="0" err="1"/>
              <a:t>tunggal</a:t>
            </a:r>
            <a:r>
              <a:rPr lang="en-ID" baseline="0" dirty="0"/>
              <a:t> </a:t>
            </a:r>
            <a:r>
              <a:rPr lang="en-ID" baseline="0" dirty="0" err="1"/>
              <a:t>dimasukkan</a:t>
            </a:r>
            <a:r>
              <a:rPr lang="en-ID" baseline="0" dirty="0"/>
              <a:t> </a:t>
            </a:r>
            <a:r>
              <a:rPr lang="en-ID" baseline="0" dirty="0" err="1"/>
              <a:t>ke</a:t>
            </a:r>
            <a:r>
              <a:rPr lang="en-ID" baseline="0" dirty="0"/>
              <a:t>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master.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contoh</a:t>
            </a:r>
            <a:r>
              <a:rPr lang="en-ID" baseline="0" dirty="0"/>
              <a:t> </a:t>
            </a:r>
            <a:r>
              <a:rPr lang="en-ID" baseline="0" dirty="0" err="1"/>
              <a:t>kasus</a:t>
            </a:r>
            <a:r>
              <a:rPr lang="en-ID" baseline="0" dirty="0"/>
              <a:t> </a:t>
            </a:r>
            <a:r>
              <a:rPr lang="en-ID" baseline="0" dirty="0" err="1"/>
              <a:t>misalnya</a:t>
            </a:r>
            <a:r>
              <a:rPr lang="en-ID" baseline="0" dirty="0"/>
              <a:t>,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sekali</a:t>
            </a:r>
            <a:r>
              <a:rPr lang="en-ID" baseline="0" dirty="0"/>
              <a:t> </a:t>
            </a:r>
            <a:r>
              <a:rPr lang="en-ID" baseline="0" dirty="0" err="1"/>
              <a:t>transaksi</a:t>
            </a:r>
            <a:r>
              <a:rPr lang="en-ID" baseline="0" dirty="0"/>
              <a:t>, </a:t>
            </a:r>
            <a:r>
              <a:rPr lang="en-ID" baseline="0" dirty="0" err="1"/>
              <a:t>noTransaksi</a:t>
            </a:r>
            <a:r>
              <a:rPr lang="en-ID" baseline="0" dirty="0"/>
              <a:t>, </a:t>
            </a:r>
            <a:r>
              <a:rPr lang="en-ID" baseline="0" dirty="0" err="1"/>
              <a:t>tglTransaksi</a:t>
            </a:r>
            <a:r>
              <a:rPr lang="en-ID" baseline="0" dirty="0"/>
              <a:t>, </a:t>
            </a:r>
            <a:r>
              <a:rPr lang="en-ID" baseline="0" dirty="0" err="1"/>
              <a:t>idMember</a:t>
            </a:r>
            <a:r>
              <a:rPr lang="en-ID" baseline="0" dirty="0"/>
              <a:t>, </a:t>
            </a:r>
            <a:r>
              <a:rPr lang="en-ID" baseline="0" dirty="0" err="1"/>
              <a:t>dan</a:t>
            </a:r>
            <a:r>
              <a:rPr lang="en-ID" baseline="0" dirty="0"/>
              <a:t> total </a:t>
            </a:r>
            <a:r>
              <a:rPr lang="en-ID" baseline="0" dirty="0" err="1"/>
              <a:t>bayar</a:t>
            </a:r>
            <a:r>
              <a:rPr lang="en-ID" baseline="0" dirty="0"/>
              <a:t> </a:t>
            </a:r>
            <a:r>
              <a:rPr lang="en-ID" baseline="0" dirty="0" err="1"/>
              <a:t>akan</a:t>
            </a:r>
            <a:r>
              <a:rPr lang="en-ID" baseline="0" dirty="0"/>
              <a:t> </a:t>
            </a:r>
            <a:r>
              <a:rPr lang="en-ID" baseline="0" dirty="0" err="1"/>
              <a:t>bernilai</a:t>
            </a:r>
            <a:r>
              <a:rPr lang="en-ID" baseline="0" dirty="0"/>
              <a:t> </a:t>
            </a:r>
            <a:r>
              <a:rPr lang="en-ID" baseline="0" dirty="0" err="1"/>
              <a:t>tunggal</a:t>
            </a:r>
            <a:r>
              <a:rPr lang="en-ID" baseline="0" dirty="0"/>
              <a:t>, </a:t>
            </a:r>
            <a:r>
              <a:rPr lang="en-ID" baseline="0" dirty="0" err="1"/>
              <a:t>sedangkan</a:t>
            </a:r>
            <a:r>
              <a:rPr lang="en-ID" baseline="0" dirty="0"/>
              <a:t> </a:t>
            </a:r>
            <a:r>
              <a:rPr lang="en-ID" baseline="0" dirty="0" err="1"/>
              <a:t>idProduk</a:t>
            </a:r>
            <a:r>
              <a:rPr lang="en-ID" baseline="0" dirty="0"/>
              <a:t> </a:t>
            </a:r>
            <a:r>
              <a:rPr lang="en-ID" baseline="0" dirty="0" err="1"/>
              <a:t>dan</a:t>
            </a:r>
            <a:r>
              <a:rPr lang="en-ID" baseline="0" dirty="0"/>
              <a:t> </a:t>
            </a:r>
            <a:r>
              <a:rPr lang="en-ID" baseline="0" dirty="0" err="1"/>
              <a:t>jumlahItem</a:t>
            </a:r>
            <a:r>
              <a:rPr lang="en-ID" baseline="0" dirty="0"/>
              <a:t> </a:t>
            </a:r>
            <a:r>
              <a:rPr lang="en-ID" baseline="0" dirty="0" err="1"/>
              <a:t>akan</a:t>
            </a:r>
            <a:r>
              <a:rPr lang="en-ID" baseline="0" dirty="0"/>
              <a:t> </a:t>
            </a:r>
            <a:r>
              <a:rPr lang="en-ID" baseline="0" dirty="0" err="1"/>
              <a:t>memiliki</a:t>
            </a:r>
            <a:r>
              <a:rPr lang="en-ID" baseline="0" dirty="0"/>
              <a:t> </a:t>
            </a:r>
            <a:r>
              <a:rPr lang="en-ID" baseline="0" dirty="0" err="1"/>
              <a:t>variansi</a:t>
            </a:r>
            <a:r>
              <a:rPr lang="en-ID" baseline="0" dirty="0"/>
              <a:t> minimal 1 </a:t>
            </a:r>
            <a:r>
              <a:rPr lang="en-ID" baseline="0" dirty="0" err="1"/>
              <a:t>macam</a:t>
            </a:r>
            <a:r>
              <a:rPr lang="en-ID" baseline="0" dirty="0"/>
              <a:t>, </a:t>
            </a:r>
            <a:r>
              <a:rPr lang="en-ID" baseline="0" dirty="0" err="1"/>
              <a:t>maksimal</a:t>
            </a:r>
            <a:r>
              <a:rPr lang="en-ID" baseline="0" dirty="0"/>
              <a:t> </a:t>
            </a:r>
            <a:r>
              <a:rPr lang="en-ID" baseline="0" dirty="0" err="1"/>
              <a:t>tak</a:t>
            </a:r>
            <a:r>
              <a:rPr lang="en-ID" baseline="0" dirty="0"/>
              <a:t> </a:t>
            </a:r>
            <a:r>
              <a:rPr lang="en-ID" baseline="0" dirty="0" err="1"/>
              <a:t>hingga</a:t>
            </a:r>
            <a:r>
              <a:rPr lang="en-ID" baseline="0" dirty="0"/>
              <a:t>. </a:t>
            </a:r>
            <a:r>
              <a:rPr lang="en-ID" baseline="0" dirty="0" err="1"/>
              <a:t>Dengan</a:t>
            </a:r>
            <a:r>
              <a:rPr lang="en-ID" baseline="0" dirty="0"/>
              <a:t> </a:t>
            </a:r>
            <a:r>
              <a:rPr lang="en-ID" baseline="0" dirty="0" err="1"/>
              <a:t>demikian</a:t>
            </a:r>
            <a:r>
              <a:rPr lang="en-ID" baseline="0" dirty="0"/>
              <a:t> </a:t>
            </a:r>
            <a:r>
              <a:rPr lang="en-ID" baseline="0" dirty="0" err="1"/>
              <a:t>atribut</a:t>
            </a:r>
            <a:r>
              <a:rPr lang="en-ID" baseline="0" dirty="0"/>
              <a:t> </a:t>
            </a:r>
            <a:r>
              <a:rPr lang="en-ID" baseline="0" dirty="0" err="1"/>
              <a:t>noTransaksi</a:t>
            </a:r>
            <a:r>
              <a:rPr lang="en-ID" baseline="0" dirty="0"/>
              <a:t>, </a:t>
            </a:r>
            <a:r>
              <a:rPr lang="en-ID" baseline="0" dirty="0" err="1"/>
              <a:t>tglTransaksi</a:t>
            </a:r>
            <a:r>
              <a:rPr lang="en-ID" baseline="0" dirty="0"/>
              <a:t>, </a:t>
            </a:r>
            <a:r>
              <a:rPr lang="en-ID" baseline="0" dirty="0" err="1"/>
              <a:t>idMember</a:t>
            </a:r>
            <a:r>
              <a:rPr lang="en-ID" baseline="0" dirty="0"/>
              <a:t>, </a:t>
            </a:r>
            <a:r>
              <a:rPr lang="en-ID" baseline="0" dirty="0" err="1"/>
              <a:t>dan</a:t>
            </a:r>
            <a:r>
              <a:rPr lang="en-ID" baseline="0" dirty="0"/>
              <a:t> total </a:t>
            </a:r>
            <a:r>
              <a:rPr lang="en-ID" baseline="0" dirty="0" err="1"/>
              <a:t>bayar</a:t>
            </a:r>
            <a:r>
              <a:rPr lang="en-ID" baseline="0" dirty="0"/>
              <a:t> </a:t>
            </a:r>
            <a:r>
              <a:rPr lang="en-ID" baseline="0" dirty="0" err="1"/>
              <a:t>dimasukkan</a:t>
            </a:r>
            <a:r>
              <a:rPr lang="en-ID" baseline="0" dirty="0"/>
              <a:t>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master, </a:t>
            </a:r>
            <a:r>
              <a:rPr lang="en-ID" baseline="0" dirty="0" err="1"/>
              <a:t>sedangkan</a:t>
            </a:r>
            <a:r>
              <a:rPr lang="en-ID" baseline="0" dirty="0"/>
              <a:t> </a:t>
            </a:r>
            <a:r>
              <a:rPr lang="en-ID" baseline="0" dirty="0" err="1"/>
              <a:t>atribut</a:t>
            </a:r>
            <a:r>
              <a:rPr lang="en-ID" baseline="0" dirty="0"/>
              <a:t> </a:t>
            </a:r>
            <a:r>
              <a:rPr lang="en-ID" baseline="0" dirty="0" err="1"/>
              <a:t>idProduk</a:t>
            </a:r>
            <a:r>
              <a:rPr lang="en-ID" baseline="0" dirty="0"/>
              <a:t> </a:t>
            </a:r>
            <a:r>
              <a:rPr lang="en-ID" baseline="0" dirty="0" err="1"/>
              <a:t>dan</a:t>
            </a:r>
            <a:r>
              <a:rPr lang="en-ID" baseline="0" dirty="0"/>
              <a:t> </a:t>
            </a:r>
            <a:r>
              <a:rPr lang="en-ID" baseline="0" dirty="0" err="1"/>
              <a:t>jumlahItem</a:t>
            </a:r>
            <a:r>
              <a:rPr lang="en-ID" baseline="0" dirty="0"/>
              <a:t> </a:t>
            </a:r>
            <a:r>
              <a:rPr lang="en-ID" baseline="0" dirty="0" err="1"/>
              <a:t>dimasukkan</a:t>
            </a:r>
            <a:r>
              <a:rPr lang="en-ID" baseline="0" dirty="0"/>
              <a:t> </a:t>
            </a:r>
            <a:r>
              <a:rPr lang="en-ID" baseline="0" dirty="0" err="1"/>
              <a:t>ke</a:t>
            </a:r>
            <a:r>
              <a:rPr lang="en-ID" baseline="0" dirty="0"/>
              <a:t> </a:t>
            </a:r>
            <a:r>
              <a:rPr lang="en-ID" baseline="0" dirty="0" err="1"/>
              <a:t>dalam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detail </a:t>
            </a:r>
            <a:r>
              <a:rPr lang="en-ID" baseline="0" dirty="0" err="1"/>
              <a:t>dengan</a:t>
            </a:r>
            <a:r>
              <a:rPr lang="en-ID" baseline="0" dirty="0"/>
              <a:t> </a:t>
            </a:r>
            <a:r>
              <a:rPr lang="en-ID" baseline="0" dirty="0" err="1"/>
              <a:t>menambahkan</a:t>
            </a:r>
            <a:r>
              <a:rPr lang="en-ID" baseline="0" dirty="0"/>
              <a:t> </a:t>
            </a:r>
            <a:r>
              <a:rPr lang="en-ID" baseline="0" dirty="0" err="1"/>
              <a:t>noTransaksi</a:t>
            </a:r>
            <a:r>
              <a:rPr lang="en-ID" baseline="0" dirty="0"/>
              <a:t> </a:t>
            </a:r>
            <a:r>
              <a:rPr lang="en-ID" baseline="0" dirty="0" err="1"/>
              <a:t>sebagai</a:t>
            </a:r>
            <a:r>
              <a:rPr lang="en-ID" baseline="0" dirty="0"/>
              <a:t> reference </a:t>
            </a:r>
            <a:r>
              <a:rPr lang="en-ID" baseline="0" dirty="0" err="1"/>
              <a:t>ke</a:t>
            </a:r>
            <a:r>
              <a:rPr lang="en-ID" baseline="0" dirty="0"/>
              <a:t> </a:t>
            </a:r>
            <a:r>
              <a:rPr lang="en-ID" baseline="0" dirty="0" err="1"/>
              <a:t>tabel</a:t>
            </a:r>
            <a:r>
              <a:rPr lang="en-ID" baseline="0" dirty="0"/>
              <a:t> master. 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82E7-96EB-42D4-AEDC-61E4892E66A0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24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9C00F14-B3F5-468F-838D-2B70FCA29EBE}" type="slidenum">
              <a:rPr lang="id-ID" smtClean="0"/>
              <a:t>‹#›</a:t>
            </a:fld>
            <a:endParaRPr lang="id-ID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A5ACA512-74E6-4974-9E23-006B6A374B3E}" type="datetimeFigureOut">
              <a:rPr lang="id-ID" smtClean="0"/>
              <a:t>11/01/2017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None/>
              <a:tabLst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None/>
              <a:tabLst/>
              <a:defRPr/>
            </a:pPr>
            <a:r>
              <a:rPr lang="id-ID" dirty="0"/>
              <a:t>CSH2C3/ PEMODELAN BASIS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C00F14-B3F5-468F-838D-2B70FCA29EBE}" type="slidenum">
              <a:rPr lang="id-ID" smtClean="0"/>
              <a:t>‹#›</a:t>
            </a:fld>
            <a:endParaRPr lang="id-ID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5ACA512-74E6-4974-9E23-006B6A374B3E}" type="datetimeFigureOut">
              <a:rPr lang="id-ID" smtClean="0"/>
              <a:t>11/01/2017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6.tmp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8.tmp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tmp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.png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8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tmp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tmp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Pemetaan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</a:t>
            </a:r>
            <a:r>
              <a:rPr lang="en-US" altLang="en-US" sz="5400" dirty="0">
                <a:solidFill>
                  <a:srgbClr val="FF0000"/>
                </a:solidFill>
                <a:latin typeface="Roboto Medium" pitchFamily="2" charset="0"/>
              </a:rPr>
              <a:t>E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R Diagram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err="1">
                <a:solidFill>
                  <a:srgbClr val="FF0000"/>
                </a:solidFill>
                <a:latin typeface="Roboto Medium" pitchFamily="2" charset="0"/>
              </a:rPr>
              <a:t>k</a:t>
            </a: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e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</a:t>
            </a: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Tabel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Roboto" pitchFamily="2" charset="0"/>
              </a:rPr>
              <a:t>Disusun</a:t>
            </a:r>
            <a:r>
              <a:rPr lang="en-US" altLang="en-US" sz="2400" dirty="0">
                <a:latin typeface="Roboto" pitchFamily="2" charset="0"/>
              </a:rPr>
              <a:t> </a:t>
            </a:r>
            <a:r>
              <a:rPr lang="en-US" altLang="en-US" sz="2400" dirty="0" err="1">
                <a:latin typeface="Roboto" pitchFamily="2" charset="0"/>
              </a:rPr>
              <a:t>oleh</a:t>
            </a:r>
            <a:r>
              <a:rPr lang="en-US" altLang="en-US" sz="2400" dirty="0">
                <a:latin typeface="Roboto" pitchFamily="2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Roboto" pitchFamily="2" charset="0"/>
              </a:rPr>
              <a:t>Boby </a:t>
            </a:r>
            <a:r>
              <a:rPr lang="en-US" altLang="en-US" sz="1800" dirty="0" err="1" smtClean="0">
                <a:latin typeface="Roboto" pitchFamily="2" charset="0"/>
              </a:rPr>
              <a:t>Siswanto</a:t>
            </a:r>
            <a:r>
              <a:rPr lang="en-US" altLang="en-US" sz="1800" dirty="0" smtClean="0">
                <a:latin typeface="Roboto" pitchFamily="2" charset="0"/>
              </a:rPr>
              <a:t>, ST, MT </a:t>
            </a:r>
            <a:r>
              <a:rPr lang="en-US" altLang="en-US" sz="1800" dirty="0">
                <a:latin typeface="Roboto" pitchFamily="2" charset="0"/>
              </a:rPr>
              <a:t>– </a:t>
            </a:r>
            <a:r>
              <a:rPr lang="en-US" altLang="en-US" sz="1800" dirty="0" smtClean="0">
                <a:latin typeface="Roboto" pitchFamily="2" charset="0"/>
              </a:rPr>
              <a:t>boby.siswanto@gmail.com</a:t>
            </a: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lvl="0"/>
            <a:r>
              <a:rPr lang="en-GB" dirty="0" err="1"/>
              <a:t>Identifikasi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entitas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“</a:t>
            </a:r>
            <a:r>
              <a:rPr lang="en-GB" i="1" dirty="0"/>
              <a:t>parent</a:t>
            </a:r>
            <a:r>
              <a:rPr lang="en-GB" dirty="0"/>
              <a:t>”</a:t>
            </a:r>
            <a:endParaRPr lang="en-ID" dirty="0"/>
          </a:p>
          <a:p>
            <a:pPr lvl="0"/>
            <a:r>
              <a:rPr lang="en-GB" dirty="0" err="1"/>
              <a:t>Sedangkan</a:t>
            </a:r>
            <a:r>
              <a:rPr lang="en-GB" dirty="0"/>
              <a:t> </a:t>
            </a:r>
            <a:r>
              <a:rPr lang="en-GB" dirty="0" err="1"/>
              <a:t>entitas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“</a:t>
            </a:r>
            <a:r>
              <a:rPr lang="en-GB" i="1" dirty="0"/>
              <a:t>child</a:t>
            </a:r>
            <a:r>
              <a:rPr lang="en-GB" dirty="0"/>
              <a:t>”</a:t>
            </a:r>
            <a:endParaRPr lang="en-ID" dirty="0"/>
          </a:p>
          <a:p>
            <a:pPr lvl="0"/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aturan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, PK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i="1" dirty="0"/>
              <a:t>parent</a:t>
            </a:r>
            <a:r>
              <a:rPr lang="en-GB" dirty="0"/>
              <a:t> </a:t>
            </a:r>
            <a:r>
              <a:rPr lang="en-GB" dirty="0" err="1"/>
              <a:t>ditambahkan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i="1" dirty="0"/>
              <a:t>child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FK</a:t>
            </a:r>
            <a:endParaRPr lang="en-ID" dirty="0"/>
          </a:p>
          <a:p>
            <a:pPr lvl="0"/>
            <a:r>
              <a:rPr lang="en-GB" dirty="0" err="1"/>
              <a:t>Atribut</a:t>
            </a:r>
            <a:r>
              <a:rPr lang="en-GB" dirty="0"/>
              <a:t> yang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ditambahkan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</a:t>
            </a:r>
            <a:r>
              <a:rPr lang="en-GB" i="1" dirty="0"/>
              <a:t>child</a:t>
            </a:r>
            <a:r>
              <a:rPr lang="en-GB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Biner</a:t>
            </a:r>
            <a:endParaRPr lang="en-ID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643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" y="1977656"/>
            <a:ext cx="73818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517" y="274638"/>
            <a:ext cx="6899158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fi-FI" dirty="0"/>
              <a:t>Entitas dengan kardinalitas satu ke satu (1 ke 1) </a:t>
            </a:r>
            <a:r>
              <a:rPr lang="fi-FI" b="0" dirty="0"/>
              <a:t/>
            </a:r>
            <a:br>
              <a:rPr lang="fi-FI" b="0" dirty="0"/>
            </a:b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3" y="4447956"/>
            <a:ext cx="3622913" cy="15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85" y="4509120"/>
            <a:ext cx="3773856" cy="15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995936" y="3861048"/>
            <a:ext cx="792088" cy="8772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67944" y="5157192"/>
            <a:ext cx="697627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dirty="0" err="1"/>
              <a:t>atau</a:t>
            </a:r>
            <a:endParaRPr lang="en-ID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3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77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318" y="228600"/>
            <a:ext cx="7634287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pt-BR" dirty="0"/>
              <a:t>Entitas dengan kardinalitas satu ke banyak (1 ke n) </a:t>
            </a:r>
            <a:r>
              <a:rPr lang="pt-BR" b="0" dirty="0"/>
              <a:t/>
            </a:r>
            <a:br>
              <a:rPr lang="pt-BR" b="0" dirty="0"/>
            </a:b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10" y="4797152"/>
            <a:ext cx="4324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923928" y="3903534"/>
            <a:ext cx="936104" cy="864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0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3056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7634287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pt-BR" dirty="0"/>
              <a:t>Entitas dengan kardinalitas banyak ke banyak (n ke m) </a:t>
            </a:r>
            <a:r>
              <a:rPr lang="pt-BR" b="0" dirty="0"/>
              <a:t/>
            </a:r>
            <a:br>
              <a:rPr lang="pt-BR" b="0" dirty="0"/>
            </a:b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1" y="4797152"/>
            <a:ext cx="590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023823" y="3789040"/>
            <a:ext cx="720080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8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53798"/>
              </p:ext>
            </p:extLst>
          </p:nvPr>
        </p:nvGraphicFramePr>
        <p:xfrm>
          <a:off x="281357" y="1030983"/>
          <a:ext cx="8168299" cy="154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4" imgW="8464269" imgH="1291887" progId="Visio.Drawing.11">
                  <p:embed/>
                </p:oleObj>
              </mc:Choice>
              <mc:Fallback>
                <p:oleObj name="Visio" r:id="rId4" imgW="8464269" imgH="12918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57" y="1030983"/>
                        <a:ext cx="8168299" cy="1543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00436" y="2057436"/>
            <a:ext cx="25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57782" y="1932817"/>
            <a:ext cx="254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1357" y="646113"/>
            <a:ext cx="1925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000" b="1" dirty="0" err="1"/>
              <a:t>Contoh</a:t>
            </a:r>
            <a:r>
              <a:rPr lang="en-ID" sz="2000" b="1" dirty="0"/>
              <a:t> </a:t>
            </a:r>
            <a:r>
              <a:rPr lang="en-ID" sz="2000" b="1" dirty="0" err="1"/>
              <a:t>Kasus</a:t>
            </a:r>
            <a:endParaRPr lang="en-ID" sz="2000" b="1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" y="2194205"/>
            <a:ext cx="9144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ERD di atas, akan terbentuk satu tabel baru dari relasi ‘membeli’ misal dinamakan tabel Membeli. Tabel Membeli memiliki FK Id_barang dari tabel Barang dan FK Id_customer dari tabel Customer.  PK dari tabel Membeli ditentukan berdasarkan proses bisnisnya, sbb:  </a:t>
            </a:r>
            <a:endParaRPr kumimoji="0" lang="nl-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nl-N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setiap customer hanya dapat membeli suatu barang sekali saja (seumur hidup) maka PK terdiri atas kombinasi FK (id_barang dan id_customer).</a:t>
            </a:r>
            <a:endParaRPr kumimoji="0" lang="nl-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nl-N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setiap customer dapat membeli suatu barang berulang kali pada tanggal yang berbeda maka PK terdiri atas kombinasi FK dan tgl_beli. Atribut tgl_beli ditambahkan karena kombinasi id_barang dan id_customer tidak lagi unik.</a:t>
            </a:r>
            <a:endParaRPr kumimoji="0" lang="nl-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nl-N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setiap customer dapat membeli suatu barang berulang kali pada tanggal yang sama maka PK yang terdiri atas kombinasi FK dan tgl_beli akan menjadi tidak unik. Untuk itu dapat diperkenalkan atribut baru sebagai PK tunggal yang dapat mengidentifikasi setiap baris secara unik, misalnya id_transaksi, atribut ini dinamakan </a:t>
            </a:r>
            <a:r>
              <a:rPr kumimoji="0" lang="nl-NL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surrogate key</a:t>
            </a:r>
            <a:r>
              <a:rPr kumimoji="0" lang="nl-N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Dalam hal ini satu transaksi hanya dapat mencatat pembelian satu barang saja.</a:t>
            </a:r>
            <a:endParaRPr kumimoji="0" lang="nl-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96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608" y="2641926"/>
            <a:ext cx="7200800" cy="1409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NL" sz="2000" b="1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Surrogate key</a:t>
            </a:r>
            <a:r>
              <a:rPr lang="nl-NL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merupakan atribut yang tidak dimiliki oleh suatu entitas secara natural. Pada umumnya </a:t>
            </a:r>
            <a:r>
              <a:rPr lang="nl-NL" sz="20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surrogate key</a:t>
            </a:r>
            <a:r>
              <a:rPr lang="nl-NL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memiliki struktur yang dibangun dari tipe data integer dan nilainya dihasilkan secara otomatis oleh sistem.</a:t>
            </a:r>
            <a:endParaRPr lang="en-ID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0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595" y="228600"/>
            <a:ext cx="7634287" cy="1143000"/>
          </a:xfrm>
        </p:spPr>
        <p:txBody>
          <a:bodyPr/>
          <a:lstStyle/>
          <a:p>
            <a:r>
              <a:rPr lang="en-ID" dirty="0" err="1"/>
              <a:t>Relasi</a:t>
            </a:r>
            <a:r>
              <a:rPr lang="en-ID" dirty="0"/>
              <a:t> Unary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kardinalitas</a:t>
            </a:r>
            <a:r>
              <a:rPr lang="en-ID" dirty="0"/>
              <a:t> 1 </a:t>
            </a:r>
            <a:r>
              <a:rPr lang="en-ID" dirty="0" err="1"/>
              <a:t>ke</a:t>
            </a:r>
            <a:r>
              <a:rPr lang="en-ID" dirty="0"/>
              <a:t> 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2060847"/>
            <a:ext cx="99345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77541"/>
              </p:ext>
            </p:extLst>
          </p:nvPr>
        </p:nvGraphicFramePr>
        <p:xfrm>
          <a:off x="179275" y="2106566"/>
          <a:ext cx="5309985" cy="18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Visio" r:id="rId5" imgW="4298765" imgH="1466981" progId="Visio.Drawing.15">
                  <p:embed/>
                </p:oleObj>
              </mc:Choice>
              <mc:Fallback>
                <p:oleObj name="Visio" r:id="rId5" imgW="4298765" imgH="146698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75" y="2106566"/>
                        <a:ext cx="5309985" cy="1812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4442542"/>
            <a:ext cx="2736304" cy="148547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8483762">
            <a:off x="5417252" y="3463441"/>
            <a:ext cx="936104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64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907" y="163513"/>
            <a:ext cx="7634287" cy="1143000"/>
          </a:xfrm>
        </p:spPr>
        <p:txBody>
          <a:bodyPr/>
          <a:lstStyle/>
          <a:p>
            <a:r>
              <a:rPr lang="en-ID" dirty="0" err="1"/>
              <a:t>Relasi</a:t>
            </a:r>
            <a:r>
              <a:rPr lang="en-ID" dirty="0"/>
              <a:t> Unary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Kardinalitas</a:t>
            </a:r>
            <a:r>
              <a:rPr lang="en-ID" dirty="0"/>
              <a:t> n </a:t>
            </a:r>
            <a:r>
              <a:rPr lang="en-ID" dirty="0" err="1"/>
              <a:t>ke</a:t>
            </a:r>
            <a:r>
              <a:rPr lang="en-ID" dirty="0"/>
              <a:t> 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1" y="2132855"/>
            <a:ext cx="110114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62104"/>
              </p:ext>
            </p:extLst>
          </p:nvPr>
        </p:nvGraphicFramePr>
        <p:xfrm>
          <a:off x="356473" y="2278608"/>
          <a:ext cx="419969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Visio" r:id="rId4" imgW="4298765" imgH="1466981" progId="Visio.Drawing.15">
                  <p:embed/>
                </p:oleObj>
              </mc:Choice>
              <mc:Fallback>
                <p:oleObj name="Visio" r:id="rId4" imgW="4298765" imgH="146698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73" y="2278608"/>
                        <a:ext cx="4199692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4" y="4437112"/>
            <a:ext cx="4250910" cy="129614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8483762">
            <a:off x="4349726" y="3573633"/>
            <a:ext cx="936104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86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1" y="163513"/>
            <a:ext cx="7634287" cy="1143000"/>
          </a:xfrm>
        </p:spPr>
        <p:txBody>
          <a:bodyPr/>
          <a:lstStyle/>
          <a:p>
            <a:r>
              <a:rPr lang="en-ID" dirty="0" err="1"/>
              <a:t>Relasi</a:t>
            </a:r>
            <a:r>
              <a:rPr lang="en-ID" dirty="0"/>
              <a:t> Ternary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1" y="2132855"/>
            <a:ext cx="121543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14264"/>
              </p:ext>
            </p:extLst>
          </p:nvPr>
        </p:nvGraphicFramePr>
        <p:xfrm>
          <a:off x="179512" y="2132856"/>
          <a:ext cx="4608512" cy="341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Visio" r:id="rId5" imgW="4984910" imgH="3695831" progId="Visio.Drawing.15">
                  <p:embed/>
                </p:oleObj>
              </mc:Choice>
              <mc:Fallback>
                <p:oleObj name="Visio" r:id="rId5" imgW="4984910" imgH="369583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4608512" cy="3418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2" b="2366"/>
          <a:stretch/>
        </p:blipFill>
        <p:spPr bwMode="auto">
          <a:xfrm>
            <a:off x="5245735" y="2337197"/>
            <a:ext cx="3898265" cy="3052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Down Arrow 7"/>
          <p:cNvSpPr/>
          <p:nvPr/>
        </p:nvSpPr>
        <p:spPr>
          <a:xfrm rot="16200000">
            <a:off x="4381639" y="2799902"/>
            <a:ext cx="936104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4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391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49" y="163513"/>
            <a:ext cx="7634287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017107" y="3645024"/>
            <a:ext cx="936104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16" y="4725144"/>
            <a:ext cx="3866899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5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318" y="163513"/>
            <a:ext cx="7634287" cy="1143000"/>
          </a:xfrm>
        </p:spPr>
        <p:txBody>
          <a:bodyPr/>
          <a:lstStyle/>
          <a:p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Agregasi</a:t>
            </a:r>
            <a:endParaRPr lang="en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5724" y="2348879"/>
            <a:ext cx="124300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41809"/>
              </p:ext>
            </p:extLst>
          </p:nvPr>
        </p:nvGraphicFramePr>
        <p:xfrm>
          <a:off x="385725" y="2348880"/>
          <a:ext cx="4424588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Visio" r:id="rId5" imgW="4733877" imgH="3552866" progId="Visio.Drawing.11">
                  <p:embed/>
                </p:oleObj>
              </mc:Choice>
              <mc:Fallback>
                <p:oleObj name="Visio" r:id="rId5" imgW="4733877" imgH="35528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25" y="2348880"/>
                        <a:ext cx="4424588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80112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54634"/>
              </p:ext>
            </p:extLst>
          </p:nvPr>
        </p:nvGraphicFramePr>
        <p:xfrm>
          <a:off x="5580112" y="2564904"/>
          <a:ext cx="29908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Visio" r:id="rId7" imgW="3428739" imgH="3542995" progId="Visio.Drawing.11">
                  <p:embed/>
                </p:oleObj>
              </mc:Choice>
              <mc:Fallback>
                <p:oleObj name="Visio" r:id="rId7" imgW="3428739" imgH="35429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564904"/>
                        <a:ext cx="2990850" cy="307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 rot="16200000">
            <a:off x="4689728" y="4027055"/>
            <a:ext cx="936104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57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/>
          <a:stretch/>
        </p:blipFill>
        <p:spPr bwMode="auto">
          <a:xfrm>
            <a:off x="0" y="2636912"/>
            <a:ext cx="471560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9" y="181627"/>
            <a:ext cx="7634287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id-ID" dirty="0"/>
              <a:t>s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spesialisasi</a:t>
            </a:r>
            <a:r>
              <a:rPr lang="en-US" dirty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5" y="2328276"/>
            <a:ext cx="4104456" cy="124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128"/>
            <a:ext cx="32674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11960" y="3717032"/>
            <a:ext cx="703835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1139" y="3914745"/>
            <a:ext cx="697627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dirty="0" err="1"/>
              <a:t>atau</a:t>
            </a:r>
            <a:endParaRPr lang="en-ID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338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77656"/>
            <a:ext cx="3164582" cy="425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9205"/>
            <a:ext cx="7634287" cy="11430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asosiatif</a:t>
            </a:r>
            <a:r>
              <a:rPr lang="en-US" dirty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5910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491880" y="3735405"/>
            <a:ext cx="504056" cy="72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1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5"/>
            <a:ext cx="7560840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918867"/>
            <a:ext cx="335220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/>
              <a:t>Buatlah tabel relasi nya!</a:t>
            </a:r>
            <a:endParaRPr lang="en-US" b="1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74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227" y="2009775"/>
            <a:ext cx="6606234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2</a:t>
            </a:r>
            <a:endParaRPr lang="en-US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37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D" sz="2800" dirty="0" err="1"/>
              <a:t>Ketika</a:t>
            </a:r>
            <a:r>
              <a:rPr lang="en-ID" sz="2800" dirty="0"/>
              <a:t> </a:t>
            </a:r>
            <a:r>
              <a:rPr lang="en-ID" sz="2800" dirty="0" err="1"/>
              <a:t>Anda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menyelesaikan</a:t>
            </a:r>
            <a:r>
              <a:rPr lang="en-ID" sz="2800" dirty="0"/>
              <a:t> </a:t>
            </a:r>
            <a:r>
              <a:rPr lang="en-ID" sz="2800" dirty="0" err="1"/>
              <a:t>pemodelan</a:t>
            </a:r>
            <a:r>
              <a:rPr lang="en-ID" sz="2800" dirty="0"/>
              <a:t> basis data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konseptual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ER diagram, </a:t>
            </a:r>
            <a:r>
              <a:rPr lang="en-ID" sz="2800" dirty="0" err="1"/>
              <a:t>langkah</a:t>
            </a:r>
            <a:r>
              <a:rPr lang="en-ID" sz="2800" dirty="0"/>
              <a:t> </a:t>
            </a:r>
            <a:r>
              <a:rPr lang="en-ID" sz="2800" dirty="0" err="1"/>
              <a:t>selanjutnya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pemodelan</a:t>
            </a:r>
            <a:r>
              <a:rPr lang="en-ID" sz="2800" dirty="0"/>
              <a:t> </a:t>
            </a:r>
            <a:r>
              <a:rPr lang="en-ID" sz="2800" i="1" dirty="0"/>
              <a:t>logical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mentransformasikan</a:t>
            </a:r>
            <a:r>
              <a:rPr lang="en-ID" sz="2800" dirty="0"/>
              <a:t> ERD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skema</a:t>
            </a:r>
            <a:r>
              <a:rPr lang="en-ID" sz="2800" dirty="0"/>
              <a:t> </a:t>
            </a:r>
            <a:r>
              <a:rPr lang="en-ID" sz="2800" dirty="0" err="1"/>
              <a:t>relasional</a:t>
            </a:r>
            <a:r>
              <a:rPr lang="en-ID" sz="2800" dirty="0"/>
              <a:t>. </a:t>
            </a:r>
          </a:p>
          <a:p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pemodelan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teridentifikasi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 </a:t>
            </a: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saja</a:t>
            </a:r>
            <a:r>
              <a:rPr lang="en-ID" sz="2800" dirty="0"/>
              <a:t> yang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dibuat</a:t>
            </a:r>
            <a:r>
              <a:rPr lang="en-ID" sz="2800" dirty="0"/>
              <a:t> di </a:t>
            </a:r>
            <a:r>
              <a:rPr lang="en-ID" sz="2800" dirty="0" err="1"/>
              <a:t>dalam</a:t>
            </a:r>
            <a:r>
              <a:rPr lang="en-ID" sz="2800" dirty="0"/>
              <a:t> basis data,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menghubungkan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 yang </a:t>
            </a:r>
            <a:r>
              <a:rPr lang="en-ID" sz="2800" dirty="0" err="1"/>
              <a:t>berelasi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tabel</a:t>
            </a:r>
            <a:r>
              <a:rPr lang="en-ID" sz="2800" dirty="0"/>
              <a:t> </a:t>
            </a:r>
            <a:r>
              <a:rPr lang="en-ID" sz="2800" dirty="0" err="1"/>
              <a:t>lainnya</a:t>
            </a:r>
            <a:r>
              <a:rPr lang="en-ID" sz="2800" dirty="0"/>
              <a:t>.</a:t>
            </a:r>
          </a:p>
          <a:p>
            <a:endParaRPr lang="en-ID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endParaRPr lang="en-ID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77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Pemetaan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ER diagram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dipengaruhi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hal-hal</a:t>
            </a:r>
            <a:r>
              <a:rPr lang="en-US" sz="3200" dirty="0"/>
              <a:t> </a:t>
            </a:r>
            <a:r>
              <a:rPr lang="en-US" sz="3200" dirty="0" err="1"/>
              <a:t>sbb</a:t>
            </a:r>
            <a:r>
              <a:rPr lang="en-US" sz="3200" dirty="0"/>
              <a:t>: </a:t>
            </a:r>
            <a:endParaRPr lang="id-ID" sz="3200" dirty="0"/>
          </a:p>
          <a:p>
            <a:pPr marL="895350" lvl="1" indent="-484188">
              <a:buFont typeface="Wingdings" panose="05000000000000000000" pitchFamily="2" charset="2"/>
              <a:buChar char="ü"/>
            </a:pPr>
            <a:r>
              <a:rPr lang="en-US" sz="2800" b="1" dirty="0" err="1"/>
              <a:t>Pengaruh</a:t>
            </a:r>
            <a:r>
              <a:rPr lang="en-US" sz="2800" b="1" dirty="0"/>
              <a:t> </a:t>
            </a:r>
            <a:r>
              <a:rPr lang="en-US" sz="2800" b="1" dirty="0" err="1"/>
              <a:t>Atribut</a:t>
            </a:r>
            <a:r>
              <a:rPr lang="en-US" sz="2800" b="1" dirty="0"/>
              <a:t> </a:t>
            </a:r>
            <a:endParaRPr lang="en-US" sz="2800" dirty="0"/>
          </a:p>
          <a:p>
            <a:pPr marL="895350" lvl="1" indent="-484188">
              <a:buFont typeface="Wingdings" panose="05000000000000000000" pitchFamily="2" charset="2"/>
              <a:buChar char="ü"/>
            </a:pPr>
            <a:r>
              <a:rPr lang="en-US" sz="2800" b="1" dirty="0" err="1"/>
              <a:t>Pengaruh</a:t>
            </a:r>
            <a:r>
              <a:rPr lang="en-US" sz="2800" b="1" dirty="0"/>
              <a:t> </a:t>
            </a:r>
            <a:r>
              <a:rPr lang="en-US" sz="2800" b="1" dirty="0" err="1"/>
              <a:t>Kardinalitas</a:t>
            </a:r>
            <a:r>
              <a:rPr lang="en-US" sz="2800" b="1" dirty="0"/>
              <a:t> </a:t>
            </a:r>
            <a:endParaRPr lang="en-US" sz="2800" dirty="0"/>
          </a:p>
          <a:p>
            <a:pPr marL="895350" lvl="1" indent="-484188">
              <a:buFont typeface="Wingdings" panose="05000000000000000000" pitchFamily="2" charset="2"/>
              <a:buChar char="ü"/>
            </a:pPr>
            <a:r>
              <a:rPr lang="en-US" sz="2800" b="1" dirty="0" err="1"/>
              <a:t>Pengaruh</a:t>
            </a:r>
            <a:r>
              <a:rPr lang="en-US" sz="2800" b="1" dirty="0"/>
              <a:t> </a:t>
            </a:r>
            <a:r>
              <a:rPr lang="en-US" sz="2800" b="1" dirty="0" err="1"/>
              <a:t>Entitas</a:t>
            </a:r>
            <a:r>
              <a:rPr lang="en-US" sz="2800" b="1" dirty="0"/>
              <a:t> 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Overview</a:t>
            </a:r>
            <a:endParaRPr lang="en-US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44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3284984"/>
            <a:ext cx="8326438" cy="641239"/>
          </a:xfrm>
        </p:spPr>
        <p:txBody>
          <a:bodyPr/>
          <a:lstStyle/>
          <a:p>
            <a:pPr algn="ctr"/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Atribut</a:t>
            </a:r>
            <a:endParaRPr lang="en-ID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84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47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komposit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komponennya</a:t>
            </a:r>
            <a:r>
              <a:rPr lang="en-US" dirty="0"/>
              <a:t>. </a:t>
            </a:r>
            <a:endParaRPr lang="id-ID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Komposit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508104" y="4293096"/>
            <a:ext cx="1080120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4527"/>
              </p:ext>
            </p:extLst>
          </p:nvPr>
        </p:nvGraphicFramePr>
        <p:xfrm>
          <a:off x="396145" y="3521570"/>
          <a:ext cx="4913160" cy="251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4" imgW="3219635" imgH="1644738" progId="Visio.Drawing.11">
                  <p:embed/>
                </p:oleObj>
              </mc:Choice>
              <mc:Fallback>
                <p:oleObj name="Visio" r:id="rId4" imgW="3219635" imgH="16447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5" y="3521570"/>
                        <a:ext cx="4913160" cy="2513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23" y="3517646"/>
            <a:ext cx="2119446" cy="235137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26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 err="1"/>
              <a:t>multivalues</a:t>
            </a:r>
            <a:r>
              <a:rPr lang="en-US" dirty="0"/>
              <a:t> 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E</a:t>
            </a:r>
            <a:r>
              <a:rPr lang="id-ID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E </a:t>
            </a:r>
            <a:r>
              <a:rPr lang="en-US" dirty="0" err="1"/>
              <a:t>dan</a:t>
            </a:r>
            <a:r>
              <a:rPr lang="en-US" dirty="0"/>
              <a:t> M.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Multivalues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28200" y="4113076"/>
            <a:ext cx="936104" cy="792088"/>
          </a:xfrm>
          <a:prstGeom prst="rightArrow">
            <a:avLst>
              <a:gd name="adj1" fmla="val 526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344" y="3418829"/>
            <a:ext cx="1412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71403"/>
              </p:ext>
            </p:extLst>
          </p:nvPr>
        </p:nvGraphicFramePr>
        <p:xfrm>
          <a:off x="304344" y="3418830"/>
          <a:ext cx="3491764" cy="231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4" imgW="2533490" imgH="1873338" progId="Visio.Drawing.11">
                  <p:embed/>
                </p:oleObj>
              </mc:Choice>
              <mc:Fallback>
                <p:oleObj name="Visio" r:id="rId4" imgW="2533490" imgH="1873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4" y="3418830"/>
                        <a:ext cx="3491764" cy="2314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96" y="3645024"/>
            <a:ext cx="3916231" cy="172819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04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2643586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D" b="1" i="1" dirty="0">
                <a:solidFill>
                  <a:schemeClr val="tx1"/>
                </a:solidFill>
              </a:rPr>
              <a:t>Foreign Key</a:t>
            </a:r>
            <a:r>
              <a:rPr lang="en-ID" b="1" dirty="0">
                <a:solidFill>
                  <a:schemeClr val="tx1"/>
                </a:solidFill>
              </a:rPr>
              <a:t> (FK)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atribut</a:t>
            </a:r>
            <a:r>
              <a:rPr lang="en-ID" dirty="0">
                <a:solidFill>
                  <a:schemeClr val="tx1"/>
                </a:solidFill>
              </a:rPr>
              <a:t> (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kumpulan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atribut</a:t>
            </a:r>
            <a:r>
              <a:rPr lang="en-ID" dirty="0">
                <a:solidFill>
                  <a:schemeClr val="tx1"/>
                </a:solidFill>
              </a:rPr>
              <a:t>) yang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mengidentifikasikan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baris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tabel</a:t>
            </a:r>
            <a:r>
              <a:rPr lang="en-ID" dirty="0">
                <a:solidFill>
                  <a:schemeClr val="tx1"/>
                </a:solidFill>
              </a:rPr>
              <a:t> lain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unik</a:t>
            </a:r>
            <a:r>
              <a:rPr lang="en-ID" dirty="0">
                <a:solidFill>
                  <a:schemeClr val="tx1"/>
                </a:solidFill>
              </a:rPr>
              <a:t>. FK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i="1" dirty="0">
                <a:solidFill>
                  <a:schemeClr val="tx1"/>
                </a:solidFill>
              </a:rPr>
              <a:t>primary key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tabel</a:t>
            </a:r>
            <a:r>
              <a:rPr lang="en-ID" dirty="0">
                <a:solidFill>
                  <a:schemeClr val="tx1"/>
                </a:solidFill>
              </a:rPr>
              <a:t> lain </a:t>
            </a:r>
            <a:r>
              <a:rPr lang="en-ID" dirty="0" err="1">
                <a:solidFill>
                  <a:schemeClr val="tx1"/>
                </a:solidFill>
              </a:rPr>
              <a:t>tersebut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r>
              <a:rPr lang="en-ID" dirty="0" err="1">
                <a:solidFill>
                  <a:schemeClr val="tx1"/>
                </a:solidFill>
              </a:rPr>
              <a:t>Keberadaan</a:t>
            </a:r>
            <a:r>
              <a:rPr lang="en-ID" dirty="0">
                <a:solidFill>
                  <a:schemeClr val="tx1"/>
                </a:solidFill>
              </a:rPr>
              <a:t> FK </a:t>
            </a:r>
            <a:r>
              <a:rPr lang="en-ID" dirty="0" err="1">
                <a:solidFill>
                  <a:schemeClr val="tx1"/>
                </a:solidFill>
              </a:rPr>
              <a:t>inilah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merepresentasikan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relasi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antara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tabel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tabel</a:t>
            </a:r>
            <a:r>
              <a:rPr lang="en-ID" dirty="0">
                <a:solidFill>
                  <a:schemeClr val="tx1"/>
                </a:solidFill>
              </a:rPr>
              <a:t> lain.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30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6567" y="2420888"/>
            <a:ext cx="8326438" cy="641239"/>
          </a:xfrm>
        </p:spPr>
        <p:txBody>
          <a:bodyPr/>
          <a:lstStyle/>
          <a:p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Kardinalitas</a:t>
            </a: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  <p:sp>
        <p:nvSpPr>
          <p:cNvPr id="7" name="TextBox 6"/>
          <p:cNvSpPr txBox="1"/>
          <p:nvPr/>
        </p:nvSpPr>
        <p:spPr>
          <a:xfrm>
            <a:off x="436567" y="3284984"/>
            <a:ext cx="4528291" cy="193899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2400" dirty="0" err="1"/>
              <a:t>pada</a:t>
            </a:r>
            <a:r>
              <a:rPr lang="en-ID" sz="2400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Biner</a:t>
            </a:r>
            <a:endParaRPr lang="en-ID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D" sz="2400" dirty="0" err="1"/>
              <a:t>Relasi</a:t>
            </a:r>
            <a:r>
              <a:rPr lang="en-ID" sz="2400" dirty="0"/>
              <a:t> Unary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D" sz="2400" dirty="0" err="1"/>
              <a:t>Relasi</a:t>
            </a:r>
            <a:r>
              <a:rPr lang="en-ID" sz="2400" dirty="0"/>
              <a:t> Ternary </a:t>
            </a:r>
            <a:r>
              <a:rPr lang="en-ID" sz="2400" dirty="0" err="1"/>
              <a:t>dan</a:t>
            </a:r>
            <a:r>
              <a:rPr lang="en-ID" sz="2400" dirty="0"/>
              <a:t> n-nary</a:t>
            </a:r>
            <a:br>
              <a:rPr lang="en-ID" sz="2400" dirty="0"/>
            </a:br>
            <a:endParaRPr lang="en-ID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0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1293</Words>
  <Application>Microsoft Office PowerPoint</Application>
  <PresentationFormat>On-screen Show (4:3)</PresentationFormat>
  <Paragraphs>102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Roboto Medium</vt:lpstr>
      <vt:lpstr>Roboto</vt:lpstr>
      <vt:lpstr>Roboto Light</vt:lpstr>
      <vt:lpstr>Wingdings</vt:lpstr>
      <vt:lpstr>Default Design</vt:lpstr>
      <vt:lpstr>Visio</vt:lpstr>
      <vt:lpstr>PowerPoint Presentation</vt:lpstr>
      <vt:lpstr>PowerPoint Presentation</vt:lpstr>
      <vt:lpstr>Pengantar</vt:lpstr>
      <vt:lpstr>Overview</vt:lpstr>
      <vt:lpstr>Pengaruh Atribut</vt:lpstr>
      <vt:lpstr> Pengaruh Atribut Komposit </vt:lpstr>
      <vt:lpstr> Pengaruh Atribut Multivalues </vt:lpstr>
      <vt:lpstr>PowerPoint Presentation</vt:lpstr>
      <vt:lpstr>Pengaruh Kardinalitas </vt:lpstr>
      <vt:lpstr>Relasi Biner</vt:lpstr>
      <vt:lpstr> Entitas dengan kardinalitas satu ke satu (1 ke 1)  </vt:lpstr>
      <vt:lpstr> Entitas dengan kardinalitas satu ke banyak (1 ke n)  </vt:lpstr>
      <vt:lpstr> Entitas dengan kardinalitas banyak ke banyak (n ke m)  </vt:lpstr>
      <vt:lpstr>PowerPoint Presentation</vt:lpstr>
      <vt:lpstr>PowerPoint Presentation</vt:lpstr>
      <vt:lpstr>Relasi Unary dengan kardinalitas 1 ke n</vt:lpstr>
      <vt:lpstr>Relasi Unary dengan Kardinalitas n ke m</vt:lpstr>
      <vt:lpstr>Relasi Ternary</vt:lpstr>
      <vt:lpstr> Entitas kuat dan lemah  </vt:lpstr>
      <vt:lpstr>Entitas dengan kasus Agregasi</vt:lpstr>
      <vt:lpstr> Entitas dengan kasus generalisasi spesialisasi  </vt:lpstr>
      <vt:lpstr> Entitas asosiatif  </vt:lpstr>
      <vt:lpstr>LATIHAN 1</vt:lpstr>
      <vt:lpstr>LATIHAN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33</cp:revision>
  <dcterms:created xsi:type="dcterms:W3CDTF">2015-09-18T23:00:41Z</dcterms:created>
  <dcterms:modified xsi:type="dcterms:W3CDTF">2017-01-14T17:59:17Z</dcterms:modified>
</cp:coreProperties>
</file>