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6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0E0E0"/>
    <a:srgbClr val="FBFBFB"/>
    <a:srgbClr val="E1E1E1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6" autoAdjust="0"/>
    <p:restoredTop sz="80971" autoAdjust="0"/>
  </p:normalViewPr>
  <p:slideViewPr>
    <p:cSldViewPr>
      <p:cViewPr varScale="1">
        <p:scale>
          <a:sx n="63" d="100"/>
          <a:sy n="63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C3A1DE5-8154-4BAD-B555-7B75FDF39893}" type="datetimeFigureOut">
              <a:rPr lang="en-US"/>
              <a:pPr>
                <a:defRPr/>
              </a:pPr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405750A-7F1B-437B-85CB-2C12650C26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262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B7DC7A-5960-4B37-A7F8-425A7E43A9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76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62051-8B2C-4606-A176-B8160A4C5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5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7436D8-0459-491A-8723-5D54FC1A5C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80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5979BF97-B43C-4825-9C99-E43A5D00797D}" type="slidenum">
              <a:rPr lang="id-ID" smtClean="0"/>
              <a:t>‹#›</a:t>
            </a:fld>
            <a:endParaRPr lang="id-ID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35026F62-EE6E-4B34-B011-76DE9BFE7868}" type="datetime1">
              <a:rPr lang="id-ID" smtClean="0"/>
              <a:t>30/01/2017</a:t>
            </a:fld>
            <a:endParaRPr lang="id-ID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54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0A430-A157-4709-AEEB-46B043E3A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A9C18-9E6A-4AE3-B1AA-155F751A26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0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D4BCB6-4A0E-44D6-8B05-F98EAB237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6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02F7E-6805-4C46-B46E-9AB45CC8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26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228F2-52EC-41A1-BB80-F98079F8F8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399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CF208-B150-485B-90EF-49F099FE14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56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17447-17BE-453A-A009-4AA5D6B35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351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66998-F24B-4042-ADF2-58BFBDE853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3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3E9EABD-20F7-46B7-9515-F95A1BAC95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h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457200" y="2566988"/>
            <a:ext cx="6400800" cy="17430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DML</a:t>
            </a:r>
            <a:endParaRPr lang="en-US" altLang="en-US" sz="5400" dirty="0" smtClean="0">
              <a:solidFill>
                <a:srgbClr val="FF0000"/>
              </a:solidFill>
              <a:latin typeface="Roboto Medium" pitchFamily="2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(Data 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Manipulation Language</a:t>
            </a:r>
            <a:r>
              <a:rPr lang="en-US" altLang="en-US" sz="5400" dirty="0" smtClean="0">
                <a:solidFill>
                  <a:srgbClr val="FF0000"/>
                </a:solidFill>
                <a:latin typeface="Roboto Medium" pitchFamily="2" charset="0"/>
              </a:rPr>
              <a:t>)</a:t>
            </a:r>
          </a:p>
        </p:txBody>
      </p:sp>
      <p:sp>
        <p:nvSpPr>
          <p:cNvPr id="3076" name="Rectangle 10"/>
          <p:cNvSpPr>
            <a:spLocks noChangeArrowheads="1"/>
          </p:cNvSpPr>
          <p:nvPr/>
        </p:nvSpPr>
        <p:spPr bwMode="auto">
          <a:xfrm>
            <a:off x="838200" y="4343400"/>
            <a:ext cx="7924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>
              <a:latin typeface="Roboto" pitchFamily="2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Roboto Light" pitchFamily="2" charset="0"/>
              </a:rPr>
              <a:t>Program </a:t>
            </a:r>
            <a:r>
              <a:rPr lang="en-US" altLang="en-US" sz="2400" b="1" dirty="0" err="1">
                <a:latin typeface="Roboto Light" pitchFamily="2" charset="0"/>
              </a:rPr>
              <a:t>Studi</a:t>
            </a:r>
            <a:r>
              <a:rPr lang="en-US" altLang="en-US" sz="2400" b="1" dirty="0">
                <a:latin typeface="Roboto Light" pitchFamily="2" charset="0"/>
              </a:rPr>
              <a:t> D3 </a:t>
            </a:r>
            <a:r>
              <a:rPr lang="en-US" altLang="en-US" sz="2400" b="1" dirty="0" err="1" smtClean="0">
                <a:latin typeface="Roboto Light" pitchFamily="2" charset="0"/>
              </a:rPr>
              <a:t>Teknik</a:t>
            </a:r>
            <a:r>
              <a:rPr lang="en-US" altLang="en-US" sz="2400" b="1" dirty="0" smtClean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Informatika</a:t>
            </a:r>
            <a:r>
              <a:rPr lang="en-US" altLang="en-US" sz="2400" b="1" dirty="0">
                <a:latin typeface="Roboto Light" pitchFamily="2" charset="0"/>
              </a:rPr>
              <a:t> -</a:t>
            </a:r>
            <a:r>
              <a:rPr lang="en-US" altLang="en-US" sz="2400" b="1" dirty="0" err="1">
                <a:latin typeface="Roboto Light" pitchFamily="2" charset="0"/>
              </a:rPr>
              <a:t>Fakultas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Ilmu</a:t>
            </a:r>
            <a:r>
              <a:rPr lang="en-US" altLang="en-US" sz="2400" b="1" dirty="0">
                <a:latin typeface="Roboto Light" pitchFamily="2" charset="0"/>
              </a:rPr>
              <a:t> </a:t>
            </a:r>
            <a:r>
              <a:rPr lang="en-US" altLang="en-US" sz="2400" b="1" dirty="0" err="1">
                <a:latin typeface="Roboto Light" pitchFamily="2" charset="0"/>
              </a:rPr>
              <a:t>Terapan</a:t>
            </a:r>
            <a:endParaRPr lang="en-US" altLang="en-US" sz="2400" b="1" dirty="0">
              <a:latin typeface="Roboto Light" pitchFamily="2" charset="0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latin typeface="Roboto Ligh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Result ?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E89A6-91AF-4CBD-B6EC-83143D3623CE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10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8039100" cy="373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687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1124744"/>
            <a:ext cx="8326438" cy="641239"/>
          </a:xfrm>
        </p:spPr>
        <p:txBody>
          <a:bodyPr/>
          <a:lstStyle/>
          <a:p>
            <a:r>
              <a:rPr lang="id-ID" dirty="0"/>
              <a:t>Perintah Dasar Transaksi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700808"/>
            <a:ext cx="8326438" cy="4054844"/>
          </a:xfrm>
        </p:spPr>
        <p:txBody>
          <a:bodyPr/>
          <a:lstStyle/>
          <a:p>
            <a:r>
              <a:rPr lang="id-ID" sz="1800" dirty="0" smtClean="0"/>
              <a:t>Commit</a:t>
            </a:r>
            <a:br>
              <a:rPr lang="id-ID" sz="1800" dirty="0" smtClean="0"/>
            </a:br>
            <a:r>
              <a:rPr lang="nl-NL" sz="1800" dirty="0" smtClean="0"/>
              <a:t>Perintah </a:t>
            </a:r>
            <a:r>
              <a:rPr lang="nl-NL" sz="1800" dirty="0"/>
              <a:t>ini berfungsi untu mengakhiri suatu transaksi yang telah dirubah menggunakan perintah DML. Data-data akan bersifat permanen setelah menggunakan perintah “commit”. Jika pengguna tidak menggunakan perintah ini, maka masih dimungkinkan untuk mengembalikan (undo) semua modifikasi terakhir kali. </a:t>
            </a:r>
            <a:endParaRPr lang="id-ID" sz="1400" dirty="0"/>
          </a:p>
          <a:p>
            <a:r>
              <a:rPr lang="id-ID" sz="1800" dirty="0" smtClean="0"/>
              <a:t>Rollback</a:t>
            </a:r>
            <a:br>
              <a:rPr lang="id-ID" sz="1800" dirty="0" smtClean="0"/>
            </a:br>
            <a:r>
              <a:rPr lang="nl-NL" sz="1800" dirty="0" smtClean="0"/>
              <a:t>Data-data </a:t>
            </a:r>
            <a:r>
              <a:rPr lang="nl-NL" sz="1800" dirty="0"/>
              <a:t>yang telah dirubah dengan perintah DML masih bisa dikembalikan ke kondisi awal transaksi. Pengembalian tersebut dapat menggunakan perintah rollback</a:t>
            </a:r>
            <a:r>
              <a:rPr lang="nl-NL" sz="1800" dirty="0" smtClean="0"/>
              <a:t>.</a:t>
            </a:r>
            <a:endParaRPr lang="id-ID" sz="1800" dirty="0"/>
          </a:p>
          <a:p>
            <a:r>
              <a:rPr lang="id-ID" sz="1800" dirty="0"/>
              <a:t>Save </a:t>
            </a:r>
            <a:r>
              <a:rPr lang="id-ID" sz="1800" dirty="0" smtClean="0"/>
              <a:t>point</a:t>
            </a:r>
            <a:br>
              <a:rPr lang="id-ID" sz="1800" dirty="0" smtClean="0"/>
            </a:br>
            <a:r>
              <a:rPr lang="nl-NL" sz="1800" dirty="0" smtClean="0"/>
              <a:t>Berfungsi </a:t>
            </a:r>
            <a:r>
              <a:rPr lang="nl-NL" sz="1800" dirty="0"/>
              <a:t>untuk membagi-bagi suatu transaksi menjadi tahapan serta memberikan nama ataupun tanda pada bagian yang dimaksud. Dengan adanya Savepoint, perintah Rollback dapat digunakan untuk membatalkan perintah-perintah DML</a:t>
            </a:r>
            <a:r>
              <a:rPr lang="nl-NL" sz="1800" dirty="0" smtClean="0"/>
              <a:t>.</a:t>
            </a:r>
            <a:endParaRPr lang="id-ID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7D2A-FA8B-43B5-89E2-2F9D1A010FAF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6386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3683-CC89-4191-98F2-50465FA33A45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12</a:t>
            </a:fld>
            <a:endParaRPr lang="id-ID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9839"/>
            <a:ext cx="3600400" cy="2738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71103"/>
            <a:ext cx="50673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95" y="3284984"/>
            <a:ext cx="3143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92170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</a:t>
            </a:r>
            <a:r>
              <a:rPr lang="en-US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Klausa</a:t>
            </a:r>
            <a:r>
              <a:rPr lang="en-US" sz="2800" dirty="0"/>
              <a:t> yang </a:t>
            </a:r>
            <a:r>
              <a:rPr lang="en-US" sz="2800" dirty="0" err="1"/>
              <a:t>digunakan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  </a:t>
            </a:r>
            <a:r>
              <a:rPr lang="en-US" sz="2800" b="1" dirty="0">
                <a:solidFill>
                  <a:srgbClr val="0070C0"/>
                </a:solidFill>
              </a:rPr>
              <a:t>SELECT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err="1">
                <a:solidFill>
                  <a:srgbClr val="0070C0"/>
                </a:solidFill>
              </a:rPr>
              <a:t>kolom</a:t>
            </a:r>
            <a:r>
              <a:rPr lang="en-US" sz="2800" dirty="0">
                <a:solidFill>
                  <a:srgbClr val="0070C0"/>
                </a:solidFill>
              </a:rPr>
              <a:t>-data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	     </a:t>
            </a:r>
            <a:r>
              <a:rPr lang="en-US" sz="2800" b="1" dirty="0" smtClean="0">
                <a:solidFill>
                  <a:srgbClr val="0070C0"/>
                </a:solidFill>
              </a:rPr>
              <a:t>FROM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tabel</a:t>
            </a:r>
            <a:r>
              <a:rPr lang="en-US" sz="2800" dirty="0" smtClean="0">
                <a:solidFill>
                  <a:srgbClr val="0070C0"/>
                </a:solidFill>
              </a:rPr>
              <a:t>-data</a:t>
            </a:r>
          </a:p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</a:rPr>
              <a:t>      </a:t>
            </a:r>
            <a:r>
              <a:rPr lang="en-US" sz="2800" dirty="0">
                <a:solidFill>
                  <a:srgbClr val="0070C0"/>
                </a:solidFill>
              </a:rPr>
              <a:t>	</a:t>
            </a:r>
            <a:r>
              <a:rPr lang="en-US" sz="2800" b="1" dirty="0">
                <a:solidFill>
                  <a:srgbClr val="0070C0"/>
                </a:solidFill>
              </a:rPr>
              <a:t>WHERE </a:t>
            </a:r>
            <a:r>
              <a:rPr lang="en-US" sz="2800" dirty="0" smtClean="0">
                <a:solidFill>
                  <a:srgbClr val="0070C0"/>
                </a:solidFill>
              </a:rPr>
              <a:t>filter-data</a:t>
            </a:r>
            <a:r>
              <a:rPr lang="id-ID" sz="2800" dirty="0" smtClean="0">
                <a:solidFill>
                  <a:srgbClr val="0070C0"/>
                </a:solidFill>
              </a:rPr>
              <a:t> (kondisi)</a:t>
            </a:r>
            <a:endParaRPr lang="en-US" sz="28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/>
              <a:t>		</a:t>
            </a:r>
            <a:r>
              <a:rPr lang="en-US" sz="2800" b="1" dirty="0"/>
              <a:t>GROUP BY </a:t>
            </a:r>
            <a:r>
              <a:rPr lang="en-US" sz="2800" dirty="0" err="1"/>
              <a:t>mengelompokkan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/>
              <a:t>	HAVING </a:t>
            </a:r>
            <a:r>
              <a:rPr lang="en-US" sz="2800" dirty="0" err="1"/>
              <a:t>seleksi</a:t>
            </a:r>
            <a:r>
              <a:rPr lang="en-US" sz="2800" dirty="0"/>
              <a:t>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grup</a:t>
            </a:r>
            <a:r>
              <a:rPr lang="en-US" sz="2800" dirty="0"/>
              <a:t> </a:t>
            </a:r>
            <a:r>
              <a:rPr lang="en-US" sz="2800" dirty="0" err="1"/>
              <a:t>tertentu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		</a:t>
            </a:r>
            <a:r>
              <a:rPr lang="en-US" sz="2800" b="1" dirty="0"/>
              <a:t>ORDER BY </a:t>
            </a:r>
            <a:r>
              <a:rPr lang="en-US" sz="2800" dirty="0" err="1" smtClean="0"/>
              <a:t>urutan</a:t>
            </a:r>
            <a:r>
              <a:rPr lang="en-US" sz="2800" dirty="0" smtClean="0"/>
              <a:t>-data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46F9-7C33-484C-8F6A-F1DB1D5D612C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13</a:t>
            </a:fld>
            <a:endParaRPr lang="id-ID"/>
          </a:p>
        </p:txBody>
      </p:sp>
      <p:sp>
        <p:nvSpPr>
          <p:cNvPr id="7" name="Right Brace 6"/>
          <p:cNvSpPr/>
          <p:nvPr/>
        </p:nvSpPr>
        <p:spPr>
          <a:xfrm>
            <a:off x="5800652" y="2133600"/>
            <a:ext cx="648072" cy="1440160"/>
          </a:xfrm>
          <a:prstGeom prst="rightBrace">
            <a:avLst>
              <a:gd name="adj1" fmla="val 8333"/>
              <a:gd name="adj2" fmla="val 510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6520732" y="2669014"/>
            <a:ext cx="1795684" cy="369332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r>
              <a:rPr lang="id-ID" b="1" dirty="0" smtClean="0">
                <a:solidFill>
                  <a:srgbClr val="0070C0"/>
                </a:solidFill>
              </a:rPr>
              <a:t>Query Dasar</a:t>
            </a:r>
          </a:p>
        </p:txBody>
      </p:sp>
    </p:spTree>
    <p:extLst>
      <p:ext uri="{BB962C8B-B14F-4D97-AF65-F5344CB8AC3E}">
        <p14:creationId xmlns:p14="http://schemas.microsoft.com/office/powerpoint/2010/main" val="2683999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Substitution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 smtClean="0"/>
              <a:t>Di </a:t>
            </a:r>
            <a:r>
              <a:rPr lang="nl-NL" sz="2400" dirty="0"/>
              <a:t>dalam SQL*Plus sebuah variabel yang bisa didefinisikan oleh </a:t>
            </a:r>
            <a:r>
              <a:rPr lang="nl-NL" sz="2400" dirty="0" smtClean="0"/>
              <a:t>user</a:t>
            </a:r>
            <a:r>
              <a:rPr lang="id-ID" sz="2400" dirty="0" smtClean="0"/>
              <a:t> </a:t>
            </a:r>
            <a:r>
              <a:rPr lang="nl-NL" sz="2400" dirty="0" smtClean="0"/>
              <a:t>dan</a:t>
            </a:r>
            <a:r>
              <a:rPr lang="id-ID" sz="2400" dirty="0" smtClean="0"/>
              <a:t> </a:t>
            </a:r>
            <a:r>
              <a:rPr lang="nl-NL" sz="2400" dirty="0"/>
              <a:t>nilainya harus diberikan saat runtime. </a:t>
            </a:r>
            <a:endParaRPr lang="id-ID" sz="2400" dirty="0"/>
          </a:p>
          <a:p>
            <a:pPr>
              <a:buNone/>
            </a:pPr>
            <a:r>
              <a:rPr lang="nl-NL" sz="2400" b="1" dirty="0"/>
              <a:t>Single Ampersand (&amp;)</a:t>
            </a:r>
            <a:endParaRPr lang="id-ID" sz="2400" dirty="0"/>
          </a:p>
          <a:p>
            <a:pPr>
              <a:buNone/>
            </a:pPr>
            <a:r>
              <a:rPr lang="id-ID" sz="2400" dirty="0"/>
              <a:t>	</a:t>
            </a:r>
            <a:r>
              <a:rPr lang="nl-NL" sz="2400" dirty="0"/>
              <a:t>Tipe variabel ini bisa digunakan sebagai tambahan untuk kondisi </a:t>
            </a:r>
            <a:r>
              <a:rPr lang="nl-NL" sz="2400" b="1" dirty="0"/>
              <a:t>Where</a:t>
            </a:r>
            <a:r>
              <a:rPr lang="nl-NL" sz="2400" dirty="0"/>
              <a:t>, klausa </a:t>
            </a:r>
            <a:r>
              <a:rPr lang="nl-NL" sz="2400" b="1" dirty="0"/>
              <a:t>Order By</a:t>
            </a:r>
            <a:r>
              <a:rPr lang="nl-NL" sz="2400" dirty="0"/>
              <a:t>, ekspresi kolom, nama tabel, dan pernyataan </a:t>
            </a:r>
            <a:r>
              <a:rPr lang="nl-NL" sz="2400" b="1" dirty="0"/>
              <a:t>Select.</a:t>
            </a:r>
            <a:r>
              <a:rPr lang="nl-NL" sz="2400" dirty="0"/>
              <a:t> </a:t>
            </a:r>
            <a:endParaRPr lang="id-ID" sz="2400" dirty="0"/>
          </a:p>
          <a:p>
            <a:pPr>
              <a:buNone/>
            </a:pPr>
            <a:r>
              <a:rPr lang="id-ID" sz="2400" dirty="0"/>
              <a:t>	</a:t>
            </a:r>
            <a:r>
              <a:rPr lang="nl-NL" sz="2400" dirty="0"/>
              <a:t>Setiap kali </a:t>
            </a:r>
            <a:r>
              <a:rPr lang="nl-NL" sz="2400" i="1" dirty="0"/>
              <a:t>runtime</a:t>
            </a:r>
            <a:r>
              <a:rPr lang="nl-NL" sz="2400" dirty="0"/>
              <a:t>, sistem akan selalu meminta </a:t>
            </a:r>
            <a:r>
              <a:rPr lang="nl-NL" sz="2400" dirty="0" smtClean="0"/>
              <a:t>input dari </a:t>
            </a:r>
            <a:r>
              <a:rPr lang="nl-NL" sz="2400" dirty="0"/>
              <a:t>user, karena variabel ini tidak didefinisikan sehingga  tidak disimpan </a:t>
            </a:r>
            <a:r>
              <a:rPr lang="nl-NL" sz="2400" dirty="0" smtClean="0"/>
              <a:t>nilainya</a:t>
            </a:r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E9D2-3596-4506-9977-08E5CD44EA83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896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Substitution Variabel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sz="2400" b="1" dirty="0"/>
              <a:t>Double Ampersand (&amp;&amp;)</a:t>
            </a:r>
            <a:endParaRPr lang="id-ID" sz="2400" dirty="0"/>
          </a:p>
          <a:p>
            <a:pPr>
              <a:buNone/>
            </a:pPr>
            <a:r>
              <a:rPr lang="id-ID" sz="2400" dirty="0"/>
              <a:t>	</a:t>
            </a:r>
            <a:r>
              <a:rPr lang="nl-NL" sz="2400" dirty="0"/>
              <a:t>Perbedaannya dengan single ampersand substitution variabel adalah bahwa variabel jenis ini akan menyimpan nilai yang </a:t>
            </a:r>
            <a:r>
              <a:rPr lang="nl-NL" sz="2400" dirty="0" smtClean="0"/>
              <a:t>di-</a:t>
            </a:r>
            <a:r>
              <a:rPr lang="nl-NL" sz="2400" i="1" dirty="0" smtClean="0"/>
              <a:t>assign</a:t>
            </a:r>
            <a:r>
              <a:rPr lang="nl-NL" sz="2400" dirty="0" smtClean="0"/>
              <a:t> </a:t>
            </a:r>
            <a:r>
              <a:rPr lang="nl-NL" sz="2400" dirty="0"/>
              <a:t>oleh user. Tanda double ampersand ini dapat digunakan jika sejumlah substitution variabel dengan nama yang sama </a:t>
            </a:r>
            <a:r>
              <a:rPr lang="nl-NL" sz="2400" dirty="0" smtClean="0"/>
              <a:t>dimaksudkan untuk </a:t>
            </a:r>
            <a:r>
              <a:rPr lang="nl-NL" sz="2400" dirty="0"/>
              <a:t>mempunyai nilai yang sama pula. Nilai yang dimasukan akan terus disimpan selama </a:t>
            </a:r>
            <a:r>
              <a:rPr lang="nl-NL" sz="2400" i="1" dirty="0"/>
              <a:t>session </a:t>
            </a:r>
            <a:r>
              <a:rPr lang="nl-NL" sz="2400" dirty="0"/>
              <a:t>SQL berlangsung. </a:t>
            </a:r>
            <a:endParaRPr lang="id-ID" sz="2400" dirty="0"/>
          </a:p>
          <a:p>
            <a:endParaRPr lang="id-ID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5ECCC-CDDE-4B1E-99D6-C7D6F05831C4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464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Operator dalam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Operator Logika</a:t>
            </a:r>
            <a:endParaRPr lang="id-ID" dirty="0"/>
          </a:p>
          <a:p>
            <a:r>
              <a:rPr lang="id-ID" dirty="0"/>
              <a:t>Operator Pembanding</a:t>
            </a:r>
          </a:p>
          <a:p>
            <a:pPr lvl="1"/>
            <a:r>
              <a:rPr lang="id-ID" dirty="0"/>
              <a:t>Aritmatik ( &lt; , &gt; , = )</a:t>
            </a:r>
          </a:p>
          <a:p>
            <a:pPr lvl="1"/>
            <a:r>
              <a:rPr lang="id-ID" dirty="0"/>
              <a:t>IN dan NOT IN</a:t>
            </a:r>
          </a:p>
          <a:p>
            <a:pPr lvl="1"/>
            <a:r>
              <a:rPr lang="id-ID" dirty="0"/>
              <a:t>BETWEEN dan NOT BETWEEN</a:t>
            </a:r>
          </a:p>
          <a:p>
            <a:pPr lvl="1"/>
            <a:r>
              <a:rPr lang="id-ID" dirty="0"/>
              <a:t>LIKE dan NOT LIKE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39BFB-6FA9-4955-9531-44A2D3A0CC74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595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Buatlah Tabel KARTU yang berisi data sebagai berikut 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91A-EA20-415C-821B-BC5CD51C5B81}" type="datetime1">
              <a:rPr lang="id-ID" smtClean="0"/>
              <a:t>30/01/2017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17</a:t>
            </a:fld>
            <a:endParaRPr lang="id-ID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83" y="2996952"/>
            <a:ext cx="6771585" cy="258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41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Buat tabel COPYKARTU yang struktur tabelnya sama persis dengan tabel KARTU, berisi data-data dengan no_seri yang ganjil sbb :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8DAF-C173-45CE-B435-F9A4EDB5BBC9}" type="datetime1">
              <a:rPr lang="id-ID" smtClean="0"/>
              <a:t>30/01/2017</a:t>
            </a:fld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40968"/>
            <a:ext cx="5472608" cy="309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665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Update data pada tabel KARTU yang memiliki no_seri : PS01007 dengan data start_date = 1 September </a:t>
            </a:r>
            <a:r>
              <a:rPr lang="id-ID" sz="2800" dirty="0" smtClean="0"/>
              <a:t>2014 </a:t>
            </a:r>
            <a:r>
              <a:rPr lang="id-ID" sz="2800" dirty="0"/>
              <a:t>, end_date = 1 Agustus </a:t>
            </a:r>
            <a:r>
              <a:rPr lang="id-ID" sz="2800" dirty="0" smtClean="0"/>
              <a:t>2015</a:t>
            </a:r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39BB8-A320-4BA1-8EA9-C9AF053007E9}" type="datetime1">
              <a:rPr lang="id-ID" smtClean="0"/>
              <a:t>30/01/2017</a:t>
            </a:fld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88005"/>
            <a:ext cx="4248472" cy="304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608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8313" y="549275"/>
            <a:ext cx="8229600" cy="939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id-ID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REFERENSI</a:t>
            </a:r>
            <a:endParaRPr lang="id-ID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3" y="1844675"/>
            <a:ext cx="8229600" cy="2692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id-ID" sz="2400" dirty="0" smtClean="0"/>
              <a:t>Abraham </a:t>
            </a:r>
            <a:r>
              <a:rPr lang="id-ID" sz="2400" dirty="0"/>
              <a:t>Silberscahatz, Henry F. Korth. Database System Concepts. </a:t>
            </a:r>
            <a:r>
              <a:rPr lang="id-ID" sz="2400" dirty="0" smtClean="0"/>
              <a:t>McGraw-Hill</a:t>
            </a: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r>
              <a:rPr lang="id-ID" sz="2400" dirty="0" smtClean="0"/>
              <a:t>Raghu </a:t>
            </a:r>
            <a:r>
              <a:rPr lang="id-ID" sz="2400" dirty="0"/>
              <a:t>Ramakrisnan, Gherke. Database Management System. McGraw-Hill</a:t>
            </a:r>
            <a:endParaRPr lang="id-ID" sz="24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FontTx/>
              <a:buNone/>
              <a:defRPr/>
            </a:pPr>
            <a:endParaRPr lang="id-ID" sz="25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1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53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/>
              <a:t>Update pada tabel COPYKARTU berdasarkan referensi dari tabel KARTU</a:t>
            </a:r>
            <a:r>
              <a:rPr lang="id-ID" sz="2800" dirty="0" smtClean="0"/>
              <a:t>.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1E02-5AB9-4FF2-AF49-FAE0E75F5534}" type="datetime1">
              <a:rPr lang="id-ID" smtClean="0"/>
              <a:t>30/01/2017</a:t>
            </a:fld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2936379" cy="365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5536" y="4365104"/>
            <a:ext cx="3024336" cy="288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95536" y="5949280"/>
            <a:ext cx="3024336" cy="288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8920"/>
            <a:ext cx="2664296" cy="366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80012" y="5661248"/>
            <a:ext cx="3024336" cy="2880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680012" y="5938191"/>
            <a:ext cx="3024336" cy="4246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22273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Pembahasan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create </a:t>
            </a:r>
            <a:r>
              <a:rPr lang="en-US" sz="2200" dirty="0"/>
              <a:t>table </a:t>
            </a:r>
            <a:r>
              <a:rPr lang="en-US" sz="2200" dirty="0" err="1" smtClean="0"/>
              <a:t>Kartu</a:t>
            </a:r>
            <a:r>
              <a:rPr lang="en-US" sz="22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no_seri</a:t>
            </a:r>
            <a:r>
              <a:rPr lang="en-US" sz="2200" dirty="0"/>
              <a:t> char(7</a:t>
            </a:r>
            <a:r>
              <a:rPr lang="en-US" sz="2200" dirty="0" smtClean="0"/>
              <a:t>), </a:t>
            </a:r>
            <a:r>
              <a:rPr lang="en-US" sz="2200" dirty="0" err="1"/>
              <a:t>start_date</a:t>
            </a:r>
            <a:r>
              <a:rPr lang="en-US" sz="2200" dirty="0"/>
              <a:t> date</a:t>
            </a:r>
            <a:r>
              <a:rPr lang="en-US" sz="2200" dirty="0" smtClean="0"/>
              <a:t>, </a:t>
            </a:r>
            <a:r>
              <a:rPr lang="en-US" sz="2200" dirty="0" err="1"/>
              <a:t>end_date</a:t>
            </a:r>
            <a:r>
              <a:rPr lang="en-US" sz="2200" dirty="0"/>
              <a:t> date)</a:t>
            </a:r>
            <a:r>
              <a:rPr lang="id-ID" sz="2200" dirty="0"/>
              <a:t>;</a:t>
            </a:r>
          </a:p>
          <a:p>
            <a:r>
              <a:rPr lang="en-US" sz="2200" dirty="0" smtClean="0"/>
              <a:t>insert </a:t>
            </a:r>
            <a:r>
              <a:rPr lang="en-US" sz="2200" dirty="0"/>
              <a:t>into </a:t>
            </a:r>
            <a:r>
              <a:rPr lang="en-US" sz="2200" dirty="0" err="1"/>
              <a:t>Kartu</a:t>
            </a:r>
            <a:r>
              <a:rPr lang="en-US" sz="2200" dirty="0"/>
              <a:t> values ('PS01003','1-Jan-2001','1-Des-2001</a:t>
            </a:r>
            <a:r>
              <a:rPr lang="en-US" sz="2200" dirty="0" smtClean="0"/>
              <a:t>');</a:t>
            </a: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en-US" sz="2200" dirty="0" smtClean="0"/>
              <a:t>insert </a:t>
            </a:r>
            <a:r>
              <a:rPr lang="en-US" sz="2200" dirty="0"/>
              <a:t>into </a:t>
            </a:r>
            <a:r>
              <a:rPr lang="en-US" sz="2200" dirty="0" err="1"/>
              <a:t>Kartu</a:t>
            </a:r>
            <a:r>
              <a:rPr lang="en-US" sz="2200" dirty="0"/>
              <a:t> values ('PS01004','2-Jan-2002','2-Des-2002</a:t>
            </a:r>
            <a:r>
              <a:rPr lang="en-US" sz="2200" dirty="0" smtClean="0"/>
              <a:t>');</a:t>
            </a: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en-US" sz="2200" dirty="0" smtClean="0"/>
              <a:t>insert </a:t>
            </a:r>
            <a:r>
              <a:rPr lang="en-US" sz="2200" dirty="0"/>
              <a:t>into </a:t>
            </a:r>
            <a:r>
              <a:rPr lang="en-US" sz="2200" dirty="0" err="1"/>
              <a:t>Kartu</a:t>
            </a:r>
            <a:r>
              <a:rPr lang="en-US" sz="2200" dirty="0"/>
              <a:t> values ('PS01005','3-Jan-2003','3-Des-2003</a:t>
            </a:r>
            <a:r>
              <a:rPr lang="en-US" sz="2200" dirty="0" smtClean="0"/>
              <a:t>');</a:t>
            </a: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en-US" sz="2200" dirty="0" smtClean="0"/>
              <a:t>insert </a:t>
            </a:r>
            <a:r>
              <a:rPr lang="en-US" sz="2200" dirty="0"/>
              <a:t>into </a:t>
            </a:r>
            <a:r>
              <a:rPr lang="en-US" sz="2200" dirty="0" err="1"/>
              <a:t>Kartu</a:t>
            </a:r>
            <a:r>
              <a:rPr lang="en-US" sz="2200" dirty="0"/>
              <a:t> values ('PS01006','4-Jan-2004','4-Des-2004</a:t>
            </a:r>
            <a:r>
              <a:rPr lang="en-US" sz="2200" dirty="0" smtClean="0"/>
              <a:t>');</a:t>
            </a:r>
            <a:r>
              <a:rPr lang="id-ID" sz="2200" dirty="0" smtClean="0"/>
              <a:t/>
            </a:r>
            <a:br>
              <a:rPr lang="id-ID" sz="2200" dirty="0" smtClean="0"/>
            </a:br>
            <a:r>
              <a:rPr lang="en-US" sz="2200" dirty="0" smtClean="0"/>
              <a:t>insert </a:t>
            </a:r>
            <a:r>
              <a:rPr lang="en-US" sz="2200" dirty="0"/>
              <a:t>into </a:t>
            </a:r>
            <a:r>
              <a:rPr lang="en-US" sz="2200" dirty="0" err="1"/>
              <a:t>Kartu</a:t>
            </a:r>
            <a:r>
              <a:rPr lang="en-US" sz="2200" dirty="0"/>
              <a:t> values ('PS01007','5-Jan-2006','5-Des-2006');</a:t>
            </a:r>
          </a:p>
          <a:p>
            <a:endParaRPr lang="en-US" sz="2200" dirty="0"/>
          </a:p>
          <a:p>
            <a:endParaRPr lang="id-ID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553C0-5AB9-4526-89EF-5880CE085CF9}" type="datetime1">
              <a:rPr lang="id-ID" smtClean="0"/>
              <a:t>30/01/2017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902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Pembahasan 2 dan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table </a:t>
            </a:r>
            <a:r>
              <a:rPr lang="en-US" sz="2800" dirty="0" err="1"/>
              <a:t>copyKartu</a:t>
            </a:r>
            <a:r>
              <a:rPr lang="en-US" sz="2800" dirty="0"/>
              <a:t> as select * from </a:t>
            </a:r>
            <a:r>
              <a:rPr lang="en-US" sz="2800" dirty="0" err="1"/>
              <a:t>Kartu</a:t>
            </a:r>
            <a:r>
              <a:rPr lang="en-US" sz="2800" dirty="0"/>
              <a:t> where </a:t>
            </a:r>
            <a:r>
              <a:rPr lang="en-US" sz="2800" dirty="0" err="1"/>
              <a:t>no_seri</a:t>
            </a:r>
            <a:r>
              <a:rPr lang="en-US" sz="2800" dirty="0"/>
              <a:t> </a:t>
            </a:r>
            <a:r>
              <a:rPr lang="id-ID" sz="2800" dirty="0"/>
              <a:t>IN</a:t>
            </a:r>
            <a:r>
              <a:rPr lang="en-US" sz="2800" dirty="0"/>
              <a:t>('PS01003','PS01005','PS01007');</a:t>
            </a:r>
            <a:endParaRPr lang="id-ID" sz="2800" dirty="0"/>
          </a:p>
          <a:p>
            <a:r>
              <a:rPr lang="id-ID" sz="2800" dirty="0"/>
              <a:t>update kartu set start_date</a:t>
            </a:r>
            <a:r>
              <a:rPr lang="id-ID" sz="2800" dirty="0" smtClean="0"/>
              <a:t>=‘07-01-2014', </a:t>
            </a:r>
            <a:r>
              <a:rPr lang="id-ID" sz="2800" dirty="0"/>
              <a:t>end_date = </a:t>
            </a:r>
            <a:r>
              <a:rPr lang="id-ID" sz="2800" dirty="0" smtClean="0"/>
              <a:t>‘08-01-2015‘ where no_seri=‘PS01007’;</a:t>
            </a:r>
            <a:endParaRPr lang="id-ID" sz="2800" dirty="0"/>
          </a:p>
          <a:p>
            <a:pPr marL="64008" indent="0">
              <a:buNone/>
            </a:pPr>
            <a:endParaRPr lang="id-ID" sz="2800" dirty="0"/>
          </a:p>
          <a:p>
            <a:endParaRPr lang="id-ID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FDD-AD00-47CE-8ED6-5D2F22F46BE0}" type="datetime1">
              <a:rPr lang="id-ID" smtClean="0"/>
              <a:t>30/01/2017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98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Pembahasan 4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US" sz="2400" dirty="0"/>
              <a:t>merge into </a:t>
            </a:r>
            <a:r>
              <a:rPr lang="en-US" sz="2400" dirty="0" err="1"/>
              <a:t>copykartu</a:t>
            </a:r>
            <a:r>
              <a:rPr lang="en-US" sz="2400" dirty="0"/>
              <a:t> a</a:t>
            </a:r>
          </a:p>
          <a:p>
            <a:pPr marL="64008" indent="0">
              <a:buNone/>
            </a:pPr>
            <a:r>
              <a:rPr lang="en-US" sz="2400" dirty="0"/>
              <a:t>using </a:t>
            </a:r>
            <a:r>
              <a:rPr lang="en-US" sz="2400" dirty="0" err="1"/>
              <a:t>kartu</a:t>
            </a:r>
            <a:r>
              <a:rPr lang="en-US" sz="2400" dirty="0"/>
              <a:t> b</a:t>
            </a:r>
          </a:p>
          <a:p>
            <a:pPr marL="64008" indent="0">
              <a:buNone/>
            </a:pPr>
            <a:r>
              <a:rPr lang="en-US" sz="2400" dirty="0"/>
              <a:t>on (</a:t>
            </a:r>
            <a:r>
              <a:rPr lang="en-US" sz="2400" dirty="0" err="1"/>
              <a:t>a.no_seri</a:t>
            </a:r>
            <a:r>
              <a:rPr lang="en-US" sz="2400" dirty="0"/>
              <a:t>=</a:t>
            </a:r>
            <a:r>
              <a:rPr lang="en-US" sz="2400" dirty="0" err="1"/>
              <a:t>b.no_seri</a:t>
            </a:r>
            <a:r>
              <a:rPr lang="en-US" sz="2400" dirty="0"/>
              <a:t>)</a:t>
            </a:r>
          </a:p>
          <a:p>
            <a:pPr marL="64008" indent="0">
              <a:buNone/>
            </a:pPr>
            <a:r>
              <a:rPr lang="en-US" sz="2400" dirty="0"/>
              <a:t>when matched then</a:t>
            </a:r>
          </a:p>
          <a:p>
            <a:pPr marL="64008" indent="0">
              <a:buNone/>
            </a:pPr>
            <a:r>
              <a:rPr lang="en-US" sz="2400" dirty="0"/>
              <a:t>	update set </a:t>
            </a:r>
            <a:r>
              <a:rPr lang="en-US" sz="2400" dirty="0" err="1"/>
              <a:t>a.start_date</a:t>
            </a:r>
            <a:r>
              <a:rPr lang="en-US" sz="2400" dirty="0"/>
              <a:t>=</a:t>
            </a:r>
            <a:r>
              <a:rPr lang="en-US" sz="2400" dirty="0" err="1"/>
              <a:t>b.start_date</a:t>
            </a:r>
            <a:r>
              <a:rPr lang="en-US" sz="2400" dirty="0"/>
              <a:t>, </a:t>
            </a:r>
            <a:r>
              <a:rPr lang="en-US" sz="2400" dirty="0" err="1"/>
              <a:t>a.end_date</a:t>
            </a:r>
            <a:r>
              <a:rPr lang="en-US" sz="2400" dirty="0"/>
              <a:t>=</a:t>
            </a:r>
            <a:r>
              <a:rPr lang="en-US" sz="2400" dirty="0" err="1"/>
              <a:t>b.end_date</a:t>
            </a:r>
            <a:endParaRPr lang="en-US" sz="2400" dirty="0"/>
          </a:p>
          <a:p>
            <a:pPr marL="64008" indent="0">
              <a:buNone/>
            </a:pPr>
            <a:r>
              <a:rPr lang="en-US" sz="2400" dirty="0"/>
              <a:t>when not matched then</a:t>
            </a:r>
          </a:p>
          <a:p>
            <a:pPr marL="64008" indent="0">
              <a:buNone/>
            </a:pPr>
            <a:r>
              <a:rPr lang="en-US" sz="2400" dirty="0"/>
              <a:t>	insert values(</a:t>
            </a:r>
            <a:r>
              <a:rPr lang="en-US" sz="2400" dirty="0" err="1"/>
              <a:t>b.no_seri,b.start_date,b.end_date</a:t>
            </a:r>
            <a:r>
              <a:rPr lang="en-US" sz="24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27C8-F01D-47B6-9FFF-D46F65672D46}" type="datetime1">
              <a:rPr lang="id-ID" smtClean="0"/>
              <a:t>30/01/2017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279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2590800" y="2906713"/>
            <a:ext cx="5903913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id-ID" sz="8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SELESAI</a:t>
            </a:r>
            <a:endParaRPr lang="id-ID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75" y="228600"/>
            <a:ext cx="16970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418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/>
              <a:t>Mahasiswa mampu memahami operasi-operasi DML (Data Manipulation Language) ,konsep dasar transaksi, serta perintah-perintah pada transaksi.</a:t>
            </a:r>
          </a:p>
          <a:p>
            <a:endParaRPr lang="id-ID" dirty="0"/>
          </a:p>
          <a:p>
            <a:r>
              <a:rPr lang="id-ID" dirty="0"/>
              <a:t>Mahasiswa mampu memahami definisi dan fungsi query, klausa, variabel, dan operator-operator pada oracle.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3</a:t>
            </a:fld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46330518-25F2-4618-93F1-FFB1B88704D4}" type="datetime1">
              <a:rPr lang="id-ID" smtClean="0"/>
              <a:t>30/01/2017</a:t>
            </a:fld>
            <a:endParaRPr lang="id-ID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srgbClr val="C00000"/>
                </a:solidFill>
                <a:latin typeface="Century Gothic" panose="020B0502020202020204" pitchFamily="34" charset="0"/>
              </a:rPr>
              <a:t>Tujuan Praktikum</a:t>
            </a:r>
            <a:endParaRPr lang="id-ID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49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t-IT" sz="2800" b="1" dirty="0"/>
              <a:t>SQL Data Manipulation Language (DML)</a:t>
            </a:r>
          </a:p>
          <a:p>
            <a:pPr lvl="1">
              <a:buNone/>
            </a:pPr>
            <a:r>
              <a:rPr lang="en-US" sz="2400" dirty="0" err="1"/>
              <a:t>Konsep</a:t>
            </a:r>
            <a:r>
              <a:rPr lang="en-US" sz="2400" dirty="0"/>
              <a:t> yang </a:t>
            </a:r>
            <a:r>
              <a:rPr lang="en-US" sz="2400" dirty="0" err="1"/>
              <a:t>menerangkan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mengubah</a:t>
            </a:r>
            <a:r>
              <a:rPr lang="en-US" sz="2400" dirty="0"/>
              <a:t>, </a:t>
            </a:r>
            <a:r>
              <a:rPr lang="en-US" sz="2400" dirty="0" err="1"/>
              <a:t>menambah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menghapus</a:t>
            </a:r>
            <a:r>
              <a:rPr lang="en-US" sz="2400" dirty="0"/>
              <a:t> </a:t>
            </a:r>
            <a:r>
              <a:rPr lang="en-US" sz="2400" dirty="0" err="1"/>
              <a:t>baris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.</a:t>
            </a:r>
          </a:p>
          <a:p>
            <a:r>
              <a:rPr lang="en-US" sz="2800" b="1" dirty="0"/>
              <a:t>SQL Data Manipulation Language (DML)</a:t>
            </a:r>
          </a:p>
          <a:p>
            <a:pPr lvl="1"/>
            <a:r>
              <a:rPr lang="en-US" sz="2400" b="1" dirty="0"/>
              <a:t>INSERT </a:t>
            </a:r>
            <a:r>
              <a:rPr lang="en-US" sz="2400" dirty="0"/>
              <a:t>– </a:t>
            </a:r>
            <a:r>
              <a:rPr lang="en-US" sz="2400" dirty="0" err="1"/>
              <a:t>menambahkan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baru</a:t>
            </a:r>
            <a:r>
              <a:rPr lang="en-US" sz="2400" dirty="0"/>
              <a:t> </a:t>
            </a:r>
            <a:r>
              <a:rPr lang="en-US" sz="2400" dirty="0" err="1"/>
              <a:t>dibasisdata</a:t>
            </a:r>
            <a:endParaRPr lang="en-US" sz="2400" dirty="0"/>
          </a:p>
          <a:p>
            <a:pPr lvl="1"/>
            <a:r>
              <a:rPr lang="en-US" sz="2400" b="1" dirty="0"/>
              <a:t>UPDATE</a:t>
            </a:r>
            <a:r>
              <a:rPr lang="en-US" sz="2400" dirty="0"/>
              <a:t> – </a:t>
            </a:r>
            <a:r>
              <a:rPr lang="en-US" sz="2400" dirty="0" err="1"/>
              <a:t>merubah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  <a:p>
            <a:pPr lvl="1"/>
            <a:r>
              <a:rPr lang="en-US" sz="2400" b="1" dirty="0"/>
              <a:t>DELETE</a:t>
            </a:r>
            <a:r>
              <a:rPr lang="en-US" sz="2400" dirty="0"/>
              <a:t> – </a:t>
            </a:r>
            <a:r>
              <a:rPr lang="en-US" sz="2400" dirty="0" err="1"/>
              <a:t>menghapus</a:t>
            </a:r>
            <a:r>
              <a:rPr lang="en-US" sz="2400" dirty="0"/>
              <a:t> data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endParaRPr lang="en-US" sz="2400" dirty="0"/>
          </a:p>
          <a:p>
            <a:pPr lvl="1"/>
            <a:r>
              <a:rPr lang="en-US" sz="2400" b="1" dirty="0"/>
              <a:t>MERGE</a:t>
            </a:r>
            <a:r>
              <a:rPr lang="en-US" sz="2400" dirty="0"/>
              <a:t> - </a:t>
            </a:r>
            <a:r>
              <a:rPr lang="en-US" sz="2400" dirty="0" err="1"/>
              <a:t>melakukan</a:t>
            </a:r>
            <a:r>
              <a:rPr lang="en-US" sz="2400" dirty="0"/>
              <a:t> update </a:t>
            </a:r>
            <a:r>
              <a:rPr lang="en-US" sz="2400" dirty="0" err="1"/>
              <a:t>maupun</a:t>
            </a:r>
            <a:r>
              <a:rPr lang="en-US" sz="2400" dirty="0"/>
              <a:t> insert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kondisi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lain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4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E644D1D-21C2-4279-BD12-0DCD641EB751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Kelompok Perintah DML</a:t>
            </a:r>
          </a:p>
        </p:txBody>
      </p:sp>
    </p:spTree>
    <p:extLst>
      <p:ext uri="{BB962C8B-B14F-4D97-AF65-F5344CB8AC3E}">
        <p14:creationId xmlns:p14="http://schemas.microsoft.com/office/powerpoint/2010/main" val="103858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65757740"/>
              </p:ext>
            </p:extLst>
          </p:nvPr>
        </p:nvGraphicFramePr>
        <p:xfrm>
          <a:off x="365125" y="2009775"/>
          <a:ext cx="83264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38"/>
              </a:tblGrid>
              <a:tr h="370840">
                <a:tc>
                  <a:txBody>
                    <a:bodyPr/>
                    <a:lstStyle/>
                    <a:p>
                      <a:pPr marL="1025525" indent="-1025525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INSERT INTO 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(kolom1, kolom2, …)VALUES (value1, value2, ...);</a:t>
                      </a:r>
                    </a:p>
                    <a:p>
                      <a:pPr marL="1025525" indent="-1025525"/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-1025525"/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atau</a:t>
                      </a:r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0"/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0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INSERT INTO 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VALUES (value1, value2, …);</a:t>
                      </a:r>
                    </a:p>
                    <a:p>
                      <a:pPr marL="1025525" indent="0"/>
                      <a:endParaRPr lang="en-US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id-ID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5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94E7032-14B9-491C-BC35-21AF3580CF0E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459160" y="2708920"/>
            <a:ext cx="820891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(</a:t>
            </a:r>
            <a:r>
              <a:rPr lang="en-US" sz="2000" dirty="0" err="1" smtClean="0"/>
              <a:t>nim</a:t>
            </a:r>
            <a:r>
              <a:rPr lang="en-US" sz="2000" dirty="0" smtClean="0"/>
              <a:t>, </a:t>
            </a:r>
            <a:r>
              <a:rPr lang="en-US" sz="2000" dirty="0" err="1" smtClean="0"/>
              <a:t>nama</a:t>
            </a:r>
            <a:r>
              <a:rPr lang="en-US" sz="2000" dirty="0" smtClean="0"/>
              <a:t>, </a:t>
            </a:r>
            <a:r>
              <a:rPr lang="en-US" sz="2000" dirty="0" err="1" smtClean="0"/>
              <a:t>alamat</a:t>
            </a:r>
            <a:r>
              <a:rPr lang="en-US" sz="2000" dirty="0" smtClean="0"/>
              <a:t>) values (‘03109001’,’Dwi’,’Jl. </a:t>
            </a:r>
            <a:r>
              <a:rPr lang="en-US" sz="2000" dirty="0" err="1" smtClean="0"/>
              <a:t>Abc</a:t>
            </a:r>
            <a:r>
              <a:rPr lang="en-US" sz="2000" dirty="0" smtClean="0"/>
              <a:t>. 1’);</a:t>
            </a:r>
          </a:p>
          <a:p>
            <a:pPr>
              <a:buNone/>
            </a:pPr>
            <a:endParaRPr lang="id-ID" sz="2000" dirty="0" smtClean="0"/>
          </a:p>
          <a:p>
            <a:pPr>
              <a:buNone/>
            </a:pPr>
            <a:r>
              <a:rPr lang="id-ID" sz="2000" dirty="0" smtClean="0"/>
              <a:t>atau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VALUES (‘03109002</a:t>
            </a:r>
            <a:r>
              <a:rPr lang="id-ID" sz="2000" dirty="0" smtClean="0"/>
              <a:t>1</a:t>
            </a:r>
            <a:r>
              <a:rPr lang="en-US" sz="2000" dirty="0" smtClean="0"/>
              <a:t>,’</a:t>
            </a:r>
            <a:r>
              <a:rPr lang="id-ID" sz="2000" dirty="0" smtClean="0"/>
              <a:t>Dwi</a:t>
            </a:r>
            <a:r>
              <a:rPr lang="en-US" sz="2000" dirty="0" smtClean="0"/>
              <a:t>’,’ Jl. </a:t>
            </a:r>
            <a:r>
              <a:rPr lang="id-ID" sz="2000" dirty="0" smtClean="0"/>
              <a:t>Abc</a:t>
            </a:r>
            <a:r>
              <a:rPr lang="en-US" sz="2000" dirty="0" smtClean="0"/>
              <a:t> No. 1’);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4785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Update </a:t>
            </a:r>
            <a:r>
              <a:rPr lang="en-US" sz="2000" dirty="0" err="1"/>
              <a:t>mahasiswa</a:t>
            </a:r>
            <a:r>
              <a:rPr lang="en-US" sz="2000" dirty="0"/>
              <a:t> set </a:t>
            </a:r>
            <a:r>
              <a:rPr lang="en-US" sz="2000" dirty="0" err="1"/>
              <a:t>nama</a:t>
            </a:r>
            <a:r>
              <a:rPr lang="en-US" sz="2000" dirty="0"/>
              <a:t>=‘</a:t>
            </a:r>
            <a:r>
              <a:rPr lang="en-US" sz="2000" dirty="0" err="1"/>
              <a:t>Dwi</a:t>
            </a:r>
            <a:r>
              <a:rPr lang="en-US" sz="2000" dirty="0"/>
              <a:t> A. S’ where </a:t>
            </a:r>
            <a:r>
              <a:rPr lang="en-US" sz="2000" dirty="0" err="1"/>
              <a:t>nim</a:t>
            </a:r>
            <a:r>
              <a:rPr lang="en-US" sz="2000" dirty="0"/>
              <a:t>=‘03109001’;</a:t>
            </a:r>
          </a:p>
          <a:p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b="1" dirty="0"/>
              <a:t>update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pastikan</a:t>
            </a:r>
            <a:r>
              <a:rPr lang="en-US" sz="2000" dirty="0"/>
              <a:t> data yang </a:t>
            </a:r>
            <a:r>
              <a:rPr lang="en-US" sz="2000" dirty="0" err="1"/>
              <a:t>akan</a:t>
            </a:r>
            <a:r>
              <a:rPr lang="en-US" sz="2000" dirty="0"/>
              <a:t> di update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mengisi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b="1" dirty="0"/>
              <a:t>where</a:t>
            </a:r>
          </a:p>
          <a:p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yang </a:t>
            </a:r>
            <a:r>
              <a:rPr lang="en-US" sz="2000" dirty="0" err="1"/>
              <a:t>diupdate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dalam</a:t>
            </a:r>
            <a:r>
              <a:rPr lang="en-US" sz="2000" dirty="0"/>
              <a:t> 1 </a:t>
            </a:r>
            <a:r>
              <a:rPr lang="en-US" sz="2000" dirty="0" err="1"/>
              <a:t>aksi</a:t>
            </a:r>
            <a:r>
              <a:rPr lang="en-US" sz="20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6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4D210C1-197B-49C4-BE2A-A0191DE8BBA9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77163"/>
              </p:ext>
            </p:extLst>
          </p:nvPr>
        </p:nvGraphicFramePr>
        <p:xfrm>
          <a:off x="395536" y="2132856"/>
          <a:ext cx="83529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928"/>
              </a:tblGrid>
              <a:tr h="370840">
                <a:tc>
                  <a:txBody>
                    <a:bodyPr/>
                    <a:lstStyle/>
                    <a:p>
                      <a:pPr marL="1025525" indent="-1025525"/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endParaRPr lang="id-ID" sz="16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1025525" indent="-1025525"/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UPDATE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SET column=expression WHERE condition;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076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Delete </a:t>
            </a:r>
            <a:r>
              <a:rPr lang="en-US" sz="2800" dirty="0" err="1"/>
              <a:t>Mahasiswa</a:t>
            </a:r>
            <a:r>
              <a:rPr lang="en-US" sz="2800" dirty="0"/>
              <a:t> where </a:t>
            </a:r>
            <a:r>
              <a:rPr lang="en-US" sz="2800" dirty="0" err="1"/>
              <a:t>nim</a:t>
            </a:r>
            <a:r>
              <a:rPr lang="en-US" sz="2800" dirty="0"/>
              <a:t>=‘03109002’</a:t>
            </a:r>
          </a:p>
          <a:p>
            <a:endParaRPr lang="en-US" sz="2800" dirty="0"/>
          </a:p>
          <a:p>
            <a:r>
              <a:rPr lang="en-US" sz="2800" dirty="0" err="1"/>
              <a:t>Perintah</a:t>
            </a:r>
            <a:r>
              <a:rPr lang="en-US" sz="2800" dirty="0"/>
              <a:t> delete </a:t>
            </a:r>
            <a:r>
              <a:rPr lang="en-US" sz="2800" dirty="0" err="1"/>
              <a:t>berpengaruh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data, </a:t>
            </a:r>
            <a:r>
              <a:rPr lang="en-US" sz="2800" dirty="0" err="1"/>
              <a:t>jadi</a:t>
            </a:r>
            <a:r>
              <a:rPr lang="en-US" sz="2800" dirty="0"/>
              <a:t> </a:t>
            </a:r>
            <a:r>
              <a:rPr lang="en-US" sz="2800" dirty="0" err="1"/>
              <a:t>pastikan</a:t>
            </a:r>
            <a:r>
              <a:rPr lang="en-US" sz="2800" dirty="0"/>
              <a:t> </a:t>
            </a:r>
            <a:r>
              <a:rPr lang="en-US" sz="2800" dirty="0" err="1"/>
              <a:t>baris</a:t>
            </a:r>
            <a:r>
              <a:rPr lang="en-US" sz="2800" dirty="0"/>
              <a:t> data yang </a:t>
            </a:r>
            <a:r>
              <a:rPr lang="en-US" sz="2800" dirty="0" err="1"/>
              <a:t>mana</a:t>
            </a:r>
            <a:r>
              <a:rPr lang="en-US" sz="2800" dirty="0"/>
              <a:t> yang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dihapus</a:t>
            </a:r>
            <a:r>
              <a:rPr lang="en-US" sz="28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7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C448CFA-E596-497C-9947-0F84607C02D8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Data</a:t>
            </a:r>
            <a:endParaRPr lang="id-ID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04105"/>
              </p:ext>
            </p:extLst>
          </p:nvPr>
        </p:nvGraphicFramePr>
        <p:xfrm>
          <a:off x="755576" y="2204864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endParaRPr lang="id-ID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DELETE FROM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rgbClr val="FF0000"/>
                          </a:solidFill>
                        </a:rPr>
                        <a:t>nama_tabel</a:t>
                      </a:r>
                      <a:r>
                        <a:rPr lang="en-US" sz="1600" baseline="0" dirty="0" smtClean="0">
                          <a:solidFill>
                            <a:srgbClr val="FF0000"/>
                          </a:solidFill>
                        </a:rPr>
                        <a:t> WHERE condition;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42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2487143"/>
              </p:ext>
            </p:extLst>
          </p:nvPr>
        </p:nvGraphicFramePr>
        <p:xfrm>
          <a:off x="365125" y="2009775"/>
          <a:ext cx="832643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64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Sintaks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MERGE INTO nama_tabel</a:t>
                      </a:r>
                      <a:r>
                        <a:rPr lang="id-ID" sz="16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nama_alias_tabel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90600" indent="0"/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(table|view|sub_query) alias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90600" indent="0"/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(join condition)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90600" indent="0"/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MATCHED THEN 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90600" indent="0"/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SET [(column1=column_val1),</a:t>
                      </a:r>
                      <a:endParaRPr lang="id-ID" sz="1600" b="1" kern="1200" baseline="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14600" indent="0"/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(column2=column_val2),…]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WHEN NOT MATCHED THEN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	INSERT (column_list)</a:t>
                      </a:r>
                      <a:r>
                        <a:rPr lang="id-ID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nl-NL" sz="16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 (column_values);</a:t>
                      </a:r>
                      <a:endParaRPr lang="id-ID" sz="1600" b="1" kern="1200" dirty="0" smtClean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979BF97-B43C-4825-9C99-E43A5D00797D}" type="slidenum">
              <a:rPr lang="id-ID" smtClean="0"/>
              <a:t>8</a:t>
            </a:fld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4808C6B-AC81-4B6D-98ED-B8D223E3D263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Merge Into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4268926"/>
            <a:ext cx="82809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sz="2000" dirty="0" smtClean="0"/>
              <a:t>Perintah Merge melakukan proses terhadap 2 tabel yang memiliki keterhubungan (atribut). Dan melakukan suatu aksi berdasarkan nilai atribut, dapat ketika value bernilai sama ataupun tidak.</a:t>
            </a:r>
            <a:endParaRPr lang="en-US" sz="2000" dirty="0" smtClean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1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Merge Into</a:t>
            </a:r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3B78-2920-451A-93C8-1A31CB73D3F9}" type="datetime1">
              <a:rPr lang="id-ID" smtClean="0"/>
              <a:t>30/01/2017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32491-8B9D-4616-85DC-B4F5A8D1E754}" type="slidenum">
              <a:rPr lang="id-ID" smtClean="0"/>
              <a:t>9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89956"/>
            <a:ext cx="78295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442420"/>
            <a:ext cx="775335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712" y="2924944"/>
            <a:ext cx="5762625" cy="1743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4374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621</Words>
  <Application>Microsoft Office PowerPoint</Application>
  <PresentationFormat>On-screen Show (4:3)</PresentationFormat>
  <Paragraphs>157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PowerPoint Presentation</vt:lpstr>
      <vt:lpstr>PowerPoint Presentation</vt:lpstr>
      <vt:lpstr>Tujuan Praktikum</vt:lpstr>
      <vt:lpstr>Kelompok Perintah DML</vt:lpstr>
      <vt:lpstr>Insert Data</vt:lpstr>
      <vt:lpstr>Update Data</vt:lpstr>
      <vt:lpstr>Delete Data</vt:lpstr>
      <vt:lpstr>Merge Into</vt:lpstr>
      <vt:lpstr>Merge Into</vt:lpstr>
      <vt:lpstr>Merge Result ?</vt:lpstr>
      <vt:lpstr>Perintah Dasar Transaksi</vt:lpstr>
      <vt:lpstr>Contoh</vt:lpstr>
      <vt:lpstr>Retrieve Data</vt:lpstr>
      <vt:lpstr>Substitution Variabel</vt:lpstr>
      <vt:lpstr>Substitution Variabel</vt:lpstr>
      <vt:lpstr>Operator dalam Oracle</vt:lpstr>
      <vt:lpstr>Latihan 1</vt:lpstr>
      <vt:lpstr>Latihan 2</vt:lpstr>
      <vt:lpstr>Latihan 3</vt:lpstr>
      <vt:lpstr>Latihan 4</vt:lpstr>
      <vt:lpstr>Pembahasan 1</vt:lpstr>
      <vt:lpstr>Pembahasan 2 dan 3</vt:lpstr>
      <vt:lpstr>Pembahasan 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</dc:title>
  <dc:creator>Arslan</dc:creator>
  <cp:lastModifiedBy>Boby - [2013]</cp:lastModifiedBy>
  <cp:revision>37</cp:revision>
  <dcterms:created xsi:type="dcterms:W3CDTF">2015-09-18T23:00:41Z</dcterms:created>
  <dcterms:modified xsi:type="dcterms:W3CDTF">2017-01-29T22:52:48Z</dcterms:modified>
</cp:coreProperties>
</file>