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6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5" r:id="rId53"/>
    <p:sldId id="336" r:id="rId54"/>
    <p:sldId id="337" r:id="rId55"/>
    <p:sldId id="339" r:id="rId56"/>
    <p:sldId id="340" r:id="rId57"/>
    <p:sldId id="341" r:id="rId58"/>
    <p:sldId id="343" r:id="rId59"/>
    <p:sldId id="344" r:id="rId60"/>
    <p:sldId id="347" r:id="rId61"/>
    <p:sldId id="348" r:id="rId62"/>
    <p:sldId id="349" r:id="rId63"/>
    <p:sldId id="350" r:id="rId64"/>
    <p:sldId id="351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269" r:id="rId8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1.png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/>
              <a:t>single-row </a:t>
            </a:r>
            <a:r>
              <a:rPr lang="en-US" dirty="0" smtClean="0"/>
              <a:t>functions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meliputi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: </a:t>
            </a:r>
            <a:r>
              <a:rPr lang="en-US" dirty="0" err="1" smtClean="0"/>
              <a:t>menerima</a:t>
            </a:r>
            <a:r>
              <a:rPr lang="en-US" dirty="0" smtClean="0"/>
              <a:t> input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bilangan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menerima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bilangan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bilangan</a:t>
            </a:r>
            <a:r>
              <a:rPr lang="en-US" baseline="0" dirty="0" smtClean="0"/>
              <a:t>.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fungsi</a:t>
            </a:r>
            <a:r>
              <a:rPr lang="en-US" dirty="0" smtClean="0"/>
              <a:t> Date :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baseline="0" dirty="0" smtClean="0"/>
              <a:t> data DATE.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date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data DATE, </a:t>
            </a:r>
          </a:p>
          <a:p>
            <a:r>
              <a:rPr lang="en-US" baseline="0" dirty="0" err="1" smtClean="0"/>
              <a:t>Kecuali</a:t>
            </a:r>
            <a:r>
              <a:rPr lang="en-US" baseline="0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MONTHS_BETWEEN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: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lain.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- NVL</a:t>
            </a:r>
          </a:p>
          <a:p>
            <a:r>
              <a:rPr lang="en-US" dirty="0"/>
              <a:t>- NVL2</a:t>
            </a:r>
          </a:p>
          <a:p>
            <a:r>
              <a:rPr lang="en-US" dirty="0"/>
              <a:t>- NULLIF</a:t>
            </a:r>
          </a:p>
          <a:p>
            <a:r>
              <a:rPr lang="en-US" dirty="0"/>
              <a:t>- COALESCE</a:t>
            </a:r>
          </a:p>
          <a:p>
            <a:r>
              <a:rPr lang="en-US" dirty="0"/>
              <a:t>- CASE</a:t>
            </a:r>
          </a:p>
          <a:p>
            <a:r>
              <a:rPr lang="en-US" dirty="0"/>
              <a:t>- DECODE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420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ROUND</a:t>
            </a:r>
          </a:p>
          <a:p>
            <a:r>
              <a:rPr lang="en-US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bilangan</a:t>
            </a:r>
            <a:r>
              <a:rPr lang="en-US" baseline="0" dirty="0" smtClean="0"/>
              <a:t> 45.923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desimal</a:t>
            </a:r>
            <a:r>
              <a:rPr lang="en-US" baseline="0" dirty="0" smtClean="0"/>
              <a:t>, 0 </a:t>
            </a:r>
            <a:r>
              <a:rPr lang="en-US" baseline="0" dirty="0" err="1" smtClean="0"/>
              <a:t>desimal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desimal</a:t>
            </a:r>
            <a:endParaRPr lang="en-US" baseline="0" dirty="0" smtClean="0"/>
          </a:p>
          <a:p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desimal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45.92,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desimal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46</a:t>
            </a:r>
          </a:p>
          <a:p>
            <a:r>
              <a:rPr lang="en-US" baseline="0" dirty="0" err="1" smtClean="0"/>
              <a:t>Pembulatan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desimal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50.</a:t>
            </a:r>
            <a:endParaRPr lang="en-US" dirty="0" smtClean="0"/>
          </a:p>
          <a:p>
            <a:r>
              <a:rPr lang="en-US" dirty="0" err="1" smtClean="0"/>
              <a:t>Tabel</a:t>
            </a:r>
            <a:r>
              <a:rPr lang="en-US" baseline="0" dirty="0" smtClean="0"/>
              <a:t> </a:t>
            </a:r>
            <a:r>
              <a:rPr lang="en-US" dirty="0" smtClean="0"/>
              <a:t>DUAL</a:t>
            </a:r>
            <a:endParaRPr lang="en-US" dirty="0"/>
          </a:p>
          <a:p>
            <a:r>
              <a:rPr lang="en-US" dirty="0" err="1" smtClean="0"/>
              <a:t>Tabel</a:t>
            </a:r>
            <a:r>
              <a:rPr lang="en-US" baseline="0" dirty="0" smtClean="0"/>
              <a:t> </a:t>
            </a:r>
            <a:r>
              <a:rPr lang="en-US" dirty="0" smtClean="0"/>
              <a:t>DUAL </a:t>
            </a:r>
            <a:r>
              <a:rPr lang="en-US" dirty="0" err="1" smtClean="0"/>
              <a:t>dimiliki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 </a:t>
            </a:r>
            <a:r>
              <a:rPr lang="en-US" dirty="0" smtClean="0"/>
              <a:t>SYS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user.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smtClean="0"/>
              <a:t>, </a:t>
            </a:r>
            <a:r>
              <a:rPr lang="en-US" dirty="0"/>
              <a:t>DUMMY,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</a:t>
            </a:r>
            <a:r>
              <a:rPr lang="en-US" dirty="0"/>
              <a:t>. </a:t>
            </a:r>
            <a:r>
              <a:rPr lang="en-US" dirty="0" err="1" smtClean="0"/>
              <a:t>tabel</a:t>
            </a:r>
            <a:r>
              <a:rPr lang="en-US" baseline="0" dirty="0" smtClean="0"/>
              <a:t> dual </a:t>
            </a:r>
            <a:r>
              <a:rPr lang="en-US" baseline="0" dirty="0" err="1" smtClean="0"/>
              <a:t>sangat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endParaRPr lang="en-US" baseline="0" dirty="0" smtClean="0"/>
          </a:p>
          <a:p>
            <a:r>
              <a:rPr lang="id-ID" baseline="0" dirty="0" smtClean="0"/>
              <a:t>s</a:t>
            </a:r>
            <a:r>
              <a:rPr lang="en-US" baseline="0" dirty="0" err="1" smtClean="0"/>
              <a:t>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Tabel</a:t>
            </a:r>
            <a:r>
              <a:rPr lang="en-US" baseline="0" dirty="0" smtClean="0"/>
              <a:t> </a:t>
            </a:r>
            <a:r>
              <a:rPr lang="en-US" dirty="0" smtClean="0"/>
              <a:t>DUAL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kelengkapan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SELECT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SELECT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FROM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mandatori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SELECT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421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TRUNC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pemotongan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45.923 </a:t>
            </a:r>
            <a:r>
              <a:rPr lang="en-US" dirty="0" err="1" smtClean="0"/>
              <a:t>ke</a:t>
            </a:r>
            <a:r>
              <a:rPr lang="en-US" dirty="0" smtClean="0"/>
              <a:t> 2 </a:t>
            </a:r>
            <a:r>
              <a:rPr lang="en-US" dirty="0" err="1" smtClean="0"/>
              <a:t>desimal</a:t>
            </a:r>
            <a:r>
              <a:rPr lang="en-US" dirty="0" smtClean="0"/>
              <a:t>, 0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-1 </a:t>
            </a:r>
            <a:r>
              <a:rPr lang="en-US" dirty="0" err="1" smtClean="0"/>
              <a:t>desimal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pemotongan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2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45.92,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pemotongan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0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45</a:t>
            </a:r>
          </a:p>
          <a:p>
            <a:r>
              <a:rPr lang="en-US" dirty="0" err="1" smtClean="0"/>
              <a:t>pemotongan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-1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bawah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45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40.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32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MOD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750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</a:t>
            </a:r>
          </a:p>
          <a:p>
            <a:r>
              <a:rPr lang="en-US" dirty="0" err="1" smtClean="0"/>
              <a:t>Satuannya</a:t>
            </a:r>
            <a:r>
              <a:rPr lang="en-US" dirty="0" smtClean="0"/>
              <a:t> </a:t>
            </a:r>
            <a:r>
              <a:rPr lang="en-US" dirty="0" err="1" smtClean="0"/>
              <a:t>botol</a:t>
            </a:r>
            <a:r>
              <a:rPr lang="en-US" dirty="0" smtClean="0"/>
              <a:t> 1000ml.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750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 15000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12000,</a:t>
            </a:r>
          </a:p>
          <a:p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 25000, </a:t>
            </a:r>
            <a:r>
              <a:rPr lang="en-US" baseline="0" dirty="0" err="1" smtClean="0"/>
              <a:t>sisa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pembagiannya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250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Format date akan tersimpan dalam basis data dalam bentuk</a:t>
            </a:r>
            <a:r>
              <a:rPr lang="id-ID" baseline="0" dirty="0" smtClean="0"/>
              <a:t> numerik, yaitu </a:t>
            </a:r>
            <a:r>
              <a:rPr lang="en-US" dirty="0" smtClean="0"/>
              <a:t>century,</a:t>
            </a:r>
          </a:p>
          <a:p>
            <a:r>
              <a:rPr lang="en-US" dirty="0" smtClean="0"/>
              <a:t>year, month, day, hours, minutes, and seconds</a:t>
            </a:r>
            <a:r>
              <a:rPr lang="id-ID" dirty="0" smtClean="0"/>
              <a:t>.</a:t>
            </a:r>
          </a:p>
          <a:p>
            <a:r>
              <a:rPr lang="id-ID" dirty="0" smtClean="0"/>
              <a:t>Tampilan default dan format input utk date adalah DD-MON-RR</a:t>
            </a:r>
            <a:r>
              <a:rPr lang="id-ID" baseline="0" dirty="0" smtClean="0"/>
              <a:t> tetapi tampilan default ini</a:t>
            </a:r>
          </a:p>
          <a:p>
            <a:r>
              <a:rPr lang="id-ID" baseline="0" dirty="0" smtClean="0"/>
              <a:t>Bisa diubah dengan merubah parameter yang ada pada nls_date_format.</a:t>
            </a:r>
            <a:endParaRPr lang="id-ID" dirty="0" smtClean="0"/>
          </a:p>
          <a:p>
            <a:r>
              <a:rPr lang="id-ID" dirty="0" smtClean="0"/>
              <a:t>Contoh pada slide menunjukkan tampilan default</a:t>
            </a:r>
            <a:r>
              <a:rPr lang="id-ID" baseline="0" dirty="0" smtClean="0"/>
              <a:t> untuk date adalah DD-MM-YYYY.</a:t>
            </a:r>
          </a:p>
          <a:p>
            <a:r>
              <a:rPr lang="id-ID" baseline="0" dirty="0" smtClean="0"/>
              <a:t>Pada klausa WHERE date ditulis dalam format yang berbeda, tetapi server basis data akan </a:t>
            </a:r>
          </a:p>
          <a:p>
            <a:r>
              <a:rPr lang="id-ID" baseline="0" dirty="0" smtClean="0"/>
              <a:t>Tetap mengenalinya meskipun formatnya berbeda denga tampilan defaultnya yang ditunjukkan</a:t>
            </a:r>
          </a:p>
          <a:p>
            <a:r>
              <a:rPr lang="id-ID" baseline="0" dirty="0" smtClean="0"/>
              <a:t>Oleh data-data yang ada pada kolom tgljual.</a:t>
            </a:r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15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7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 smtClean="0"/>
              <a:t>Date yang diambil dari sistem berupa fungsi yang disebut SYSDATE, yang mengembalikan nilai:</a:t>
            </a:r>
          </a:p>
          <a:p>
            <a:pPr>
              <a:buFontTx/>
              <a:buChar char="-"/>
            </a:pPr>
            <a:r>
              <a:rPr lang="id-ID" sz="1200" dirty="0" smtClean="0"/>
              <a:t>Date dan time</a:t>
            </a:r>
          </a:p>
          <a:p>
            <a:r>
              <a:rPr lang="en-US" dirty="0" smtClean="0"/>
              <a:t>SYSDATE</a:t>
            </a:r>
            <a:r>
              <a:rPr lang="id-ID" dirty="0" smtClean="0"/>
              <a:t>  adalah fungsi date yang mengembalikan nilai current date dan time dari server.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Untuk menampilkan sysdate,</a:t>
            </a:r>
            <a:r>
              <a:rPr lang="id-ID" baseline="0" dirty="0" smtClean="0"/>
              <a:t> kita menggunakan sintaks SELECT terhadap tabel DUAL dimana </a:t>
            </a:r>
          </a:p>
          <a:p>
            <a:r>
              <a:rPr lang="id-ID" baseline="0" dirty="0" smtClean="0"/>
              <a:t>Sysdate bisa dianggap sebagai kolom.</a:t>
            </a:r>
          </a:p>
          <a:p>
            <a:r>
              <a:rPr lang="id-ID" baseline="0" dirty="0" smtClean="0"/>
              <a:t>Hasil dari sintaks menghasilkan sysdate berupa date pada saat sintaks itu dijalankan.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16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2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Operasi Aritmatika dengan Date</a:t>
            </a:r>
          </a:p>
          <a:p>
            <a:r>
              <a:rPr lang="id-ID" dirty="0" smtClean="0"/>
              <a:t>Karena basis data menyimpan date sebagai bilangan, maka kita bisa melakukan</a:t>
            </a:r>
            <a:r>
              <a:rPr lang="id-ID" baseline="0" dirty="0" smtClean="0"/>
              <a:t> penghitungan</a:t>
            </a:r>
          </a:p>
          <a:p>
            <a:r>
              <a:rPr lang="id-ID" baseline="0" dirty="0" smtClean="0"/>
              <a:t>Dengan menggunakan operator aritmatika seperti penambahan dan pengurangan. 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date.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Mengurangkan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jam </a:t>
            </a:r>
            <a:r>
              <a:rPr lang="en-US" dirty="0" err="1" smtClean="0"/>
              <a:t>terhadap</a:t>
            </a:r>
            <a:r>
              <a:rPr lang="en-US" dirty="0" smtClean="0"/>
              <a:t> date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24.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17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5724128"/>
            <a:ext cx="518457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62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 pada slide menunjukkan berapa minggu dari hari ini transaksi</a:t>
            </a:r>
            <a:r>
              <a:rPr lang="id-ID" baseline="0" dirty="0" smtClean="0"/>
              <a:t> penjualan dilakukan oleh</a:t>
            </a:r>
          </a:p>
          <a:p>
            <a:r>
              <a:rPr lang="id-ID" baseline="0" dirty="0" smtClean="0"/>
              <a:t>Petugas dengan kode K-001. Penghitungan dilakukan dengan mengurangkan tanggal jual terhadap sysdate</a:t>
            </a:r>
          </a:p>
          <a:p>
            <a:r>
              <a:rPr lang="id-ID" baseline="0" dirty="0" smtClean="0"/>
              <a:t>Dimana hasilnya adalah hari. Karena hasil yang diminta dalam minggu, maka hasil pengurangan</a:t>
            </a:r>
          </a:p>
          <a:p>
            <a:r>
              <a:rPr lang="id-ID" baseline="0" dirty="0" smtClean="0"/>
              <a:t>Harus dibagi 7 karena 1 minggu terdiri dari 7 hari.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18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1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Fungsi-fungsi date</a:t>
            </a:r>
          </a:p>
          <a:p>
            <a:r>
              <a:rPr lang="id-ID" dirty="0" smtClean="0"/>
              <a:t>Semua</a:t>
            </a:r>
            <a:r>
              <a:rPr lang="id-ID" baseline="0" dirty="0" smtClean="0"/>
              <a:t> fungsi date mengembalikan nilai dari tipe data DATE kecuali fungsi</a:t>
            </a:r>
          </a:p>
          <a:p>
            <a:r>
              <a:rPr lang="en-US" dirty="0" smtClean="0"/>
              <a:t>MONTHS_BETWEEN</a:t>
            </a:r>
            <a:r>
              <a:rPr lang="en-US" dirty="0"/>
              <a:t>, </a:t>
            </a:r>
            <a:r>
              <a:rPr lang="id-ID" dirty="0" smtClean="0"/>
              <a:t>yang mengembalikan nilai numerik.</a:t>
            </a:r>
            <a:endParaRPr lang="en-US" dirty="0"/>
          </a:p>
          <a:p>
            <a:r>
              <a:rPr lang="en-US" dirty="0"/>
              <a:t>• MONTHS_BETWEEN(date1, date2): </a:t>
            </a:r>
            <a:r>
              <a:rPr lang="id-ID" dirty="0" smtClean="0"/>
              <a:t>Menghitung jumlah bulan diantara 2 date </a:t>
            </a:r>
          </a:p>
          <a:p>
            <a:r>
              <a:rPr lang="id-ID" dirty="0" smtClean="0"/>
              <a:t>Yaitu date1 dan date2. Hasil bisa positif atau negatif. Jika date1</a:t>
            </a:r>
            <a:r>
              <a:rPr lang="id-ID" baseline="0" dirty="0" smtClean="0"/>
              <a:t> lebih akhir dari date2</a:t>
            </a:r>
          </a:p>
          <a:p>
            <a:r>
              <a:rPr lang="id-ID" baseline="0" dirty="0" smtClean="0"/>
              <a:t>Maka hasil akan positif, tetapi bila date1 lebih awal dari date2 maka hasil akan negatif.</a:t>
            </a:r>
          </a:p>
          <a:p>
            <a:r>
              <a:rPr lang="id-ID" baseline="0" dirty="0" smtClean="0"/>
              <a:t>Hasil akan berupa bilangan noninteger.</a:t>
            </a:r>
          </a:p>
          <a:p>
            <a:r>
              <a:rPr lang="en-US" dirty="0" smtClean="0"/>
              <a:t>• </a:t>
            </a:r>
            <a:r>
              <a:rPr lang="en-US" dirty="0"/>
              <a:t>ADD_MONTHS(date, n): </a:t>
            </a:r>
            <a:r>
              <a:rPr lang="id-ID" dirty="0" smtClean="0"/>
              <a:t>Menambahkan sejumlah n bulan terhadap date.</a:t>
            </a:r>
          </a:p>
          <a:p>
            <a:r>
              <a:rPr lang="id-ID" dirty="0" smtClean="0"/>
              <a:t>Nilai n harus integer dan dapat negatif.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• </a:t>
            </a:r>
            <a:r>
              <a:rPr lang="en-US" dirty="0"/>
              <a:t>NEXT_DAY(date, 'char'): </a:t>
            </a:r>
            <a:r>
              <a:rPr lang="id-ID" dirty="0" smtClean="0"/>
              <a:t>Mencari date pada hari berikutnya dari nilai date yg ditulis.</a:t>
            </a:r>
            <a:endParaRPr lang="en-US" dirty="0"/>
          </a:p>
          <a:p>
            <a:r>
              <a:rPr lang="id-ID" dirty="0" smtClean="0"/>
              <a:t>Nilai</a:t>
            </a:r>
            <a:r>
              <a:rPr lang="id-ID" baseline="0" dirty="0" smtClean="0"/>
              <a:t> dari </a:t>
            </a:r>
            <a:r>
              <a:rPr lang="en-US" dirty="0" smtClean="0"/>
              <a:t>char </a:t>
            </a:r>
            <a:r>
              <a:rPr lang="id-ID" dirty="0" smtClean="0"/>
              <a:t>bisa bilangan hari atau string karakter.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• </a:t>
            </a:r>
            <a:r>
              <a:rPr lang="en-US" dirty="0"/>
              <a:t>LAST_DAY(date): </a:t>
            </a:r>
            <a:r>
              <a:rPr lang="id-ID" dirty="0" smtClean="0"/>
              <a:t>Mencari</a:t>
            </a:r>
            <a:r>
              <a:rPr lang="id-ID" baseline="0" dirty="0" smtClean="0"/>
              <a:t> date pada hari terakhir pada bulan dimana date berada.</a:t>
            </a:r>
            <a:endParaRPr lang="en-US" dirty="0"/>
          </a:p>
          <a:p>
            <a:r>
              <a:rPr lang="en-US" dirty="0"/>
              <a:t>• ROUND(date[,'</a:t>
            </a:r>
            <a:r>
              <a:rPr lang="en-US" dirty="0" err="1"/>
              <a:t>fmt</a:t>
            </a:r>
            <a:r>
              <a:rPr lang="en-US" dirty="0"/>
              <a:t>']): </a:t>
            </a:r>
            <a:r>
              <a:rPr lang="id-ID" dirty="0" smtClean="0"/>
              <a:t>Pembulatan nilai date ke bentuk fmt. Jika fmt dihilangkan maka </a:t>
            </a:r>
          </a:p>
          <a:p>
            <a:r>
              <a:rPr lang="id-ID" dirty="0" smtClean="0"/>
              <a:t>Date akan dibulatkan ke hari terdekat.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• </a:t>
            </a:r>
            <a:r>
              <a:rPr lang="en-US" dirty="0"/>
              <a:t>TRUNC(date[, '</a:t>
            </a:r>
            <a:r>
              <a:rPr lang="en-US" dirty="0" err="1"/>
              <a:t>fmt</a:t>
            </a:r>
            <a:r>
              <a:rPr lang="en-US" dirty="0"/>
              <a:t>']): </a:t>
            </a:r>
            <a:r>
              <a:rPr lang="id-ID" dirty="0" smtClean="0"/>
              <a:t>Pemotongan nilai date ke bentuk fmt,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fmt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Date </a:t>
            </a:r>
            <a:r>
              <a:rPr lang="en-US" dirty="0" err="1" smtClean="0"/>
              <a:t>akan</a:t>
            </a:r>
            <a:r>
              <a:rPr lang="en-US" dirty="0" smtClean="0"/>
              <a:t> di</a:t>
            </a:r>
            <a:r>
              <a:rPr lang="id-ID" dirty="0" smtClean="0"/>
              <a:t>potong</a:t>
            </a:r>
            <a:r>
              <a:rPr lang="id-ID" baseline="0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19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3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dirty="0" smtClean="0"/>
              <a:t>Contoh pada slide</a:t>
            </a:r>
          </a:p>
          <a:p>
            <a:r>
              <a:rPr lang="id-ID" sz="1200" dirty="0" smtClean="0"/>
              <a:t>MONTHS_BETWEEN  (‘15-SEP-2014’, ’01-APR-2014’) berarti fungsi ini menghitung berapa bulan diantara 2 tgl tersebut. Hasilnya adalah 5,45 hari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dirty="0" smtClean="0"/>
              <a:t>Fungsi ADD_MONTHS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(’15-JUL-2014’,7) akan menambahkan 7 bulan terhadap date 15-jul-2014, maka hasilnya adalah 15-feb-2015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dirty="0" smtClean="0"/>
              <a:t>NEXT_DAY </a:t>
            </a:r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('01-JUN-14',‘JUMAT') akan mencari date yang merupakan hari jumat pada minggu berikutnya.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0" dirty="0" smtClean="0"/>
              <a:t>Fungsi </a:t>
            </a:r>
            <a:r>
              <a:rPr lang="id-ID" sz="1200" dirty="0" smtClean="0"/>
              <a:t>LAST_DAY </a:t>
            </a:r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('01-PEB-2014') akan mencari tanggal terakhir di bulan dan tahun yang sama. Hasilnya adalah 28-peb-2014</a:t>
            </a:r>
            <a:endParaRPr lang="id-ID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dirty="0" smtClean="0"/>
          </a:p>
          <a:p>
            <a:endParaRPr lang="id-ID" sz="1200" dirty="0" smtClean="0"/>
          </a:p>
          <a:p>
            <a:endParaRPr lang="id-ID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20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6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21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975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Format date</a:t>
            </a:r>
            <a:r>
              <a:rPr lang="id-ID" baseline="0" dirty="0" smtClean="0"/>
              <a:t> dapat ditampilkan dalam beberapa cara.</a:t>
            </a:r>
          </a:p>
          <a:p>
            <a:r>
              <a:rPr lang="id-ID" baseline="0" dirty="0" smtClean="0"/>
              <a:t>Yang Pertama adalah format time yang merupakan bagian dari date:</a:t>
            </a:r>
            <a:endParaRPr lang="id-ID" dirty="0" smtClean="0"/>
          </a:p>
          <a:p>
            <a:r>
              <a:rPr lang="en-US" dirty="0" smtClean="0"/>
              <a:t>H</a:t>
            </a:r>
            <a:r>
              <a:rPr lang="id-ID" dirty="0" smtClean="0"/>
              <a:t>H24 artinya penulisan waktu dalam range 24 jam</a:t>
            </a:r>
            <a:r>
              <a:rPr lang="id-ID" baseline="0" dirty="0" smtClean="0"/>
              <a:t> dari jam 00 sampai jam 23.59</a:t>
            </a:r>
          </a:p>
          <a:p>
            <a:r>
              <a:rPr lang="id-ID" baseline="0" dirty="0" smtClean="0"/>
              <a:t>AM adalah ante meridian yaitu waktu antara jam 00 sampai jam 12,</a:t>
            </a:r>
          </a:p>
          <a:p>
            <a:r>
              <a:rPr lang="id-ID" baseline="0" dirty="0" smtClean="0"/>
              <a:t>Sedangkan PM adalah Post Meridian yaitu waktu antara jam 12 sampai jam 23.59.</a:t>
            </a:r>
          </a:p>
          <a:p>
            <a:r>
              <a:rPr lang="id-ID" dirty="0" smtClean="0"/>
              <a:t>Contoh pada slide adalah jam 15,</a:t>
            </a:r>
            <a:r>
              <a:rPr lang="id-ID" baseline="0" dirty="0" smtClean="0"/>
              <a:t> 45 menit, 32 detik. PM</a:t>
            </a:r>
          </a:p>
          <a:p>
            <a:endParaRPr lang="id-ID" baseline="0" dirty="0" smtClean="0"/>
          </a:p>
          <a:p>
            <a:r>
              <a:rPr lang="id-ID" baseline="0" dirty="0" smtClean="0"/>
              <a:t>Selanjutnya adalah format tanggal dan bulan</a:t>
            </a:r>
          </a:p>
          <a:p>
            <a:r>
              <a:rPr lang="id-ID" baseline="0" dirty="0" smtClean="0"/>
              <a:t>Untuk menambahkan karakter pada format date harus ditambahkan tanda kutip ganda pada karakter tersebut.</a:t>
            </a:r>
          </a:p>
          <a:p>
            <a:r>
              <a:rPr lang="id-ID" baseline="0" dirty="0" smtClean="0"/>
              <a:t>Contoh untuk format DD of MONTH hasilnya adalah 12 of OCTOBER</a:t>
            </a:r>
          </a:p>
          <a:p>
            <a:endParaRPr lang="id-ID" baseline="0" dirty="0" smtClean="0"/>
          </a:p>
          <a:p>
            <a:r>
              <a:rPr lang="id-ID" baseline="0" dirty="0" smtClean="0"/>
              <a:t>Contoh yang terakhir adalah Format Ddspth artinya dd spell-out ordinal number, yaitu tanggal </a:t>
            </a:r>
          </a:p>
          <a:p>
            <a:r>
              <a:rPr lang="id-ID" baseline="0" dirty="0" smtClean="0"/>
              <a:t>Yang dapat dieja dalam bahasa inggris dengan menambahkan ordinal number yaitu th pada akhir penulisan tanggal.</a:t>
            </a:r>
          </a:p>
          <a:p>
            <a:r>
              <a:rPr lang="id-ID" baseline="0" dirty="0" smtClean="0"/>
              <a:t>. 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>
                <a:solidFill>
                  <a:prstClr val="black"/>
                </a:solidFill>
              </a:rPr>
              <a:pPr/>
              <a:t>22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1" y="5436096"/>
            <a:ext cx="5760640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0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Kita dapat menggabungkan satu</a:t>
            </a:r>
            <a:r>
              <a:rPr lang="id-ID" baseline="0" dirty="0" smtClean="0"/>
              <a:t> </a:t>
            </a:r>
            <a:r>
              <a:rPr lang="id-ID" dirty="0" smtClean="0"/>
              <a:t>kolom dengan kolom lain atau dengan ekspresi aritmatika, </a:t>
            </a:r>
          </a:p>
          <a:p>
            <a:r>
              <a:rPr lang="id-ID" dirty="0" smtClean="0"/>
              <a:t>Atau nilai konstan untuk</a:t>
            </a:r>
            <a:r>
              <a:rPr lang="id-ID" baseline="0" dirty="0" smtClean="0"/>
              <a:t> menghasilkan ekspresi karakter dengan menggunakan operator</a:t>
            </a:r>
          </a:p>
          <a:p>
            <a:r>
              <a:rPr lang="id-ID" baseline="0" dirty="0" smtClean="0"/>
              <a:t>Konkatenasi dengan simbol tanda pagar atau dengan fungsi CONCAT</a:t>
            </a:r>
          </a:p>
          <a:p>
            <a:r>
              <a:rPr lang="id-ID" baseline="0" dirty="0" smtClean="0"/>
              <a:t>Contoh pada slide</a:t>
            </a:r>
          </a:p>
          <a:p>
            <a:r>
              <a:rPr lang="id-ID" baseline="0" dirty="0" smtClean="0"/>
              <a:t>Kita ingin menggabungkan kodepetugas dan namapetugas kemudian hasil penggabungannya</a:t>
            </a:r>
          </a:p>
          <a:p>
            <a:r>
              <a:rPr lang="id-ID" baseline="0" dirty="0" smtClean="0"/>
              <a:t>kita beri nama Petugas dengan menggunakan alias kolom.</a:t>
            </a:r>
          </a:p>
          <a:p>
            <a:r>
              <a:rPr lang="id-ID" baseline="0" dirty="0" smtClean="0"/>
              <a:t>Hasilnya dapat dilihat: kolom petugas dengan data gabungannya.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Jika kita menggabungkan nilai null dengan string karakter, hasilnya adalah string karakter.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6532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String Karakter Literal</a:t>
            </a:r>
          </a:p>
          <a:p>
            <a:r>
              <a:rPr lang="id-ID" dirty="0" smtClean="0"/>
              <a:t>Literal adalah suatu karakter atau bilangan atau date yang ditempatkan dalam</a:t>
            </a:r>
            <a:r>
              <a:rPr lang="id-ID" baseline="0" dirty="0" smtClean="0"/>
              <a:t> klausa SELECT</a:t>
            </a:r>
          </a:p>
          <a:p>
            <a:r>
              <a:rPr lang="id-ID" baseline="0" dirty="0" smtClean="0"/>
              <a:t>Dan bukan nama kolom atau alias kolom.</a:t>
            </a:r>
          </a:p>
          <a:p>
            <a:r>
              <a:rPr lang="id-ID" baseline="0" dirty="0" smtClean="0"/>
              <a:t>String literal dari text yang tdk terformat dapat ditampilkan pada hasil query dan diperlakukan </a:t>
            </a:r>
          </a:p>
          <a:p>
            <a:r>
              <a:rPr lang="id-ID" baseline="0" dirty="0" smtClean="0"/>
              <a:t>Sama seperti kolom dalam klausa SELECT.</a:t>
            </a:r>
          </a:p>
          <a:p>
            <a:endParaRPr lang="id-ID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Date </a:t>
            </a:r>
            <a:r>
              <a:rPr lang="id-ID" sz="1200" dirty="0" smtClean="0"/>
              <a:t>dan nilai literal karakter harus menggunakan tanda kutip tunggal.</a:t>
            </a:r>
            <a:r>
              <a:rPr lang="en-US" sz="1200" dirty="0" smtClean="0"/>
              <a:t> </a:t>
            </a:r>
            <a:endParaRPr lang="id-ID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dirty="0" smtClean="0"/>
              <a:t>Setiap string karakter memberikan hasil satu kali untuk setiap baris yang ditampilkan.</a:t>
            </a:r>
          </a:p>
          <a:p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0475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 pada slide sintaks</a:t>
            </a:r>
            <a:r>
              <a:rPr lang="id-ID" baseline="0" dirty="0" smtClean="0"/>
              <a:t> SELECT menghasilkan satu kolom yaitu detail produk yang </a:t>
            </a:r>
          </a:p>
          <a:p>
            <a:r>
              <a:rPr lang="id-ID" baseline="0" dirty="0" smtClean="0"/>
              <a:t>Merupakan hasil konkatenasi dari kolom namaproduk, string karakter literal harganya, dan</a:t>
            </a:r>
          </a:p>
          <a:p>
            <a:r>
              <a:rPr lang="id-ID" baseline="0" dirty="0" smtClean="0"/>
              <a:t>Kolom harga. 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4597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Fungsi CONCAT cara kerjanya sama dengan operator konkatenasi. Perbedaannya fungsi CONCAT ini</a:t>
            </a:r>
          </a:p>
          <a:p>
            <a:r>
              <a:rPr lang="id-ID" dirty="0" smtClean="0"/>
              <a:t>Hanya bisa menggabungkan 2 parameter saja.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dirty="0" smtClean="0"/>
              <a:t>Formatnya: CONCAT(kolom1, kolom2) , dimana kolom1 dan kolom2 adalah nama kolom atau berupa string literal.</a:t>
            </a:r>
          </a:p>
          <a:p>
            <a:r>
              <a:rPr lang="id-ID" dirty="0" smtClean="0"/>
              <a:t>Contoh pada slide fungsi CONCAT menggabungkan first name dan last name dan diberi alias kolom nama lengkap.</a:t>
            </a:r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267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Konversi Tipe Data</a:t>
            </a:r>
          </a:p>
          <a:p>
            <a:r>
              <a:rPr lang="id-ID" dirty="0" smtClean="0"/>
              <a:t>Bila</a:t>
            </a:r>
            <a:r>
              <a:rPr lang="id-ID" baseline="0" dirty="0" smtClean="0"/>
              <a:t> kita menginputkan nilai karakter terhadap suatu variabel numerik, maka seharusnya akan </a:t>
            </a:r>
          </a:p>
          <a:p>
            <a:r>
              <a:rPr lang="id-ID" baseline="0" dirty="0" smtClean="0"/>
              <a:t>Terjadi error. Tetapi dengan adanya konversi tipe data yang terdapat dalam server basis data</a:t>
            </a:r>
          </a:p>
          <a:p>
            <a:r>
              <a:rPr lang="id-ID" baseline="0" dirty="0" smtClean="0"/>
              <a:t>Maka proses terjadinya error dapat dihindari. </a:t>
            </a:r>
          </a:p>
          <a:p>
            <a:r>
              <a:rPr lang="id-ID" baseline="0" dirty="0" smtClean="0"/>
              <a:t>konversi tipe data dapat dilakukan secara implisit oleh server basis data berdasarkan aturan-</a:t>
            </a:r>
          </a:p>
          <a:p>
            <a:r>
              <a:rPr lang="id-ID" baseline="0" dirty="0" smtClean="0"/>
              <a:t>Aturan, atau secara eksplisit dilakukan melalui fungsi konversi Oleh user.</a:t>
            </a:r>
            <a:endParaRPr lang="id-ID" dirty="0" smtClean="0"/>
          </a:p>
          <a:p>
            <a:r>
              <a:rPr lang="id-ID" dirty="0" smtClean="0"/>
              <a:t>Tetapi</a:t>
            </a:r>
            <a:r>
              <a:rPr lang="id-ID" baseline="0" dirty="0" smtClean="0"/>
              <a:t> meskipun konversi tipe data implisit ada dalam server basis data, sangat disarankan bahwa</a:t>
            </a:r>
          </a:p>
          <a:p>
            <a:r>
              <a:rPr lang="id-ID" baseline="0" dirty="0" smtClean="0"/>
              <a:t>Anda melakukan konversi tipe data eksplisit untuk menjamin kebenaran dari sintaks SQL.</a:t>
            </a:r>
            <a:endParaRPr lang="en-US" dirty="0"/>
          </a:p>
          <a:p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1219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2642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Jelaskan yg di slide</a:t>
            </a:r>
          </a:p>
          <a:p>
            <a:r>
              <a:rPr lang="id-ID" dirty="0" smtClean="0"/>
              <a:t>Contoh konversi tipe data implisit yang dilakukan oleh server basis data.</a:t>
            </a:r>
          </a:p>
          <a:p>
            <a:r>
              <a:rPr lang="id-ID" sz="1200" dirty="0" smtClean="0"/>
              <a:t>- Untuk kasus tgljual </a:t>
            </a:r>
            <a:r>
              <a:rPr lang="en-US" sz="1200" dirty="0" smtClean="0"/>
              <a:t>&gt; '01-JAN-</a:t>
            </a:r>
            <a:r>
              <a:rPr lang="id-ID" sz="1200" dirty="0" smtClean="0"/>
              <a:t>14</a:t>
            </a:r>
            <a:r>
              <a:rPr lang="en-US" sz="1200" dirty="0" smtClean="0"/>
              <a:t>' </a:t>
            </a:r>
            <a:r>
              <a:rPr lang="id-ID" sz="1200" dirty="0" smtClean="0"/>
              <a:t>menghasilkan konversi  implisit dari string </a:t>
            </a:r>
            <a:r>
              <a:rPr lang="en-US" sz="1200" dirty="0" smtClean="0"/>
              <a:t>'01-JAN-</a:t>
            </a:r>
            <a:r>
              <a:rPr lang="id-ID" sz="1200" dirty="0" smtClean="0"/>
              <a:t>14</a:t>
            </a:r>
            <a:r>
              <a:rPr lang="en-US" sz="1200" dirty="0" smtClean="0"/>
              <a:t>' </a:t>
            </a:r>
            <a:r>
              <a:rPr lang="id-ID" sz="1200" dirty="0" smtClean="0"/>
              <a:t>ke tipe data </a:t>
            </a:r>
            <a:r>
              <a:rPr lang="en-US" sz="1200" dirty="0" smtClean="0"/>
              <a:t>date.</a:t>
            </a:r>
            <a:endParaRPr lang="id-ID" sz="1200" dirty="0" smtClean="0"/>
          </a:p>
          <a:p>
            <a:pPr marL="171450" indent="-171450">
              <a:buFontTx/>
              <a:buChar char="-"/>
            </a:pPr>
            <a:r>
              <a:rPr lang="id-ID" sz="1200" dirty="0" smtClean="0"/>
              <a:t>Untuk data harga</a:t>
            </a:r>
            <a:r>
              <a:rPr lang="en-US" sz="1200" dirty="0" smtClean="0"/>
              <a:t> = '2000'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konversi</a:t>
            </a:r>
            <a:r>
              <a:rPr lang="en-US" sz="1200" dirty="0" smtClean="0"/>
              <a:t>  </a:t>
            </a:r>
            <a:r>
              <a:rPr lang="en-US" sz="1200" dirty="0" err="1" smtClean="0"/>
              <a:t>implisit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string '2000' </a:t>
            </a:r>
            <a:r>
              <a:rPr lang="id-ID" sz="1200" dirty="0" smtClean="0"/>
              <a:t>ke tipe data </a:t>
            </a:r>
            <a:r>
              <a:rPr lang="en-US" sz="1200" dirty="0" smtClean="0"/>
              <a:t>number 2000.</a:t>
            </a:r>
            <a:endParaRPr lang="id-ID" sz="1200" dirty="0" smtClean="0"/>
          </a:p>
          <a:p>
            <a:pPr marL="171450" indent="-171450">
              <a:buFontTx/>
              <a:buChar char="-"/>
            </a:pPr>
            <a:endParaRPr lang="id-ID" sz="1200" dirty="0" smtClean="0"/>
          </a:p>
          <a:p>
            <a:pPr marL="0" indent="0">
              <a:buFontTx/>
              <a:buNone/>
            </a:pPr>
            <a:r>
              <a:rPr lang="id-ID" sz="1200" dirty="0" smtClean="0"/>
              <a:t>Konversi tipe data dari CHAR</a:t>
            </a:r>
            <a:r>
              <a:rPr lang="id-ID" sz="1200" baseline="0" dirty="0" smtClean="0"/>
              <a:t> ke NUMBER akan berhasil bila nilai dari string karakter berisi</a:t>
            </a:r>
          </a:p>
          <a:p>
            <a:pPr marL="0" indent="0">
              <a:buFontTx/>
              <a:buNone/>
            </a:pPr>
            <a:r>
              <a:rPr lang="id-ID" sz="1200" baseline="0" dirty="0" smtClean="0"/>
              <a:t>Bilangan.</a:t>
            </a:r>
            <a:endParaRPr lang="id-ID" sz="1200" dirty="0" smtClean="0"/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143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SQL menyediakan 3 fungsi untuk mengkonversi suatu</a:t>
            </a:r>
            <a:r>
              <a:rPr lang="id-ID" baseline="0" dirty="0" smtClean="0"/>
              <a:t> data secara eksplisit dari satu tipe data ke tipe data yang lain.</a:t>
            </a:r>
            <a:endParaRPr lang="id-ID" dirty="0" smtClean="0"/>
          </a:p>
          <a:p>
            <a:r>
              <a:rPr lang="id-ID" dirty="0" smtClean="0"/>
              <a:t>Fungsi-fungsi tersebut adalah:</a:t>
            </a:r>
          </a:p>
          <a:p>
            <a:r>
              <a:rPr lang="id-ID" dirty="0" smtClean="0"/>
              <a:t>TO_CHAR untuk merubah data dari tipe data NUMBER atau DATE ke tipe data CHARACTER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TO_DATE untuk merubah data dari tipe data CHARACTER ke DATE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TO_NUMBER untuk merubah data dari tipe data CHARACTER  ke  NUMBER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30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4860032"/>
            <a:ext cx="612068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7" y="7162800"/>
            <a:ext cx="626469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938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57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3658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91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Penggunaan Fungsi TO_CHAR dengan Date</a:t>
            </a:r>
            <a:r>
              <a:rPr lang="id-ID" dirty="0" smtClean="0"/>
              <a:t> yang lain dapat dilihat pada slide.</a:t>
            </a:r>
          </a:p>
          <a:p>
            <a:r>
              <a:rPr lang="id-ID" dirty="0" smtClean="0"/>
              <a:t>Tgl jual diformat menjadi bentuk fmDD Month YYYY.</a:t>
            </a:r>
          </a:p>
          <a:p>
            <a:r>
              <a:rPr lang="id-ID" dirty="0" smtClean="0"/>
              <a:t>Dengan menggunakan fm, bila ada angka</a:t>
            </a:r>
            <a:r>
              <a:rPr lang="id-ID" baseline="0" dirty="0" smtClean="0"/>
              <a:t> 0 di depan maka akan dihilangkan.</a:t>
            </a:r>
          </a:p>
          <a:p>
            <a:r>
              <a:rPr lang="id-ID" baseline="0" dirty="0" smtClean="0"/>
              <a:t>Terlihat pada tgl jual 05-Jan-2014. Hasil konversi adalah 5 Januari 2014 tanpa</a:t>
            </a:r>
          </a:p>
          <a:p>
            <a:r>
              <a:rPr lang="id-ID" baseline="0" dirty="0" smtClean="0"/>
              <a:t>Angka 0 di depan angka 5.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48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TO_CHAR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id-ID" dirty="0" smtClean="0"/>
          </a:p>
          <a:p>
            <a:r>
              <a:rPr lang="id-ID" dirty="0" smtClean="0"/>
              <a:t>Bila kita menggunakan nilai bilangan sebagai string</a:t>
            </a:r>
            <a:r>
              <a:rPr lang="id-ID" baseline="0" dirty="0" smtClean="0"/>
              <a:t> karakter, kita harus mengkonversi bilangan ke tipe data character dengan menggunakan TO_CHAR yang akan merubah nilai bilangan dengan tipe data VARCHAR2. Cara ini akan lebih mudah bila menggunakan konkatenasi.</a:t>
            </a:r>
          </a:p>
          <a:p>
            <a:r>
              <a:rPr lang="id-ID" baseline="0" dirty="0" smtClean="0"/>
              <a:t>Formatnya adalah:</a:t>
            </a:r>
          </a:p>
          <a:p>
            <a:r>
              <a:rPr lang="id-ID" baseline="0" dirty="0" smtClean="0"/>
              <a:t>TO_CHAR(number,’format model’)</a:t>
            </a:r>
          </a:p>
          <a:p>
            <a:r>
              <a:rPr lang="id-ID" baseline="0" dirty="0" smtClean="0"/>
              <a:t>Format model yang dapat digunakan adalah:</a:t>
            </a:r>
          </a:p>
          <a:p>
            <a:r>
              <a:rPr lang="id-ID" baseline="0" dirty="0" smtClean="0"/>
              <a:t>Elemen, hasil, contoh, hasil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879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dirty="0" smtClean="0"/>
              <a:t>Contoh </a:t>
            </a:r>
            <a:r>
              <a:rPr lang="da-DK" sz="1200" dirty="0" smtClean="0"/>
              <a:t>Penggunaan Fungsi TO_CHAR dengan </a:t>
            </a:r>
            <a:r>
              <a:rPr lang="id-ID" dirty="0" smtClean="0"/>
              <a:t>Bilangan dapat dilihat pada slide.</a:t>
            </a:r>
          </a:p>
          <a:p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 ingin merubah format nilai yang ada dalam kolom harga dengan menambahkan </a:t>
            </a:r>
          </a:p>
          <a:p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tanda $ didepan bilangannya. Kita juga ingin menambahkan tanda koma untuk </a:t>
            </a:r>
          </a:p>
          <a:p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Menyatakan ribuan dan menempatkan titik untuk menyatakan desimal.</a:t>
            </a:r>
          </a:p>
          <a:p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model dalam fungsi TO_CHAR adalah TO_CHAR(harga,’$99,999.00)</a:t>
            </a:r>
          </a:p>
          <a:p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Hasilnya dapat dilihat pada kolom format yang merupakan alias kolom untuk hasil konversi.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765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TO_NUMBER </a:t>
            </a:r>
            <a:r>
              <a:rPr lang="en-US" dirty="0" err="1" smtClean="0"/>
              <a:t>dan</a:t>
            </a:r>
            <a:r>
              <a:rPr lang="en-US" dirty="0" smtClean="0"/>
              <a:t> TO_DATE</a:t>
            </a:r>
            <a:endParaRPr lang="id-ID" dirty="0" smtClean="0"/>
          </a:p>
          <a:p>
            <a:r>
              <a:rPr lang="id-ID" dirty="0" smtClean="0"/>
              <a:t>Bila kita ingin mengkonversi string karakter</a:t>
            </a:r>
            <a:r>
              <a:rPr lang="id-ID" baseline="0" dirty="0" smtClean="0"/>
              <a:t> ke bilangan atau date maka kita dapat menggunakan </a:t>
            </a:r>
          </a:p>
          <a:p>
            <a:r>
              <a:rPr lang="id-ID" baseline="0" dirty="0" smtClean="0"/>
              <a:t>fungsi </a:t>
            </a:r>
            <a:r>
              <a:rPr lang="en-US" dirty="0" smtClean="0"/>
              <a:t>TO_NUMBER </a:t>
            </a:r>
            <a:r>
              <a:rPr lang="id-ID" dirty="0" smtClean="0"/>
              <a:t>atau</a:t>
            </a:r>
            <a:r>
              <a:rPr lang="en-US" dirty="0" smtClean="0"/>
              <a:t> TO_DATE</a:t>
            </a:r>
            <a:r>
              <a:rPr lang="id-ID" dirty="0" smtClean="0"/>
              <a:t>.</a:t>
            </a:r>
          </a:p>
          <a:p>
            <a:r>
              <a:rPr lang="id-ID" dirty="0" smtClean="0"/>
              <a:t>Format model pada fungsi TO_NUMBER sama dengan elemen-elemen yang telah dibahas</a:t>
            </a:r>
            <a:r>
              <a:rPr lang="id-ID" baseline="0" dirty="0" smtClean="0"/>
              <a:t> pada slide sebelumnya.</a:t>
            </a:r>
          </a:p>
          <a:p>
            <a:r>
              <a:rPr lang="id-ID" baseline="0" dirty="0" smtClean="0"/>
              <a:t>Begitu juga denga format model TO_DATE sama dengan elemen-elemen format date.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796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r>
              <a:rPr lang="id-ID" baseline="0" dirty="0" smtClean="0"/>
              <a:t> p</a:t>
            </a:r>
            <a:r>
              <a:rPr lang="en-US" dirty="0" err="1" smtClean="0"/>
              <a:t>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TO_NUMBER </a:t>
            </a:r>
            <a:r>
              <a:rPr lang="en-US" dirty="0" err="1" smtClean="0"/>
              <a:t>dan</a:t>
            </a:r>
            <a:r>
              <a:rPr lang="en-US" dirty="0" smtClean="0"/>
              <a:t> TO_DATE</a:t>
            </a:r>
            <a:endParaRPr lang="id-ID" dirty="0" smtClean="0"/>
          </a:p>
          <a:p>
            <a:r>
              <a:rPr lang="id-ID" dirty="0" smtClean="0"/>
              <a:t>Pada contoh yang pertama fungsi TO_NUMBER mengkonversi string karakter menjadi bilangan dengan format desimal.</a:t>
            </a:r>
          </a:p>
          <a:p>
            <a:r>
              <a:rPr lang="id-ID" dirty="0" smtClean="0"/>
              <a:t>Sedangkan pada contoh ke dua fungsi TO_DATE mengkonversi string karakter menjadi format</a:t>
            </a:r>
            <a:r>
              <a:rPr lang="id-ID" baseline="0" dirty="0" smtClean="0"/>
              <a:t> date.</a:t>
            </a:r>
          </a:p>
          <a:p>
            <a:r>
              <a:rPr lang="id-ID" baseline="0" dirty="0" smtClean="0"/>
              <a:t>Kedua fungsi dapat memberi hasil bila string karakternya berupa bilangan yang sesuai dengan format yang diperlukan.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796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Ekspresi </a:t>
            </a:r>
            <a:r>
              <a:rPr lang="en-US" dirty="0" smtClean="0"/>
              <a:t>CASE </a:t>
            </a:r>
            <a:r>
              <a:rPr lang="id-ID" dirty="0" smtClean="0"/>
              <a:t>menggunakan logika </a:t>
            </a:r>
            <a:r>
              <a:rPr lang="en-US" dirty="0" smtClean="0"/>
              <a:t>IF-THEN-ELSE </a:t>
            </a:r>
            <a:r>
              <a:rPr lang="id-ID" dirty="0" smtClean="0"/>
              <a:t>dalam sintaks SQL tanpa harus membuat prosedur.</a:t>
            </a:r>
          </a:p>
          <a:p>
            <a:r>
              <a:rPr lang="id-ID" dirty="0" smtClean="0"/>
              <a:t>Perhatikan format pada slide,</a:t>
            </a:r>
            <a:r>
              <a:rPr lang="id-ID" baseline="0" dirty="0" smtClean="0"/>
              <a:t> cara kerja ekspresi CASE ini adalah</a:t>
            </a:r>
            <a:endParaRPr lang="id-ID" dirty="0" smtClean="0"/>
          </a:p>
          <a:p>
            <a:r>
              <a:rPr lang="id-ID" dirty="0" smtClean="0"/>
              <a:t>Server basis data akan mencari WHEN..THEN yang pertama. </a:t>
            </a:r>
          </a:p>
          <a:p>
            <a:r>
              <a:rPr lang="id-ID" dirty="0" smtClean="0"/>
              <a:t>	Jika expr sama dengan </a:t>
            </a:r>
            <a:r>
              <a:rPr lang="en-US" dirty="0" err="1" smtClean="0"/>
              <a:t>comparison_expr</a:t>
            </a:r>
            <a:endParaRPr lang="id-ID" dirty="0" smtClean="0"/>
          </a:p>
          <a:p>
            <a:r>
              <a:rPr lang="id-ID" dirty="0" smtClean="0"/>
              <a:t>		maka return_expr1 akan ditampilkan.</a:t>
            </a:r>
          </a:p>
          <a:p>
            <a:r>
              <a:rPr lang="id-ID" dirty="0" smtClean="0"/>
              <a:t>	Jika tidak ada WHEN..THEN yang memenuhi</a:t>
            </a:r>
          </a:p>
          <a:p>
            <a:r>
              <a:rPr lang="id-ID" dirty="0" smtClean="0"/>
              <a:t>		maka else_expr akan ditampilkan.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( </a:t>
            </a:r>
            <a:r>
              <a:rPr lang="en-US" dirty="0" err="1" smtClean="0"/>
              <a:t>expr</a:t>
            </a:r>
            <a:r>
              <a:rPr lang="en-US" dirty="0" smtClean="0"/>
              <a:t>, </a:t>
            </a:r>
            <a:r>
              <a:rPr lang="en-US" dirty="0" err="1" smtClean="0"/>
              <a:t>comparison_expr</a:t>
            </a:r>
            <a:r>
              <a:rPr lang="en-US" dirty="0" smtClean="0"/>
              <a:t>, and </a:t>
            </a:r>
            <a:r>
              <a:rPr lang="en-US" dirty="0" err="1" smtClean="0"/>
              <a:t>return_expr</a:t>
            </a:r>
            <a:r>
              <a:rPr lang="en-US" dirty="0" smtClean="0"/>
              <a:t>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endParaRPr lang="id-ID" dirty="0" smtClean="0"/>
          </a:p>
          <a:p>
            <a:r>
              <a:rPr lang="en-US" dirty="0" err="1" smtClean="0"/>
              <a:t>seperti</a:t>
            </a:r>
            <a:r>
              <a:rPr lang="en-US" dirty="0" smtClean="0"/>
              <a:t>:  CHAR, VARCHAR2, NCHAR, </a:t>
            </a:r>
            <a:r>
              <a:rPr lang="en-US" dirty="0" err="1" smtClean="0"/>
              <a:t>atau</a:t>
            </a:r>
            <a:r>
              <a:rPr lang="en-US" dirty="0" smtClean="0"/>
              <a:t> NVARCHAR2.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514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 pada slide adalah penggunaan ekspresi </a:t>
            </a:r>
            <a:r>
              <a:rPr lang="en-US" dirty="0" smtClean="0"/>
              <a:t>CASE</a:t>
            </a:r>
          </a:p>
          <a:p>
            <a:r>
              <a:rPr lang="id-ID" dirty="0" smtClean="0"/>
              <a:t>Pada sintaks S</a:t>
            </a:r>
            <a:r>
              <a:rPr lang="en-US" dirty="0" smtClean="0"/>
              <a:t>QL</a:t>
            </a:r>
            <a:r>
              <a:rPr lang="id-ID" dirty="0" smtClean="0"/>
              <a:t>, nilai dari </a:t>
            </a:r>
            <a:r>
              <a:rPr lang="en-US" dirty="0" smtClean="0"/>
              <a:t>JOB_ID </a:t>
            </a:r>
            <a:r>
              <a:rPr lang="id-ID" dirty="0" smtClean="0"/>
              <a:t>akan menentukan salary.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Jika </a:t>
            </a:r>
            <a:r>
              <a:rPr lang="en-US" dirty="0" smtClean="0"/>
              <a:t>JOB_ID </a:t>
            </a:r>
            <a:r>
              <a:rPr lang="id-ID" dirty="0" smtClean="0"/>
              <a:t>adalah </a:t>
            </a:r>
            <a:r>
              <a:rPr lang="en-US" dirty="0" smtClean="0"/>
              <a:t>IT_PROG, </a:t>
            </a:r>
            <a:r>
              <a:rPr lang="id-ID" dirty="0" smtClean="0"/>
              <a:t>maka salary naik </a:t>
            </a:r>
            <a:r>
              <a:rPr lang="en-US" dirty="0" smtClean="0"/>
              <a:t>10%; </a:t>
            </a:r>
            <a:r>
              <a:rPr lang="id-ID" dirty="0" smtClean="0"/>
              <a:t>jika </a:t>
            </a:r>
            <a:r>
              <a:rPr lang="en-US" dirty="0" smtClean="0"/>
              <a:t>JOB_ID </a:t>
            </a:r>
            <a:r>
              <a:rPr lang="id-ID" dirty="0" smtClean="0"/>
              <a:t>adalah</a:t>
            </a:r>
            <a:r>
              <a:rPr lang="en-US" dirty="0" smtClean="0"/>
              <a:t> ST_CLERK, </a:t>
            </a:r>
            <a:r>
              <a:rPr lang="id-ID" dirty="0" smtClean="0"/>
              <a:t>maka salary naik </a:t>
            </a:r>
            <a:r>
              <a:rPr lang="en-US" dirty="0" smtClean="0"/>
              <a:t>15%; </a:t>
            </a:r>
            <a:endParaRPr lang="id-ID" dirty="0" smtClean="0"/>
          </a:p>
          <a:p>
            <a:r>
              <a:rPr lang="id-ID" dirty="0" smtClean="0"/>
              <a:t>Jika </a:t>
            </a:r>
            <a:r>
              <a:rPr lang="en-US" dirty="0" smtClean="0"/>
              <a:t>JOB_ID </a:t>
            </a:r>
            <a:r>
              <a:rPr lang="id-ID" dirty="0" smtClean="0"/>
              <a:t>adalah</a:t>
            </a:r>
            <a:r>
              <a:rPr lang="en-US" dirty="0" smtClean="0"/>
              <a:t> SA_REP, </a:t>
            </a:r>
            <a:r>
              <a:rPr lang="id-ID" dirty="0" smtClean="0"/>
              <a:t>maka </a:t>
            </a:r>
            <a:r>
              <a:rPr lang="en-US" dirty="0" smtClean="0"/>
              <a:t>salary </a:t>
            </a:r>
            <a:r>
              <a:rPr lang="id-ID" dirty="0" smtClean="0"/>
              <a:t>naik </a:t>
            </a:r>
            <a:r>
              <a:rPr lang="en-US" dirty="0" smtClean="0"/>
              <a:t>20%. </a:t>
            </a:r>
            <a:r>
              <a:rPr lang="id-ID" dirty="0" smtClean="0"/>
              <a:t>Untuk job_id yg lain tidak ada kenaikan</a:t>
            </a:r>
            <a:r>
              <a:rPr lang="id-ID" baseline="0" dirty="0" smtClean="0"/>
              <a:t> salary, ditunjukkan</a:t>
            </a:r>
          </a:p>
          <a:p>
            <a:r>
              <a:rPr lang="id-ID" baseline="0" dirty="0" smtClean="0"/>
              <a:t>Oleh ELSE.</a:t>
            </a:r>
            <a:r>
              <a:rPr lang="en-US" dirty="0" smtClean="0"/>
              <a:t> </a:t>
            </a:r>
            <a:r>
              <a:rPr lang="id-ID" dirty="0" smtClean="0"/>
              <a:t>Jika ELSE tidak</a:t>
            </a:r>
            <a:r>
              <a:rPr lang="id-ID" baseline="0" dirty="0" smtClean="0"/>
              <a:t> ditulis, maka hasil yang ditampilkan adalah NULL.</a:t>
            </a:r>
          </a:p>
          <a:p>
            <a:r>
              <a:rPr lang="id-ID" baseline="0" dirty="0" smtClean="0"/>
              <a:t>Hasil ekspresi CASE ini terlihat pada kolom revised_salary yang merupakan alias kolom.</a:t>
            </a:r>
          </a:p>
          <a:p>
            <a:r>
              <a:rPr lang="id-ID" baseline="0" dirty="0" smtClean="0"/>
              <a:t>Perhatikan baris yang JOB_ID nya IT_PROG, revised salarynya mengalami kenaikan dari salary nya sebesar 10% </a:t>
            </a:r>
          </a:p>
          <a:p>
            <a:r>
              <a:rPr lang="id-ID" baseline="0" dirty="0" smtClean="0"/>
              <a:t>Sedangkan yang lainnya tidak mengalami kenaikan.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136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 pada slide</a:t>
            </a:r>
            <a:r>
              <a:rPr lang="id-ID" baseline="0" dirty="0" smtClean="0"/>
              <a:t> adalah penggunaan fungsi</a:t>
            </a:r>
            <a:r>
              <a:rPr lang="en-US" dirty="0" smtClean="0"/>
              <a:t> DECODE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smtClean="0"/>
              <a:t>Pada sintaks </a:t>
            </a:r>
            <a:r>
              <a:rPr lang="en-US" dirty="0" smtClean="0"/>
              <a:t>SQL</a:t>
            </a:r>
            <a:r>
              <a:rPr lang="id-ID" dirty="0" smtClean="0"/>
              <a:t>, nilai </a:t>
            </a:r>
            <a:r>
              <a:rPr lang="en-US" dirty="0" smtClean="0"/>
              <a:t>JOB_ID </a:t>
            </a:r>
            <a:r>
              <a:rPr lang="id-ID" dirty="0" smtClean="0"/>
              <a:t>akan</a:t>
            </a:r>
            <a:r>
              <a:rPr lang="id-ID" baseline="0" dirty="0" smtClean="0"/>
              <a:t> diuji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Jika nilai </a:t>
            </a:r>
            <a:r>
              <a:rPr lang="en-US" dirty="0" smtClean="0"/>
              <a:t>JOB_ID </a:t>
            </a:r>
            <a:r>
              <a:rPr lang="id-ID" dirty="0" smtClean="0"/>
              <a:t>adalah </a:t>
            </a:r>
            <a:r>
              <a:rPr lang="en-US" dirty="0" smtClean="0"/>
              <a:t>IT_PROG,</a:t>
            </a:r>
            <a:r>
              <a:rPr lang="id-ID" baseline="0" dirty="0" smtClean="0"/>
              <a:t> </a:t>
            </a:r>
            <a:r>
              <a:rPr lang="en-US" dirty="0" smtClean="0"/>
              <a:t>salary </a:t>
            </a:r>
            <a:r>
              <a:rPr lang="id-ID" dirty="0" smtClean="0"/>
              <a:t>naik</a:t>
            </a:r>
            <a:r>
              <a:rPr lang="id-ID" baseline="0" dirty="0" smtClean="0"/>
              <a:t> </a:t>
            </a:r>
            <a:r>
              <a:rPr lang="en-US" dirty="0" smtClean="0"/>
              <a:t>10%</a:t>
            </a:r>
            <a:r>
              <a:rPr lang="id-ID" dirty="0" smtClean="0"/>
              <a:t>, seperti ditunjukkan</a:t>
            </a:r>
            <a:r>
              <a:rPr lang="id-ID" baseline="0" dirty="0" smtClean="0"/>
              <a:t> pada data Hunold</a:t>
            </a:r>
            <a:r>
              <a:rPr lang="en-US" dirty="0" smtClean="0"/>
              <a:t>; </a:t>
            </a:r>
            <a:endParaRPr lang="id-ID" dirty="0" smtClean="0"/>
          </a:p>
          <a:p>
            <a:r>
              <a:rPr lang="id-ID" dirty="0" smtClean="0"/>
              <a:t>Jika </a:t>
            </a:r>
            <a:r>
              <a:rPr lang="en-US" dirty="0" smtClean="0"/>
              <a:t>JOB_ID </a:t>
            </a:r>
            <a:r>
              <a:rPr lang="id-ID" dirty="0" smtClean="0"/>
              <a:t>adalah </a:t>
            </a:r>
            <a:r>
              <a:rPr lang="en-US" dirty="0" smtClean="0"/>
              <a:t>ST_CLERK, salary </a:t>
            </a:r>
            <a:r>
              <a:rPr lang="id-ID" dirty="0" smtClean="0"/>
              <a:t>naik </a:t>
            </a:r>
            <a:r>
              <a:rPr lang="en-US" dirty="0" smtClean="0"/>
              <a:t>15%</a:t>
            </a:r>
            <a:r>
              <a:rPr lang="id-ID" dirty="0" smtClean="0"/>
              <a:t>, ditunjukkan oleh data Nayer</a:t>
            </a:r>
            <a:r>
              <a:rPr lang="en-US" dirty="0" smtClean="0"/>
              <a:t>; </a:t>
            </a:r>
            <a:endParaRPr lang="id-ID" dirty="0" smtClean="0"/>
          </a:p>
          <a:p>
            <a:r>
              <a:rPr lang="id-ID" dirty="0" smtClean="0"/>
              <a:t>jika</a:t>
            </a:r>
            <a:r>
              <a:rPr lang="id-ID" baseline="0" dirty="0" smtClean="0"/>
              <a:t> nilai </a:t>
            </a:r>
            <a:r>
              <a:rPr lang="en-US" dirty="0" smtClean="0"/>
              <a:t>JOB_ID </a:t>
            </a:r>
            <a:r>
              <a:rPr lang="id-ID" dirty="0" smtClean="0"/>
              <a:t>adalah </a:t>
            </a:r>
            <a:r>
              <a:rPr lang="en-US" dirty="0" smtClean="0"/>
              <a:t>SA_REP, salary </a:t>
            </a:r>
            <a:r>
              <a:rPr lang="id-ID" dirty="0" smtClean="0"/>
              <a:t>naik </a:t>
            </a:r>
            <a:r>
              <a:rPr lang="en-US" dirty="0" smtClean="0"/>
              <a:t>20%</a:t>
            </a:r>
            <a:r>
              <a:rPr lang="id-ID" dirty="0" smtClean="0"/>
              <a:t> ditunjukkan oleh data Tucker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Untuk job_id yang lain tetap menggunakan nilai salary. Jadi tidak ada kenaikan, seperti ditunjukkan pada data Russel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388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 lain dari penggunaan fungsi </a:t>
            </a:r>
            <a:r>
              <a:rPr lang="en-US" dirty="0" smtClean="0"/>
              <a:t>DECODE </a:t>
            </a:r>
            <a:r>
              <a:rPr lang="id-ID" dirty="0" smtClean="0"/>
              <a:t>dapat dilihat pada slide.</a:t>
            </a:r>
            <a:endParaRPr lang="en-US" dirty="0" smtClean="0"/>
          </a:p>
          <a:p>
            <a:r>
              <a:rPr lang="id-ID" dirty="0" smtClean="0"/>
              <a:t>Pada</a:t>
            </a:r>
            <a:r>
              <a:rPr lang="id-ID" baseline="0" dirty="0" smtClean="0"/>
              <a:t> contoh ini, kita akan menentukan tax rate untuk setiap karyawan di dept_id 80,</a:t>
            </a:r>
          </a:p>
          <a:p>
            <a:r>
              <a:rPr lang="id-ID" baseline="0" dirty="0" smtClean="0"/>
              <a:t>Berdasarkan salary bulanannya. </a:t>
            </a:r>
          </a:p>
          <a:p>
            <a:r>
              <a:rPr lang="id-ID" baseline="0" dirty="0" smtClean="0"/>
              <a:t>Untuk menentukan berapa tax_rate nya, </a:t>
            </a:r>
          </a:p>
          <a:p>
            <a:r>
              <a:rPr lang="id-ID" baseline="0" dirty="0" smtClean="0"/>
              <a:t>maka Salary dibagi 2000 kemudian hasilnya dibulatkan ke bawah dengan fungsi TRUNC. </a:t>
            </a:r>
          </a:p>
          <a:p>
            <a:r>
              <a:rPr lang="id-ID" baseline="0" dirty="0" smtClean="0"/>
              <a:t>Jika hasil bagi 0 maka tidak ada pemotongan salary, jika hasil bagi 1 maka tax_rate nya 9%,</a:t>
            </a:r>
          </a:p>
          <a:p>
            <a:r>
              <a:rPr lang="id-ID" baseline="0" dirty="0" smtClean="0"/>
              <a:t>Jika hasil baginya 2 maka tax rate nya 20%, ...dst. Jika lebih dari 6 hasil baginya, maka tax rate nya 45%.</a:t>
            </a:r>
          </a:p>
          <a:p>
            <a:r>
              <a:rPr lang="id-ID" baseline="0" dirty="0" smtClean="0"/>
              <a:t>Hasil query menunjukkan King tax rate nya 42%, sedang Smith tax rate nya adalah 40%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9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8955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functions </a:t>
            </a:r>
            <a:r>
              <a:rPr lang="id-ID" dirty="0" smtClean="0"/>
              <a:t>digunakan pada sekelompok data untuk memberikan satu hasil per grup.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Kelompok</a:t>
            </a:r>
            <a:r>
              <a:rPr lang="id-ID" baseline="0" dirty="0" smtClean="0"/>
              <a:t> data ini dapat terdiri dari keseluruhan tabel atau tabel yang terbagi dalam beberapa grup.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 smtClean="0"/>
              <a:t>Contoh pada gambar, adalah hasil fungsi grup dari suatu tabel dimana hasilnya adalah satu,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 smtClean="0"/>
              <a:t>Yaitu gaji tertinggi dalam tabel employees.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72938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44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4" y="5364088"/>
            <a:ext cx="66103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309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Penggunaan format </a:t>
            </a:r>
            <a:r>
              <a:rPr lang="en-US" dirty="0" smtClean="0"/>
              <a:t>Group Functions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• DISTINCT </a:t>
            </a:r>
            <a:r>
              <a:rPr lang="id-ID" dirty="0" smtClean="0"/>
              <a:t>artinya data yang akan digunakan</a:t>
            </a:r>
            <a:r>
              <a:rPr lang="id-ID" baseline="0" dirty="0" smtClean="0"/>
              <a:t> hanya data yang tidak duplikat.</a:t>
            </a:r>
          </a:p>
          <a:p>
            <a:r>
              <a:rPr lang="en-US" dirty="0" smtClean="0"/>
              <a:t> ALL </a:t>
            </a:r>
            <a:r>
              <a:rPr lang="id-ID" dirty="0" smtClean="0"/>
              <a:t>atinya semua data digunakan termasuk data yang duplikat</a:t>
            </a:r>
            <a:r>
              <a:rPr lang="id-ID" baseline="0" dirty="0" smtClean="0"/>
              <a:t> dan ini merupakan DEFAULT sehingga</a:t>
            </a:r>
          </a:p>
          <a:p>
            <a:r>
              <a:rPr lang="id-ID" baseline="0" dirty="0" smtClean="0"/>
              <a:t>keyword ALL tidak harus dituliskan.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• T</a:t>
            </a:r>
            <a:r>
              <a:rPr lang="id-ID" dirty="0" smtClean="0"/>
              <a:t>ipe data untuk</a:t>
            </a:r>
            <a:r>
              <a:rPr lang="id-ID" baseline="0" dirty="0" smtClean="0"/>
              <a:t> fungsi dengan argumen expr bisa </a:t>
            </a:r>
            <a:r>
              <a:rPr lang="en-US" dirty="0" smtClean="0"/>
              <a:t>CHAR, VARCHAR2,</a:t>
            </a:r>
            <a:r>
              <a:rPr lang="id-ID" dirty="0" smtClean="0"/>
              <a:t> </a:t>
            </a:r>
            <a:r>
              <a:rPr lang="en-US" dirty="0" smtClean="0"/>
              <a:t>NUMBER, </a:t>
            </a:r>
            <a:r>
              <a:rPr lang="id-ID" dirty="0" smtClean="0"/>
              <a:t>atau</a:t>
            </a:r>
            <a:r>
              <a:rPr lang="en-US" dirty="0" smtClean="0"/>
              <a:t> DATE.</a:t>
            </a:r>
          </a:p>
          <a:p>
            <a:r>
              <a:rPr lang="en-US" dirty="0" smtClean="0"/>
              <a:t>• </a:t>
            </a:r>
            <a:r>
              <a:rPr lang="id-ID" dirty="0" smtClean="0"/>
              <a:t>Semua </a:t>
            </a:r>
            <a:r>
              <a:rPr lang="en-US" dirty="0" smtClean="0"/>
              <a:t>group functions </a:t>
            </a:r>
            <a:r>
              <a:rPr lang="id-ID" dirty="0" smtClean="0"/>
              <a:t>mengabaikan nilai null</a:t>
            </a:r>
            <a:r>
              <a:rPr lang="en-US" dirty="0" smtClean="0"/>
              <a:t>. </a:t>
            </a:r>
            <a:r>
              <a:rPr lang="id-ID" dirty="0" smtClean="0"/>
              <a:t>Untuk</a:t>
            </a:r>
            <a:r>
              <a:rPr lang="id-ID" baseline="0" dirty="0" smtClean="0"/>
              <a:t> mengganti nilai null, dapat digunakan fungsi2 </a:t>
            </a:r>
            <a:endParaRPr lang="en-US" dirty="0" smtClean="0"/>
          </a:p>
          <a:p>
            <a:r>
              <a:rPr lang="en-US" dirty="0" smtClean="0"/>
              <a:t>NVL, NVL2, </a:t>
            </a:r>
            <a:r>
              <a:rPr lang="id-ID" dirty="0" smtClean="0"/>
              <a:t>atau</a:t>
            </a:r>
            <a:r>
              <a:rPr lang="en-US" dirty="0" smtClean="0"/>
              <a:t> COALESCE </a:t>
            </a:r>
            <a:r>
              <a:rPr lang="id-ID" dirty="0" smtClean="0"/>
              <a:t>.</a:t>
            </a:r>
          </a:p>
          <a:p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3864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Urutan sintaks SQL dengan group function adalah</a:t>
            </a:r>
          </a:p>
          <a:p>
            <a:r>
              <a:rPr lang="id-ID" dirty="0" smtClean="0"/>
              <a:t>1. Klausa SELECT dengan kolom-kolomnya dan group functionnya</a:t>
            </a:r>
          </a:p>
          <a:p>
            <a:r>
              <a:rPr lang="id-ID" dirty="0" smtClean="0"/>
              <a:t>2.</a:t>
            </a:r>
            <a:r>
              <a:rPr lang="id-ID" baseline="0" dirty="0" smtClean="0"/>
              <a:t> </a:t>
            </a:r>
            <a:r>
              <a:rPr lang="id-ID" dirty="0" smtClean="0"/>
              <a:t>Klausa FROM untuk menyebutkan tabel yang digunakan</a:t>
            </a:r>
          </a:p>
          <a:p>
            <a:r>
              <a:rPr lang="id-ID" dirty="0" smtClean="0"/>
              <a:t>3. Klausa WHERE untuk pernyataan kondisi</a:t>
            </a:r>
          </a:p>
          <a:p>
            <a:r>
              <a:rPr lang="id-ID" dirty="0" smtClean="0"/>
              <a:t>4. Klausa GROUP BY,</a:t>
            </a:r>
            <a:r>
              <a:rPr lang="id-ID" baseline="0" dirty="0" smtClean="0"/>
              <a:t> harus ada dan kolom yang ada dalam klausa ini harus sama dengan kolom yang tidak terdapat dalam group function.</a:t>
            </a:r>
          </a:p>
          <a:p>
            <a:r>
              <a:rPr lang="id-ID" baseline="0" dirty="0" smtClean="0"/>
              <a:t>5. Klausa ORDER BY untuk mengurutkan tampilan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58405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581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0445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Fungsi </a:t>
            </a:r>
            <a:r>
              <a:rPr lang="en-US" dirty="0" smtClean="0"/>
              <a:t>COUNT </a:t>
            </a:r>
            <a:r>
              <a:rPr lang="id-ID" dirty="0" smtClean="0"/>
              <a:t>akan menghasilkan jumlah baris data dalam tabel.</a:t>
            </a:r>
            <a:endParaRPr lang="en-US" dirty="0" smtClean="0"/>
          </a:p>
          <a:p>
            <a:r>
              <a:rPr lang="id-ID" dirty="0" smtClean="0"/>
              <a:t>Ada 3 format fungsi </a:t>
            </a:r>
            <a:r>
              <a:rPr lang="en-US" dirty="0" smtClean="0"/>
              <a:t>COUNT </a:t>
            </a:r>
            <a:r>
              <a:rPr lang="id-ID" dirty="0" smtClean="0"/>
              <a:t>, yaitu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• COUNT(*)</a:t>
            </a:r>
          </a:p>
          <a:p>
            <a:r>
              <a:rPr lang="en-US" dirty="0" smtClean="0"/>
              <a:t>• COUNT(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 COUNT(DISTINCT 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COUNT(*) </a:t>
            </a:r>
            <a:r>
              <a:rPr lang="id-ID" dirty="0" smtClean="0"/>
              <a:t>menampilkan</a:t>
            </a:r>
            <a:r>
              <a:rPr lang="id-ID" baseline="0" dirty="0" smtClean="0"/>
              <a:t> jumlah baris data dalam tabel sesuai dengan kondisi dalam klausa WHERE apabila ada,</a:t>
            </a:r>
          </a:p>
          <a:p>
            <a:r>
              <a:rPr lang="id-ID" dirty="0" smtClean="0"/>
              <a:t>Termasuk data yang duplikat dan data yang bernilai null.</a:t>
            </a:r>
          </a:p>
          <a:p>
            <a:r>
              <a:rPr lang="id-ID" dirty="0" smtClean="0"/>
              <a:t>Sebaliknya, </a:t>
            </a:r>
            <a:r>
              <a:rPr lang="en-US" dirty="0" smtClean="0"/>
              <a:t>COUNT(</a:t>
            </a:r>
            <a:r>
              <a:rPr lang="en-US" dirty="0" err="1" smtClean="0"/>
              <a:t>expr</a:t>
            </a:r>
            <a:r>
              <a:rPr lang="en-US" dirty="0" smtClean="0"/>
              <a:t>) </a:t>
            </a:r>
            <a:r>
              <a:rPr lang="id-ID" dirty="0" smtClean="0"/>
              <a:t>menampilkan jumlah baris data yang tidak bernilai null yang ada dalam kolom yang </a:t>
            </a:r>
          </a:p>
          <a:p>
            <a:r>
              <a:rPr lang="id-ID" dirty="0" smtClean="0"/>
              <a:t>Diidentifikasi oleh expr</a:t>
            </a:r>
          </a:p>
          <a:p>
            <a:r>
              <a:rPr lang="en-US" dirty="0" smtClean="0"/>
              <a:t>COUNT(DISTINCT </a:t>
            </a:r>
            <a:r>
              <a:rPr lang="en-US" dirty="0" err="1" smtClean="0"/>
              <a:t>expr</a:t>
            </a:r>
            <a:r>
              <a:rPr lang="en-US" dirty="0" smtClean="0"/>
              <a:t>) </a:t>
            </a:r>
            <a:r>
              <a:rPr lang="id-ID" dirty="0" smtClean="0"/>
              <a:t>menampilkan jumlah data, tanpa melihat data duplikat dan data bernilai null dari kolom yang </a:t>
            </a:r>
          </a:p>
          <a:p>
            <a:r>
              <a:rPr lang="id-ID" dirty="0" smtClean="0"/>
              <a:t>Diidentifikasi oleh expr. </a:t>
            </a:r>
          </a:p>
          <a:p>
            <a:r>
              <a:rPr lang="id-ID" dirty="0" smtClean="0"/>
              <a:t>Contoh pertama pada slide menampilkan jumlah employee di dept id 50.</a:t>
            </a:r>
          </a:p>
          <a:p>
            <a:r>
              <a:rPr lang="id-ID" dirty="0" smtClean="0"/>
              <a:t>Contoh</a:t>
            </a:r>
            <a:r>
              <a:rPr lang="id-ID" baseline="0" dirty="0" smtClean="0"/>
              <a:t> yang ke dua menmpilkan jumlah employee di dept id 80 yang nilai comm pct ny tidak null.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1767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Penggunaan keyword </a:t>
            </a:r>
            <a:r>
              <a:rPr lang="en-US" dirty="0" smtClean="0"/>
              <a:t>DISTINCT </a:t>
            </a:r>
            <a:r>
              <a:rPr lang="id-ID" dirty="0" smtClean="0"/>
              <a:t>pada</a:t>
            </a:r>
            <a:r>
              <a:rPr lang="id-ID" baseline="0" dirty="0" smtClean="0"/>
              <a:t> fungsi COUNT bertujuan agar baris yang duplikat (&gt;1) untuk kolom </a:t>
            </a:r>
          </a:p>
          <a:p>
            <a:r>
              <a:rPr lang="id-ID" baseline="0" dirty="0" smtClean="0"/>
              <a:t>Yang disebutkan dalam ekspresi dihitung hanya 1 baris, dan yang bernilai NULL tidak dihitung.</a:t>
            </a:r>
          </a:p>
          <a:p>
            <a:r>
              <a:rPr lang="id-ID" baseline="0" dirty="0" smtClean="0"/>
              <a:t>Contoh pada slide sintaks SQL menghitung jumlah baris untuk kolom department_id dengan mengeliminasi</a:t>
            </a:r>
          </a:p>
          <a:p>
            <a:r>
              <a:rPr lang="id-ID" baseline="0" dirty="0" smtClean="0"/>
              <a:t>Baris yang duplikat dan yang bernilai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6075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Penggunaan </a:t>
            </a:r>
            <a:r>
              <a:rPr lang="en-US" dirty="0" smtClean="0"/>
              <a:t>Group Functions </a:t>
            </a:r>
            <a:r>
              <a:rPr lang="id-ID" dirty="0" smtClean="0"/>
              <a:t>akan mengabaikan nilai </a:t>
            </a:r>
            <a:r>
              <a:rPr lang="en-US" dirty="0" smtClean="0"/>
              <a:t>Null</a:t>
            </a:r>
            <a:r>
              <a:rPr lang="id-ID" dirty="0" smtClean="0"/>
              <a:t>. Bila nilai null</a:t>
            </a:r>
          </a:p>
          <a:p>
            <a:r>
              <a:rPr lang="id-ID" dirty="0" smtClean="0"/>
              <a:t>Akan diperhitungkan, maka harus digunakan fungsi NVL yang akan mengkonversi</a:t>
            </a:r>
          </a:p>
          <a:p>
            <a:r>
              <a:rPr lang="id-ID" dirty="0" smtClean="0"/>
              <a:t>Nilai NULL menjadi 0.</a:t>
            </a:r>
          </a:p>
          <a:p>
            <a:r>
              <a:rPr lang="id-ID" dirty="0" smtClean="0"/>
              <a:t>Contoh pada slide:</a:t>
            </a:r>
          </a:p>
          <a:p>
            <a:r>
              <a:rPr lang="id-ID" dirty="0" smtClean="0"/>
              <a:t>Sintaks yang pertama menghitung rata-rata comm_pct berdasarkan baris dalam tabel</a:t>
            </a:r>
          </a:p>
          <a:p>
            <a:r>
              <a:rPr lang="id-ID" dirty="0" smtClean="0"/>
              <a:t>Yang mempunyai nilai comm_pct .</a:t>
            </a:r>
            <a:r>
              <a:rPr lang="id-ID" baseline="0" dirty="0" smtClean="0"/>
              <a:t> Perhitungannya adalah Jumlah total comm_pct </a:t>
            </a:r>
          </a:p>
          <a:p>
            <a:r>
              <a:rPr lang="id-ID" baseline="0" dirty="0" smtClean="0"/>
              <a:t>dibagi total employees yang menerima comm.</a:t>
            </a:r>
          </a:p>
          <a:p>
            <a:r>
              <a:rPr lang="id-ID" baseline="0" dirty="0" smtClean="0"/>
              <a:t>Sintaks yang ke dua menghitung rata-rata comm pct berdasarkan semua baris dalam tabel</a:t>
            </a:r>
          </a:p>
          <a:p>
            <a:r>
              <a:rPr lang="id-ID" baseline="0" dirty="0" smtClean="0"/>
              <a:t>Termasuk yang bernilai null. Perhitungannya adalah total comm pct dibagi total employee.</a:t>
            </a:r>
          </a:p>
          <a:p>
            <a:r>
              <a:rPr lang="id-ID" baseline="0" dirty="0" smtClean="0"/>
              <a:t>Dapat dilihat bahwa kedua sintaks memberikan hasil yang berbeda.</a:t>
            </a:r>
          </a:p>
          <a:p>
            <a:r>
              <a:rPr lang="id-ID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531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Kita dapat menggunakan klausa GROUP BY, agar data-data dalam tabel dapat dibagi</a:t>
            </a:r>
            <a:r>
              <a:rPr lang="id-ID" baseline="0" dirty="0" smtClean="0"/>
              <a:t> </a:t>
            </a:r>
            <a:r>
              <a:rPr lang="id-ID" dirty="0" smtClean="0"/>
              <a:t>menjadi kelompok yang lebih kecil</a:t>
            </a:r>
          </a:p>
          <a:p>
            <a:r>
              <a:rPr lang="id-ID" dirty="0" smtClean="0"/>
              <a:t>Dengan menggunakan group function akan dihasilkan rangkuman informasi setiap grup.</a:t>
            </a:r>
          </a:p>
          <a:p>
            <a:r>
              <a:rPr lang="id-ID" dirty="0" smtClean="0"/>
              <a:t>Dalam format sintaks:</a:t>
            </a:r>
          </a:p>
          <a:p>
            <a:r>
              <a:rPr lang="id-ID" dirty="0" smtClean="0"/>
              <a:t>Ekspresi GROUP BYmenyebutkan nama kolom dimana nilainya menentukan dasar dari pengelompokkan baris data.</a:t>
            </a:r>
          </a:p>
          <a:p>
            <a:r>
              <a:rPr lang="en-US" dirty="0" smtClean="0"/>
              <a:t>• </a:t>
            </a:r>
            <a:r>
              <a:rPr lang="id-ID" dirty="0" smtClean="0"/>
              <a:t>jika kita menggunakan </a:t>
            </a:r>
            <a:r>
              <a:rPr lang="en-US" dirty="0" smtClean="0"/>
              <a:t>group function </a:t>
            </a:r>
            <a:r>
              <a:rPr lang="id-ID" dirty="0" smtClean="0"/>
              <a:t>dalam klausa </a:t>
            </a:r>
            <a:r>
              <a:rPr lang="en-US" dirty="0" smtClean="0"/>
              <a:t>SELECT</a:t>
            </a:r>
            <a:r>
              <a:rPr lang="id-ID" dirty="0" smtClean="0"/>
              <a:t>, kita tidak dapat menampilkan hasilnya</a:t>
            </a:r>
            <a:r>
              <a:rPr lang="id-ID" baseline="0" dirty="0" smtClean="0"/>
              <a:t> untuk setiap</a:t>
            </a:r>
          </a:p>
          <a:p>
            <a:r>
              <a:rPr lang="id-ID" baseline="0" dirty="0" smtClean="0"/>
              <a:t>Baris data, tetapi akan ditampilkan per grup sesuai pada klausa GROUP BY.</a:t>
            </a:r>
            <a:r>
              <a:rPr lang="en-US" dirty="0" smtClean="0"/>
              <a:t> </a:t>
            </a:r>
            <a:endParaRPr lang="id-ID" dirty="0" smtClean="0"/>
          </a:p>
          <a:p>
            <a:pPr marL="0" indent="0">
              <a:buNone/>
            </a:pPr>
            <a:r>
              <a:rPr lang="en-US" sz="1200" dirty="0" smtClean="0"/>
              <a:t>• </a:t>
            </a:r>
            <a:r>
              <a:rPr lang="id-ID" sz="1200" dirty="0" smtClean="0"/>
              <a:t>Penggunaan klausa </a:t>
            </a:r>
            <a:r>
              <a:rPr lang="en-US" sz="1200" dirty="0" smtClean="0"/>
              <a:t>WHERE </a:t>
            </a:r>
            <a:r>
              <a:rPr lang="id-ID" sz="1200" dirty="0" smtClean="0"/>
              <a:t>menjadikan data-data dipilih dulu sebelum dikelompokkan.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• </a:t>
            </a:r>
            <a:r>
              <a:rPr lang="id-ID" sz="1200" dirty="0" smtClean="0"/>
              <a:t>Kolom yang terdapat dalam klausa GROUP BY, harus ada dalam klausa SELECT.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• </a:t>
            </a:r>
            <a:r>
              <a:rPr lang="id-ID" sz="1200" dirty="0" smtClean="0"/>
              <a:t>alias Kolom tidak bisa digunakan dalam klausa </a:t>
            </a:r>
            <a:r>
              <a:rPr lang="en-US" sz="1200" dirty="0" smtClean="0"/>
              <a:t>GROUP BY.</a:t>
            </a:r>
            <a:endParaRPr lang="id-ID" sz="1200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79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0853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Jika menggunakan klausa GROUP BY, pastikan semua kolom yang ada dalam klausa SELECT, </a:t>
            </a:r>
          </a:p>
          <a:p>
            <a:r>
              <a:rPr lang="id-ID" dirty="0" smtClean="0"/>
              <a:t>Yang</a:t>
            </a:r>
            <a:r>
              <a:rPr lang="id-ID" baseline="0" dirty="0" smtClean="0"/>
              <a:t> bukan dalam group function, harus ada dalam klausa GROUP BY.</a:t>
            </a:r>
            <a:endParaRPr lang="id-ID" dirty="0" smtClean="0"/>
          </a:p>
          <a:p>
            <a:r>
              <a:rPr lang="id-ID" dirty="0" smtClean="0"/>
              <a:t>Contoh pada slide menampilkan dept id, rata-rata salary untuk setiap dept id.</a:t>
            </a:r>
          </a:p>
          <a:p>
            <a:r>
              <a:rPr lang="id-ID" dirty="0" smtClean="0"/>
              <a:t>Bagaimana sintaks ini diproses dalam server basis data?</a:t>
            </a:r>
          </a:p>
          <a:p>
            <a:r>
              <a:rPr lang="id-ID" dirty="0" smtClean="0"/>
              <a:t>1. Klausa </a:t>
            </a:r>
            <a:r>
              <a:rPr lang="en-US" dirty="0" smtClean="0"/>
              <a:t>SELECT </a:t>
            </a:r>
            <a:r>
              <a:rPr lang="id-ID" dirty="0" smtClean="0"/>
              <a:t>menyebutkan kolom-kolom yang harus diambil, yaitu :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id-ID" dirty="0" smtClean="0"/>
              <a:t>Kolom </a:t>
            </a:r>
            <a:r>
              <a:rPr lang="en-US" dirty="0" smtClean="0"/>
              <a:t>Department </a:t>
            </a:r>
            <a:r>
              <a:rPr lang="id-ID" dirty="0" smtClean="0"/>
              <a:t>id dalam tabel </a:t>
            </a:r>
            <a:r>
              <a:rPr lang="en-US" dirty="0" smtClean="0"/>
              <a:t>EMPLOYEES </a:t>
            </a:r>
          </a:p>
          <a:p>
            <a:r>
              <a:rPr lang="en-US" dirty="0" smtClean="0"/>
              <a:t>- </a:t>
            </a:r>
            <a:r>
              <a:rPr lang="id-ID" dirty="0" smtClean="0"/>
              <a:t>rata-rata salary dalam grup berdasarkan kolom yang ditulis dalam klausa </a:t>
            </a:r>
            <a:r>
              <a:rPr lang="en-US" dirty="0" smtClean="0"/>
              <a:t>GROUP BY</a:t>
            </a:r>
          </a:p>
          <a:p>
            <a:r>
              <a:rPr lang="id-ID" dirty="0" smtClean="0"/>
              <a:t>2. Klausa </a:t>
            </a:r>
            <a:r>
              <a:rPr lang="en-US" dirty="0" smtClean="0"/>
              <a:t>FROM </a:t>
            </a:r>
            <a:r>
              <a:rPr lang="id-ID" dirty="0" smtClean="0"/>
              <a:t>menyebutkan nama tabel yang harus diakses yaitu tabel</a:t>
            </a:r>
            <a:r>
              <a:rPr lang="id-ID" baseline="0" dirty="0" smtClean="0"/>
              <a:t> </a:t>
            </a:r>
            <a:r>
              <a:rPr lang="en-US" dirty="0" smtClean="0"/>
              <a:t>EMPLOYEES</a:t>
            </a:r>
          </a:p>
          <a:p>
            <a:r>
              <a:rPr lang="id-ID" dirty="0" smtClean="0"/>
              <a:t>3. Klausa </a:t>
            </a:r>
            <a:r>
              <a:rPr lang="en-US" dirty="0" smtClean="0"/>
              <a:t>WHERE </a:t>
            </a:r>
            <a:r>
              <a:rPr lang="id-ID" dirty="0" smtClean="0"/>
              <a:t>memilih baris data.</a:t>
            </a:r>
            <a:r>
              <a:rPr lang="id-ID" baseline="0" dirty="0" smtClean="0"/>
              <a:t> Karena tidak ada klausa WHERE, maka semua data dipilih.</a:t>
            </a:r>
          </a:p>
          <a:p>
            <a:r>
              <a:rPr lang="id-ID" baseline="0" dirty="0" smtClean="0"/>
              <a:t>4. Klausa </a:t>
            </a:r>
            <a:r>
              <a:rPr lang="en-US" dirty="0" smtClean="0"/>
              <a:t>GROUP BY </a:t>
            </a:r>
            <a:r>
              <a:rPr lang="id-ID" dirty="0" smtClean="0"/>
              <a:t>menentukan bagaimana baris-baris data harus dikelompokkan. Baris data dikelompokkan</a:t>
            </a:r>
          </a:p>
          <a:p>
            <a:r>
              <a:rPr lang="id-ID" dirty="0" smtClean="0"/>
              <a:t>Berdasarkan</a:t>
            </a:r>
            <a:r>
              <a:rPr lang="id-ID" baseline="0" dirty="0" smtClean="0"/>
              <a:t> </a:t>
            </a:r>
            <a:r>
              <a:rPr lang="en-US" dirty="0" smtClean="0"/>
              <a:t>department </a:t>
            </a:r>
            <a:r>
              <a:rPr lang="id-ID" dirty="0" smtClean="0"/>
              <a:t>id, sehingga fungsi </a:t>
            </a:r>
            <a:r>
              <a:rPr lang="en-US" dirty="0" smtClean="0"/>
              <a:t>AVG </a:t>
            </a:r>
            <a:r>
              <a:rPr lang="id-ID" dirty="0" smtClean="0"/>
              <a:t> yang diaplikasikan terhadap kolom </a:t>
            </a:r>
            <a:r>
              <a:rPr lang="en-US" dirty="0" smtClean="0"/>
              <a:t>salary</a:t>
            </a:r>
            <a:r>
              <a:rPr lang="id-ID" dirty="0" smtClean="0"/>
              <a:t> menghitung rata-</a:t>
            </a:r>
          </a:p>
          <a:p>
            <a:r>
              <a:rPr lang="id-ID" dirty="0" smtClean="0"/>
              <a:t>Rata salary untuk</a:t>
            </a:r>
            <a:r>
              <a:rPr lang="id-ID" baseline="0" dirty="0" smtClean="0"/>
              <a:t> setiap</a:t>
            </a:r>
            <a:r>
              <a:rPr lang="id-ID" dirty="0" smtClean="0"/>
              <a:t> dept id.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071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Nama kolom dalam klausa </a:t>
            </a:r>
            <a:r>
              <a:rPr lang="en-US" dirty="0" smtClean="0"/>
              <a:t>GROUP BY </a:t>
            </a:r>
            <a:r>
              <a:rPr lang="id-ID" dirty="0" smtClean="0"/>
              <a:t>tidak harus ada dalam klausa </a:t>
            </a:r>
            <a:r>
              <a:rPr lang="en-US" dirty="0" smtClean="0"/>
              <a:t>SELECT. </a:t>
            </a:r>
            <a:endParaRPr lang="id-ID" dirty="0" smtClean="0"/>
          </a:p>
          <a:p>
            <a:r>
              <a:rPr lang="id-ID" dirty="0" smtClean="0"/>
              <a:t>Contoh pada slide sintaks SELECT menampilkan rata-rata salary untuk setiap departemen</a:t>
            </a:r>
          </a:p>
          <a:p>
            <a:r>
              <a:rPr lang="id-ID" dirty="0" smtClean="0"/>
              <a:t>Tanpa menampilkan kolom</a:t>
            </a:r>
            <a:r>
              <a:rPr lang="id-ID" baseline="0" dirty="0" smtClean="0"/>
              <a:t> dept id.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Tetapi tanpa kolom dept id, data yang ditampilkan menjadi kurang informatif </a:t>
            </a:r>
          </a:p>
          <a:p>
            <a:r>
              <a:rPr lang="id-ID" dirty="0" smtClean="0"/>
              <a:t>sehingga akan lebih baik apabila kolom dept id disertakan dalam klausa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053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 Within Groups (continued)</a:t>
            </a:r>
          </a:p>
          <a:p>
            <a:r>
              <a:rPr lang="id-ID" dirty="0" smtClean="0"/>
              <a:t>Kita dapat menghasilkan</a:t>
            </a:r>
            <a:r>
              <a:rPr lang="id-ID" baseline="0" dirty="0" smtClean="0"/>
              <a:t> rangkuman data untuk grup dan subgrup dengan membagi menjadi </a:t>
            </a:r>
          </a:p>
          <a:p>
            <a:r>
              <a:rPr lang="id-ID" baseline="0" dirty="0" smtClean="0"/>
              <a:t>lebih dari satu kolom dalam GROUP BY.</a:t>
            </a:r>
          </a:p>
          <a:p>
            <a:r>
              <a:rPr lang="id-ID" dirty="0" smtClean="0"/>
              <a:t>Kita juga dapat mengurutkan</a:t>
            </a:r>
            <a:r>
              <a:rPr lang="id-ID" baseline="0" dirty="0" smtClean="0"/>
              <a:t> data dengan menggunakan klausa ORDER BY.</a:t>
            </a:r>
          </a:p>
          <a:p>
            <a:r>
              <a:rPr lang="id-ID" baseline="0" dirty="0" smtClean="0"/>
              <a:t>Contoh pada slide akan mengikuti proses sbb:</a:t>
            </a:r>
          </a:p>
          <a:p>
            <a:r>
              <a:rPr lang="id-ID" dirty="0" smtClean="0"/>
              <a:t>1. Klausa </a:t>
            </a:r>
            <a:r>
              <a:rPr lang="en-US" dirty="0" smtClean="0"/>
              <a:t>SELECT </a:t>
            </a:r>
            <a:r>
              <a:rPr lang="id-ID" dirty="0" smtClean="0"/>
              <a:t>menyebutkan nama kolom untuk diambil, yaitu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Department </a:t>
            </a:r>
            <a:r>
              <a:rPr lang="id-ID" dirty="0" smtClean="0"/>
              <a:t>id</a:t>
            </a:r>
            <a:r>
              <a:rPr lang="en-US" dirty="0" smtClean="0"/>
              <a:t> </a:t>
            </a:r>
            <a:r>
              <a:rPr lang="id-ID" baseline="0" dirty="0" smtClean="0"/>
              <a:t> dalam tabel </a:t>
            </a:r>
            <a:r>
              <a:rPr lang="en-US" dirty="0" smtClean="0"/>
              <a:t>EMPLOYEES </a:t>
            </a:r>
          </a:p>
          <a:p>
            <a:r>
              <a:rPr lang="en-US" dirty="0" smtClean="0"/>
              <a:t>- Job ID </a:t>
            </a:r>
            <a:r>
              <a:rPr lang="id-ID" dirty="0" smtClean="0"/>
              <a:t>dalam tabel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- </a:t>
            </a:r>
            <a:r>
              <a:rPr lang="id-ID" dirty="0" smtClean="0"/>
              <a:t>Jumlah salary dalam grup berdasarkan nama kolom yang ada dlam klausa </a:t>
            </a:r>
            <a:r>
              <a:rPr lang="en-US" dirty="0" smtClean="0"/>
              <a:t>GROUP BY</a:t>
            </a:r>
          </a:p>
          <a:p>
            <a:r>
              <a:rPr lang="id-ID" dirty="0" smtClean="0"/>
              <a:t>2. Klausa </a:t>
            </a:r>
            <a:r>
              <a:rPr lang="en-US" dirty="0" smtClean="0"/>
              <a:t>FROM </a:t>
            </a:r>
            <a:r>
              <a:rPr lang="id-ID" dirty="0" smtClean="0"/>
              <a:t>menyebutkan nama tabel dalam</a:t>
            </a:r>
            <a:r>
              <a:rPr lang="id-ID" baseline="0" dirty="0" smtClean="0"/>
              <a:t> basis data yang harus diakses yaitu tabel </a:t>
            </a:r>
            <a:r>
              <a:rPr lang="en-US" dirty="0" smtClean="0"/>
              <a:t>EMPLOYEES</a:t>
            </a:r>
          </a:p>
          <a:p>
            <a:r>
              <a:rPr lang="id-ID" dirty="0" smtClean="0"/>
              <a:t>3. Klausa </a:t>
            </a:r>
            <a:r>
              <a:rPr lang="en-US" dirty="0" smtClean="0"/>
              <a:t>GROUP BY </a:t>
            </a:r>
            <a:r>
              <a:rPr lang="id-ID" dirty="0" smtClean="0"/>
              <a:t>menentukan</a:t>
            </a:r>
            <a:r>
              <a:rPr lang="id-ID" baseline="0" dirty="0" smtClean="0"/>
              <a:t> bagaimana data harus digrupkan.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- </a:t>
            </a:r>
            <a:r>
              <a:rPr lang="id-ID" dirty="0" smtClean="0"/>
              <a:t>pertama, data digrupkan berdasarkan </a:t>
            </a:r>
            <a:r>
              <a:rPr lang="en-US" dirty="0" smtClean="0"/>
              <a:t>department </a:t>
            </a:r>
            <a:r>
              <a:rPr lang="id-ID" dirty="0" smtClean="0"/>
              <a:t>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id-ID" dirty="0" smtClean="0"/>
              <a:t>Ke</a:t>
            </a:r>
            <a:r>
              <a:rPr lang="id-ID" baseline="0" dirty="0" smtClean="0"/>
              <a:t> dua</a:t>
            </a:r>
            <a:r>
              <a:rPr lang="en-US" dirty="0" smtClean="0"/>
              <a:t>, </a:t>
            </a:r>
            <a:r>
              <a:rPr lang="id-ID" dirty="0" smtClean="0"/>
              <a:t>hasil</a:t>
            </a:r>
            <a:r>
              <a:rPr lang="id-ID" baseline="0" dirty="0" smtClean="0"/>
              <a:t> yang pertama d</a:t>
            </a:r>
            <a:r>
              <a:rPr lang="id-ID" dirty="0" smtClean="0"/>
              <a:t>igrupkan lagi berdasarkan </a:t>
            </a:r>
            <a:r>
              <a:rPr lang="en-US" dirty="0" smtClean="0"/>
              <a:t>job ID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smtClean="0"/>
              <a:t>Jadi</a:t>
            </a:r>
            <a:r>
              <a:rPr lang="id-ID" baseline="0" dirty="0" smtClean="0"/>
              <a:t> fungsi </a:t>
            </a:r>
            <a:r>
              <a:rPr lang="en-US" dirty="0" smtClean="0"/>
              <a:t>SUM </a:t>
            </a:r>
            <a:r>
              <a:rPr lang="id-ID" dirty="0" smtClean="0"/>
              <a:t>digunakan terhadap kolom salary untuk semua </a:t>
            </a:r>
            <a:r>
              <a:rPr lang="en-US" dirty="0" smtClean="0"/>
              <a:t>job ID</a:t>
            </a:r>
            <a:r>
              <a:rPr lang="id-ID" dirty="0" smtClean="0"/>
              <a:t> dalam setiap departement id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80527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Group function dikenal juga sebagai fungsi agregasi.</a:t>
            </a:r>
          </a:p>
          <a:p>
            <a:r>
              <a:rPr lang="id-ID" dirty="0" smtClean="0"/>
              <a:t>Bila kita menggunakan kolom dalam klausa SELECT yang bukan dalam fungsi</a:t>
            </a:r>
            <a:r>
              <a:rPr lang="id-ID" baseline="0" dirty="0" smtClean="0"/>
              <a:t> agregasi</a:t>
            </a:r>
          </a:p>
          <a:p>
            <a:r>
              <a:rPr lang="id-ID" baseline="0" dirty="0" smtClean="0"/>
              <a:t>Maka harus ada klausa GROUP BY untuk menyertakan nama kolom tersebut. Jika tidak, maka akan terjadi error</a:t>
            </a:r>
          </a:p>
          <a:p>
            <a:r>
              <a:rPr lang="id-ID" baseline="0" dirty="0" smtClean="0"/>
              <a:t>Seperti yang diperlihatkan dalam slide.</a:t>
            </a:r>
          </a:p>
          <a:p>
            <a:r>
              <a:rPr lang="id-ID" baseline="0" dirty="0" smtClean="0"/>
              <a:t>Sintaks SQL tidak menyertakan klausa GROUP BY sehingga terjadi error </a:t>
            </a:r>
          </a:p>
          <a:p>
            <a:r>
              <a:rPr lang="id-ID" baseline="0" dirty="0" smtClean="0"/>
              <a:t>ORA-00937: not a single-group function.</a:t>
            </a:r>
          </a:p>
          <a:p>
            <a:r>
              <a:rPr lang="id-ID" baseline="0" dirty="0" smtClean="0"/>
              <a:t>Jadi harus ditambahkan GROUP BY dept id setelah klausa FROM.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93867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Jika kita ingin menggunakan kondisi untuk fungsi agregasi maka klausa WHERE</a:t>
            </a:r>
          </a:p>
          <a:p>
            <a:r>
              <a:rPr lang="id-ID" dirty="0" smtClean="0"/>
              <a:t>Tidak dapat digunakan tetapi harus diganti dengan klausa HAVING. </a:t>
            </a:r>
          </a:p>
          <a:p>
            <a:r>
              <a:rPr lang="id-ID" dirty="0" smtClean="0"/>
              <a:t>Klausa WHERE dapat digunakan hanya untuk kondisi yang</a:t>
            </a:r>
            <a:r>
              <a:rPr lang="id-ID" baseline="0" dirty="0" smtClean="0"/>
              <a:t> bukan fungsi agregasi.</a:t>
            </a:r>
          </a:p>
          <a:p>
            <a:r>
              <a:rPr lang="id-ID" baseline="0" dirty="0" smtClean="0"/>
              <a:t>Contoh pada slide memperlihatkan terjadinya error bila klausa WHERE digunakan</a:t>
            </a:r>
          </a:p>
          <a:p>
            <a:r>
              <a:rPr lang="id-ID" baseline="0" dirty="0" smtClean="0"/>
              <a:t>Untuk kondisi pada group function.</a:t>
            </a:r>
          </a:p>
          <a:p>
            <a:r>
              <a:rPr lang="id-ID" baseline="0" dirty="0" smtClean="0"/>
              <a:t>Seharusnya WHERE diganti dengan HAVING.</a:t>
            </a:r>
          </a:p>
          <a:p>
            <a:r>
              <a:rPr lang="id-ID" baseline="0" dirty="0" smtClean="0"/>
              <a:t>-------------------------------------</a:t>
            </a:r>
          </a:p>
          <a:p>
            <a:r>
              <a:rPr lang="en-US" dirty="0" smtClean="0"/>
              <a:t> SELECT </a:t>
            </a:r>
            <a:r>
              <a:rPr lang="en-US" dirty="0" err="1" smtClean="0"/>
              <a:t>department_id</a:t>
            </a:r>
            <a:r>
              <a:rPr lang="en-US" dirty="0" smtClean="0"/>
              <a:t>, AVG(salary)</a:t>
            </a:r>
          </a:p>
          <a:p>
            <a:r>
              <a:rPr lang="en-US" dirty="0" smtClean="0"/>
              <a:t>FROM employees</a:t>
            </a:r>
          </a:p>
          <a:p>
            <a:r>
              <a:rPr lang="en-US" dirty="0" smtClean="0"/>
              <a:t>HAVING AVG(salary) &gt; 8000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department_id</a:t>
            </a:r>
            <a:r>
              <a:rPr lang="en-US" dirty="0" smtClean="0"/>
              <a:t>;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1461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Klausa </a:t>
            </a:r>
            <a:r>
              <a:rPr lang="en-US" dirty="0" smtClean="0"/>
              <a:t>HAVING </a:t>
            </a:r>
            <a:r>
              <a:rPr lang="id-ID" dirty="0" smtClean="0"/>
              <a:t>dapat ditempatkan sebelum klausa </a:t>
            </a:r>
            <a:r>
              <a:rPr lang="en-US" dirty="0" smtClean="0"/>
              <a:t>GROUP BY</a:t>
            </a:r>
            <a:r>
              <a:rPr lang="id-ID" dirty="0" smtClean="0"/>
              <a:t>, tetapi sangat</a:t>
            </a:r>
            <a:r>
              <a:rPr lang="id-ID" baseline="0" dirty="0" smtClean="0"/>
              <a:t> disarankan untuk menempatkan</a:t>
            </a:r>
          </a:p>
          <a:p>
            <a:r>
              <a:rPr lang="id-ID" baseline="0" dirty="0" smtClean="0"/>
              <a:t>Klausa GROUP BY dulu karena lebih logis. Grup dibentuk dulu dan group function</a:t>
            </a:r>
            <a:r>
              <a:rPr lang="en-US" dirty="0" smtClean="0"/>
              <a:t> </a:t>
            </a:r>
            <a:r>
              <a:rPr lang="id-ID" dirty="0" smtClean="0"/>
              <a:t>dihitung dulu sebelum klausa</a:t>
            </a:r>
          </a:p>
          <a:p>
            <a:r>
              <a:rPr lang="id-ID" dirty="0" smtClean="0"/>
              <a:t>HAVING diaplikasikan terhadap grup.</a:t>
            </a:r>
          </a:p>
          <a:p>
            <a:r>
              <a:rPr lang="id-ID" dirty="0" smtClean="0"/>
              <a:t>Klausa ORDER BY ditempatkan pada posisi terakhir dari sintaks SQL.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550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Hasil query menampilkan dept id dan maksimum salary dari tiap dept id </a:t>
            </a:r>
          </a:p>
          <a:p>
            <a:r>
              <a:rPr lang="id-ID" dirty="0" smtClean="0"/>
              <a:t>Dimana</a:t>
            </a:r>
            <a:r>
              <a:rPr lang="id-ID" baseline="0" dirty="0" smtClean="0"/>
              <a:t> maksimum salary nya lebih besar dari 10,000.</a:t>
            </a:r>
          </a:p>
          <a:p>
            <a:r>
              <a:rPr lang="id-ID" baseline="0" dirty="0" smtClean="0"/>
              <a:t>Kita dapat menggunakan klausa GROUP BY tanpa fungsi agregasi dalam klausa SELECT.</a:t>
            </a:r>
          </a:p>
          <a:p>
            <a:r>
              <a:rPr lang="id-ID" baseline="0" dirty="0" smtClean="0"/>
              <a:t>Klausa HAVING dapat digunakan bila ada klausa GROUP BY.</a:t>
            </a:r>
          </a:p>
          <a:p>
            <a:r>
              <a:rPr lang="id-ID" baseline="0" dirty="0" smtClean="0"/>
              <a:t>Sebaliknya, kita tidak bisa menghilangkan klausa GROUP BY bila ada fungsi</a:t>
            </a:r>
          </a:p>
          <a:p>
            <a:r>
              <a:rPr lang="id-ID" baseline="0" dirty="0" smtClean="0"/>
              <a:t>Agregasi dalam klausa SELECT.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763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Character-Manipulation </a:t>
            </a:r>
            <a:r>
              <a:rPr lang="en-US" dirty="0"/>
              <a:t>Functions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Beberapa</a:t>
            </a:r>
            <a:r>
              <a:rPr lang="en-US" dirty="0" smtClean="0"/>
              <a:t> Character-Manipulation Functions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 </a:t>
            </a:r>
            <a:r>
              <a:rPr lang="en-US" dirty="0"/>
              <a:t>CONCAT: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parameter</a:t>
            </a:r>
            <a:endParaRPr lang="en-US" dirty="0"/>
          </a:p>
          <a:p>
            <a:r>
              <a:rPr lang="en-US" dirty="0"/>
              <a:t>• SUBSTR: </a:t>
            </a:r>
            <a:r>
              <a:rPr lang="en-US" dirty="0" err="1" smtClean="0"/>
              <a:t>Mengambil</a:t>
            </a:r>
            <a:r>
              <a:rPr lang="en-US" dirty="0" smtClean="0"/>
              <a:t> string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panjang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.</a:t>
            </a:r>
            <a:endParaRPr lang="en-US" dirty="0"/>
          </a:p>
          <a:p>
            <a:r>
              <a:rPr lang="en-US" dirty="0"/>
              <a:t>• LENGTH: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  <a:p>
            <a:r>
              <a:rPr lang="en-US" dirty="0"/>
              <a:t>• INSTR: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bilangan</a:t>
            </a:r>
            <a:endParaRPr lang="en-US" dirty="0"/>
          </a:p>
          <a:p>
            <a:r>
              <a:rPr lang="en-US" dirty="0"/>
              <a:t>• LPAD: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di rata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yang lain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panjangnya</a:t>
            </a:r>
            <a:r>
              <a:rPr lang="en-US" baseline="0" dirty="0" smtClean="0"/>
              <a:t>.</a:t>
            </a:r>
            <a:endParaRPr lang="en-US" dirty="0"/>
          </a:p>
          <a:p>
            <a:r>
              <a:rPr lang="en-US" dirty="0"/>
              <a:t>• RPAD: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di rata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yang lain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panjangnya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REPLACE: </a:t>
            </a:r>
            <a:r>
              <a:rPr lang="en-US" baseline="0" dirty="0" err="1" smtClean="0"/>
              <a:t>menggantikan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lain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string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TRIM: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id-ID" dirty="0" smtClean="0"/>
              <a:t>satu karakter awal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string.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82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Character-Manipulation </a:t>
            </a:r>
            <a:r>
              <a:rPr lang="en-US" dirty="0"/>
              <a:t>Functions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kodeproduk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namaproduk</a:t>
            </a:r>
            <a:r>
              <a:rPr lang="en-US" dirty="0" smtClean="0"/>
              <a:t>, </a:t>
            </a:r>
            <a:r>
              <a:rPr lang="en-US" dirty="0" err="1" smtClean="0"/>
              <a:t>satuan</a:t>
            </a:r>
            <a:r>
              <a:rPr lang="en-US" dirty="0" smtClean="0"/>
              <a:t>, </a:t>
            </a:r>
            <a:r>
              <a:rPr lang="en-US" dirty="0" err="1" smtClean="0"/>
              <a:t>panjang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huruf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klausa</a:t>
            </a:r>
            <a:r>
              <a:rPr lang="en-US" baseline="0" dirty="0" smtClean="0"/>
              <a:t> WHERE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huruf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Tanda</a:t>
            </a:r>
            <a:r>
              <a:rPr lang="en-US" baseline="0" dirty="0" smtClean="0"/>
              <a:t> -1,1  </a:t>
            </a:r>
            <a:r>
              <a:rPr lang="en-US" baseline="0" dirty="0" err="1" smtClean="0"/>
              <a:t>menunjukkan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sebanyak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karakter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menunjukkan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satuan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huruf</a:t>
            </a:r>
            <a:r>
              <a:rPr lang="en-US" baseline="0" dirty="0" smtClean="0"/>
              <a:t> l, </a:t>
            </a:r>
            <a:r>
              <a:rPr lang="en-US" baseline="0" dirty="0" err="1" smtClean="0"/>
              <a:t>panjang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beragam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Yaitu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12.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huruf</a:t>
            </a:r>
            <a:r>
              <a:rPr lang="en-US" baseline="0" dirty="0" smtClean="0"/>
              <a:t> o yang </a:t>
            </a:r>
            <a:r>
              <a:rPr lang="en-US" baseline="0" dirty="0" err="1" smtClean="0"/>
              <a:t>pertama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2.</a:t>
            </a: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8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167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, format, </a:t>
            </a:r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20E5-5571-470A-ACB6-4D8AD948BA5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774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5" Type="http://schemas.openxmlformats.org/officeDocument/2006/relationships/image" Target="../media/image4.jpe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Relationship Id="rId4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Relationship Id="rId4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Relationship Id="rId4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Relationship Id="rId4" Type="http://schemas.openxmlformats.org/officeDocument/2006/relationships/image" Target="../media/image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Relationship Id="rId4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Relationship Id="rId4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Query </a:t>
            </a: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Dasar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 II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283152" cy="634082"/>
          </a:xfrm>
        </p:spPr>
        <p:txBody>
          <a:bodyPr>
            <a:noAutofit/>
          </a:bodyPr>
          <a:lstStyle/>
          <a:p>
            <a:r>
              <a:rPr lang="id-ID" sz="3600" dirty="0" smtClean="0"/>
              <a:t>Fungsi Numerik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636912"/>
            <a:ext cx="7221488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/>
              <a:t>Beberapa fungsi numerik yang digunakan adalah:</a:t>
            </a:r>
          </a:p>
          <a:p>
            <a:pPr marL="0" indent="0">
              <a:buNone/>
            </a:pPr>
            <a:r>
              <a:rPr lang="en-US" sz="2400" dirty="0" smtClean="0"/>
              <a:t>• ROUND</a:t>
            </a:r>
            <a:r>
              <a:rPr lang="id-ID" sz="2400" dirty="0" smtClean="0"/>
              <a:t> </a:t>
            </a:r>
            <a:r>
              <a:rPr lang="en-US" sz="2400" dirty="0" smtClean="0"/>
              <a:t>: </a:t>
            </a:r>
            <a:r>
              <a:rPr lang="id-ID" sz="2400" dirty="0" smtClean="0"/>
              <a:t>Pembulatan ke jumlah desimal tertentu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TRUNC</a:t>
            </a:r>
            <a:r>
              <a:rPr lang="id-ID" sz="2400" dirty="0"/>
              <a:t> </a:t>
            </a:r>
            <a:r>
              <a:rPr lang="id-ID" sz="2400" dirty="0" smtClean="0"/>
              <a:t> </a:t>
            </a:r>
            <a:r>
              <a:rPr lang="en-US" sz="2400" dirty="0" smtClean="0"/>
              <a:t>: </a:t>
            </a:r>
            <a:r>
              <a:rPr lang="id-ID" sz="2400" dirty="0" smtClean="0"/>
              <a:t>Pemotongan ke jumlah desimal tertentu </a:t>
            </a:r>
          </a:p>
          <a:p>
            <a:pPr marL="0" indent="0">
              <a:buNone/>
            </a:pPr>
            <a:r>
              <a:rPr lang="en-US" sz="2400" dirty="0" smtClean="0"/>
              <a:t>• MOD</a:t>
            </a:r>
            <a:r>
              <a:rPr lang="id-ID" sz="2400" dirty="0"/>
              <a:t> </a:t>
            </a:r>
            <a:r>
              <a:rPr lang="id-ID" sz="2400" dirty="0" smtClean="0"/>
              <a:t>    </a:t>
            </a:r>
            <a:r>
              <a:rPr lang="en-US" sz="2400" dirty="0" smtClean="0"/>
              <a:t>: </a:t>
            </a:r>
            <a:r>
              <a:rPr lang="id-ID" sz="2400" dirty="0" smtClean="0"/>
              <a:t>Mengembalikan sisa dari pembagian</a:t>
            </a:r>
          </a:p>
          <a:p>
            <a:pPr marL="0" indent="0">
              <a:buNone/>
            </a:pPr>
            <a:endParaRPr lang="id-ID" sz="900" dirty="0" smtClean="0"/>
          </a:p>
          <a:p>
            <a:pPr marL="0" indent="0">
              <a:buNone/>
            </a:pPr>
            <a:r>
              <a:rPr lang="id-ID" sz="900" dirty="0" smtClean="0"/>
              <a:t>	</a:t>
            </a:r>
            <a:endParaRPr lang="id-ID" sz="900" dirty="0"/>
          </a:p>
          <a:p>
            <a:pPr marL="0" indent="0">
              <a:buNone/>
            </a:pPr>
            <a:endParaRPr lang="id-ID" sz="900" dirty="0" smtClean="0"/>
          </a:p>
          <a:p>
            <a:endParaRPr lang="id-ID" sz="900" dirty="0" smtClean="0"/>
          </a:p>
          <a:p>
            <a:pPr marL="0" indent="0">
              <a:buNone/>
            </a:pPr>
            <a:endParaRPr lang="id-ID" sz="900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634082"/>
          </a:xfrm>
        </p:spPr>
        <p:txBody>
          <a:bodyPr>
            <a:noAutofit/>
          </a:bodyPr>
          <a:lstStyle/>
          <a:p>
            <a:r>
              <a:rPr lang="id-ID" sz="3600" dirty="0" smtClean="0"/>
              <a:t>Format Fungsi Numerik</a:t>
            </a:r>
            <a:endParaRPr lang="id-ID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23716"/>
              </p:ext>
            </p:extLst>
          </p:nvPr>
        </p:nvGraphicFramePr>
        <p:xfrm>
          <a:off x="1259632" y="2996952"/>
          <a:ext cx="7272808" cy="3210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4"/>
                <a:gridCol w="3636404"/>
              </a:tblGrid>
              <a:tr h="428499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Fungsi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Tujuan</a:t>
                      </a:r>
                      <a:endParaRPr lang="id-ID" sz="1600" dirty="0"/>
                    </a:p>
                  </a:txBody>
                  <a:tcPr/>
                </a:tc>
              </a:tr>
              <a:tr h="1338326"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d-ID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Bulatkan nilai kolom, ekspresi, ke n desimal. Jika n dihilangkan berarti tidak ada nilai desimal. Jika n negatif maka bilangan di sebelah kiri titik desimal dibulatkan.</a:t>
                      </a:r>
                      <a:endParaRPr lang="id-ID" sz="1600" b="0" dirty="0">
                        <a:latin typeface="+mn-lt"/>
                      </a:endParaRPr>
                    </a:p>
                  </a:txBody>
                  <a:tcPr/>
                </a:tc>
              </a:tr>
              <a:tr h="845258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+mn-lt"/>
                        </a:rPr>
                        <a:t>TRUNC(</a:t>
                      </a:r>
                      <a:r>
                        <a:rPr lang="en-US" sz="1600" b="0" i="1" u="none" strike="noStrike" baseline="0" dirty="0" err="1" smtClean="0">
                          <a:latin typeface="+mn-lt"/>
                        </a:rPr>
                        <a:t>column</a:t>
                      </a:r>
                      <a:r>
                        <a:rPr lang="en-US" sz="1600" b="0" i="0" u="none" strike="noStrike" baseline="0" dirty="0" err="1" smtClean="0">
                          <a:latin typeface="+mn-lt"/>
                        </a:rPr>
                        <a:t>|</a:t>
                      </a:r>
                      <a:r>
                        <a:rPr lang="en-US" sz="1600" b="0" i="1" u="none" strike="noStrike" baseline="0" dirty="0" err="1" smtClean="0">
                          <a:latin typeface="+mn-lt"/>
                        </a:rPr>
                        <a:t>expression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, </a:t>
                      </a:r>
                      <a:r>
                        <a:rPr lang="en-US" sz="1600" b="0" i="1" u="none" strike="noStrike" baseline="0" dirty="0" smtClean="0">
                          <a:latin typeface="+mn-lt"/>
                        </a:rPr>
                        <a:t>n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id-ID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i="0" u="none" strike="noStrike" baseline="0" dirty="0" smtClean="0">
                          <a:latin typeface="+mn-lt"/>
                        </a:rPr>
                        <a:t>Potong nilai kolom atau ekspresi ke n desimal. Jika n tidak ada maka nilai defaultnya adalah 0.</a:t>
                      </a:r>
                      <a:endParaRPr lang="id-ID" sz="1600" b="0" dirty="0">
                        <a:latin typeface="+mn-lt"/>
                      </a:endParaRPr>
                    </a:p>
                  </a:txBody>
                  <a:tcPr/>
                </a:tc>
              </a:tr>
              <a:tr h="598725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+mn-lt"/>
                        </a:rPr>
                        <a:t>MOD(</a:t>
                      </a:r>
                      <a:r>
                        <a:rPr lang="en-US" sz="1600" b="0" i="1" u="none" strike="noStrike" baseline="0" dirty="0" err="1" smtClean="0">
                          <a:latin typeface="+mn-lt"/>
                        </a:rPr>
                        <a:t>m</a:t>
                      </a:r>
                      <a:r>
                        <a:rPr lang="en-US" sz="1600" b="0" i="0" u="none" strike="noStrike" baseline="0" dirty="0" err="1" smtClean="0">
                          <a:latin typeface="+mn-lt"/>
                        </a:rPr>
                        <a:t>,</a:t>
                      </a:r>
                      <a:r>
                        <a:rPr lang="en-US" sz="1600" b="0" i="1" u="none" strike="noStrike" baseline="0" dirty="0" err="1" smtClean="0">
                          <a:latin typeface="+mn-lt"/>
                        </a:rPr>
                        <a:t>n</a:t>
                      </a:r>
                      <a:r>
                        <a:rPr lang="id-ID" sz="1600" b="0" i="1" u="none" strike="noStrike" baseline="0" dirty="0" smtClean="0">
                          <a:latin typeface="+mn-lt"/>
                        </a:rPr>
                        <a:t>)</a:t>
                      </a:r>
                      <a:endParaRPr lang="id-ID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err="1" smtClean="0">
                          <a:latin typeface="+mn-lt"/>
                        </a:rPr>
                        <a:t>tampilkan</a:t>
                      </a:r>
                      <a:r>
                        <a:rPr lang="id-ID" sz="1600" b="0" i="0" u="none" strike="noStrike" baseline="0" dirty="0" smtClean="0">
                          <a:latin typeface="+mn-lt"/>
                        </a:rPr>
                        <a:t> sisa hasil bagi m oleh n.</a:t>
                      </a:r>
                      <a:endParaRPr lang="id-ID" sz="16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34600"/>
              </p:ext>
            </p:extLst>
          </p:nvPr>
        </p:nvGraphicFramePr>
        <p:xfrm>
          <a:off x="1835696" y="1196752"/>
          <a:ext cx="5976664" cy="1534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8332"/>
                <a:gridCol w="2988332"/>
              </a:tblGrid>
              <a:tr h="43719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Fungsi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Hasil</a:t>
                      </a:r>
                      <a:endParaRPr lang="id-ID" sz="1800" dirty="0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ROUND(45.926, 2)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45.93</a:t>
                      </a:r>
                      <a:endParaRPr lang="id-ID" sz="1800" b="0" dirty="0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TRUNC(45.926, 2)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45.92</a:t>
                      </a:r>
                      <a:endParaRPr lang="id-ID" sz="1800" b="0" dirty="0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r>
                        <a:rPr lang="id-ID" sz="1800" b="0" i="0" u="none" strike="noStrike" baseline="0" dirty="0" smtClean="0">
                          <a:latin typeface="Courier"/>
                        </a:rPr>
                        <a:t>MOD(1600, 300) 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baseline="0" dirty="0" smtClean="0">
                          <a:latin typeface="Courier"/>
                        </a:rPr>
                        <a:t>100</a:t>
                      </a:r>
                      <a:endParaRPr lang="id-ID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9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54" y="548680"/>
            <a:ext cx="6683765" cy="704826"/>
          </a:xfrm>
        </p:spPr>
        <p:txBody>
          <a:bodyPr/>
          <a:lstStyle/>
          <a:p>
            <a:r>
              <a:rPr lang="id-ID" dirty="0" smtClean="0"/>
              <a:t>Penggunaan Fungsi ROUND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247322" y="1992615"/>
            <a:ext cx="705678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/>
              <a:t>SELECT ROUND(45.923,2), ROUND(45.923,0),</a:t>
            </a:r>
          </a:p>
          <a:p>
            <a:r>
              <a:rPr lang="id-ID" sz="2000" dirty="0"/>
              <a:t>ROUND(45.923,-1)</a:t>
            </a:r>
          </a:p>
          <a:p>
            <a:r>
              <a:rPr lang="id-ID" sz="2000" dirty="0"/>
              <a:t>FROM DUAL;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1" y="3356992"/>
            <a:ext cx="7044475" cy="8617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ROUND(45.923,2) </a:t>
            </a:r>
            <a:r>
              <a:rPr lang="id-ID" sz="1600" u="sng" dirty="0" smtClean="0"/>
              <a:t>       </a:t>
            </a:r>
            <a:r>
              <a:rPr lang="en-US" sz="1600" u="sng" dirty="0" smtClean="0"/>
              <a:t>ROUND(45.923,0) </a:t>
            </a:r>
            <a:r>
              <a:rPr lang="id-ID" sz="1600" u="sng" dirty="0"/>
              <a:t>	</a:t>
            </a:r>
            <a:r>
              <a:rPr lang="en-US" sz="1600" u="sng" dirty="0" smtClean="0"/>
              <a:t>ROUND(45.923,-1)</a:t>
            </a:r>
          </a:p>
          <a:p>
            <a:r>
              <a:rPr lang="id-ID" sz="1600" dirty="0" smtClean="0"/>
              <a:t>	   </a:t>
            </a:r>
            <a:r>
              <a:rPr lang="en-US" sz="1600" dirty="0" smtClean="0"/>
              <a:t>45,92</a:t>
            </a:r>
            <a:r>
              <a:rPr lang="id-ID" sz="1600" dirty="0" smtClean="0"/>
              <a:t>                                   </a:t>
            </a:r>
            <a:r>
              <a:rPr lang="en-US" sz="1600" dirty="0" smtClean="0"/>
              <a:t>46         </a:t>
            </a:r>
            <a:r>
              <a:rPr lang="id-ID" sz="1600" dirty="0" smtClean="0"/>
              <a:t>	</a:t>
            </a:r>
            <a:r>
              <a:rPr lang="id-ID" sz="1600" dirty="0"/>
              <a:t> </a:t>
            </a:r>
            <a:r>
              <a:rPr lang="id-ID" sz="1600" dirty="0" smtClean="0"/>
              <a:t>           	          </a:t>
            </a:r>
            <a:r>
              <a:rPr lang="en-US" sz="1600" dirty="0" smtClean="0"/>
              <a:t>50</a:t>
            </a:r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259631" y="5013176"/>
            <a:ext cx="726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DUAL adalah tabel dummy yang dapat digunakan untuk melihat hasil dari fungsi dan perhitungan</a:t>
            </a:r>
            <a:endParaRPr lang="id-ID" sz="2000" dirty="0"/>
          </a:p>
        </p:txBody>
      </p:sp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289" y="404664"/>
            <a:ext cx="6683765" cy="792088"/>
          </a:xfrm>
        </p:spPr>
        <p:txBody>
          <a:bodyPr/>
          <a:lstStyle/>
          <a:p>
            <a:r>
              <a:rPr lang="id-ID" dirty="0" smtClean="0"/>
              <a:t>Penggunaan Fungsi TRUNC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251425" y="1992615"/>
            <a:ext cx="705678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id-ID" sz="2000" dirty="0" smtClean="0"/>
              <a:t>TRUNC</a:t>
            </a:r>
            <a:r>
              <a:rPr lang="en-US" sz="2000" dirty="0" smtClean="0"/>
              <a:t>(45.923,2), </a:t>
            </a:r>
            <a:r>
              <a:rPr lang="id-ID" sz="2000" dirty="0" smtClean="0"/>
              <a:t>TRUNC</a:t>
            </a:r>
            <a:r>
              <a:rPr lang="en-US" sz="2000" dirty="0" smtClean="0"/>
              <a:t>(45.923),</a:t>
            </a:r>
          </a:p>
          <a:p>
            <a:r>
              <a:rPr lang="id-ID" sz="2000" dirty="0" smtClean="0"/>
              <a:t>TRUNC</a:t>
            </a:r>
            <a:r>
              <a:rPr lang="en-US" sz="2000" dirty="0" smtClean="0"/>
              <a:t>(45.923,-1)</a:t>
            </a:r>
          </a:p>
          <a:p>
            <a:r>
              <a:rPr lang="en-US" sz="2000" dirty="0" smtClean="0"/>
              <a:t>FROM DUAL;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1" y="3356992"/>
            <a:ext cx="7056785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TRUNC(45.923,2)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TRUNC(45.923)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TRUNC(45.923,-1)</a:t>
            </a:r>
          </a:p>
          <a:p>
            <a:r>
              <a:rPr lang="id-ID" sz="1600" dirty="0" smtClean="0"/>
              <a:t>	</a:t>
            </a:r>
            <a:r>
              <a:rPr lang="en-US" sz="1600" dirty="0" smtClean="0"/>
              <a:t>45,92            </a:t>
            </a:r>
            <a:r>
              <a:rPr lang="id-ID" sz="1600" dirty="0" smtClean="0"/>
              <a:t>	</a:t>
            </a:r>
            <a:r>
              <a:rPr lang="en-US" sz="1600" dirty="0" smtClean="0"/>
              <a:t>45               </a:t>
            </a:r>
            <a:r>
              <a:rPr lang="id-ID" sz="1600" dirty="0" smtClean="0"/>
              <a:t>	</a:t>
            </a:r>
            <a:r>
              <a:rPr lang="en-US" sz="1600" dirty="0" smtClean="0"/>
              <a:t>40</a:t>
            </a:r>
            <a:endParaRPr lang="id-ID" sz="1600" dirty="0"/>
          </a:p>
        </p:txBody>
      </p:sp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2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683765" cy="720080"/>
          </a:xfrm>
        </p:spPr>
        <p:txBody>
          <a:bodyPr/>
          <a:lstStyle/>
          <a:p>
            <a:r>
              <a:rPr lang="id-ID" dirty="0" smtClean="0"/>
              <a:t>Penggunaan Fungsi MOD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852936"/>
            <a:ext cx="69847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nmproduk</a:t>
            </a:r>
            <a:r>
              <a:rPr lang="en-US" sz="2000" dirty="0" smtClean="0"/>
              <a:t>, </a:t>
            </a:r>
            <a:r>
              <a:rPr lang="en-US" sz="2000" dirty="0" err="1" smtClean="0"/>
              <a:t>harga</a:t>
            </a:r>
            <a:r>
              <a:rPr lang="en-US" sz="2000" dirty="0" smtClean="0"/>
              <a:t>, MOD(</a:t>
            </a:r>
            <a:r>
              <a:rPr lang="en-US" sz="2000" dirty="0" err="1" smtClean="0"/>
              <a:t>harga</a:t>
            </a:r>
            <a:r>
              <a:rPr lang="en-US" sz="2000" dirty="0" smtClean="0"/>
              <a:t>, 750)</a:t>
            </a:r>
          </a:p>
          <a:p>
            <a:r>
              <a:rPr lang="en-US" sz="2000" dirty="0" smtClean="0"/>
              <a:t>FROM </a:t>
            </a:r>
            <a:r>
              <a:rPr lang="en-US" sz="2000" dirty="0" err="1" smtClean="0"/>
              <a:t>produk</a:t>
            </a:r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= '</a:t>
            </a:r>
            <a:r>
              <a:rPr lang="en-US" sz="2000" dirty="0" err="1" smtClean="0"/>
              <a:t>botol</a:t>
            </a:r>
            <a:r>
              <a:rPr lang="en-US" sz="2000" dirty="0" smtClean="0"/>
              <a:t> 1000ml';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377914"/>
            <a:ext cx="698477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1600" u="sng" dirty="0" smtClean="0"/>
              <a:t>NMPRODUK                       HARGA </a:t>
            </a:r>
            <a:r>
              <a:rPr lang="id-ID" sz="1600" u="sng" dirty="0" smtClean="0"/>
              <a:t>	</a:t>
            </a:r>
            <a:r>
              <a:rPr lang="nn-NO" sz="1600" u="sng" dirty="0" smtClean="0"/>
              <a:t>MOD(HARGA,750)</a:t>
            </a:r>
            <a:r>
              <a:rPr lang="id-ID" sz="1600" u="sng" dirty="0" smtClean="0"/>
              <a:t>_</a:t>
            </a:r>
            <a:endParaRPr lang="nn-NO" sz="1600" u="sng" dirty="0" smtClean="0"/>
          </a:p>
          <a:p>
            <a:r>
              <a:rPr lang="nn-NO" sz="1600" dirty="0" smtClean="0"/>
              <a:t>Pelembut pakaian               15000              </a:t>
            </a:r>
            <a:r>
              <a:rPr lang="id-ID" sz="1600" dirty="0" smtClean="0"/>
              <a:t>	</a:t>
            </a:r>
            <a:r>
              <a:rPr lang="id-ID" sz="1600" dirty="0"/>
              <a:t> </a:t>
            </a:r>
            <a:r>
              <a:rPr lang="id-ID" sz="1600" dirty="0" smtClean="0"/>
              <a:t>           </a:t>
            </a:r>
            <a:r>
              <a:rPr lang="nn-NO" sz="1600" dirty="0" smtClean="0"/>
              <a:t>0</a:t>
            </a:r>
          </a:p>
          <a:p>
            <a:r>
              <a:rPr lang="nn-NO" sz="1600" dirty="0" smtClean="0"/>
              <a:t>Pewangi pakaian                </a:t>
            </a:r>
            <a:r>
              <a:rPr lang="id-ID" sz="1600" dirty="0" smtClean="0"/>
              <a:t> </a:t>
            </a:r>
            <a:r>
              <a:rPr lang="nn-NO" sz="1600" dirty="0" smtClean="0"/>
              <a:t>12000              </a:t>
            </a:r>
            <a:r>
              <a:rPr lang="id-ID" sz="1600" dirty="0" smtClean="0"/>
              <a:t>                      </a:t>
            </a:r>
            <a:r>
              <a:rPr lang="nn-NO" sz="1600" dirty="0" smtClean="0"/>
              <a:t>0</a:t>
            </a:r>
          </a:p>
          <a:p>
            <a:r>
              <a:rPr lang="nn-NO" sz="1600" dirty="0" smtClean="0"/>
              <a:t>Minyak goreng                  </a:t>
            </a:r>
            <a:r>
              <a:rPr lang="id-ID" sz="1600" dirty="0" smtClean="0"/>
              <a:t>    </a:t>
            </a:r>
            <a:r>
              <a:rPr lang="nn-NO" sz="1600" dirty="0" smtClean="0"/>
              <a:t>25000            </a:t>
            </a:r>
            <a:r>
              <a:rPr lang="id-ID" sz="1600" dirty="0" smtClean="0"/>
              <a:t>                    </a:t>
            </a:r>
            <a:r>
              <a:rPr lang="nn-NO" sz="1600" dirty="0" smtClean="0"/>
              <a:t>250</a:t>
            </a:r>
            <a:endParaRPr lang="id-ID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856121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Untuk setiap produk yang satuannya botol 1000ml, hitunglah sisa dari pembagian harga dengan 750.</a:t>
            </a:r>
            <a:endParaRPr lang="id-ID" sz="2000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283152" cy="562074"/>
          </a:xfrm>
        </p:spPr>
        <p:txBody>
          <a:bodyPr>
            <a:noAutofit/>
          </a:bodyPr>
          <a:lstStyle/>
          <a:p>
            <a:r>
              <a:rPr lang="id-ID" dirty="0" smtClean="0"/>
              <a:t>Format Date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484785"/>
            <a:ext cx="7173804" cy="15841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• </a:t>
            </a:r>
            <a:r>
              <a:rPr lang="id-ID" sz="2000" dirty="0" smtClean="0"/>
              <a:t>Penyimpanan date dalam basis data </a:t>
            </a:r>
            <a:r>
              <a:rPr lang="en-US" sz="2000" dirty="0" smtClean="0"/>
              <a:t>Oracle </a:t>
            </a:r>
            <a:r>
              <a:rPr lang="id-ID" sz="2000" dirty="0" smtClean="0"/>
              <a:t>diformat secara numerik internal dalam bentuk: </a:t>
            </a:r>
            <a:r>
              <a:rPr lang="en-US" sz="2000" dirty="0" smtClean="0"/>
              <a:t>century, year, month, day, hours, minutes, </a:t>
            </a:r>
            <a:r>
              <a:rPr lang="id-ID" sz="2000" dirty="0" smtClean="0"/>
              <a:t>dan </a:t>
            </a:r>
            <a:r>
              <a:rPr lang="en-US" sz="2000" dirty="0" smtClean="0"/>
              <a:t>seconds.</a:t>
            </a:r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id-ID" sz="2000" dirty="0" smtClean="0"/>
              <a:t>Format default tampilan date adalah </a:t>
            </a:r>
            <a:r>
              <a:rPr lang="en-US" sz="2000" dirty="0" smtClean="0"/>
              <a:t>DD-MON-RR</a:t>
            </a:r>
            <a:r>
              <a:rPr lang="id-ID" sz="2000" dirty="0"/>
              <a:t>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7" y="3428999"/>
            <a:ext cx="68278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d-ID" sz="2000" dirty="0" smtClean="0">
                <a:solidFill>
                  <a:prstClr val="black"/>
                </a:solidFill>
              </a:rPr>
              <a:t>SELECT kdjual, tgljual, kdpetugas</a:t>
            </a:r>
          </a:p>
          <a:p>
            <a:pPr algn="just"/>
            <a:r>
              <a:rPr lang="id-ID" sz="2000" dirty="0" smtClean="0">
                <a:solidFill>
                  <a:prstClr val="black"/>
                </a:solidFill>
              </a:rPr>
              <a:t>FROM penjualan</a:t>
            </a:r>
          </a:p>
          <a:p>
            <a:pPr algn="just"/>
            <a:r>
              <a:rPr lang="id-ID" sz="2000" dirty="0" smtClean="0">
                <a:solidFill>
                  <a:prstClr val="black"/>
                </a:solidFill>
              </a:rPr>
              <a:t>WHERE tgljual &lt; ’01-JAN-14’;</a:t>
            </a:r>
            <a:endParaRPr lang="id-ID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4728273"/>
            <a:ext cx="682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u="sng" dirty="0" smtClean="0">
                <a:solidFill>
                  <a:prstClr val="black"/>
                </a:solidFill>
              </a:rPr>
              <a:t>KDJUAL 	TGLJUAL    	KDPETUGAS</a:t>
            </a:r>
          </a:p>
          <a:p>
            <a:r>
              <a:rPr lang="id-ID" sz="1600" dirty="0" smtClean="0">
                <a:solidFill>
                  <a:prstClr val="black"/>
                </a:solidFill>
              </a:rPr>
              <a:t>T-001 	21-12-2013 	K-001</a:t>
            </a:r>
          </a:p>
          <a:p>
            <a:r>
              <a:rPr lang="id-ID" sz="1600" dirty="0" smtClean="0">
                <a:solidFill>
                  <a:prstClr val="black"/>
                </a:solidFill>
              </a:rPr>
              <a:t>T-002 	22-12-2013 	K-002</a:t>
            </a:r>
            <a:endParaRPr lang="id-ID" sz="1600" dirty="0">
              <a:solidFill>
                <a:prstClr val="black"/>
              </a:solidFill>
            </a:endParaRPr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683765" cy="716658"/>
          </a:xfrm>
        </p:spPr>
        <p:txBody>
          <a:bodyPr/>
          <a:lstStyle/>
          <a:p>
            <a:r>
              <a:rPr lang="id-ID" dirty="0" smtClean="0"/>
              <a:t>Format Date untuk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1"/>
            <a:ext cx="7283152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Date yang diambil dari sistem berupa fungsi yang disebut SYSDATE, yang mengembalikan nilai:</a:t>
            </a:r>
          </a:p>
          <a:p>
            <a:pPr>
              <a:buFontTx/>
              <a:buChar char="-"/>
            </a:pPr>
            <a:r>
              <a:rPr lang="id-ID" sz="2000" dirty="0" smtClean="0"/>
              <a:t>Date</a:t>
            </a:r>
          </a:p>
          <a:p>
            <a:pPr>
              <a:buFontTx/>
              <a:buChar char="-"/>
            </a:pPr>
            <a:r>
              <a:rPr lang="id-ID" sz="2000" dirty="0" smtClean="0"/>
              <a:t>Time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789040"/>
            <a:ext cx="7200800" cy="15081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SELECT SYSDATE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FROM DUAL;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1600" u="sng" dirty="0" smtClean="0">
                <a:solidFill>
                  <a:prstClr val="black"/>
                </a:solidFill>
              </a:rPr>
              <a:t>SYSDATE</a:t>
            </a:r>
            <a:r>
              <a:rPr lang="id-ID" sz="1600" u="sng" dirty="0" smtClean="0">
                <a:solidFill>
                  <a:prstClr val="black"/>
                </a:solidFill>
              </a:rPr>
              <a:t>         </a:t>
            </a:r>
            <a:endParaRPr lang="en-US" sz="1600" u="sng" dirty="0" smtClean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18-</a:t>
            </a:r>
            <a:r>
              <a:rPr lang="id-ID" sz="1600" dirty="0" smtClean="0">
                <a:solidFill>
                  <a:prstClr val="black"/>
                </a:solidFill>
              </a:rPr>
              <a:t>JUN</a:t>
            </a:r>
            <a:r>
              <a:rPr lang="en-US" sz="1600" dirty="0" smtClean="0">
                <a:solidFill>
                  <a:prstClr val="black"/>
                </a:solidFill>
              </a:rPr>
              <a:t>-2014</a:t>
            </a:r>
            <a:endParaRPr lang="id-ID" sz="1600" dirty="0">
              <a:solidFill>
                <a:prstClr val="black"/>
              </a:solidFill>
            </a:endParaRPr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7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4110"/>
            <a:ext cx="7488832" cy="716658"/>
          </a:xfrm>
        </p:spPr>
        <p:txBody>
          <a:bodyPr/>
          <a:lstStyle/>
          <a:p>
            <a:r>
              <a:rPr lang="id-ID" dirty="0" smtClean="0"/>
              <a:t>Operasi Aritmatika dengan Date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Menambah atau mengurangi suatu bilangan terhadap nilai date akan menghasilkan nilai date.</a:t>
            </a:r>
            <a:endParaRPr lang="id-ID" sz="20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Mengurangkan dua nilai date akan menghasilkan jumlah hari.</a:t>
            </a:r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id-ID" sz="2000" dirty="0" smtClean="0"/>
              <a:t>Menambah sejumlah jam terhadap date harus dibagi 24.</a:t>
            </a:r>
            <a:endParaRPr lang="id-ID" sz="2000" dirty="0"/>
          </a:p>
        </p:txBody>
      </p:sp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224811" cy="12808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Operasi Aritmatika dengan Date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636912"/>
            <a:ext cx="6984776" cy="15121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/>
              <a:t>SELECT kdjual, (SYSDATE-tgljual)/7 AS MINGGU, </a:t>
            </a:r>
            <a:r>
              <a:rPr lang="id-ID" sz="2000" dirty="0" smtClean="0"/>
              <a:t>kdpetugas</a:t>
            </a:r>
            <a:endParaRPr lang="id-ID" sz="2000" dirty="0" smtClean="0">
              <a:effectLst/>
            </a:endParaRPr>
          </a:p>
          <a:p>
            <a:pPr marL="0" indent="0">
              <a:buNone/>
            </a:pPr>
            <a:r>
              <a:rPr lang="id-ID" sz="2000" dirty="0"/>
              <a:t>FROM penjualan</a:t>
            </a:r>
            <a:endParaRPr lang="id-ID" sz="2000" dirty="0" smtClean="0">
              <a:effectLst/>
            </a:endParaRPr>
          </a:p>
          <a:p>
            <a:pPr marL="0" indent="0">
              <a:buNone/>
            </a:pPr>
            <a:r>
              <a:rPr lang="id-ID" sz="2000" dirty="0"/>
              <a:t>WHERE kdpetugas=’K-001’;</a:t>
            </a:r>
            <a:endParaRPr lang="id-ID" sz="2000" dirty="0" smtClean="0">
              <a:effectLst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436510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u="sng" dirty="0" smtClean="0">
                <a:solidFill>
                  <a:prstClr val="black"/>
                </a:solidFill>
              </a:rPr>
              <a:t>KDJUAL     	MINGGU 		KDPETUGAS</a:t>
            </a:r>
          </a:p>
          <a:p>
            <a:r>
              <a:rPr lang="id-ID" sz="1600" dirty="0" smtClean="0">
                <a:solidFill>
                  <a:prstClr val="black"/>
                </a:solidFill>
              </a:rPr>
              <a:t>T-003  		23,502796		K-001</a:t>
            </a:r>
          </a:p>
          <a:p>
            <a:r>
              <a:rPr lang="id-ID" sz="1600" dirty="0" smtClean="0">
                <a:solidFill>
                  <a:prstClr val="black"/>
                </a:solidFill>
              </a:rPr>
              <a:t>T-001 		25,6456531		K-001</a:t>
            </a:r>
            <a:endParaRPr lang="id-ID" sz="1600" dirty="0">
              <a:solidFill>
                <a:prstClr val="black"/>
              </a:solidFill>
            </a:endParaRPr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283152" cy="778098"/>
          </a:xfrm>
        </p:spPr>
        <p:txBody>
          <a:bodyPr/>
          <a:lstStyle/>
          <a:p>
            <a:r>
              <a:rPr lang="id-ID" dirty="0" smtClean="0"/>
              <a:t>Fungsi-fungsi Date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09987"/>
              </p:ext>
            </p:extLst>
          </p:nvPr>
        </p:nvGraphicFramePr>
        <p:xfrm>
          <a:off x="1547664" y="2060848"/>
          <a:ext cx="6768752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Format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Hasil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MONTHS_BETWEEN</a:t>
                      </a:r>
                    </a:p>
                    <a:p>
                      <a:r>
                        <a:rPr lang="id-ID" sz="1800" dirty="0" smtClean="0"/>
                        <a:t>(date1, date2)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Jumlah bulan diantara 2 nilai date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ADD_MONTHS(date,n)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Menambah sejumlah bulan kalender terhadap nilai date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NEXT_DAY(date,’char’)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Hari berikutnya dari nilai date yang ditulis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LAST_DAY(date)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Hari terakhir dari bulan dalam nilai date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ROUND(date[,'</a:t>
                      </a:r>
                      <a:r>
                        <a:rPr lang="en-US" dirty="0" err="1" smtClean="0"/>
                        <a:t>fmt</a:t>
                      </a:r>
                      <a:r>
                        <a:rPr lang="en-US" dirty="0" smtClean="0"/>
                        <a:t>'])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Pembulatan nilai date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TRUNC(date[, '</a:t>
                      </a:r>
                      <a:r>
                        <a:rPr lang="en-US" dirty="0" err="1" smtClean="0"/>
                        <a:t>fmt</a:t>
                      </a:r>
                      <a:r>
                        <a:rPr lang="en-US" dirty="0" smtClean="0"/>
                        <a:t>'])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Pemotongan nilai date</a:t>
                      </a:r>
                      <a:endParaRPr lang="id-ID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Penggunaan Fungsi Date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89209"/>
              </p:ext>
            </p:extLst>
          </p:nvPr>
        </p:nvGraphicFramePr>
        <p:xfrm>
          <a:off x="1835696" y="2420888"/>
          <a:ext cx="6192688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80"/>
                <a:gridCol w="1870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Fungsi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Hasil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MONTHS_BETWEEN  (‘15-SEP-2014’, ’01-APR-2014’)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 5,4516129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ADD_MONTHS </a:t>
                      </a:r>
                      <a:r>
                        <a:rPr lang="id-ID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(’15-JUL-2014’,7) 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dirty="0" smtClean="0"/>
                        <a:t>‘15-FEB-2015’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NEXT_DAY 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('01-JUN-14',‘JUMAT')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dirty="0" smtClean="0"/>
                        <a:t>‘06-JUN-2014’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LAST_DAY 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('01-PEB-2014')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dirty="0" smtClean="0"/>
                        <a:t>‘28-PEB-2014’</a:t>
                      </a:r>
                      <a:endParaRPr lang="id-ID" sz="18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 Model Format Date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90319"/>
              </p:ext>
            </p:extLst>
          </p:nvPr>
        </p:nvGraphicFramePr>
        <p:xfrm>
          <a:off x="1907704" y="2348880"/>
          <a:ext cx="5688632" cy="336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4320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Elemen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Hasil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YYYY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Tahun dalam angka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YEAR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Tahun dieja dalam bahasa Inggris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MM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Bulan dalam 2 dijit angka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MONTH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Nama</a:t>
                      </a:r>
                      <a:r>
                        <a:rPr lang="id-ID" sz="1800" baseline="0" dirty="0" smtClean="0"/>
                        <a:t> bulan lengkap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MON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Nama</a:t>
                      </a:r>
                      <a:r>
                        <a:rPr lang="id-ID" sz="1800" baseline="0" dirty="0" smtClean="0"/>
                        <a:t> bulan</a:t>
                      </a:r>
                      <a:r>
                        <a:rPr lang="id-ID" sz="1800" dirty="0" smtClean="0"/>
                        <a:t> disingkat 3 huruf awal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DY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Nama hari disingkat 3 huruf awal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DAY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Nama hari lengkap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DD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Tanggal dalam angka</a:t>
                      </a:r>
                      <a:endParaRPr lang="id-ID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05455"/>
            <a:ext cx="7296819" cy="1280890"/>
          </a:xfrm>
        </p:spPr>
        <p:txBody>
          <a:bodyPr/>
          <a:lstStyle/>
          <a:p>
            <a:r>
              <a:rPr lang="id-ID" dirty="0" smtClean="0"/>
              <a:t>Format Date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6792"/>
            <a:ext cx="72626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Format time merupakan bagian dari date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b="1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id-ID" sz="2000" dirty="0" smtClean="0"/>
              <a:t>Menambah </a:t>
            </a:r>
            <a:r>
              <a:rPr lang="id-ID" sz="2000" dirty="0" smtClean="0"/>
              <a:t>karakter string harus diberi tanda petik ganda :</a:t>
            </a: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Mengeja angka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11883"/>
              </p:ext>
            </p:extLst>
          </p:nvPr>
        </p:nvGraphicFramePr>
        <p:xfrm>
          <a:off x="1619672" y="2060848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HH24:MI:SS AM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15:45:32 PM</a:t>
                      </a:r>
                      <a:endParaRPr lang="id-ID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62454"/>
              </p:ext>
            </p:extLst>
          </p:nvPr>
        </p:nvGraphicFramePr>
        <p:xfrm>
          <a:off x="1652789" y="3962400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DD "of" MONTH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12 of OCTOBER</a:t>
                      </a:r>
                      <a:endParaRPr lang="id-ID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74111"/>
              </p:ext>
            </p:extLst>
          </p:nvPr>
        </p:nvGraphicFramePr>
        <p:xfrm>
          <a:off x="1652789" y="4530080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ddspth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1" dirty="0" smtClean="0"/>
                        <a:t>fourteenth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236893" cy="716658"/>
          </a:xfrm>
        </p:spPr>
        <p:txBody>
          <a:bodyPr/>
          <a:lstStyle/>
          <a:p>
            <a:r>
              <a:rPr lang="id-ID" dirty="0" smtClean="0"/>
              <a:t>Konkatenasi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9"/>
            <a:ext cx="7355160" cy="280831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Konkatenasi merupakan penggabungan dari dua atau lebih kolom atau string karakter.</a:t>
            </a:r>
          </a:p>
          <a:p>
            <a:r>
              <a:rPr lang="id-ID" sz="2000" dirty="0" smtClean="0"/>
              <a:t>Terdapat dua cara konkatenasi</a:t>
            </a:r>
          </a:p>
          <a:p>
            <a:pPr lvl="1"/>
            <a:r>
              <a:rPr lang="id-ID" sz="2000" dirty="0"/>
              <a:t>menggunakan operator berupa dua garis vertikal sejajar:  ||</a:t>
            </a:r>
          </a:p>
          <a:p>
            <a:pPr lvl="1"/>
            <a:r>
              <a:rPr lang="id-ID" sz="2000" dirty="0"/>
              <a:t>Menggunakan fungsi CONCAT </a:t>
            </a:r>
          </a:p>
          <a:p>
            <a:r>
              <a:rPr lang="id-ID" sz="2000" dirty="0" smtClean="0"/>
              <a:t>Hasil </a:t>
            </a:r>
            <a:r>
              <a:rPr lang="id-ID" sz="2000" dirty="0"/>
              <a:t>konkatenasi berupa ekspresi karakter.</a:t>
            </a:r>
          </a:p>
          <a:p>
            <a:pPr marL="457200" lvl="1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149080"/>
            <a:ext cx="685735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/>
              <a:t>SELECT kdpetugas||nmpetugas AS "Petugas"</a:t>
            </a:r>
          </a:p>
          <a:p>
            <a:r>
              <a:rPr lang="id-ID" sz="2000" dirty="0"/>
              <a:t>FROM petugas;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5013176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u="sng" dirty="0" smtClean="0"/>
              <a:t>Petugas                      _  </a:t>
            </a:r>
            <a:endParaRPr lang="id-ID" sz="2000" u="sng" dirty="0"/>
          </a:p>
          <a:p>
            <a:r>
              <a:rPr lang="id-ID" sz="2000" dirty="0"/>
              <a:t>K-001Darma Persada</a:t>
            </a:r>
          </a:p>
          <a:p>
            <a:r>
              <a:rPr lang="id-ID" sz="2000" dirty="0"/>
              <a:t>K-002Susi Aprilia</a:t>
            </a:r>
          </a:p>
          <a:p>
            <a:r>
              <a:rPr lang="id-ID" sz="2000" dirty="0"/>
              <a:t>K-003Beni Pratama</a:t>
            </a:r>
          </a:p>
          <a:p>
            <a:r>
              <a:rPr lang="id-ID" sz="2000" dirty="0"/>
              <a:t>K-004Tina Pelangi</a:t>
            </a:r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2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624110"/>
            <a:ext cx="6864771" cy="1280890"/>
          </a:xfrm>
        </p:spPr>
        <p:txBody>
          <a:bodyPr/>
          <a:lstStyle/>
          <a:p>
            <a:r>
              <a:rPr lang="id-ID" dirty="0" smtClean="0"/>
              <a:t>String Karakter Literal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L</a:t>
            </a:r>
            <a:r>
              <a:rPr lang="en-US" sz="2000" dirty="0" err="1" smtClean="0"/>
              <a:t>iteral</a:t>
            </a:r>
            <a:r>
              <a:rPr lang="en-US" sz="2000" dirty="0" smtClean="0"/>
              <a:t> </a:t>
            </a:r>
            <a:r>
              <a:rPr lang="id-ID" sz="2000" dirty="0" smtClean="0"/>
              <a:t>adalah karakter, bilangan, atau </a:t>
            </a:r>
            <a:r>
              <a:rPr lang="id-ID" sz="2000" i="1" dirty="0" smtClean="0"/>
              <a:t>date</a:t>
            </a:r>
            <a:r>
              <a:rPr lang="id-ID" sz="2000" dirty="0" smtClean="0"/>
              <a:t> yang terdapat dalam sintaks </a:t>
            </a:r>
            <a:r>
              <a:rPr lang="en-US" sz="2000" dirty="0" smtClean="0"/>
              <a:t>SELECT</a:t>
            </a:r>
            <a:r>
              <a:rPr lang="id-ID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Date </a:t>
            </a:r>
            <a:r>
              <a:rPr lang="id-ID" sz="2000" dirty="0" smtClean="0"/>
              <a:t>dan nilai literal karakter harus menggunakan tanda kutip tunggal.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id-ID" sz="2000" dirty="0" smtClean="0"/>
              <a:t>Setiap string karakter memberikan hasil satu kali untuk setiap baris yang ditampilkan.</a:t>
            </a:r>
            <a:endParaRPr lang="id-ID" sz="2000" dirty="0"/>
          </a:p>
        </p:txBody>
      </p:sp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5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7152803" cy="1280890"/>
          </a:xfrm>
        </p:spPr>
        <p:txBody>
          <a:bodyPr/>
          <a:lstStyle/>
          <a:p>
            <a:r>
              <a:rPr lang="id-ID" dirty="0" smtClean="0"/>
              <a:t>Penggunaan String Karakter Literal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5" y="2276872"/>
            <a:ext cx="7194795" cy="11521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/>
              <a:t>SELECT nmproduk ||' harganya '||harga AS "Detail Produk"</a:t>
            </a:r>
          </a:p>
          <a:p>
            <a:pPr marL="0" indent="0">
              <a:buNone/>
            </a:pPr>
            <a:r>
              <a:rPr lang="id-ID" sz="2000" dirty="0"/>
              <a:t>FROM produk;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788" y="3573016"/>
            <a:ext cx="703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u="sng" dirty="0" smtClean="0"/>
              <a:t>                       Detail Produk                 _                                      </a:t>
            </a:r>
            <a:endParaRPr lang="id-ID" sz="1600" u="sng" dirty="0"/>
          </a:p>
          <a:p>
            <a:r>
              <a:rPr lang="id-ID" sz="1600" dirty="0"/>
              <a:t>Sabun mandi batang harganya 7500</a:t>
            </a:r>
          </a:p>
          <a:p>
            <a:r>
              <a:rPr lang="id-ID" sz="1600" dirty="0"/>
              <a:t>Sabun mandi cair harganya 15000</a:t>
            </a:r>
          </a:p>
          <a:p>
            <a:r>
              <a:rPr lang="id-ID" sz="1600" dirty="0"/>
              <a:t>Sabun cuci sachet harganya 7500</a:t>
            </a:r>
          </a:p>
          <a:p>
            <a:r>
              <a:rPr lang="id-ID" sz="1600" dirty="0"/>
              <a:t>Sabun cuci cair harganya 12000</a:t>
            </a:r>
          </a:p>
          <a:p>
            <a:r>
              <a:rPr lang="id-ID" sz="1600" dirty="0"/>
              <a:t>Sabun mandi kotak harganya 22000</a:t>
            </a:r>
          </a:p>
          <a:p>
            <a:r>
              <a:rPr lang="id-ID" sz="1600" dirty="0"/>
              <a:t>Pelembut pakaian harganya 15000</a:t>
            </a:r>
          </a:p>
          <a:p>
            <a:r>
              <a:rPr lang="id-ID" sz="1600" dirty="0"/>
              <a:t>Pewangi pakaian harganya 12000</a:t>
            </a:r>
          </a:p>
          <a:p>
            <a:r>
              <a:rPr lang="id-ID" sz="1600" dirty="0"/>
              <a:t>Minyak goreng harganya 25000</a:t>
            </a:r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86" y="624110"/>
            <a:ext cx="7354974" cy="644650"/>
          </a:xfrm>
        </p:spPr>
        <p:txBody>
          <a:bodyPr/>
          <a:lstStyle/>
          <a:p>
            <a:r>
              <a:rPr lang="id-ID" dirty="0" smtClean="0"/>
              <a:t>Fungsi CONCAT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0" y="1600200"/>
            <a:ext cx="7427170" cy="1612776"/>
          </a:xfrm>
        </p:spPr>
        <p:txBody>
          <a:bodyPr>
            <a:normAutofit/>
          </a:bodyPr>
          <a:lstStyle/>
          <a:p>
            <a:r>
              <a:rPr lang="id-ID" sz="2000" dirty="0" smtClean="0"/>
              <a:t>Cara kerjanya sama dengan operator ||</a:t>
            </a:r>
          </a:p>
          <a:p>
            <a:r>
              <a:rPr lang="id-ID" sz="2000" dirty="0" smtClean="0"/>
              <a:t>Format: CONCAT(kolom1, kolom2) , dimana kolom1 dan kolom2 adalah nama kolom atau berupa string literal.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082636"/>
            <a:ext cx="708264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 smtClean="0"/>
              <a:t>SELECT CONCAT(first_name, last_name)  nama_lengkap</a:t>
            </a:r>
          </a:p>
          <a:p>
            <a:r>
              <a:rPr lang="id-ID" sz="2000" dirty="0" smtClean="0"/>
              <a:t>FROM employees;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933056"/>
            <a:ext cx="697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/>
              <a:t>NAMA_LENGKAP</a:t>
            </a:r>
          </a:p>
          <a:p>
            <a:r>
              <a:rPr lang="id-ID" dirty="0"/>
              <a:t>EllenAbel</a:t>
            </a:r>
          </a:p>
          <a:p>
            <a:r>
              <a:rPr lang="id-ID" dirty="0"/>
              <a:t>SundarAnde</a:t>
            </a:r>
          </a:p>
          <a:p>
            <a:r>
              <a:rPr lang="id-ID" dirty="0"/>
              <a:t>MozheAtkinson</a:t>
            </a:r>
          </a:p>
          <a:p>
            <a:r>
              <a:rPr lang="id-ID" dirty="0"/>
              <a:t>DavidAustin</a:t>
            </a:r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4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4110"/>
            <a:ext cx="7296820" cy="644650"/>
          </a:xfrm>
        </p:spPr>
        <p:txBody>
          <a:bodyPr/>
          <a:lstStyle/>
          <a:p>
            <a:r>
              <a:rPr lang="id-ID" dirty="0" smtClean="0"/>
              <a:t>Konversi Tipe Data</a:t>
            </a:r>
            <a:endParaRPr lang="id-ID" dirty="0"/>
          </a:p>
        </p:txBody>
      </p:sp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9" y="2217526"/>
            <a:ext cx="6366842" cy="303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3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2" y="624110"/>
            <a:ext cx="7312277" cy="716658"/>
          </a:xfrm>
        </p:spPr>
        <p:txBody>
          <a:bodyPr/>
          <a:lstStyle/>
          <a:p>
            <a:r>
              <a:rPr lang="id-ID" dirty="0" smtClean="0"/>
              <a:t>Konversi Tipe Data Implisit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600201"/>
            <a:ext cx="735516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Oracle dapat mengkonversi secara otomatis beberapa tipe data berikut:</a:t>
            </a:r>
            <a:endParaRPr lang="id-ID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63433"/>
              </p:ext>
            </p:extLst>
          </p:nvPr>
        </p:nvGraphicFramePr>
        <p:xfrm>
          <a:off x="1475656" y="2924944"/>
          <a:ext cx="6264696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2348"/>
                <a:gridCol w="31323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Dari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Ke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VARCHAR2 or CHAR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VARCHAR2 or CHAR</a:t>
                      </a:r>
                      <a:endParaRPr lang="id-ID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d-ID" sz="1800" b="0" dirty="0" smtClean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sz="1800" b="0" dirty="0" smtClean="0"/>
                        <a:t>VARCHAR2</a:t>
                      </a:r>
                      <a:endParaRPr lang="id-ID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d-ID" sz="1800" b="0" dirty="0" smtClean="0"/>
                        <a:t>DATE</a:t>
                      </a:r>
                      <a:endParaRPr lang="id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dirty="0" smtClean="0"/>
                        <a:t>VARCHAR2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Konversi Tipe Data Implisit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Contoh:</a:t>
            </a:r>
          </a:p>
          <a:p>
            <a:r>
              <a:rPr lang="id-ID" sz="2000" dirty="0" smtClean="0"/>
              <a:t>tgljual </a:t>
            </a:r>
            <a:r>
              <a:rPr lang="en-US" sz="2000" dirty="0" smtClean="0"/>
              <a:t>&gt; '01-JAN-</a:t>
            </a:r>
            <a:r>
              <a:rPr lang="id-ID" sz="2000" dirty="0" smtClean="0"/>
              <a:t>14</a:t>
            </a:r>
            <a:r>
              <a:rPr lang="en-US" sz="2000" dirty="0" smtClean="0"/>
              <a:t>' </a:t>
            </a:r>
            <a:r>
              <a:rPr lang="id-ID" sz="2000" dirty="0" smtClean="0"/>
              <a:t>menghasilkan konversi  implisit dari string </a:t>
            </a:r>
            <a:r>
              <a:rPr lang="en-US" sz="2000" dirty="0" smtClean="0"/>
              <a:t>'01-JAN-</a:t>
            </a:r>
            <a:r>
              <a:rPr lang="id-ID" sz="2000" dirty="0" smtClean="0"/>
              <a:t>14</a:t>
            </a:r>
            <a:r>
              <a:rPr lang="en-US" sz="2000" dirty="0" smtClean="0"/>
              <a:t>' </a:t>
            </a:r>
            <a:r>
              <a:rPr lang="id-ID" sz="2000" dirty="0" smtClean="0"/>
              <a:t>ke tipe data </a:t>
            </a:r>
            <a:r>
              <a:rPr lang="en-US" sz="2000" dirty="0" smtClean="0"/>
              <a:t>date.</a:t>
            </a:r>
            <a:endParaRPr lang="id-ID" sz="2000" dirty="0" smtClean="0"/>
          </a:p>
          <a:p>
            <a:r>
              <a:rPr lang="id-ID" sz="2000" dirty="0" smtClean="0"/>
              <a:t>harga</a:t>
            </a:r>
            <a:r>
              <a:rPr lang="en-US" sz="2000" dirty="0" smtClean="0"/>
              <a:t> = '2000'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konversi</a:t>
            </a:r>
            <a:r>
              <a:rPr lang="en-US" sz="2000" dirty="0" smtClean="0"/>
              <a:t>  </a:t>
            </a:r>
            <a:r>
              <a:rPr lang="en-US" sz="2000" dirty="0" err="1" smtClean="0"/>
              <a:t>implisit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string '2000' </a:t>
            </a:r>
            <a:r>
              <a:rPr lang="id-ID" sz="2000" dirty="0" smtClean="0"/>
              <a:t>ke tipe data </a:t>
            </a:r>
            <a:r>
              <a:rPr lang="en-US" sz="2000" dirty="0" smtClean="0"/>
              <a:t>number 2000.</a:t>
            </a:r>
            <a:endParaRPr lang="id-ID" sz="2000" dirty="0"/>
          </a:p>
        </p:txBody>
      </p:sp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19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722" y="404664"/>
            <a:ext cx="6683765" cy="720080"/>
          </a:xfrm>
        </p:spPr>
        <p:txBody>
          <a:bodyPr/>
          <a:lstStyle/>
          <a:p>
            <a:r>
              <a:rPr lang="id-ID" dirty="0" smtClean="0"/>
              <a:t>Fitur </a:t>
            </a:r>
            <a:r>
              <a:rPr lang="id-ID" i="1" dirty="0" smtClean="0"/>
              <a:t>Single-row Functions</a:t>
            </a:r>
            <a:endParaRPr lang="id-ID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23" y="1412776"/>
            <a:ext cx="6915919" cy="448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6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92" y="624110"/>
            <a:ext cx="7284568" cy="644650"/>
          </a:xfrm>
        </p:spPr>
        <p:txBody>
          <a:bodyPr/>
          <a:lstStyle/>
          <a:p>
            <a:r>
              <a:rPr lang="id-ID" dirty="0" smtClean="0"/>
              <a:t>Konversi Tipe Data Eksplisit</a:t>
            </a:r>
            <a:endParaRPr lang="id-ID" dirty="0"/>
          </a:p>
        </p:txBody>
      </p:sp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72623"/>
            <a:ext cx="5688632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6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7296819" cy="128089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Penggunaan Fungsi TO_CHAR dengan Date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780928"/>
            <a:ext cx="7365504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i="1" dirty="0" smtClean="0"/>
              <a:t>Format_model</a:t>
            </a:r>
            <a:r>
              <a:rPr lang="id-ID" sz="2000" dirty="0" smtClean="0"/>
              <a:t>:</a:t>
            </a:r>
            <a:endParaRPr lang="id-ID" sz="20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menggunakan tanda petik tunggal</a:t>
            </a:r>
            <a:endParaRPr lang="en-US" sz="2000" dirty="0"/>
          </a:p>
          <a:p>
            <a:pPr marL="0" indent="0">
              <a:buNone/>
            </a:pPr>
            <a:r>
              <a:rPr lang="id-ID" sz="2000" dirty="0"/>
              <a:t>• </a:t>
            </a:r>
            <a:r>
              <a:rPr lang="id-ID" sz="2000" dirty="0" smtClean="0"/>
              <a:t>nilai bersifat </a:t>
            </a:r>
            <a:r>
              <a:rPr lang="id-ID" sz="2000" i="1" dirty="0" smtClean="0"/>
              <a:t>case-sensitive</a:t>
            </a:r>
            <a:endParaRPr lang="id-ID" sz="2000" i="1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dapat menggunakan semua format date yang valid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dapat menambahkan  ‘</a:t>
            </a:r>
            <a:r>
              <a:rPr lang="en-US" sz="2000" dirty="0" err="1" smtClean="0"/>
              <a:t>fm</a:t>
            </a:r>
            <a:r>
              <a:rPr lang="id-ID" sz="2000" dirty="0" smtClean="0"/>
              <a:t>’</a:t>
            </a:r>
            <a:r>
              <a:rPr lang="en-US" sz="2000" dirty="0" smtClean="0"/>
              <a:t> </a:t>
            </a:r>
            <a:r>
              <a:rPr lang="id-ID" sz="2000" dirty="0" smtClean="0"/>
              <a:t>untuk menghapus </a:t>
            </a:r>
          </a:p>
          <a:p>
            <a:pPr marL="0" indent="0">
              <a:buNone/>
            </a:pPr>
            <a:r>
              <a:rPr lang="en-US" sz="2000" i="1" dirty="0" smtClean="0"/>
              <a:t>padded </a:t>
            </a:r>
            <a:r>
              <a:rPr lang="en-US" sz="2000" i="1" dirty="0"/>
              <a:t>blanks </a:t>
            </a:r>
            <a:r>
              <a:rPr lang="id-ID" sz="2000" dirty="0" smtClean="0"/>
              <a:t>atau </a:t>
            </a:r>
            <a:r>
              <a:rPr lang="id-ID" sz="2000" i="1" dirty="0" smtClean="0"/>
              <a:t>suppress </a:t>
            </a:r>
            <a:r>
              <a:rPr lang="id-ID" sz="2000" i="1" dirty="0"/>
              <a:t>leading zeros</a:t>
            </a: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id-ID" sz="2000" dirty="0" smtClean="0"/>
              <a:t>dipisahkan dari nilai date dengan tanda koma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16832"/>
            <a:ext cx="54006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TO_CHAR(</a:t>
            </a:r>
            <a:r>
              <a:rPr lang="id-ID" sz="2000" i="1" dirty="0"/>
              <a:t>date, </a:t>
            </a:r>
            <a:r>
              <a:rPr lang="id-ID" sz="2000" dirty="0"/>
              <a:t>'</a:t>
            </a:r>
            <a:r>
              <a:rPr lang="id-ID" sz="2000" i="1" dirty="0"/>
              <a:t>format_model</a:t>
            </a:r>
            <a:r>
              <a:rPr lang="id-ID" sz="2000" dirty="0"/>
              <a:t>')</a:t>
            </a:r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8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115813" cy="1280890"/>
          </a:xfrm>
        </p:spPr>
        <p:txBody>
          <a:bodyPr>
            <a:normAutofit/>
          </a:bodyPr>
          <a:lstStyle/>
          <a:p>
            <a:r>
              <a:rPr lang="da-DK" sz="3600" dirty="0" smtClean="0"/>
              <a:t>Penggunaan Fungsi TO_CHAR dengan Date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8"/>
            <a:ext cx="7073728" cy="1468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SELECT kdjual, tgljual, TO_CHAR(tgljual, ‘MM/YY’) “Bulan-Tahun”</a:t>
            </a:r>
          </a:p>
          <a:p>
            <a:pPr marL="0" indent="0">
              <a:buNone/>
            </a:pPr>
            <a:r>
              <a:rPr lang="id-ID" sz="2000" dirty="0" smtClean="0"/>
              <a:t>FROM penjualan;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405423"/>
            <a:ext cx="7145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/>
              <a:t>KDJUAL 		TGLJUAL     		Bulan-Tahun</a:t>
            </a:r>
          </a:p>
          <a:p>
            <a:r>
              <a:rPr lang="id-ID" dirty="0" smtClean="0"/>
              <a:t>T-003 		05-JAN-2014 		01/14</a:t>
            </a:r>
          </a:p>
          <a:p>
            <a:r>
              <a:rPr lang="id-ID" dirty="0" smtClean="0"/>
              <a:t>T-004 		05-JAN-2014 		01/14</a:t>
            </a:r>
          </a:p>
          <a:p>
            <a:r>
              <a:rPr lang="id-ID" dirty="0" smtClean="0"/>
              <a:t>T-001 		21-DES-2013 		12/13</a:t>
            </a:r>
          </a:p>
          <a:p>
            <a:r>
              <a:rPr lang="id-ID" dirty="0" smtClean="0"/>
              <a:t>T-002 		22-DES-2013 		12/13</a:t>
            </a:r>
            <a:endParaRPr lang="id-ID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52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4110"/>
            <a:ext cx="7224811" cy="1280890"/>
          </a:xfrm>
        </p:spPr>
        <p:txBody>
          <a:bodyPr>
            <a:normAutofit/>
          </a:bodyPr>
          <a:lstStyle/>
          <a:p>
            <a:r>
              <a:rPr lang="da-DK" sz="3600" dirty="0" smtClean="0"/>
              <a:t>Penggunaan Fungsi TO_CHAR dengan Date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780928"/>
            <a:ext cx="7416824" cy="1468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SELECT kdjual,tgljual,</a:t>
            </a:r>
          </a:p>
          <a:p>
            <a:pPr marL="0" indent="0">
              <a:buNone/>
            </a:pPr>
            <a:r>
              <a:rPr lang="id-ID" sz="2000" dirty="0" smtClean="0"/>
              <a:t>TO_CHAR(tgljual, 'fmDD Month YYYY') AS tanggal</a:t>
            </a:r>
          </a:p>
          <a:p>
            <a:pPr marL="0" indent="0">
              <a:buNone/>
            </a:pPr>
            <a:r>
              <a:rPr lang="id-ID" sz="2000" dirty="0" smtClean="0"/>
              <a:t>FROM penjualan;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36510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/>
              <a:t>KDJUAL 		TGLJUAL     		TANGGAL               _</a:t>
            </a:r>
          </a:p>
          <a:p>
            <a:r>
              <a:rPr lang="id-ID" dirty="0" smtClean="0"/>
              <a:t>T-003 		05-JAN-2014 		5 Januari 2014</a:t>
            </a:r>
          </a:p>
          <a:p>
            <a:r>
              <a:rPr lang="id-ID" dirty="0" smtClean="0"/>
              <a:t>T-004 		05-JAN-2014 		5 Januari 2014</a:t>
            </a:r>
          </a:p>
          <a:p>
            <a:r>
              <a:rPr lang="id-ID" dirty="0" smtClean="0"/>
              <a:t>T-001 		21-DES-2013 		21 Desember 2013</a:t>
            </a:r>
          </a:p>
          <a:p>
            <a:r>
              <a:rPr lang="id-ID" dirty="0" smtClean="0"/>
              <a:t>T-002 		22-DES-2013 		22 Desember 2013</a:t>
            </a:r>
            <a:endParaRPr lang="id-ID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224811" cy="1152128"/>
          </a:xfrm>
        </p:spPr>
        <p:txBody>
          <a:bodyPr>
            <a:normAutofit fontScale="90000"/>
          </a:bodyPr>
          <a:lstStyle/>
          <a:p>
            <a:r>
              <a:rPr lang="id-ID" sz="3600" dirty="0" smtClean="0"/>
              <a:t>Penggunaan Fungsi TO_CHAR dengan Bilangan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204864"/>
            <a:ext cx="7139136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i="1" dirty="0" smtClean="0"/>
              <a:t>Format_model</a:t>
            </a:r>
            <a:r>
              <a:rPr lang="id-ID" sz="2000" dirty="0" smtClean="0"/>
              <a:t>: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1533160"/>
            <a:ext cx="54006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TO_CHAR(</a:t>
            </a:r>
            <a:r>
              <a:rPr lang="id-ID" sz="2000" b="1" i="1" dirty="0" smtClean="0"/>
              <a:t>number, </a:t>
            </a:r>
            <a:r>
              <a:rPr lang="id-ID" sz="2000" b="1" dirty="0"/>
              <a:t>'</a:t>
            </a:r>
            <a:r>
              <a:rPr lang="id-ID" sz="2000" b="1" i="1" dirty="0"/>
              <a:t>format_model</a:t>
            </a:r>
            <a:r>
              <a:rPr lang="id-ID" sz="2000" b="1" dirty="0"/>
              <a:t>')</a:t>
            </a:r>
            <a:endParaRPr lang="id-ID" sz="20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272232"/>
              </p:ext>
            </p:extLst>
          </p:nvPr>
        </p:nvGraphicFramePr>
        <p:xfrm>
          <a:off x="1652788" y="2564904"/>
          <a:ext cx="6807645" cy="342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20"/>
                <a:gridCol w="2998299"/>
                <a:gridCol w="1374620"/>
                <a:gridCol w="1243706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Elemen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Hasil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Contoh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Hasil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Menunjukkan</a:t>
                      </a:r>
                      <a:r>
                        <a:rPr lang="id-ID" sz="1800" baseline="0" dirty="0" smtClean="0"/>
                        <a:t> angka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999999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1234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0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Untuk</a:t>
                      </a:r>
                      <a:r>
                        <a:rPr lang="id-ID" sz="1800" baseline="0" dirty="0" smtClean="0"/>
                        <a:t> menampilkan angka nol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099999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001234</a:t>
                      </a:r>
                      <a:endParaRPr lang="id-ID" sz="1800" dirty="0"/>
                    </a:p>
                  </a:txBody>
                  <a:tcPr/>
                </a:tc>
              </a:tr>
              <a:tr h="321032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$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Menampilkan</a:t>
                      </a:r>
                      <a:r>
                        <a:rPr lang="id-ID" sz="1800" baseline="0" dirty="0" smtClean="0"/>
                        <a:t> tanda dollar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$999999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$1234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Menampilkan</a:t>
                      </a:r>
                      <a:r>
                        <a:rPr lang="id-ID" sz="1800" baseline="0" dirty="0" smtClean="0"/>
                        <a:t> simbol mata uang lokal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L999999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FF1234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.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Menulis</a:t>
                      </a:r>
                      <a:r>
                        <a:rPr lang="id-ID" sz="1800" baseline="0" dirty="0" smtClean="0"/>
                        <a:t> titik desimal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999999.99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1234.00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,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Menulis</a:t>
                      </a:r>
                      <a:r>
                        <a:rPr lang="id-ID" sz="1800" baseline="0" dirty="0" smtClean="0"/>
                        <a:t> koma sebagai tanda ribuan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999,999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1,234</a:t>
                      </a:r>
                      <a:endParaRPr lang="id-ID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683765" cy="1280890"/>
          </a:xfrm>
        </p:spPr>
        <p:txBody>
          <a:bodyPr>
            <a:normAutofit fontScale="90000"/>
          </a:bodyPr>
          <a:lstStyle/>
          <a:p>
            <a:r>
              <a:rPr lang="id-ID" sz="3600" dirty="0" smtClean="0"/>
              <a:t>Contoh </a:t>
            </a:r>
            <a:r>
              <a:rPr lang="da-DK" sz="3600" dirty="0" smtClean="0"/>
              <a:t>Penggunaan Fungsi TO_CHAR dengan </a:t>
            </a:r>
            <a:r>
              <a:rPr lang="id-ID" dirty="0" smtClean="0"/>
              <a:t>Bilangan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492896"/>
            <a:ext cx="6624736" cy="16561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nmproduk</a:t>
            </a:r>
            <a:r>
              <a:rPr lang="en-US" sz="2000" dirty="0" smtClean="0"/>
              <a:t>, </a:t>
            </a:r>
            <a:r>
              <a:rPr lang="en-US" sz="2000" dirty="0" err="1" smtClean="0"/>
              <a:t>harga</a:t>
            </a:r>
            <a:r>
              <a:rPr lang="en-US" sz="2000" dirty="0" smtClean="0"/>
              <a:t>, </a:t>
            </a:r>
            <a:endParaRPr lang="id-ID" sz="2000" dirty="0" smtClean="0"/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</a:t>
            </a:r>
            <a:r>
              <a:rPr lang="en-US" sz="2000" dirty="0" smtClean="0"/>
              <a:t>TO_CHAR(</a:t>
            </a:r>
            <a:r>
              <a:rPr lang="en-US" sz="2000" dirty="0" err="1" smtClean="0"/>
              <a:t>harga</a:t>
            </a:r>
            <a:r>
              <a:rPr lang="en-US" sz="2000" dirty="0" smtClean="0"/>
              <a:t>, '$99,999.00') format</a:t>
            </a:r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produk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dirty="0" err="1" smtClean="0"/>
              <a:t>harga</a:t>
            </a:r>
            <a:r>
              <a:rPr lang="en-US" sz="2000" dirty="0" smtClean="0"/>
              <a:t> &gt;20000;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247282"/>
            <a:ext cx="715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/>
              <a:t>NMPRODUK                       HARGA 	    FORMAT</a:t>
            </a:r>
          </a:p>
          <a:p>
            <a:r>
              <a:rPr lang="id-ID" dirty="0" smtClean="0"/>
              <a:t>Sabun mandi kotak            22000  	$22,000.00</a:t>
            </a:r>
          </a:p>
          <a:p>
            <a:r>
              <a:rPr lang="id-ID" dirty="0" smtClean="0"/>
              <a:t>Minyak goreng                    25000  	$25,000.00</a:t>
            </a:r>
            <a:endParaRPr lang="id-ID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282154"/>
          </a:xfrm>
        </p:spPr>
        <p:txBody>
          <a:bodyPr>
            <a:normAutofit/>
          </a:bodyPr>
          <a:lstStyle/>
          <a:p>
            <a:r>
              <a:rPr lang="id-ID" sz="3200" dirty="0" smtClean="0"/>
              <a:t>Fungsi TO_NUMBER dan TO_DATE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39" y="1772816"/>
            <a:ext cx="7390709" cy="748680"/>
          </a:xfrm>
        </p:spPr>
        <p:txBody>
          <a:bodyPr>
            <a:noAutofit/>
          </a:bodyPr>
          <a:lstStyle/>
          <a:p>
            <a:r>
              <a:rPr lang="id-ID" sz="2000" dirty="0" smtClean="0"/>
              <a:t>Mengubah string karakter menjadi format angka menggunakan fungsi TO_NUMBER :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52606" y="2599208"/>
            <a:ext cx="51845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/>
              <a:t>TO_NUMBER(</a:t>
            </a:r>
            <a:r>
              <a:rPr lang="id-ID" sz="2000" i="1" dirty="0"/>
              <a:t>char</a:t>
            </a:r>
            <a:r>
              <a:rPr lang="id-ID" sz="2000" dirty="0"/>
              <a:t>[</a:t>
            </a:r>
            <a:r>
              <a:rPr lang="id-ID" sz="2000" i="1" dirty="0"/>
              <a:t>, </a:t>
            </a:r>
            <a:r>
              <a:rPr lang="id-ID" sz="2000" dirty="0"/>
              <a:t>'</a:t>
            </a:r>
            <a:r>
              <a:rPr lang="id-ID" sz="2000" i="1" dirty="0"/>
              <a:t>format_model</a:t>
            </a:r>
            <a:r>
              <a:rPr lang="id-ID" sz="2000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2606" y="4821465"/>
            <a:ext cx="51845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 smtClean="0"/>
              <a:t>TO_DATE(</a:t>
            </a:r>
            <a:r>
              <a:rPr lang="id-ID" sz="2000" i="1" dirty="0" smtClean="0"/>
              <a:t>char</a:t>
            </a:r>
            <a:r>
              <a:rPr lang="id-ID" sz="2000" dirty="0"/>
              <a:t>[</a:t>
            </a:r>
            <a:r>
              <a:rPr lang="id-ID" sz="2000" i="1" dirty="0"/>
              <a:t>, </a:t>
            </a:r>
            <a:r>
              <a:rPr lang="id-ID" sz="2000" dirty="0"/>
              <a:t>'</a:t>
            </a:r>
            <a:r>
              <a:rPr lang="id-ID" sz="2000" i="1" dirty="0"/>
              <a:t>format_model</a:t>
            </a:r>
            <a:r>
              <a:rPr lang="id-ID" sz="2000" dirty="0"/>
              <a:t>'])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7" y="3899280"/>
            <a:ext cx="695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/>
              <a:t>Mengubah string karakter menjadi format date menggunakan fungsi TO_DATE :</a:t>
            </a:r>
            <a:endParaRPr lang="id-ID" sz="2000" dirty="0"/>
          </a:p>
        </p:txBody>
      </p:sp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28215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Fungsi </a:t>
            </a:r>
            <a:br>
              <a:rPr lang="id-ID" dirty="0" smtClean="0"/>
            </a:br>
            <a:r>
              <a:rPr lang="id-ID" dirty="0"/>
              <a:t>TO_NUMBER </a:t>
            </a:r>
            <a:r>
              <a:rPr lang="id-ID" dirty="0" smtClean="0"/>
              <a:t>dan TO_DATE</a:t>
            </a:r>
            <a:endParaRPr lang="id-ID" dirty="0"/>
          </a:p>
        </p:txBody>
      </p:sp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9255" y="2062589"/>
            <a:ext cx="590465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SELECT TO_NUMBER('1210.73', '9999.99') </a:t>
            </a:r>
            <a:r>
              <a:rPr lang="en-US" sz="1600" dirty="0" err="1"/>
              <a:t>hasil</a:t>
            </a:r>
            <a:endParaRPr lang="en-US" sz="1600" dirty="0"/>
          </a:p>
          <a:p>
            <a:r>
              <a:rPr lang="en-US" sz="1600" dirty="0"/>
              <a:t>FROM DUAL</a:t>
            </a:r>
            <a:r>
              <a:rPr lang="en-US" sz="1600" dirty="0" smtClean="0"/>
              <a:t>;     </a:t>
            </a:r>
            <a:endParaRPr lang="id-ID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652789" y="2708920"/>
            <a:ext cx="155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u="sng" dirty="0" smtClean="0"/>
              <a:t>   HASIL</a:t>
            </a:r>
            <a:r>
              <a:rPr lang="id-ID" sz="1600" dirty="0" smtClean="0"/>
              <a:t>      </a:t>
            </a:r>
            <a:r>
              <a:rPr lang="id-ID" sz="1600" u="sng" dirty="0" smtClean="0"/>
              <a:t>    </a:t>
            </a:r>
            <a:endParaRPr lang="id-ID" sz="1600" u="sng" dirty="0"/>
          </a:p>
          <a:p>
            <a:r>
              <a:rPr lang="id-ID" sz="1600" dirty="0"/>
              <a:t>1210.73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7664" y="4005064"/>
            <a:ext cx="5806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SELECT TO_DATE('20122012', 'DDMMYYYY')  "</a:t>
            </a:r>
            <a:r>
              <a:rPr lang="en-US" sz="1600" dirty="0" err="1"/>
              <a:t>Hasil</a:t>
            </a:r>
            <a:r>
              <a:rPr lang="en-US" sz="1600" dirty="0"/>
              <a:t>"</a:t>
            </a:r>
          </a:p>
          <a:p>
            <a:r>
              <a:rPr lang="en-US" sz="1600" dirty="0"/>
              <a:t>FROM DUAL;</a:t>
            </a:r>
            <a:endParaRPr lang="id-ID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65313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u="sng" dirty="0" smtClean="0"/>
              <a:t>          Hasil</a:t>
            </a:r>
            <a:endParaRPr lang="id-ID" sz="1600" u="sng" dirty="0"/>
          </a:p>
          <a:p>
            <a:r>
              <a:rPr lang="id-ID" sz="1600" dirty="0"/>
              <a:t>20-DEC-12</a:t>
            </a:r>
          </a:p>
        </p:txBody>
      </p:sp>
    </p:spTree>
    <p:extLst>
      <p:ext uri="{BB962C8B-B14F-4D97-AF65-F5344CB8AC3E}">
        <p14:creationId xmlns:p14="http://schemas.microsoft.com/office/powerpoint/2010/main" val="1041551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31640" y="624110"/>
            <a:ext cx="7296819" cy="788666"/>
          </a:xfrm>
        </p:spPr>
        <p:txBody>
          <a:bodyPr/>
          <a:lstStyle/>
          <a:p>
            <a:r>
              <a:rPr lang="id-ID" dirty="0" smtClean="0"/>
              <a:t>Format CASE Expression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03648" y="1600201"/>
            <a:ext cx="7283152" cy="22608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 err="1" smtClean="0"/>
              <a:t>expr</a:t>
            </a:r>
            <a:r>
              <a:rPr lang="en-US" sz="2000" dirty="0" smtClean="0"/>
              <a:t> WHEN </a:t>
            </a:r>
            <a:r>
              <a:rPr lang="en-US" sz="2000" dirty="0" err="1" smtClean="0"/>
              <a:t>comparison_expr</a:t>
            </a:r>
            <a:r>
              <a:rPr lang="en-US" sz="2000" dirty="0" smtClean="0"/>
              <a:t> THEN return_expr1</a:t>
            </a:r>
          </a:p>
          <a:p>
            <a:pPr marL="0" indent="0">
              <a:buNone/>
            </a:pPr>
            <a:r>
              <a:rPr lang="id-ID" sz="2000" dirty="0" smtClean="0"/>
              <a:t>	      </a:t>
            </a:r>
            <a:r>
              <a:rPr lang="en-US" sz="2000" dirty="0" smtClean="0"/>
              <a:t>[WHEN comparison_expr2 THEN return_expr2</a:t>
            </a:r>
          </a:p>
          <a:p>
            <a:pPr marL="0" indent="0">
              <a:buNone/>
            </a:pPr>
            <a:r>
              <a:rPr lang="id-ID" sz="2000" dirty="0" smtClean="0"/>
              <a:t>	       </a:t>
            </a:r>
            <a:r>
              <a:rPr lang="en-US" sz="2000" dirty="0" smtClean="0"/>
              <a:t>WHEN </a:t>
            </a:r>
            <a:r>
              <a:rPr lang="en-US" sz="2000" dirty="0" err="1" smtClean="0"/>
              <a:t>comparison_exprn</a:t>
            </a:r>
            <a:r>
              <a:rPr lang="en-US" sz="2000" dirty="0" smtClean="0"/>
              <a:t> THEN </a:t>
            </a:r>
            <a:r>
              <a:rPr lang="en-US" sz="2000" dirty="0" err="1" smtClean="0"/>
              <a:t>return_exprn</a:t>
            </a:r>
            <a:endParaRPr lang="en-US" sz="2000" dirty="0" smtClean="0"/>
          </a:p>
          <a:p>
            <a:pPr marL="0" indent="0">
              <a:buNone/>
            </a:pPr>
            <a:r>
              <a:rPr lang="id-ID" sz="2000" dirty="0" smtClean="0"/>
              <a:t>	       </a:t>
            </a:r>
            <a:r>
              <a:rPr lang="en-US" sz="2000" dirty="0" smtClean="0"/>
              <a:t>ELSE </a:t>
            </a:r>
            <a:r>
              <a:rPr lang="en-US" sz="2000" dirty="0" err="1" smtClean="0"/>
              <a:t>else_expr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END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14908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Semua ekspresi </a:t>
            </a:r>
            <a:r>
              <a:rPr lang="en-US" sz="2000" dirty="0" smtClean="0"/>
              <a:t>( </a:t>
            </a:r>
            <a:r>
              <a:rPr lang="en-US" sz="2000" dirty="0" err="1" smtClean="0"/>
              <a:t>expr</a:t>
            </a:r>
            <a:r>
              <a:rPr lang="en-US" sz="2000" dirty="0" smtClean="0"/>
              <a:t>, </a:t>
            </a:r>
            <a:r>
              <a:rPr lang="en-US" sz="2000" dirty="0" err="1" smtClean="0"/>
              <a:t>comparison_expr</a:t>
            </a:r>
            <a:r>
              <a:rPr lang="en-US" sz="2000" dirty="0" smtClean="0"/>
              <a:t>, and </a:t>
            </a:r>
            <a:r>
              <a:rPr lang="en-US" sz="2000" dirty="0" err="1" smtClean="0"/>
              <a:t>return_expr</a:t>
            </a:r>
            <a:r>
              <a:rPr lang="en-US" sz="2000" dirty="0" smtClean="0"/>
              <a:t>) </a:t>
            </a:r>
            <a:r>
              <a:rPr lang="id-ID" sz="2000" dirty="0" smtClean="0"/>
              <a:t>harus mempunyai tipe data yang sama, seperti: </a:t>
            </a:r>
            <a:r>
              <a:rPr lang="en-US" sz="2000" dirty="0" smtClean="0"/>
              <a:t> CHAR, VARCHAR2, NCHAR, </a:t>
            </a:r>
            <a:r>
              <a:rPr lang="id-ID" sz="2000" dirty="0" smtClean="0"/>
              <a:t>atau</a:t>
            </a:r>
            <a:r>
              <a:rPr lang="en-US" sz="2000" dirty="0" smtClean="0"/>
              <a:t> NVARCHAR2.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04168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32848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CASE Expression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11036" y="1340768"/>
            <a:ext cx="7239807" cy="2481241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job_id</a:t>
            </a:r>
            <a:r>
              <a:rPr lang="en-US" sz="2000" dirty="0" smtClean="0"/>
              <a:t>, salary,</a:t>
            </a:r>
          </a:p>
          <a:p>
            <a:pPr marL="0" indent="0"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CASE </a:t>
            </a:r>
            <a:r>
              <a:rPr lang="en-US" sz="2000" dirty="0" err="1" smtClean="0"/>
              <a:t>job_id</a:t>
            </a:r>
            <a:r>
              <a:rPr lang="en-US" sz="2000" dirty="0" smtClean="0"/>
              <a:t> WHEN 'IT_PROG' THEN 1.10*salary</a:t>
            </a:r>
          </a:p>
          <a:p>
            <a:pPr marL="0" indent="0">
              <a:buNone/>
            </a:pPr>
            <a:r>
              <a:rPr lang="id-ID" sz="2000" dirty="0" smtClean="0"/>
              <a:t>		        </a:t>
            </a:r>
            <a:r>
              <a:rPr lang="en-US" sz="2000" dirty="0" smtClean="0"/>
              <a:t>WHEN 'ST_CLERK' THEN 1.15*salary</a:t>
            </a:r>
          </a:p>
          <a:p>
            <a:pPr marL="0" indent="0">
              <a:buNone/>
            </a:pPr>
            <a:r>
              <a:rPr lang="id-ID" sz="2000" dirty="0" smtClean="0"/>
              <a:t>		        </a:t>
            </a:r>
            <a:r>
              <a:rPr lang="en-US" sz="2000" dirty="0" smtClean="0"/>
              <a:t>WHEN 'SA_REP' THEN 1.20*salary</a:t>
            </a:r>
          </a:p>
          <a:p>
            <a:pPr marL="0" indent="0"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ELSE salary END "REVISED_SALARY"</a:t>
            </a:r>
          </a:p>
          <a:p>
            <a:pPr marL="0" indent="0">
              <a:buNone/>
            </a:pPr>
            <a:r>
              <a:rPr lang="en-US" sz="2000" dirty="0" smtClean="0"/>
              <a:t>FROM employees;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62226" y="3933056"/>
            <a:ext cx="7786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u="sng" dirty="0" smtClean="0"/>
              <a:t>LAST_NAME   	JOB_ID         	SALARY 		REVISED_SALARY</a:t>
            </a:r>
          </a:p>
          <a:p>
            <a:r>
              <a:rPr lang="id-ID" sz="1600" dirty="0" smtClean="0"/>
              <a:t>King          	AD_PRES         	24000          		24000</a:t>
            </a:r>
          </a:p>
          <a:p>
            <a:r>
              <a:rPr lang="id-ID" sz="1600" dirty="0" smtClean="0"/>
              <a:t>Kochhar                 	AD_VP           	17000          		17000</a:t>
            </a:r>
          </a:p>
          <a:p>
            <a:r>
              <a:rPr lang="id-ID" sz="1600" dirty="0" smtClean="0"/>
              <a:t>Hunold                   	IT_PROG          	  9000           	  	  9900</a:t>
            </a:r>
          </a:p>
          <a:p>
            <a:r>
              <a:rPr lang="id-ID" sz="1600" dirty="0" smtClean="0"/>
              <a:t>Greenberg             	FI_MGR          	12000          		12000</a:t>
            </a:r>
          </a:p>
          <a:p>
            <a:r>
              <a:rPr lang="id-ID" sz="1600" dirty="0" smtClean="0"/>
              <a:t>Faviet                     	FI_ACCOUNT       	  9000           	  	  9000</a:t>
            </a:r>
          </a:p>
          <a:p>
            <a:r>
              <a:rPr lang="id-ID" sz="1600" dirty="0" smtClean="0"/>
              <a:t>Raphaely               	PU_MAN          	11000          		11000</a:t>
            </a:r>
          </a:p>
          <a:p>
            <a:r>
              <a:rPr lang="id-ID" sz="1600" dirty="0" smtClean="0"/>
              <a:t>Khoo         	PU_CLERK         	  3100           	  	  3100</a:t>
            </a:r>
            <a:endParaRPr lang="id-ID" sz="1600" dirty="0"/>
          </a:p>
        </p:txBody>
      </p:sp>
      <p:sp>
        <p:nvSpPr>
          <p:cNvPr id="7" name="Rectangle 6"/>
          <p:cNvSpPr/>
          <p:nvPr/>
        </p:nvSpPr>
        <p:spPr>
          <a:xfrm>
            <a:off x="2362200" y="1752600"/>
            <a:ext cx="6172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913187" y="4304184"/>
            <a:ext cx="1872208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779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53" y="404664"/>
            <a:ext cx="7211144" cy="778098"/>
          </a:xfrm>
        </p:spPr>
        <p:txBody>
          <a:bodyPr/>
          <a:lstStyle/>
          <a:p>
            <a:r>
              <a:rPr lang="id-ID" dirty="0" smtClean="0"/>
              <a:t>Fungsi Karakter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30032"/>
            <a:ext cx="7058840" cy="4375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0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9632" y="624110"/>
            <a:ext cx="7368827" cy="64465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 Format DECODE function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705678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DECODE(</a:t>
            </a:r>
            <a:r>
              <a:rPr lang="en-US" sz="2000" dirty="0" err="1" smtClean="0"/>
              <a:t>col|expression</a:t>
            </a:r>
            <a:r>
              <a:rPr lang="en-US" sz="2000" dirty="0" smtClean="0"/>
              <a:t>, search1, result1</a:t>
            </a:r>
          </a:p>
          <a:p>
            <a:r>
              <a:rPr lang="id-ID" sz="2000" dirty="0" smtClean="0"/>
              <a:t>				</a:t>
            </a:r>
            <a:r>
              <a:rPr lang="en-US" sz="2000" dirty="0" smtClean="0"/>
              <a:t>[, search2, result2,...,]</a:t>
            </a:r>
          </a:p>
          <a:p>
            <a:r>
              <a:rPr lang="id-ID" sz="2000" dirty="0" smtClean="0"/>
              <a:t>				</a:t>
            </a:r>
            <a:r>
              <a:rPr lang="en-US" sz="2000" dirty="0" smtClean="0"/>
              <a:t>[, default])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3429000"/>
            <a:ext cx="7078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DECODE function </a:t>
            </a:r>
            <a:r>
              <a:rPr lang="id-ID" sz="2000" dirty="0" smtClean="0"/>
              <a:t>melakukan </a:t>
            </a:r>
            <a:r>
              <a:rPr lang="en-US" sz="2000" dirty="0" err="1" smtClean="0"/>
              <a:t>decod</a:t>
            </a:r>
            <a:r>
              <a:rPr lang="id-ID" sz="2000" dirty="0" smtClean="0"/>
              <a:t>ing terhadap </a:t>
            </a:r>
            <a:r>
              <a:rPr lang="id-ID" sz="2000" i="1" dirty="0" smtClean="0"/>
              <a:t>expression</a:t>
            </a:r>
            <a:r>
              <a:rPr lang="id-ID" sz="2000" dirty="0" smtClean="0"/>
              <a:t> setelah membandingkannya dengan setiap nilai </a:t>
            </a:r>
            <a:r>
              <a:rPr lang="id-ID" sz="2000" i="1" dirty="0" smtClean="0"/>
              <a:t>search</a:t>
            </a:r>
            <a:r>
              <a:rPr lang="id-ID" sz="20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sz="2000" dirty="0" smtClean="0"/>
              <a:t>Jika </a:t>
            </a:r>
            <a:r>
              <a:rPr lang="id-ID" sz="2000" i="1" dirty="0" smtClean="0"/>
              <a:t>expression</a:t>
            </a:r>
            <a:r>
              <a:rPr lang="id-ID" sz="2000" dirty="0" smtClean="0"/>
              <a:t> sama dengan </a:t>
            </a:r>
            <a:r>
              <a:rPr lang="id-ID" sz="2000" i="1" dirty="0" smtClean="0"/>
              <a:t>search1</a:t>
            </a:r>
            <a:r>
              <a:rPr lang="id-ID" sz="2000" dirty="0" smtClean="0"/>
              <a:t>, maka </a:t>
            </a:r>
            <a:r>
              <a:rPr lang="id-ID" sz="2000" i="1" dirty="0" smtClean="0"/>
              <a:t>result1</a:t>
            </a:r>
            <a:r>
              <a:rPr lang="id-ID" sz="2000" dirty="0" smtClean="0"/>
              <a:t> akan ditampilkan. Jika nilai </a:t>
            </a:r>
            <a:r>
              <a:rPr lang="id-ID" sz="2000" i="1" dirty="0" smtClean="0"/>
              <a:t>default</a:t>
            </a:r>
            <a:r>
              <a:rPr lang="id-ID" sz="2000" dirty="0" smtClean="0"/>
              <a:t> dihilangkan, nilai null akan dikembalikan bila </a:t>
            </a:r>
            <a:r>
              <a:rPr lang="id-ID" sz="2000" i="1" dirty="0" smtClean="0"/>
              <a:t>search</a:t>
            </a:r>
            <a:r>
              <a:rPr lang="id-ID" sz="2000" dirty="0" smtClean="0"/>
              <a:t> tidak cocok dengan  </a:t>
            </a:r>
            <a:r>
              <a:rPr lang="id-ID" sz="2000" i="1" dirty="0" smtClean="0"/>
              <a:t>result</a:t>
            </a:r>
            <a:r>
              <a:rPr lang="id-ID" sz="2000" dirty="0" smtClean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63141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 Penggunaan DECODE function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340768"/>
            <a:ext cx="6934650" cy="227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job_id</a:t>
            </a:r>
            <a:r>
              <a:rPr lang="en-US" sz="2000" dirty="0" smtClean="0"/>
              <a:t>, salary,</a:t>
            </a:r>
          </a:p>
          <a:p>
            <a:r>
              <a:rPr lang="id-ID" sz="2000" dirty="0" smtClean="0"/>
              <a:t>	</a:t>
            </a:r>
            <a:r>
              <a:rPr lang="en-US" sz="2000" dirty="0" smtClean="0"/>
              <a:t>DECODE(</a:t>
            </a:r>
            <a:r>
              <a:rPr lang="en-US" sz="2000" dirty="0" err="1" smtClean="0"/>
              <a:t>job_id</a:t>
            </a:r>
            <a:r>
              <a:rPr lang="en-US" sz="2000" dirty="0" smtClean="0"/>
              <a:t>, </a:t>
            </a:r>
            <a:r>
              <a:rPr lang="id-ID" sz="2000" dirty="0"/>
              <a:t> </a:t>
            </a:r>
            <a:r>
              <a:rPr lang="id-ID" sz="2000" dirty="0" smtClean="0"/>
              <a:t>  </a:t>
            </a:r>
            <a:r>
              <a:rPr lang="en-US" sz="2000" dirty="0" smtClean="0"/>
              <a:t>'IT_PROG', </a:t>
            </a:r>
            <a:r>
              <a:rPr lang="id-ID" sz="2000" dirty="0" smtClean="0"/>
              <a:t>   </a:t>
            </a:r>
            <a:r>
              <a:rPr lang="en-US" sz="2000" dirty="0" smtClean="0"/>
              <a:t>1.10*salary,</a:t>
            </a:r>
          </a:p>
          <a:p>
            <a:r>
              <a:rPr lang="id-ID" sz="2000" dirty="0" smtClean="0"/>
              <a:t>			    </a:t>
            </a:r>
            <a:r>
              <a:rPr lang="en-US" sz="2000" dirty="0" smtClean="0"/>
              <a:t>'ST_CLERK', </a:t>
            </a:r>
            <a:r>
              <a:rPr lang="id-ID" sz="2000" dirty="0" smtClean="0"/>
              <a:t> </a:t>
            </a:r>
            <a:r>
              <a:rPr lang="en-US" sz="2000" dirty="0" smtClean="0"/>
              <a:t>1.15*salary,</a:t>
            </a:r>
          </a:p>
          <a:p>
            <a:r>
              <a:rPr lang="id-ID" sz="2000" dirty="0" smtClean="0"/>
              <a:t>			    </a:t>
            </a:r>
            <a:r>
              <a:rPr lang="en-US" sz="2000" dirty="0" smtClean="0"/>
              <a:t>'SA_REP', </a:t>
            </a:r>
            <a:r>
              <a:rPr lang="id-ID" sz="2000" dirty="0" smtClean="0"/>
              <a:t>     </a:t>
            </a:r>
            <a:r>
              <a:rPr lang="en-US" sz="2000" dirty="0" smtClean="0"/>
              <a:t>1.20*salary,</a:t>
            </a:r>
          </a:p>
          <a:p>
            <a:r>
              <a:rPr lang="id-ID" sz="2000" dirty="0" smtClean="0"/>
              <a:t>			    </a:t>
            </a:r>
            <a:r>
              <a:rPr lang="en-US" sz="2000" dirty="0" smtClean="0"/>
              <a:t>salary)</a:t>
            </a:r>
          </a:p>
          <a:p>
            <a:r>
              <a:rPr lang="id-ID" sz="2000" dirty="0" smtClean="0"/>
              <a:t>	</a:t>
            </a:r>
            <a:r>
              <a:rPr lang="en-US" sz="2000" dirty="0" smtClean="0"/>
              <a:t>REVISED_SALARY</a:t>
            </a:r>
          </a:p>
          <a:p>
            <a:r>
              <a:rPr lang="en-US" sz="2000" dirty="0" smtClean="0"/>
              <a:t>FROM employees;</a:t>
            </a:r>
            <a:endParaRPr lang="id-ID" sz="2000" dirty="0"/>
          </a:p>
        </p:txBody>
      </p:sp>
      <p:sp>
        <p:nvSpPr>
          <p:cNvPr id="6" name="Rectangle 5"/>
          <p:cNvSpPr/>
          <p:nvPr/>
        </p:nvSpPr>
        <p:spPr>
          <a:xfrm>
            <a:off x="6057234" y="3820105"/>
            <a:ext cx="225413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626987" y="3820105"/>
            <a:ext cx="6934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LAST_NAME         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JOB_ID         SALARY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REVISED_SALARY</a:t>
            </a:r>
          </a:p>
          <a:p>
            <a:r>
              <a:rPr lang="en-US" sz="1600" dirty="0" err="1" smtClean="0"/>
              <a:t>Hunold</a:t>
            </a:r>
            <a:r>
              <a:rPr lang="en-US" sz="1600" dirty="0" smtClean="0"/>
              <a:t>                   </a:t>
            </a:r>
            <a:r>
              <a:rPr lang="id-ID" sz="1600" dirty="0" smtClean="0"/>
              <a:t>	I</a:t>
            </a:r>
            <a:r>
              <a:rPr lang="en-US" sz="1600" dirty="0" smtClean="0"/>
              <a:t>T_PROG          </a:t>
            </a:r>
            <a:r>
              <a:rPr lang="id-ID" sz="1600" dirty="0" smtClean="0"/>
              <a:t>  </a:t>
            </a:r>
            <a:r>
              <a:rPr lang="en-US" sz="1600" dirty="0" smtClean="0"/>
              <a:t>9000           </a:t>
            </a:r>
            <a:r>
              <a:rPr lang="id-ID" sz="1600" dirty="0"/>
              <a:t>	 </a:t>
            </a:r>
            <a:r>
              <a:rPr lang="id-ID" sz="1600" dirty="0" smtClean="0"/>
              <a:t>       </a:t>
            </a:r>
            <a:r>
              <a:rPr lang="en-US" sz="1600" dirty="0" smtClean="0"/>
              <a:t>9900</a:t>
            </a:r>
          </a:p>
          <a:p>
            <a:r>
              <a:rPr lang="en-US" sz="1600" dirty="0" err="1" smtClean="0"/>
              <a:t>Nayer</a:t>
            </a:r>
            <a:r>
              <a:rPr lang="en-US" sz="1600" dirty="0" smtClean="0"/>
              <a:t>                     </a:t>
            </a:r>
            <a:r>
              <a:rPr lang="id-ID" sz="1600" dirty="0" smtClean="0"/>
              <a:t>	</a:t>
            </a:r>
            <a:r>
              <a:rPr lang="en-US" sz="1600" dirty="0" smtClean="0"/>
              <a:t>ST_CLERK        </a:t>
            </a:r>
            <a:r>
              <a:rPr lang="id-ID" sz="1600" dirty="0" smtClean="0"/>
              <a:t>   </a:t>
            </a:r>
            <a:r>
              <a:rPr lang="en-US" sz="1600" dirty="0" smtClean="0"/>
              <a:t>3200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3680</a:t>
            </a:r>
            <a:endParaRPr lang="id-ID" sz="1600" dirty="0" smtClean="0"/>
          </a:p>
          <a:p>
            <a:r>
              <a:rPr lang="id-ID" sz="1600" dirty="0" smtClean="0">
                <a:effectLst/>
              </a:rPr>
              <a:t>Russell                   	SA_MAN          14000          	</a:t>
            </a:r>
            <a:r>
              <a:rPr lang="id-ID" sz="1600" dirty="0"/>
              <a:t> </a:t>
            </a:r>
            <a:r>
              <a:rPr lang="id-ID" sz="1600" dirty="0" smtClean="0"/>
              <a:t>     </a:t>
            </a:r>
            <a:r>
              <a:rPr lang="id-ID" sz="1600" dirty="0" smtClean="0">
                <a:effectLst/>
              </a:rPr>
              <a:t>14000</a:t>
            </a:r>
          </a:p>
          <a:p>
            <a:r>
              <a:rPr lang="en-US" sz="1600" dirty="0" smtClean="0"/>
              <a:t>Tucker                    </a:t>
            </a:r>
            <a:r>
              <a:rPr lang="id-ID" sz="1600" dirty="0" smtClean="0"/>
              <a:t>	</a:t>
            </a:r>
            <a:r>
              <a:rPr lang="en-US" sz="1600" dirty="0" smtClean="0"/>
              <a:t>SA_REP          </a:t>
            </a:r>
            <a:r>
              <a:rPr lang="id-ID" sz="1600" dirty="0" smtClean="0"/>
              <a:t>   </a:t>
            </a:r>
            <a:r>
              <a:rPr lang="en-US" sz="1600" dirty="0" smtClean="0"/>
              <a:t>10000          </a:t>
            </a:r>
            <a:r>
              <a:rPr lang="id-ID" sz="1600" dirty="0" smtClean="0"/>
              <a:t>	      </a:t>
            </a:r>
            <a:r>
              <a:rPr lang="en-US" sz="1600" dirty="0" smtClean="0"/>
              <a:t>12000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5776" y="1700808"/>
            <a:ext cx="525658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12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07835" y="4725144"/>
            <a:ext cx="1352665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 Penggunaan DECODE function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581020" y="1452637"/>
            <a:ext cx="702104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SELECT </a:t>
            </a:r>
            <a:r>
              <a:rPr lang="en-US" sz="1600" dirty="0" err="1" smtClean="0"/>
              <a:t>last_name</a:t>
            </a:r>
            <a:r>
              <a:rPr lang="en-US" sz="1600" dirty="0" smtClean="0"/>
              <a:t>, salary,</a:t>
            </a:r>
          </a:p>
          <a:p>
            <a:r>
              <a:rPr lang="id-ID" sz="1600" dirty="0" smtClean="0"/>
              <a:t>	</a:t>
            </a:r>
            <a:r>
              <a:rPr lang="en-US" sz="1600" dirty="0" smtClean="0"/>
              <a:t>DECODE (TRUNC(salary/2000, 0),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0, 0.00,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1, 0.09,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2, 0.20,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3, 0.30,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4, 0.40,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5, 0.42,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6, 0.44,</a:t>
            </a:r>
          </a:p>
          <a:p>
            <a:r>
              <a:rPr lang="id-ID" sz="1600" dirty="0" smtClean="0"/>
              <a:t>			</a:t>
            </a:r>
            <a:r>
              <a:rPr lang="en-US" sz="1600" dirty="0" smtClean="0"/>
              <a:t>0.45) TAX_RATE</a:t>
            </a:r>
          </a:p>
          <a:p>
            <a:r>
              <a:rPr lang="en-US" sz="1600" dirty="0" smtClean="0"/>
              <a:t>FROM employees</a:t>
            </a:r>
          </a:p>
          <a:p>
            <a:r>
              <a:rPr lang="en-US" sz="1600" dirty="0" smtClean="0"/>
              <a:t>WHERE 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 = 80;</a:t>
            </a:r>
            <a:endParaRPr lang="id-ID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5" y="1052527"/>
            <a:ext cx="7093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Menampilkan prosentase pajak untuk tiap salary:</a:t>
            </a:r>
            <a:endParaRPr lang="id-ID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4855520"/>
            <a:ext cx="61926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LAST_NAME                     SALARY   </a:t>
            </a:r>
            <a:r>
              <a:rPr lang="id-ID" sz="1400" u="sng" dirty="0" smtClean="0"/>
              <a:t>	</a:t>
            </a:r>
            <a:r>
              <a:rPr lang="en-US" sz="1400" u="sng" dirty="0" smtClean="0"/>
              <a:t>TAX_RATE</a:t>
            </a:r>
          </a:p>
          <a:p>
            <a:r>
              <a:rPr lang="en-US" sz="1400" dirty="0" smtClean="0"/>
              <a:t>King                           </a:t>
            </a:r>
            <a:r>
              <a:rPr lang="id-ID" sz="1400" dirty="0" smtClean="0"/>
              <a:t>	        </a:t>
            </a:r>
            <a:r>
              <a:rPr lang="en-US" sz="1400" dirty="0" smtClean="0"/>
              <a:t>10000        </a:t>
            </a:r>
            <a:r>
              <a:rPr lang="id-ID" sz="1400" dirty="0" smtClean="0"/>
              <a:t>	            </a:t>
            </a:r>
            <a:r>
              <a:rPr lang="en-US" sz="1400" dirty="0" smtClean="0"/>
              <a:t>,42</a:t>
            </a:r>
          </a:p>
          <a:p>
            <a:r>
              <a:rPr lang="en-US" sz="1400" dirty="0" smtClean="0"/>
              <a:t>Sully                           </a:t>
            </a:r>
            <a:r>
              <a:rPr lang="id-ID" sz="1400" dirty="0" smtClean="0"/>
              <a:t>	          </a:t>
            </a:r>
            <a:r>
              <a:rPr lang="en-US" sz="1400" dirty="0" smtClean="0"/>
              <a:t>9500         </a:t>
            </a:r>
            <a:r>
              <a:rPr lang="id-ID" sz="1400" dirty="0" smtClean="0"/>
              <a:t>	            </a:t>
            </a:r>
            <a:r>
              <a:rPr lang="en-US" sz="1400" dirty="0" smtClean="0"/>
              <a:t>,4</a:t>
            </a:r>
          </a:p>
          <a:p>
            <a:r>
              <a:rPr lang="en-US" sz="1400" dirty="0" smtClean="0"/>
              <a:t>McEwen                          </a:t>
            </a:r>
            <a:r>
              <a:rPr lang="id-ID" sz="1400" dirty="0"/>
              <a:t> </a:t>
            </a:r>
            <a:r>
              <a:rPr lang="id-ID" sz="1400" dirty="0" smtClean="0"/>
              <a:t>     </a:t>
            </a:r>
            <a:r>
              <a:rPr lang="en-US" sz="1400" dirty="0" smtClean="0"/>
              <a:t>9000         </a:t>
            </a:r>
            <a:r>
              <a:rPr lang="id-ID" sz="1400" dirty="0" smtClean="0"/>
              <a:t>	            </a:t>
            </a:r>
            <a:r>
              <a:rPr lang="en-US" sz="1400" dirty="0" smtClean="0"/>
              <a:t>,4</a:t>
            </a:r>
          </a:p>
          <a:p>
            <a:r>
              <a:rPr lang="en-US" sz="1400" dirty="0" smtClean="0"/>
              <a:t>Smith                           </a:t>
            </a:r>
            <a:r>
              <a:rPr lang="id-ID" sz="1400" dirty="0" smtClean="0"/>
              <a:t>	          </a:t>
            </a:r>
            <a:r>
              <a:rPr lang="en-US" sz="1400" dirty="0" smtClean="0"/>
              <a:t>8000         </a:t>
            </a:r>
            <a:r>
              <a:rPr lang="id-ID" sz="1400" dirty="0" smtClean="0"/>
              <a:t>	            </a:t>
            </a:r>
            <a:r>
              <a:rPr lang="en-US" sz="1400" dirty="0" smtClean="0"/>
              <a:t>,4</a:t>
            </a:r>
          </a:p>
          <a:p>
            <a:r>
              <a:rPr lang="en-US" sz="1400" dirty="0" smtClean="0"/>
              <a:t>Doran                           </a:t>
            </a:r>
            <a:r>
              <a:rPr lang="id-ID" sz="1400" dirty="0" smtClean="0"/>
              <a:t>          </a:t>
            </a:r>
            <a:r>
              <a:rPr lang="en-US" sz="1400" dirty="0" smtClean="0"/>
              <a:t>7500         </a:t>
            </a:r>
            <a:r>
              <a:rPr lang="id-ID" sz="1400" dirty="0" smtClean="0"/>
              <a:t>	            </a:t>
            </a:r>
            <a:r>
              <a:rPr lang="en-US" sz="1400" dirty="0" smtClean="0"/>
              <a:t>,3</a:t>
            </a:r>
          </a:p>
          <a:p>
            <a:r>
              <a:rPr lang="en-US" sz="1400" dirty="0" smtClean="0"/>
              <a:t>Sewall                          </a:t>
            </a:r>
            <a:r>
              <a:rPr lang="id-ID" sz="1400" dirty="0" smtClean="0"/>
              <a:t>	          </a:t>
            </a:r>
            <a:r>
              <a:rPr lang="en-US" sz="1400" dirty="0" smtClean="0"/>
              <a:t>7000         </a:t>
            </a:r>
            <a:r>
              <a:rPr lang="id-ID" sz="1400" dirty="0" smtClean="0"/>
              <a:t>	            </a:t>
            </a:r>
            <a:r>
              <a:rPr lang="en-US" sz="1400" dirty="0" smtClean="0"/>
              <a:t>,3</a:t>
            </a:r>
            <a:endParaRPr lang="id-ID" sz="1400" dirty="0"/>
          </a:p>
        </p:txBody>
      </p:sp>
      <p:sp>
        <p:nvSpPr>
          <p:cNvPr id="9" name="Rectangle 8"/>
          <p:cNvSpPr/>
          <p:nvPr/>
        </p:nvSpPr>
        <p:spPr>
          <a:xfrm>
            <a:off x="2555776" y="1700808"/>
            <a:ext cx="3528392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539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Group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980728"/>
            <a:ext cx="7509520" cy="720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Group functions </a:t>
            </a:r>
            <a:r>
              <a:rPr lang="id-ID" dirty="0" smtClean="0"/>
              <a:t>digunakan pada sekelompok data untuk memberikan satu hasil per grup.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51" y="1894028"/>
            <a:ext cx="661266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Tipe-tipe Group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Terdapat beberapa tipe:</a:t>
            </a:r>
          </a:p>
          <a:p>
            <a:pPr marL="0" indent="0">
              <a:buNone/>
            </a:pPr>
            <a:r>
              <a:rPr lang="id-ID" dirty="0" smtClean="0"/>
              <a:t>• AVG</a:t>
            </a:r>
          </a:p>
          <a:p>
            <a:pPr marL="0" indent="0">
              <a:buNone/>
            </a:pPr>
            <a:r>
              <a:rPr lang="id-ID" dirty="0" smtClean="0"/>
              <a:t>• COUNT</a:t>
            </a:r>
          </a:p>
          <a:p>
            <a:pPr marL="0" indent="0">
              <a:buNone/>
            </a:pPr>
            <a:r>
              <a:rPr lang="id-ID" dirty="0" smtClean="0"/>
              <a:t>• MAX</a:t>
            </a:r>
          </a:p>
          <a:p>
            <a:pPr marL="0" indent="0">
              <a:buNone/>
            </a:pPr>
            <a:r>
              <a:rPr lang="id-ID" dirty="0" smtClean="0"/>
              <a:t>• MIN</a:t>
            </a:r>
          </a:p>
          <a:p>
            <a:pPr marL="0" indent="0">
              <a:buNone/>
            </a:pPr>
            <a:r>
              <a:rPr lang="id-ID" dirty="0" smtClean="0"/>
              <a:t>• STDDEV</a:t>
            </a:r>
          </a:p>
          <a:p>
            <a:pPr marL="0" indent="0">
              <a:buNone/>
            </a:pPr>
            <a:r>
              <a:rPr lang="id-ID" dirty="0" smtClean="0"/>
              <a:t>• SUM</a:t>
            </a:r>
          </a:p>
          <a:p>
            <a:pPr marL="0" indent="0">
              <a:buNone/>
            </a:pPr>
            <a:r>
              <a:rPr lang="id-ID" dirty="0" smtClean="0"/>
              <a:t>• VARIANCE</a:t>
            </a:r>
            <a:endParaRPr lang="id-ID" dirty="0"/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Tipe-tipe Group Function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5997"/>
              </p:ext>
            </p:extLst>
          </p:nvPr>
        </p:nvGraphicFramePr>
        <p:xfrm>
          <a:off x="1475656" y="1700808"/>
          <a:ext cx="7344816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665"/>
                <a:gridCol w="44211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AVG([DISTINCT|ALL]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rata-rata dari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COUNT({*|[DISTINCT|ALL] 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Jumlah baris, nilai null tidak diabaikan  bila menggunakan * atau 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MAX([DISTINCT|ALL]</a:t>
                      </a:r>
                      <a:r>
                        <a:rPr lang="en-US" sz="16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m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aximum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MIN([DISTINCT|ALL]</a:t>
                      </a:r>
                      <a:r>
                        <a:rPr lang="en-US" sz="16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m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inimum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 </a:t>
                      </a:r>
                      <a:r>
                        <a:rPr lang="en-US" sz="16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STDDEV([DISTINCT|ALL]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 deviasi dari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null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diabaikan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SUM([DISTINCT|ALL]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Jumlah nilai  dari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VARIANCE([DISTINCT|ALL]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dari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null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diabaikan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93296"/>
            <a:ext cx="13779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90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Group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204864"/>
            <a:ext cx="6923112" cy="22608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[column,] </a:t>
            </a:r>
            <a:r>
              <a:rPr lang="en-US" dirty="0" err="1" smtClean="0"/>
              <a:t>group_function</a:t>
            </a:r>
            <a:r>
              <a:rPr lang="en-US" dirty="0" smtClean="0"/>
              <a:t>(column), ...</a:t>
            </a:r>
          </a:p>
          <a:p>
            <a:pPr marL="0" indent="0">
              <a:buNone/>
            </a:pPr>
            <a:r>
              <a:rPr lang="en-US" dirty="0" smtClean="0"/>
              <a:t>FROM table</a:t>
            </a:r>
          </a:p>
          <a:p>
            <a:pPr marL="0" indent="0">
              <a:buNone/>
            </a:pPr>
            <a:r>
              <a:rPr lang="en-US" dirty="0" smtClean="0"/>
              <a:t>[WHERE condition]</a:t>
            </a:r>
          </a:p>
          <a:p>
            <a:pPr marL="0" indent="0">
              <a:buNone/>
            </a:pPr>
            <a:r>
              <a:rPr lang="en-US" dirty="0" smtClean="0"/>
              <a:t>[GROUP BY column]</a:t>
            </a:r>
          </a:p>
          <a:p>
            <a:pPr marL="0" indent="0">
              <a:buNone/>
            </a:pPr>
            <a:r>
              <a:rPr lang="en-US" dirty="0" smtClean="0"/>
              <a:t>[ORDER BY column];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93296"/>
            <a:ext cx="13779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64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683" y="358998"/>
            <a:ext cx="6683765" cy="1280890"/>
          </a:xfrm>
        </p:spPr>
        <p:txBody>
          <a:bodyPr/>
          <a:lstStyle/>
          <a:p>
            <a:r>
              <a:rPr lang="id-ID" dirty="0" smtClean="0"/>
              <a:t>Penggunaan Fungsi AVG dan SUM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373" y="2924944"/>
            <a:ext cx="7221488" cy="16847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 AVG(salary), MAX(salary),</a:t>
            </a:r>
            <a:r>
              <a:rPr lang="id-ID" sz="2000" dirty="0" smtClean="0"/>
              <a:t> </a:t>
            </a:r>
            <a:r>
              <a:rPr lang="en-US" sz="2000" dirty="0" smtClean="0"/>
              <a:t>MIN(salary), SUM(salary)</a:t>
            </a:r>
          </a:p>
          <a:p>
            <a:pPr marL="0" indent="0">
              <a:buNone/>
            </a:pPr>
            <a:r>
              <a:rPr lang="en-US" sz="2000" dirty="0" smtClean="0"/>
              <a:t>FROM employees</a:t>
            </a:r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dirty="0" err="1" smtClean="0"/>
              <a:t>job_id</a:t>
            </a:r>
            <a:r>
              <a:rPr lang="en-US" sz="2000" dirty="0" smtClean="0"/>
              <a:t> LIKE '%REP%';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1575373" y="493681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AVG(SALARY)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MAX(SALARY)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MIN(SALARY)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SUM(SALARY)</a:t>
            </a:r>
          </a:p>
          <a:p>
            <a:r>
              <a:rPr lang="en-US" sz="1600" dirty="0" smtClean="0"/>
              <a:t> 8272,72727       </a:t>
            </a:r>
            <a:r>
              <a:rPr lang="id-ID" sz="1600" dirty="0" smtClean="0"/>
              <a:t>	              </a:t>
            </a:r>
            <a:r>
              <a:rPr lang="en-US" sz="1600" dirty="0" smtClean="0"/>
              <a:t>11500        </a:t>
            </a:r>
            <a:r>
              <a:rPr lang="id-ID" sz="1600" dirty="0" smtClean="0"/>
              <a:t>		</a:t>
            </a:r>
            <a:r>
              <a:rPr lang="en-US" sz="1600" dirty="0" smtClean="0"/>
              <a:t>6000      </a:t>
            </a:r>
            <a:r>
              <a:rPr lang="id-ID" sz="1600" dirty="0" smtClean="0"/>
              <a:t>	           </a:t>
            </a:r>
            <a:r>
              <a:rPr lang="en-US" sz="1600" dirty="0" smtClean="0"/>
              <a:t>273000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844824"/>
            <a:ext cx="687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Fungsi </a:t>
            </a:r>
            <a:r>
              <a:rPr lang="en-US" sz="2000" dirty="0" smtClean="0"/>
              <a:t>AVG, SUM, MIN, </a:t>
            </a:r>
            <a:r>
              <a:rPr lang="id-ID" sz="2000" dirty="0" smtClean="0"/>
              <a:t>dan</a:t>
            </a:r>
            <a:r>
              <a:rPr lang="en-US" sz="2000" dirty="0" smtClean="0"/>
              <a:t> MAX </a:t>
            </a:r>
            <a:r>
              <a:rPr lang="id-ID" sz="2000" dirty="0" smtClean="0"/>
              <a:t>dapat digunakan pada kolom yang menyimpan data numerik</a:t>
            </a:r>
            <a:r>
              <a:rPr lang="en-US" sz="2000" dirty="0" smtClean="0"/>
              <a:t>. </a:t>
            </a:r>
            <a:endParaRPr lang="id-ID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93296"/>
            <a:ext cx="13779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1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47910"/>
            <a:ext cx="7560839" cy="704826"/>
          </a:xfrm>
        </p:spPr>
        <p:txBody>
          <a:bodyPr>
            <a:normAutofit/>
          </a:bodyPr>
          <a:lstStyle/>
          <a:p>
            <a:r>
              <a:rPr lang="id-ID" sz="3400" dirty="0" smtClean="0"/>
              <a:t>Penggunaan Fungsi MIN dan MAX </a:t>
            </a:r>
            <a:endParaRPr lang="id-ID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564904"/>
            <a:ext cx="7175140" cy="9361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 MIN(</a:t>
            </a:r>
            <a:r>
              <a:rPr lang="en-US" sz="2000" dirty="0" err="1" smtClean="0"/>
              <a:t>hire_date</a:t>
            </a:r>
            <a:r>
              <a:rPr lang="en-US" sz="2000" dirty="0" smtClean="0"/>
              <a:t>), MAX(</a:t>
            </a:r>
            <a:r>
              <a:rPr lang="en-US" sz="2000" dirty="0" err="1" smtClean="0"/>
              <a:t>hire_date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FROM employees;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1547664" y="3789040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MIN(HIRE_D</a:t>
            </a:r>
            <a:r>
              <a:rPr lang="id-ID" u="sng" dirty="0" smtClean="0"/>
              <a:t>ATE</a:t>
            </a:r>
            <a:r>
              <a:rPr lang="en-US" u="sng" dirty="0" smtClean="0"/>
              <a:t> </a:t>
            </a:r>
            <a:r>
              <a:rPr lang="id-ID" u="sng" dirty="0" smtClean="0"/>
              <a:t>		</a:t>
            </a:r>
            <a:r>
              <a:rPr lang="en-US" u="sng" dirty="0" smtClean="0"/>
              <a:t>MAX(HIRE_D</a:t>
            </a:r>
            <a:r>
              <a:rPr lang="id-ID" u="sng" dirty="0" smtClean="0"/>
              <a:t>ATE)</a:t>
            </a:r>
            <a:endParaRPr lang="en-US" u="sng" dirty="0" smtClean="0"/>
          </a:p>
          <a:p>
            <a:r>
              <a:rPr lang="en-US" dirty="0" smtClean="0"/>
              <a:t>17-06-1987 </a:t>
            </a:r>
            <a:r>
              <a:rPr lang="id-ID" dirty="0" smtClean="0"/>
              <a:t>		</a:t>
            </a:r>
            <a:r>
              <a:rPr lang="en-US" dirty="0" smtClean="0"/>
              <a:t>21-04-2000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62880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Fungsi </a:t>
            </a:r>
            <a:r>
              <a:rPr lang="en-US" sz="2000" dirty="0" smtClean="0"/>
              <a:t>MIN, </a:t>
            </a:r>
            <a:r>
              <a:rPr lang="id-ID" sz="2000" dirty="0" smtClean="0"/>
              <a:t>dan</a:t>
            </a:r>
            <a:r>
              <a:rPr lang="en-US" sz="2000" dirty="0" smtClean="0"/>
              <a:t> MAX </a:t>
            </a:r>
            <a:r>
              <a:rPr lang="id-ID" sz="2000" dirty="0" smtClean="0"/>
              <a:t>dapat digunakan pada kolom yang menyimpan data numerik, karakter, dan date</a:t>
            </a:r>
            <a:r>
              <a:rPr lang="en-US" sz="2000" dirty="0" smtClean="0"/>
              <a:t>. </a:t>
            </a:r>
            <a:endParaRPr lang="id-ID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93296"/>
            <a:ext cx="13779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01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Fungsi COUNT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366" y="2116896"/>
            <a:ext cx="7175140" cy="11597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SELECT COUNT(*)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FROM employees</a:t>
            </a:r>
          </a:p>
          <a:p>
            <a:pPr marL="0" indent="0">
              <a:buNone/>
            </a:pPr>
            <a:r>
              <a:rPr lang="en-US" sz="2200" dirty="0" smtClean="0"/>
              <a:t>WHERE </a:t>
            </a:r>
            <a:r>
              <a:rPr lang="en-US" sz="2200" dirty="0" err="1" smtClean="0"/>
              <a:t>department_id</a:t>
            </a:r>
            <a:r>
              <a:rPr lang="en-US" sz="2200" dirty="0" smtClean="0"/>
              <a:t> = 50;</a:t>
            </a:r>
            <a:endParaRPr lang="id-ID" sz="2200" dirty="0"/>
          </a:p>
        </p:txBody>
      </p:sp>
      <p:sp>
        <p:nvSpPr>
          <p:cNvPr id="4" name="Rectangle 3"/>
          <p:cNvSpPr/>
          <p:nvPr/>
        </p:nvSpPr>
        <p:spPr>
          <a:xfrm>
            <a:off x="1562409" y="3276600"/>
            <a:ext cx="7260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2000" u="sng" dirty="0" smtClean="0"/>
              <a:t>COUNT(*)</a:t>
            </a:r>
          </a:p>
          <a:p>
            <a:r>
              <a:rPr lang="en-US" sz="2000" dirty="0" smtClean="0"/>
              <a:t>        </a:t>
            </a:r>
            <a:r>
              <a:rPr lang="id-ID" sz="2000" dirty="0" smtClean="0"/>
              <a:t>      </a:t>
            </a:r>
            <a:r>
              <a:rPr lang="en-US" sz="2000" dirty="0" smtClean="0"/>
              <a:t>45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66664" y="1361035"/>
            <a:ext cx="73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COUNT(*) </a:t>
            </a:r>
            <a:r>
              <a:rPr lang="id-ID" dirty="0" smtClean="0"/>
              <a:t>menghasilkan jumlah baris data dalam tabel: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439652" y="3824746"/>
            <a:ext cx="716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COUNT(</a:t>
            </a:r>
            <a:r>
              <a:rPr lang="en-US" dirty="0" err="1" smtClean="0"/>
              <a:t>expr</a:t>
            </a:r>
            <a:r>
              <a:rPr lang="en-US" dirty="0" smtClean="0"/>
              <a:t>) </a:t>
            </a:r>
            <a:r>
              <a:rPr lang="id-ID" dirty="0" smtClean="0"/>
              <a:t>menghasilkan jumlah baris dari expr yang tidak bernilai null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446276" y="4572000"/>
            <a:ext cx="72008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COUNT(</a:t>
            </a:r>
            <a:r>
              <a:rPr lang="en-US" sz="2000" dirty="0" err="1" smtClean="0"/>
              <a:t>commission_pct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FROM employees</a:t>
            </a:r>
          </a:p>
          <a:p>
            <a:r>
              <a:rPr lang="en-US" sz="2000" dirty="0" smtClean="0"/>
              <a:t>WHERE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 = 80;</a:t>
            </a:r>
            <a:endParaRPr lang="id-ID" sz="2000" dirty="0"/>
          </a:p>
        </p:txBody>
      </p:sp>
      <p:sp>
        <p:nvSpPr>
          <p:cNvPr id="8" name="Rectangle 7"/>
          <p:cNvSpPr/>
          <p:nvPr/>
        </p:nvSpPr>
        <p:spPr>
          <a:xfrm>
            <a:off x="1835696" y="5681478"/>
            <a:ext cx="4107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u="sng" dirty="0" smtClean="0"/>
              <a:t>COUNT(COMMISSION_PCT)</a:t>
            </a:r>
          </a:p>
          <a:p>
            <a:r>
              <a:rPr lang="id-ID" sz="2000" dirty="0" smtClean="0"/>
              <a:t>                  	         34</a:t>
            </a:r>
            <a:endParaRPr lang="id-ID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93296"/>
            <a:ext cx="13779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762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149480" cy="792088"/>
          </a:xfrm>
        </p:spPr>
        <p:txBody>
          <a:bodyPr>
            <a:normAutofit fontScale="90000"/>
          </a:bodyPr>
          <a:lstStyle/>
          <a:p>
            <a:r>
              <a:rPr lang="id-ID" i="1" dirty="0" smtClean="0"/>
              <a:t>Case-manipulation Functions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415612"/>
              </p:ext>
            </p:extLst>
          </p:nvPr>
        </p:nvGraphicFramePr>
        <p:xfrm>
          <a:off x="1475656" y="1340768"/>
          <a:ext cx="7128792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381"/>
                <a:gridCol w="4063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Fungsi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Tujuan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LOWER(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column|expression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Mengubah semua huruf menjadi kecil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baseline="0" dirty="0" smtClean="0">
                          <a:latin typeface="Courier"/>
                        </a:rPr>
                        <a:t>UPPER(</a:t>
                      </a:r>
                      <a:r>
                        <a:rPr lang="id-ID" sz="1600" b="0" i="1" u="none" strike="noStrike" baseline="0" dirty="0" smtClean="0">
                          <a:latin typeface="Courier"/>
                        </a:rPr>
                        <a:t>column|expression</a:t>
                      </a:r>
                      <a:r>
                        <a:rPr lang="id-ID" sz="1600" b="0" i="0" u="none" strike="noStrike" baseline="0" dirty="0" smtClean="0">
                          <a:latin typeface="Courier"/>
                        </a:rPr>
                        <a:t>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Mengubah semua huruf menjadi besar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baseline="0" dirty="0" smtClean="0">
                          <a:latin typeface="Courier"/>
                        </a:rPr>
                        <a:t>INITCAP(</a:t>
                      </a:r>
                      <a:r>
                        <a:rPr lang="id-ID" sz="1600" b="0" i="1" u="none" strike="noStrike" baseline="0" dirty="0" smtClean="0">
                          <a:latin typeface="Courier"/>
                        </a:rPr>
                        <a:t>column|expression</a:t>
                      </a:r>
                      <a:r>
                        <a:rPr lang="id-ID" sz="1600" b="0" i="0" u="none" strike="noStrike" baseline="0" dirty="0" smtClean="0">
                          <a:latin typeface="Courier"/>
                        </a:rPr>
                        <a:t>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Mengubah huruf awal setiap kata menjadi huruf besar, yang lainnya huruf kecil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</a:p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column1|expression1,</a:t>
                      </a:r>
                    </a:p>
                    <a:p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column2|expression2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Menggabungkan nilai karakter pertama dengan nilai karakter ke dua, sama seperti operator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(||)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SUBSTR(</a:t>
                      </a:r>
                      <a:r>
                        <a:rPr lang="id-ID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column|expression,m[,n]</a:t>
                      </a:r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Mengambil nilai karakter mulai posisi ke m, sejumlah n karakter. Jika m bilangan negatif, maka posisi dimulai dari akhir. Jika n dihilangkan maka semua karakter sisa akan diambil.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2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47910"/>
            <a:ext cx="7226131" cy="848842"/>
          </a:xfrm>
        </p:spPr>
        <p:txBody>
          <a:bodyPr/>
          <a:lstStyle/>
          <a:p>
            <a:r>
              <a:rPr lang="id-ID" dirty="0" smtClean="0"/>
              <a:t>Penggunaan keyword DISTINCT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996952"/>
            <a:ext cx="7175140" cy="9361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SELECT COUNT(DISTINCT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FROM employees;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1547664" y="4221088"/>
            <a:ext cx="708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COUNT(DISTINCTDEPARTMENT_ID)</a:t>
            </a:r>
          </a:p>
          <a:p>
            <a:r>
              <a:rPr lang="en-US" dirty="0" smtClean="0"/>
              <a:t>                          </a:t>
            </a:r>
            <a:r>
              <a:rPr lang="id-ID" dirty="0" smtClean="0"/>
              <a:t>                           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628800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COUNT(DISTINCT </a:t>
            </a:r>
            <a:r>
              <a:rPr lang="en-US" sz="2000" dirty="0" err="1"/>
              <a:t>expr</a:t>
            </a:r>
            <a:r>
              <a:rPr lang="en-US" sz="2000" dirty="0"/>
              <a:t>) </a:t>
            </a:r>
            <a:r>
              <a:rPr lang="id-ID" sz="2000" dirty="0" smtClean="0"/>
              <a:t>menghasilkan jumlah baris expr dengan tidak menghitung baris duplikat dan yang bernilai null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93296"/>
            <a:ext cx="13779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7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06090"/>
          </a:xfrm>
        </p:spPr>
        <p:txBody>
          <a:bodyPr>
            <a:normAutofit fontScale="90000"/>
          </a:bodyPr>
          <a:lstStyle/>
          <a:p>
            <a:r>
              <a:rPr lang="id-ID" sz="3600" dirty="0" smtClean="0"/>
              <a:t>Penggunaan GroupFunction dan Nilai Null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74" y="2024196"/>
            <a:ext cx="7066300" cy="7996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SELECT AVG(commission_pct)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FROM employees;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8238" y="2852936"/>
            <a:ext cx="70956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u="sng" dirty="0" smtClean="0"/>
              <a:t>AVG(COMMISSION_PCT)</a:t>
            </a:r>
          </a:p>
          <a:p>
            <a:r>
              <a:rPr lang="id-ID" dirty="0" smtClean="0"/>
              <a:t>	      </a:t>
            </a:r>
            <a:r>
              <a:rPr lang="en-US" dirty="0" smtClean="0"/>
              <a:t>,222857143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2788" y="1624086"/>
            <a:ext cx="66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id-ID" dirty="0" smtClean="0"/>
              <a:t>roup function mengabaikan nilai null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647852" y="3933056"/>
            <a:ext cx="706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</a:t>
            </a:r>
            <a:r>
              <a:rPr lang="en-US" dirty="0" smtClean="0"/>
              <a:t>NVL </a:t>
            </a:r>
            <a:r>
              <a:rPr lang="id-ID" dirty="0" smtClean="0"/>
              <a:t>merubah nilai null menjadi 0 sehingga  </a:t>
            </a:r>
            <a:r>
              <a:rPr lang="en-US" dirty="0" smtClean="0"/>
              <a:t>group functions </a:t>
            </a:r>
            <a:r>
              <a:rPr lang="id-ID" dirty="0" smtClean="0"/>
              <a:t>harus menghitung baris yang bernilai null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31221" y="4724400"/>
            <a:ext cx="698477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/>
              <a:t>SELECT AVG(NVL(commission_pct, 0))</a:t>
            </a:r>
          </a:p>
          <a:p>
            <a:r>
              <a:rPr lang="id-ID" sz="2000" dirty="0"/>
              <a:t>FROM employees;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1722" y="5373216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u="sng" dirty="0" smtClean="0"/>
              <a:t>AVG(NVL(COMMISSION_PCT,0))</a:t>
            </a:r>
          </a:p>
          <a:p>
            <a:r>
              <a:rPr lang="id-ID" sz="2000" dirty="0" smtClean="0"/>
              <a:t>                                   ,072897196</a:t>
            </a:r>
            <a:endParaRPr lang="id-ID" sz="2000" dirty="0"/>
          </a:p>
        </p:txBody>
      </p:sp>
      <p:pic>
        <p:nvPicPr>
          <p:cNvPr id="10" name="Picture 9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64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Klausa GROUP BY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3284984"/>
            <a:ext cx="7352184" cy="18722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/>
              <a:t>SELECT </a:t>
            </a:r>
            <a:r>
              <a:rPr lang="id-ID" b="1" i="1" dirty="0"/>
              <a:t>column</a:t>
            </a:r>
            <a:r>
              <a:rPr lang="id-ID" b="1" dirty="0"/>
              <a:t>, </a:t>
            </a:r>
            <a:r>
              <a:rPr lang="id-ID" b="1" i="1" dirty="0"/>
              <a:t>group_function(column)</a:t>
            </a:r>
          </a:p>
          <a:p>
            <a:pPr marL="0" indent="0">
              <a:buNone/>
            </a:pPr>
            <a:r>
              <a:rPr lang="id-ID" b="1" dirty="0"/>
              <a:t>FROM </a:t>
            </a:r>
            <a:r>
              <a:rPr lang="id-ID" b="1" i="1" dirty="0"/>
              <a:t>table</a:t>
            </a:r>
          </a:p>
          <a:p>
            <a:pPr marL="0" indent="0">
              <a:buNone/>
            </a:pPr>
            <a:r>
              <a:rPr lang="id-ID" b="1" dirty="0"/>
              <a:t>[WHERE </a:t>
            </a:r>
            <a:r>
              <a:rPr lang="id-ID" b="1" i="1" dirty="0"/>
              <a:t>condition</a:t>
            </a:r>
            <a:r>
              <a:rPr lang="id-ID" b="1" dirty="0"/>
              <a:t>]</a:t>
            </a:r>
          </a:p>
          <a:p>
            <a:pPr marL="0" indent="0">
              <a:buNone/>
            </a:pPr>
            <a:r>
              <a:rPr lang="id-ID" b="1" dirty="0"/>
              <a:t>[GROUP BY </a:t>
            </a:r>
            <a:r>
              <a:rPr lang="id-ID" b="1" i="1" dirty="0"/>
              <a:t>group_by_expression</a:t>
            </a:r>
            <a:r>
              <a:rPr lang="id-ID" b="1" dirty="0"/>
              <a:t>]</a:t>
            </a:r>
          </a:p>
          <a:p>
            <a:pPr marL="0" indent="0">
              <a:buNone/>
            </a:pPr>
            <a:r>
              <a:rPr lang="id-ID" b="1" dirty="0"/>
              <a:t>[ORDER BY </a:t>
            </a:r>
            <a:r>
              <a:rPr lang="id-ID" b="1" i="1" dirty="0"/>
              <a:t>column</a:t>
            </a:r>
            <a:r>
              <a:rPr lang="id-ID" b="1" dirty="0"/>
              <a:t>];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628800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Dengan menggunakan klausa GROUP BY, maka data-data dalam tabel dapat dibagi-bagi menjadi kelompok yang lebih kecil. Formatnya:</a:t>
            </a:r>
            <a:endParaRPr lang="id-ID" sz="2000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4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Klausa GROUP BY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824" y="2420888"/>
            <a:ext cx="7293496" cy="12700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>
                <a:solidFill>
                  <a:schemeClr val="tx1"/>
                </a:solidFill>
              </a:rPr>
              <a:t>department_id</a:t>
            </a:r>
            <a:r>
              <a:rPr lang="en-US" sz="2000" dirty="0" smtClean="0"/>
              <a:t>, AVG(salary)</a:t>
            </a:r>
          </a:p>
          <a:p>
            <a:pPr marL="0" indent="0">
              <a:buNone/>
            </a:pPr>
            <a:r>
              <a:rPr lang="en-US" sz="2000" dirty="0" smtClean="0"/>
              <a:t>FROM employees</a:t>
            </a:r>
          </a:p>
          <a:p>
            <a:pPr marL="0" indent="0">
              <a:buNone/>
            </a:pPr>
            <a:r>
              <a:rPr lang="en-US" sz="2000" dirty="0" smtClean="0"/>
              <a:t>GROUP BY </a:t>
            </a:r>
            <a:r>
              <a:rPr lang="en-US" sz="2000" dirty="0" err="1" smtClean="0">
                <a:solidFill>
                  <a:schemeClr val="tx1"/>
                </a:solidFill>
              </a:rPr>
              <a:t>department_id</a:t>
            </a:r>
            <a:r>
              <a:rPr lang="en-US" sz="2000" dirty="0" smtClean="0"/>
              <a:t> ;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84501" y="155679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Semua kolom dalam </a:t>
            </a:r>
            <a:r>
              <a:rPr lang="en-US" sz="2000" dirty="0" smtClean="0"/>
              <a:t>SELECT </a:t>
            </a:r>
            <a:r>
              <a:rPr lang="id-ID" sz="2000" dirty="0" smtClean="0"/>
              <a:t>yang tidak dimasukkan ke </a:t>
            </a:r>
            <a:r>
              <a:rPr lang="en-US" sz="2000" dirty="0" smtClean="0"/>
              <a:t>group</a:t>
            </a:r>
            <a:r>
              <a:rPr lang="id-ID" sz="2000" dirty="0" smtClean="0"/>
              <a:t> </a:t>
            </a:r>
            <a:r>
              <a:rPr lang="en-US" sz="2000" dirty="0" smtClean="0"/>
              <a:t>Function</a:t>
            </a:r>
            <a:r>
              <a:rPr lang="id-ID" sz="2000" dirty="0" smtClean="0"/>
              <a:t> harus ada dalam klausa </a:t>
            </a:r>
            <a:r>
              <a:rPr lang="en-US" sz="2000" dirty="0" smtClean="0"/>
              <a:t>GROUP BY</a:t>
            </a:r>
            <a:r>
              <a:rPr lang="id-ID" sz="2000" dirty="0" smtClean="0"/>
              <a:t>.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3833796"/>
            <a:ext cx="616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DEPARTMENT_ID </a:t>
            </a:r>
            <a:r>
              <a:rPr lang="id-ID" sz="1600" u="sng" dirty="0" smtClean="0"/>
              <a:t>	</a:t>
            </a:r>
            <a:r>
              <a:rPr lang="en-US" sz="1600" u="sng" dirty="0" smtClean="0"/>
              <a:t>AVG(SALARY</a:t>
            </a:r>
            <a:r>
              <a:rPr lang="en-US" sz="1600" dirty="0" smtClean="0"/>
              <a:t>)</a:t>
            </a:r>
          </a:p>
          <a:p>
            <a:r>
              <a:rPr lang="id-ID" sz="1600" dirty="0" smtClean="0"/>
              <a:t>	      </a:t>
            </a:r>
            <a:r>
              <a:rPr lang="en-US" sz="1600" dirty="0" smtClean="0"/>
              <a:t>100        </a:t>
            </a:r>
            <a:r>
              <a:rPr lang="id-ID" sz="1600" dirty="0" smtClean="0"/>
              <a:t>           </a:t>
            </a:r>
            <a:r>
              <a:rPr lang="en-US" sz="1600" dirty="0" smtClean="0"/>
              <a:t>8600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30       </a:t>
            </a:r>
            <a:r>
              <a:rPr lang="id-ID" sz="1600" dirty="0" smtClean="0"/>
              <a:t>           </a:t>
            </a:r>
            <a:r>
              <a:rPr lang="en-US" sz="1600" dirty="0" smtClean="0"/>
              <a:t> 4150</a:t>
            </a:r>
          </a:p>
          <a:p>
            <a:r>
              <a:rPr lang="en-US" sz="1600" dirty="0" smtClean="0"/>
              <a:t>                     </a:t>
            </a:r>
            <a:r>
              <a:rPr lang="id-ID" sz="1600" dirty="0" smtClean="0"/>
              <a:t>	               </a:t>
            </a:r>
            <a:r>
              <a:rPr lang="en-US" sz="1600" dirty="0" smtClean="0"/>
              <a:t>7000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90  </a:t>
            </a:r>
            <a:r>
              <a:rPr lang="id-ID" sz="1600" dirty="0" smtClean="0"/>
              <a:t>	             </a:t>
            </a:r>
            <a:r>
              <a:rPr lang="en-US" sz="1600" dirty="0" smtClean="0"/>
              <a:t>19333,3333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20        </a:t>
            </a:r>
            <a:r>
              <a:rPr lang="id-ID" sz="1600" dirty="0"/>
              <a:t> </a:t>
            </a:r>
            <a:r>
              <a:rPr lang="id-ID" sz="1600" dirty="0" smtClean="0"/>
              <a:t>          </a:t>
            </a:r>
            <a:r>
              <a:rPr lang="en-US" sz="1600" dirty="0" smtClean="0"/>
              <a:t>9500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70       </a:t>
            </a:r>
            <a:r>
              <a:rPr lang="id-ID" sz="1600" dirty="0"/>
              <a:t> </a:t>
            </a:r>
            <a:r>
              <a:rPr lang="id-ID" sz="1600" dirty="0" smtClean="0"/>
              <a:t>         </a:t>
            </a:r>
            <a:r>
              <a:rPr lang="en-US" sz="1600" dirty="0" smtClean="0"/>
              <a:t>10000</a:t>
            </a:r>
          </a:p>
          <a:p>
            <a:r>
              <a:rPr lang="en-US" sz="1600" dirty="0" smtClean="0"/>
              <a:t>          </a:t>
            </a:r>
            <a:r>
              <a:rPr lang="id-ID" sz="1600" dirty="0" smtClean="0"/>
              <a:t>	      </a:t>
            </a:r>
            <a:r>
              <a:rPr lang="en-US" sz="1600" dirty="0" smtClean="0"/>
              <a:t>110       </a:t>
            </a:r>
            <a:r>
              <a:rPr lang="id-ID" sz="1600" dirty="0"/>
              <a:t> </a:t>
            </a:r>
            <a:r>
              <a:rPr lang="id-ID" sz="1600" dirty="0" smtClean="0"/>
              <a:t>         </a:t>
            </a:r>
            <a:r>
              <a:rPr lang="en-US" sz="1600" dirty="0" smtClean="0"/>
              <a:t>10150</a:t>
            </a:r>
            <a:endParaRPr lang="id-ID" sz="1600" dirty="0" smtClean="0"/>
          </a:p>
          <a:p>
            <a:r>
              <a:rPr lang="id-ID" sz="1600" dirty="0"/>
              <a:t>	 </a:t>
            </a:r>
            <a:r>
              <a:rPr lang="id-ID" sz="1600" dirty="0" smtClean="0"/>
              <a:t>         ...</a:t>
            </a:r>
            <a:endParaRPr lang="id-ID" sz="1600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7392" y="249289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951731" y="3200400"/>
            <a:ext cx="192506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9154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Klausa GROUP BY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505933"/>
            <a:ext cx="6768752" cy="12700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 AVG(salary)</a:t>
            </a:r>
          </a:p>
          <a:p>
            <a:pPr marL="0" indent="0">
              <a:buNone/>
            </a:pPr>
            <a:r>
              <a:rPr lang="en-US" sz="2000" dirty="0" smtClean="0"/>
              <a:t>FROM employees</a:t>
            </a:r>
          </a:p>
          <a:p>
            <a:pPr marL="0" indent="0">
              <a:buNone/>
            </a:pPr>
            <a:r>
              <a:rPr lang="en-US" sz="2000" dirty="0" smtClean="0"/>
              <a:t>GROUP BY </a:t>
            </a:r>
            <a:r>
              <a:rPr lang="en-US" sz="2000" dirty="0" err="1" smtClean="0">
                <a:solidFill>
                  <a:schemeClr val="tx1"/>
                </a:solidFill>
              </a:rPr>
              <a:t>department_id</a:t>
            </a:r>
            <a:r>
              <a:rPr lang="en-US" sz="2000" dirty="0" smtClean="0"/>
              <a:t> ;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73290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Kolom dalam </a:t>
            </a:r>
            <a:r>
              <a:rPr lang="en-US" sz="2000" dirty="0" smtClean="0"/>
              <a:t>GROUP BY </a:t>
            </a:r>
            <a:r>
              <a:rPr lang="id-ID" sz="2000" dirty="0" smtClean="0"/>
              <a:t>tidak harus ada dalam </a:t>
            </a:r>
            <a:r>
              <a:rPr lang="en-US" sz="2000" dirty="0" smtClean="0"/>
              <a:t>SELECT.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3946093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AVG(SALARY)</a:t>
            </a:r>
          </a:p>
          <a:p>
            <a:r>
              <a:rPr lang="id-ID" sz="1600" dirty="0"/>
              <a:t> </a:t>
            </a:r>
            <a:r>
              <a:rPr lang="id-ID" sz="1600" dirty="0" smtClean="0"/>
              <a:t>              </a:t>
            </a:r>
            <a:r>
              <a:rPr lang="en-US" sz="1600" dirty="0" smtClean="0"/>
              <a:t>8600</a:t>
            </a:r>
          </a:p>
          <a:p>
            <a:r>
              <a:rPr lang="en-US" sz="1600" dirty="0" smtClean="0"/>
              <a:t>   </a:t>
            </a:r>
            <a:r>
              <a:rPr lang="id-ID" sz="1600" dirty="0" smtClean="0"/>
              <a:t>           </a:t>
            </a:r>
            <a:r>
              <a:rPr lang="en-US" sz="1600" dirty="0" smtClean="0"/>
              <a:t> 4150</a:t>
            </a:r>
          </a:p>
          <a:p>
            <a:r>
              <a:rPr lang="en-US" sz="1600" dirty="0" smtClean="0"/>
              <a:t> </a:t>
            </a:r>
            <a:r>
              <a:rPr lang="id-ID" sz="1600" dirty="0" smtClean="0"/>
              <a:t>              </a:t>
            </a:r>
            <a:r>
              <a:rPr lang="en-US" sz="1600" dirty="0" smtClean="0"/>
              <a:t>7000</a:t>
            </a:r>
          </a:p>
          <a:p>
            <a:r>
              <a:rPr lang="en-US" sz="1600" dirty="0" smtClean="0"/>
              <a:t> </a:t>
            </a:r>
            <a:r>
              <a:rPr lang="id-ID" sz="1600" dirty="0" smtClean="0"/>
              <a:t>            </a:t>
            </a:r>
            <a:r>
              <a:rPr lang="en-US" sz="1600" dirty="0" smtClean="0"/>
              <a:t>19333,3333</a:t>
            </a:r>
          </a:p>
          <a:p>
            <a:r>
              <a:rPr lang="en-US" sz="1600" dirty="0" smtClean="0"/>
              <a:t> </a:t>
            </a:r>
            <a:r>
              <a:rPr lang="id-ID" sz="1600" dirty="0" smtClean="0"/>
              <a:t>              </a:t>
            </a:r>
            <a:r>
              <a:rPr lang="en-US" sz="1600" dirty="0" smtClean="0"/>
              <a:t>9500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  </a:t>
            </a:r>
            <a:r>
              <a:rPr lang="en-US" sz="1600" dirty="0" smtClean="0"/>
              <a:t>10000</a:t>
            </a:r>
          </a:p>
          <a:p>
            <a:r>
              <a:rPr lang="en-US" sz="1600" dirty="0" smtClean="0"/>
              <a:t>          </a:t>
            </a:r>
            <a:r>
              <a:rPr lang="id-ID" sz="1600" dirty="0" smtClean="0"/>
              <a:t>   </a:t>
            </a:r>
            <a:r>
              <a:rPr lang="en-US" sz="1600" dirty="0" smtClean="0"/>
              <a:t>10150</a:t>
            </a:r>
            <a:endParaRPr lang="id-ID" sz="1600" dirty="0" smtClean="0"/>
          </a:p>
          <a:p>
            <a:r>
              <a:rPr lang="id-ID" sz="1600" dirty="0"/>
              <a:t>	</a:t>
            </a:r>
            <a:r>
              <a:rPr lang="id-ID" sz="1600" dirty="0" smtClean="0"/>
              <a:t>    ...</a:t>
            </a:r>
            <a:endParaRPr lang="id-ID" sz="1600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8321" y="329336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383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53" y="404664"/>
            <a:ext cx="7152803" cy="12808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Penggunaan Klausa GROUP BY pada Beberapa Kolom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988840"/>
            <a:ext cx="7211144" cy="12115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department_id</a:t>
            </a:r>
            <a:r>
              <a:rPr lang="en-US" dirty="0" smtClean="0"/>
              <a:t> </a:t>
            </a:r>
            <a:r>
              <a:rPr lang="en-US" dirty="0" err="1" smtClean="0"/>
              <a:t>dept_id</a:t>
            </a:r>
            <a:r>
              <a:rPr lang="en-US" dirty="0" smtClean="0"/>
              <a:t>, </a:t>
            </a:r>
            <a:r>
              <a:rPr lang="en-US" dirty="0" err="1" smtClean="0"/>
              <a:t>job_id</a:t>
            </a:r>
            <a:r>
              <a:rPr lang="en-US" dirty="0" smtClean="0"/>
              <a:t>, SUM(salary)</a:t>
            </a:r>
          </a:p>
          <a:p>
            <a:pPr marL="0" indent="0">
              <a:buNone/>
            </a:pPr>
            <a:r>
              <a:rPr lang="en-US" dirty="0" smtClean="0"/>
              <a:t>FROM employees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GROUP BY </a:t>
            </a:r>
            <a:r>
              <a:rPr lang="en-US" dirty="0" err="1" smtClean="0">
                <a:solidFill>
                  <a:schemeClr val="tx1"/>
                </a:solidFill>
              </a:rPr>
              <a:t>department_id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job_id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;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574844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u="sng" dirty="0" smtClean="0"/>
              <a:t>DEPT_ID </a:t>
            </a:r>
            <a:r>
              <a:rPr lang="id-ID" sz="1600" u="sng" dirty="0" smtClean="0"/>
              <a:t>		</a:t>
            </a:r>
            <a:r>
              <a:rPr lang="en-US" sz="1600" u="sng" dirty="0" smtClean="0"/>
              <a:t>JOB_ID     </a:t>
            </a:r>
            <a:r>
              <a:rPr lang="id-ID" sz="1600" u="sng" dirty="0" smtClean="0"/>
              <a:t>	    </a:t>
            </a:r>
            <a:r>
              <a:rPr lang="en-US" sz="1600" u="sng" dirty="0" smtClean="0"/>
              <a:t>SUM(SALARY</a:t>
            </a:r>
            <a:r>
              <a:rPr lang="en-US" sz="1600" dirty="0" smtClean="0"/>
              <a:t>)</a:t>
            </a:r>
          </a:p>
          <a:p>
            <a:r>
              <a:rPr lang="id-ID" sz="1600" dirty="0" smtClean="0"/>
              <a:t>     </a:t>
            </a:r>
            <a:r>
              <a:rPr lang="en-US" sz="1600" dirty="0" smtClean="0"/>
              <a:t>110 </a:t>
            </a:r>
            <a:r>
              <a:rPr lang="id-ID" sz="1600" dirty="0" smtClean="0"/>
              <a:t>		</a:t>
            </a:r>
            <a:r>
              <a:rPr lang="en-US" sz="1600" dirty="0" smtClean="0"/>
              <a:t>AC_ACCOUNT        </a:t>
            </a:r>
            <a:r>
              <a:rPr lang="id-ID" sz="1600" dirty="0"/>
              <a:t>	 </a:t>
            </a:r>
            <a:r>
              <a:rPr lang="id-ID" sz="1600" dirty="0" smtClean="0"/>
              <a:t> </a:t>
            </a:r>
            <a:r>
              <a:rPr lang="en-US" sz="1600" dirty="0" smtClean="0"/>
              <a:t>8300</a:t>
            </a:r>
          </a:p>
          <a:p>
            <a:r>
              <a:rPr lang="en-US" sz="1600" dirty="0" smtClean="0"/>
              <a:t>        90 </a:t>
            </a:r>
            <a:r>
              <a:rPr lang="id-ID" sz="1600" dirty="0" smtClean="0"/>
              <a:t>		</a:t>
            </a:r>
            <a:r>
              <a:rPr lang="en-US" sz="1600" dirty="0" smtClean="0"/>
              <a:t>AD_VP            </a:t>
            </a:r>
            <a:r>
              <a:rPr lang="id-ID" sz="1600" dirty="0" smtClean="0"/>
              <a:t>		</a:t>
            </a:r>
            <a:r>
              <a:rPr lang="en-US" sz="1600" dirty="0" smtClean="0"/>
              <a:t>34000</a:t>
            </a:r>
          </a:p>
          <a:p>
            <a:r>
              <a:rPr lang="en-US" sz="1600" dirty="0" smtClean="0"/>
              <a:t>        50 </a:t>
            </a:r>
            <a:r>
              <a:rPr lang="id-ID" sz="1600" dirty="0" smtClean="0"/>
              <a:t>		</a:t>
            </a:r>
            <a:r>
              <a:rPr lang="en-US" sz="1600" dirty="0" smtClean="0"/>
              <a:t>ST_CLERK         </a:t>
            </a:r>
            <a:r>
              <a:rPr lang="id-ID" sz="1600" dirty="0" smtClean="0"/>
              <a:t>		</a:t>
            </a:r>
            <a:r>
              <a:rPr lang="en-US" sz="1600" dirty="0" smtClean="0"/>
              <a:t>55700</a:t>
            </a:r>
          </a:p>
          <a:p>
            <a:r>
              <a:rPr lang="en-US" sz="1600" dirty="0" smtClean="0"/>
              <a:t>        80 </a:t>
            </a:r>
            <a:r>
              <a:rPr lang="id-ID" sz="1600" dirty="0" smtClean="0"/>
              <a:t>		</a:t>
            </a:r>
            <a:r>
              <a:rPr lang="en-US" sz="1600" dirty="0" smtClean="0"/>
              <a:t>SA_REP          </a:t>
            </a:r>
            <a:r>
              <a:rPr lang="id-ID" sz="1600" dirty="0" smtClean="0"/>
              <a:t>	               </a:t>
            </a:r>
            <a:r>
              <a:rPr lang="en-US" sz="1600" dirty="0" smtClean="0"/>
              <a:t>243500</a:t>
            </a:r>
          </a:p>
          <a:p>
            <a:r>
              <a:rPr lang="en-US" sz="1600" dirty="0" smtClean="0"/>
              <a:t>        50 </a:t>
            </a:r>
            <a:r>
              <a:rPr lang="id-ID" sz="1600" dirty="0" smtClean="0"/>
              <a:t>		</a:t>
            </a:r>
            <a:r>
              <a:rPr lang="en-US" sz="1600" dirty="0" smtClean="0"/>
              <a:t>ST_MAN           </a:t>
            </a:r>
            <a:r>
              <a:rPr lang="id-ID" sz="1600" dirty="0" smtClean="0"/>
              <a:t>		</a:t>
            </a:r>
            <a:r>
              <a:rPr lang="en-US" sz="1600" dirty="0" smtClean="0"/>
              <a:t>36400</a:t>
            </a:r>
          </a:p>
          <a:p>
            <a:r>
              <a:rPr lang="en-US" sz="1600" dirty="0" smtClean="0"/>
              <a:t>        80 </a:t>
            </a:r>
            <a:r>
              <a:rPr lang="id-ID" sz="1600" dirty="0" smtClean="0"/>
              <a:t>		</a:t>
            </a:r>
            <a:r>
              <a:rPr lang="en-US" sz="1600" dirty="0" smtClean="0"/>
              <a:t>SA_MAN           </a:t>
            </a:r>
            <a:r>
              <a:rPr lang="id-ID" sz="1600" dirty="0" smtClean="0"/>
              <a:t>		</a:t>
            </a:r>
            <a:r>
              <a:rPr lang="en-US" sz="1600" dirty="0" smtClean="0"/>
              <a:t>61000</a:t>
            </a:r>
          </a:p>
          <a:p>
            <a:r>
              <a:rPr lang="id-ID" sz="1600" dirty="0" smtClean="0"/>
              <a:t>      100 		FI_ACCOUNT       		39600</a:t>
            </a:r>
          </a:p>
          <a:p>
            <a:r>
              <a:rPr lang="id-ID" sz="1600" dirty="0" smtClean="0"/>
              <a:t>    		SA_REP            		  7000</a:t>
            </a:r>
          </a:p>
          <a:p>
            <a:r>
              <a:rPr lang="id-ID" sz="1600" dirty="0"/>
              <a:t> </a:t>
            </a:r>
            <a:r>
              <a:rPr lang="id-ID" sz="1600" dirty="0" smtClean="0"/>
              <a:t>       70 		PR_REP           		10000</a:t>
            </a:r>
            <a:endParaRPr lang="id-ID" sz="1600" dirty="0"/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88957" y="2667000"/>
            <a:ext cx="27022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15816" y="198120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303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99320"/>
          </a:xfrm>
        </p:spPr>
        <p:txBody>
          <a:bodyPr>
            <a:noAutofit/>
          </a:bodyPr>
          <a:lstStyle/>
          <a:p>
            <a:r>
              <a:rPr lang="id-ID" sz="3600" dirty="0" smtClean="0"/>
              <a:t>Penggunaan GROUP Function yang Salah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365" y="1901127"/>
            <a:ext cx="7139136" cy="735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 smtClean="0"/>
              <a:t>Kolom-kolom yang ada dalam SELECT tetapi tidak termasuk dalam fungsi agregasi, harus ada dalam klausa GROUP BY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637548" y="3886200"/>
            <a:ext cx="666362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, COUNT(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FROM employees;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22307" y="4594086"/>
            <a:ext cx="666362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, COUNT(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*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ORA-00937: not a single-group group function</a:t>
            </a:r>
            <a:endParaRPr lang="id-ID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0254" y="5589240"/>
            <a:ext cx="662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Kolom department_id harus ada dalam GROUP BY.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3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210146"/>
          </a:xfrm>
        </p:spPr>
        <p:txBody>
          <a:bodyPr>
            <a:noAutofit/>
          </a:bodyPr>
          <a:lstStyle/>
          <a:p>
            <a:r>
              <a:rPr lang="id-ID" sz="3600" dirty="0" smtClean="0"/>
              <a:t>Penggunaan WHERE untuk GROUP Function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97" y="1916832"/>
            <a:ext cx="7129620" cy="8640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dirty="0" smtClean="0"/>
              <a:t>Untuk membatasi grup function tidak boleh menggunakan </a:t>
            </a:r>
            <a:r>
              <a:rPr lang="en-US" dirty="0" smtClean="0"/>
              <a:t> </a:t>
            </a:r>
            <a:r>
              <a:rPr lang="id-ID" dirty="0" smtClean="0"/>
              <a:t>klausa </a:t>
            </a:r>
            <a:r>
              <a:rPr lang="en-US" dirty="0" smtClean="0"/>
              <a:t>WHERE</a:t>
            </a:r>
            <a:r>
              <a:rPr lang="id-ID" dirty="0" smtClean="0"/>
              <a:t>, tetapi gunakan klausa </a:t>
            </a:r>
            <a:r>
              <a:rPr lang="en-US" dirty="0" smtClean="0"/>
              <a:t>HAVING</a:t>
            </a:r>
            <a:r>
              <a:rPr lang="id-ID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8268" y="3400961"/>
            <a:ext cx="684551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SELECT </a:t>
            </a:r>
            <a:r>
              <a:rPr lang="en-US" sz="2000" dirty="0" err="1" smtClean="0">
                <a:solidFill>
                  <a:schemeClr val="tx1"/>
                </a:solidFill>
              </a:rPr>
              <a:t>department_id</a:t>
            </a:r>
            <a:r>
              <a:rPr lang="en-US" sz="2000" dirty="0" smtClean="0">
                <a:solidFill>
                  <a:schemeClr val="tx1"/>
                </a:solidFill>
              </a:rPr>
              <a:t>, AVG(salary)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FROM employees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WHERE AVG(salary) &gt; 8000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GROUP BY </a:t>
            </a:r>
            <a:r>
              <a:rPr lang="en-US" sz="2000" dirty="0" err="1" smtClean="0">
                <a:solidFill>
                  <a:schemeClr val="tx1"/>
                </a:solidFill>
              </a:rPr>
              <a:t>department_id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775537"/>
            <a:ext cx="684551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WHERE AVG(salary) &gt; 8000</a:t>
            </a:r>
          </a:p>
          <a:p>
            <a:r>
              <a:rPr lang="en-US" sz="2000" dirty="0" smtClean="0"/>
              <a:t>      *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ORA-00934: group function is not allowed here</a:t>
            </a:r>
            <a:endParaRPr lang="id-ID" sz="2000" dirty="0">
              <a:solidFill>
                <a:srgbClr val="FF0000"/>
              </a:solidFill>
            </a:endParaRPr>
          </a:p>
        </p:txBody>
      </p:sp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8748" y="5497189"/>
            <a:ext cx="723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WHERE </a:t>
            </a:r>
            <a:r>
              <a:rPr lang="en-US" sz="1600" dirty="0">
                <a:solidFill>
                  <a:srgbClr val="FF0000"/>
                </a:solidFill>
              </a:rPr>
              <a:t>AVG(salary) &gt; </a:t>
            </a:r>
            <a:r>
              <a:rPr lang="en-US" sz="1600" dirty="0" smtClean="0">
                <a:solidFill>
                  <a:srgbClr val="FF0000"/>
                </a:solidFill>
              </a:rPr>
              <a:t>8000</a:t>
            </a:r>
            <a:r>
              <a:rPr lang="id-ID" sz="1600" dirty="0" smtClean="0">
                <a:solidFill>
                  <a:srgbClr val="FF0000"/>
                </a:solidFill>
              </a:rPr>
              <a:t> </a:t>
            </a:r>
            <a:r>
              <a:rPr lang="id-ID" sz="1600" dirty="0" smtClean="0"/>
              <a:t>diganti dengan </a:t>
            </a:r>
            <a:r>
              <a:rPr lang="id-ID" sz="1600" dirty="0" smtClean="0">
                <a:solidFill>
                  <a:srgbClr val="FF0000"/>
                </a:solidFill>
              </a:rPr>
              <a:t>HAVING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AVG(salary) &gt; </a:t>
            </a:r>
            <a:r>
              <a:rPr lang="en-US" sz="1600" dirty="0" smtClean="0">
                <a:solidFill>
                  <a:srgbClr val="FF0000"/>
                </a:solidFill>
              </a:rPr>
              <a:t>8000</a:t>
            </a:r>
            <a:endParaRPr lang="id-ID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722" y="404664"/>
            <a:ext cx="6683765" cy="1280890"/>
          </a:xfrm>
        </p:spPr>
        <p:txBody>
          <a:bodyPr>
            <a:noAutofit/>
          </a:bodyPr>
          <a:lstStyle/>
          <a:p>
            <a:r>
              <a:rPr lang="id-ID" sz="3600" dirty="0" smtClean="0"/>
              <a:t>Membatasi Hasil Grup dengan Klausa </a:t>
            </a:r>
            <a:r>
              <a:rPr lang="en-US" sz="3600" dirty="0" smtClean="0"/>
              <a:t>HAVING 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88" y="1988840"/>
            <a:ext cx="7427168" cy="16127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 smtClean="0"/>
              <a:t>Ketika menggunakan klausa </a:t>
            </a:r>
            <a:r>
              <a:rPr lang="en-US" sz="2000" dirty="0" smtClean="0"/>
              <a:t>HAVING, </a:t>
            </a:r>
            <a:r>
              <a:rPr lang="id-ID" sz="2000" dirty="0" smtClean="0"/>
              <a:t>Basis data</a:t>
            </a:r>
            <a:r>
              <a:rPr lang="en-US" sz="2000" dirty="0" smtClean="0"/>
              <a:t> </a:t>
            </a:r>
            <a:r>
              <a:rPr lang="id-ID" sz="2000" dirty="0" smtClean="0"/>
              <a:t>membatasi group dengan cara:</a:t>
            </a:r>
            <a:endParaRPr lang="id-ID" sz="20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1. </a:t>
            </a:r>
            <a:r>
              <a:rPr lang="id-ID" sz="2000" dirty="0" smtClean="0"/>
              <a:t>Baris-baris dikelompokkan.</a:t>
            </a:r>
            <a:endParaRPr lang="id-ID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2. </a:t>
            </a:r>
            <a:r>
              <a:rPr lang="id-ID" sz="2000" dirty="0" smtClean="0"/>
              <a:t>G</a:t>
            </a:r>
            <a:r>
              <a:rPr lang="en-US" sz="2000" dirty="0" err="1" smtClean="0"/>
              <a:t>roup</a:t>
            </a:r>
            <a:r>
              <a:rPr lang="en-US" sz="2000" dirty="0" smtClean="0"/>
              <a:t> </a:t>
            </a:r>
            <a:r>
              <a:rPr lang="en-US" sz="2000" dirty="0"/>
              <a:t>function </a:t>
            </a:r>
            <a:r>
              <a:rPr lang="id-ID" sz="2000" dirty="0" smtClean="0"/>
              <a:t> diterapkan pada kelompok/grup.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3. </a:t>
            </a:r>
            <a:r>
              <a:rPr lang="en-US" sz="2000" dirty="0" smtClean="0"/>
              <a:t>Gr</a:t>
            </a:r>
            <a:r>
              <a:rPr lang="id-ID" sz="2000" dirty="0" smtClean="0"/>
              <a:t>up</a:t>
            </a:r>
            <a:r>
              <a:rPr lang="en-US" sz="2000" dirty="0" smtClean="0"/>
              <a:t> </a:t>
            </a:r>
            <a:r>
              <a:rPr lang="id-ID" sz="2000" dirty="0" smtClean="0"/>
              <a:t>yang cocok dengan klausa </a:t>
            </a:r>
            <a:r>
              <a:rPr lang="en-US" sz="2000" dirty="0" smtClean="0"/>
              <a:t>HAVING </a:t>
            </a:r>
            <a:r>
              <a:rPr lang="id-ID" sz="2000" dirty="0" smtClean="0"/>
              <a:t>ditampilkan.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3602136"/>
            <a:ext cx="7272808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column, </a:t>
            </a:r>
            <a:r>
              <a:rPr lang="en-US" sz="2000" dirty="0" err="1" smtClean="0"/>
              <a:t>group_function</a:t>
            </a:r>
            <a:endParaRPr lang="en-US" sz="2000" dirty="0" smtClean="0"/>
          </a:p>
          <a:p>
            <a:r>
              <a:rPr lang="en-US" sz="2000" dirty="0" smtClean="0"/>
              <a:t>FROM table</a:t>
            </a:r>
          </a:p>
          <a:p>
            <a:r>
              <a:rPr lang="en-US" sz="2000" dirty="0" smtClean="0"/>
              <a:t>[WHERE condition]</a:t>
            </a:r>
          </a:p>
          <a:p>
            <a:r>
              <a:rPr lang="en-US" sz="2000" dirty="0" smtClean="0"/>
              <a:t>[GROUP BY </a:t>
            </a:r>
            <a:r>
              <a:rPr lang="en-US" sz="2000" dirty="0" err="1" smtClean="0"/>
              <a:t>group_by_expression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[HAVING </a:t>
            </a:r>
            <a:r>
              <a:rPr lang="en-US" sz="2000" dirty="0" err="1" smtClean="0"/>
              <a:t>group_condition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[ORDER BY column];</a:t>
            </a:r>
            <a:endParaRPr lang="id-ID" sz="2000" dirty="0"/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1641" y="4893568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92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16658"/>
          </a:xfrm>
        </p:spPr>
        <p:txBody>
          <a:bodyPr/>
          <a:lstStyle/>
          <a:p>
            <a:r>
              <a:rPr lang="id-ID" dirty="0" smtClean="0"/>
              <a:t>Penggunaan Klausa HAVING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600201"/>
            <a:ext cx="7139136" cy="1900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, MAX(salary)</a:t>
            </a:r>
          </a:p>
          <a:p>
            <a:pPr marL="0" indent="0">
              <a:buNone/>
            </a:pPr>
            <a:r>
              <a:rPr lang="en-US" sz="2000" dirty="0" smtClean="0"/>
              <a:t>FROM employees</a:t>
            </a:r>
          </a:p>
          <a:p>
            <a:pPr marL="0" indent="0">
              <a:buNone/>
            </a:pPr>
            <a:r>
              <a:rPr lang="en-US" sz="2000" dirty="0" smtClean="0"/>
              <a:t>GROUP BY </a:t>
            </a:r>
            <a:r>
              <a:rPr lang="en-US" sz="2000" dirty="0" err="1" smtClean="0"/>
              <a:t>department_id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HAVING MAX(salary)&gt;10000 ;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861048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DEPARTMENT_ID </a:t>
            </a:r>
            <a:r>
              <a:rPr lang="id-ID" sz="1600" u="sng" dirty="0" smtClean="0"/>
              <a:t>	    </a:t>
            </a:r>
            <a:r>
              <a:rPr lang="en-US" sz="1600" u="sng" dirty="0" smtClean="0"/>
              <a:t>MAX(SALARY</a:t>
            </a:r>
            <a:r>
              <a:rPr lang="en-US" sz="1600" dirty="0" smtClean="0"/>
              <a:t>)</a:t>
            </a:r>
          </a:p>
          <a:p>
            <a:r>
              <a:rPr lang="id-ID" sz="1600" dirty="0" smtClean="0"/>
              <a:t>	      </a:t>
            </a:r>
            <a:r>
              <a:rPr lang="en-US" sz="1600" dirty="0" smtClean="0"/>
              <a:t>100     </a:t>
            </a:r>
            <a:r>
              <a:rPr lang="id-ID" sz="1600" dirty="0" smtClean="0"/>
              <a:t>	</a:t>
            </a:r>
            <a:r>
              <a:rPr lang="en-US" sz="1600" dirty="0" smtClean="0"/>
              <a:t>12000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30       </a:t>
            </a:r>
            <a:r>
              <a:rPr lang="id-ID" sz="1600" dirty="0" smtClean="0"/>
              <a:t>	</a:t>
            </a:r>
            <a:r>
              <a:rPr lang="en-US" sz="1600" dirty="0" smtClean="0"/>
              <a:t>11000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90       </a:t>
            </a:r>
            <a:r>
              <a:rPr lang="id-ID" sz="1600" dirty="0" smtClean="0"/>
              <a:t>	</a:t>
            </a:r>
            <a:r>
              <a:rPr lang="en-US" sz="1600" dirty="0" smtClean="0"/>
              <a:t>24000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</a:t>
            </a:r>
            <a:r>
              <a:rPr lang="en-US" sz="1600" dirty="0" smtClean="0"/>
              <a:t>20       </a:t>
            </a:r>
            <a:r>
              <a:rPr lang="id-ID" sz="1600" dirty="0" smtClean="0"/>
              <a:t>	</a:t>
            </a:r>
            <a:r>
              <a:rPr lang="en-US" sz="1600" dirty="0" smtClean="0"/>
              <a:t>13000</a:t>
            </a:r>
          </a:p>
          <a:p>
            <a:r>
              <a:rPr lang="en-US" sz="1600" dirty="0" smtClean="0"/>
              <a:t>          </a:t>
            </a:r>
            <a:r>
              <a:rPr lang="id-ID" sz="1600" dirty="0" smtClean="0"/>
              <a:t>	      </a:t>
            </a:r>
            <a:r>
              <a:rPr lang="en-US" sz="1600" dirty="0" smtClean="0"/>
              <a:t>110       </a:t>
            </a:r>
            <a:r>
              <a:rPr lang="id-ID" sz="1600" dirty="0" smtClean="0"/>
              <a:t>	</a:t>
            </a:r>
            <a:r>
              <a:rPr lang="en-US" sz="1600" dirty="0" smtClean="0"/>
              <a:t>12000</a:t>
            </a:r>
          </a:p>
          <a:p>
            <a:r>
              <a:rPr lang="en-US" sz="1600" dirty="0" smtClean="0"/>
              <a:t>           </a:t>
            </a:r>
            <a:r>
              <a:rPr lang="id-ID" sz="1600" dirty="0" smtClean="0"/>
              <a:t>	         </a:t>
            </a:r>
            <a:r>
              <a:rPr lang="en-US" sz="1600" dirty="0" smtClean="0"/>
              <a:t>80       </a:t>
            </a:r>
            <a:r>
              <a:rPr lang="id-ID" sz="1600" dirty="0" smtClean="0"/>
              <a:t>	</a:t>
            </a:r>
            <a:r>
              <a:rPr lang="en-US" sz="1600" dirty="0" smtClean="0"/>
              <a:t>14000</a:t>
            </a:r>
          </a:p>
          <a:p>
            <a:endParaRPr lang="en-US" sz="1600" dirty="0" smtClean="0"/>
          </a:p>
          <a:p>
            <a:r>
              <a:rPr lang="en-US" sz="1600" dirty="0" smtClean="0"/>
              <a:t>6 rows selected.</a:t>
            </a:r>
            <a:endParaRPr lang="id-ID" sz="1600" dirty="0"/>
          </a:p>
        </p:txBody>
      </p:sp>
      <p:pic>
        <p:nvPicPr>
          <p:cNvPr id="5" name="Picture 4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6129" y="2743200"/>
            <a:ext cx="345927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68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683765" cy="864096"/>
          </a:xfrm>
        </p:spPr>
        <p:txBody>
          <a:bodyPr/>
          <a:lstStyle/>
          <a:p>
            <a:r>
              <a:rPr lang="id-ID" i="1" dirty="0" smtClean="0"/>
              <a:t>Case-manipulation Functions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00201"/>
            <a:ext cx="7427168" cy="460647"/>
          </a:xfrm>
        </p:spPr>
        <p:txBody>
          <a:bodyPr/>
          <a:lstStyle/>
          <a:p>
            <a:r>
              <a:rPr lang="id-ID" sz="2000" dirty="0" smtClean="0"/>
              <a:t>Contoh: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76312"/>
              </p:ext>
            </p:extLst>
          </p:nvPr>
        </p:nvGraphicFramePr>
        <p:xfrm>
          <a:off x="1403648" y="2348880"/>
          <a:ext cx="676875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  <a:gridCol w="3384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Fungsi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Hasil</a:t>
                      </a:r>
                      <a:endParaRPr lang="id-ID" sz="2000" dirty="0"/>
                    </a:p>
                  </a:txBody>
                  <a:tcPr/>
                </a:tc>
              </a:tr>
              <a:tr h="356984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LOWER(‘SMA </a:t>
                      </a:r>
                      <a:r>
                        <a:rPr lang="id-ID" sz="2000" baseline="0" dirty="0" smtClean="0"/>
                        <a:t> Negeri</a:t>
                      </a:r>
                      <a:r>
                        <a:rPr lang="id-ID" sz="2000" dirty="0" smtClean="0"/>
                        <a:t>’)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sma  negeri 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UPPER(‘SMA</a:t>
                      </a:r>
                      <a:r>
                        <a:rPr lang="id-ID" sz="2000" baseline="0" dirty="0" smtClean="0"/>
                        <a:t>  Negeri</a:t>
                      </a:r>
                      <a:r>
                        <a:rPr lang="id-ID" sz="2000" dirty="0" smtClean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SMA  NEGERI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INITCAP(‘SMA</a:t>
                      </a:r>
                      <a:r>
                        <a:rPr lang="id-ID" sz="2000" baseline="0" dirty="0" smtClean="0"/>
                        <a:t>  Negeri</a:t>
                      </a:r>
                      <a:r>
                        <a:rPr lang="id-ID" sz="2000" dirty="0" smtClean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Sma  Negeri</a:t>
                      </a:r>
                      <a:endParaRPr lang="id-ID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JOIN adalah sebuah query yang mengkombinasikan baris dari dua atau lebih tabel atau view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Untuk melakukan query </a:t>
            </a:r>
            <a:r>
              <a:rPr lang="id-ID" sz="2800" b="1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id-ID" sz="2800" b="1" smtClean="0">
                <a:solidFill>
                  <a:schemeClr val="tx2">
                    <a:lumMod val="75000"/>
                  </a:schemeClr>
                </a:solidFill>
              </a:rPr>
              <a:t>lebih dari satu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tabel, perlu untuk mengidentifikasi kolom yang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memiliki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sifat umum yang merelasikan dua tabel.</a:t>
            </a:r>
          </a:p>
          <a:p>
            <a:endParaRPr lang="id-ID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5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ILUSTRASI JOIN TABLE</a:t>
            </a:r>
            <a:endParaRPr lang="id-ID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1340768"/>
            <a:ext cx="7632849" cy="452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86240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i="1" dirty="0" smtClean="0">
                <a:solidFill>
                  <a:schemeClr val="tx2">
                    <a:lumMod val="75000"/>
                  </a:schemeClr>
                </a:solidFill>
              </a:rPr>
              <a:t>Sumber : Oracle </a:t>
            </a:r>
            <a:r>
              <a:rPr lang="id-ID" sz="1200" b="1" i="1" dirty="0">
                <a:solidFill>
                  <a:schemeClr val="tx2">
                    <a:lumMod val="75000"/>
                  </a:schemeClr>
                </a:solidFill>
              </a:rPr>
              <a:t>Database 10g: SQL Fundamental I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94599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 Umum Sintaks</a:t>
            </a:r>
            <a:endParaRPr lang="id-ID" sz="54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25107"/>
            <a:ext cx="7416824" cy="459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3469" y="600419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i="1" dirty="0" smtClean="0">
                <a:solidFill>
                  <a:schemeClr val="tx2">
                    <a:lumMod val="75000"/>
                  </a:schemeClr>
                </a:solidFill>
              </a:rPr>
              <a:t>Sumber : </a:t>
            </a:r>
            <a:r>
              <a:rPr lang="id-ID" sz="1200" b="1" i="1" dirty="0">
                <a:solidFill>
                  <a:schemeClr val="tx2">
                    <a:lumMod val="75000"/>
                  </a:schemeClr>
                </a:solidFill>
              </a:rPr>
              <a:t>Oracle SQL Jumpstart With Examples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47301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algn="l"/>
            <a:r>
              <a:rPr lang="id-ID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Join</a:t>
            </a:r>
            <a:endParaRPr lang="id-ID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id-ID" sz="2400" b="1" dirty="0">
                <a:solidFill>
                  <a:srgbClr val="7030A0"/>
                </a:solidFill>
              </a:rPr>
              <a:t>Cross-Join atau Cartesian </a:t>
            </a:r>
            <a:r>
              <a:rPr lang="id-ID" sz="2400" b="1" dirty="0" smtClean="0">
                <a:solidFill>
                  <a:srgbClr val="7030A0"/>
                </a:solidFill>
              </a:rPr>
              <a:t>Product</a:t>
            </a:r>
            <a:endParaRPr lang="id-ID" sz="2400" b="1" dirty="0">
              <a:solidFill>
                <a:srgbClr val="7030A0"/>
              </a:solidFill>
            </a:endParaRP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Menggabungkan semua data yang dipilih dari kedua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tabel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kedalam satu </a:t>
            </a:r>
            <a:r>
              <a:rPr lang="id-ID" sz="2000" b="1" i="1" dirty="0">
                <a:solidFill>
                  <a:schemeClr val="tx2">
                    <a:lumMod val="75000"/>
                  </a:schemeClr>
                </a:solidFill>
              </a:rPr>
              <a:t>result </a:t>
            </a:r>
            <a:r>
              <a:rPr lang="id-ID" sz="2000" b="1" i="1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</a:p>
          <a:p>
            <a:r>
              <a:rPr lang="id-ID" sz="2400" b="1" dirty="0" smtClean="0">
                <a:solidFill>
                  <a:srgbClr val="7030A0"/>
                </a:solidFill>
              </a:rPr>
              <a:t>Inner Join = Natural Join = Equi-Join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Mengkombinasikan baris dari kedua tabel menggunakan nama dan nilai yang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sama (match).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Hasil result set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hanya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berisi baris-baris yang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sama (match)</a:t>
            </a:r>
          </a:p>
          <a:p>
            <a:r>
              <a:rPr lang="id-ID" sz="2400" b="1" dirty="0" smtClean="0">
                <a:solidFill>
                  <a:srgbClr val="7030A0"/>
                </a:solidFill>
              </a:rPr>
              <a:t>Self Join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Tabel yang berelasi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dengan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dirinya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sendiri</a:t>
            </a:r>
          </a:p>
          <a:p>
            <a:r>
              <a:rPr lang="id-ID" sz="2400" b="1" dirty="0" smtClean="0">
                <a:solidFill>
                  <a:srgbClr val="7030A0"/>
                </a:solidFill>
              </a:rPr>
              <a:t>Non Equi-Join</a:t>
            </a:r>
          </a:p>
          <a:p>
            <a:pPr lvl="1"/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Statement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join yang menggunakan operasi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un-equal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(&lt;&gt;, &lt;, &gt;, != , BETWEEN, dsb) untuk memetakan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kesesuaian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baris dari tabel yang berbeda.</a:t>
            </a:r>
            <a:endParaRPr lang="id-ID" sz="2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56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algn="r"/>
            <a:r>
              <a:rPr lang="id-ID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Join</a:t>
            </a:r>
            <a:endParaRPr lang="id-ID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id-ID" sz="2400" b="1" dirty="0">
                <a:solidFill>
                  <a:srgbClr val="7030A0"/>
                </a:solidFill>
              </a:rPr>
              <a:t>Outer Join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Sama seperti inner join, hanya baris yang dipilih bisa berasal dari satu atau kedua tabel yang tidak sama (match) dengan baris pada tabel yang lainnya. 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Value yang tidak ada akan digantikan dengan NULL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>
              <a:buFont typeface="Arial" pitchFamily="34" charset="0"/>
              <a:buChar char="•"/>
            </a:pPr>
            <a:r>
              <a:rPr lang="id-ID" sz="2000" b="1" dirty="0" smtClean="0">
                <a:solidFill>
                  <a:srgbClr val="7030A0"/>
                </a:solidFill>
              </a:rPr>
              <a:t>Left Outer Join</a:t>
            </a:r>
          </a:p>
          <a:p>
            <a:pPr lvl="2"/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Semua baris dari tabel sebelah kiri ditambah semua baris yang sesuai (match) dengan tabel sebelah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kanan</a:t>
            </a:r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. Nilai kolom dari tabel sebelah kanan akan digantikan dengan nilai NULL ketika tidak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ada baris </a:t>
            </a:r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yang sesuai dengan tabel sebelah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kiri</a:t>
            </a:r>
          </a:p>
          <a:p>
            <a:pPr lvl="1">
              <a:buFont typeface="Arial" pitchFamily="34" charset="0"/>
              <a:buChar char="•"/>
            </a:pPr>
            <a:r>
              <a:rPr lang="id-ID" sz="2000" b="1" dirty="0" smtClean="0">
                <a:solidFill>
                  <a:srgbClr val="7030A0"/>
                </a:solidFill>
              </a:rPr>
              <a:t>Right Outer Join</a:t>
            </a:r>
          </a:p>
          <a:p>
            <a:pPr lvl="2"/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Semua baris dari tabel sebelah kanan ditambah semua baris yang sesuai (match) dengan tabel sebelah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kiri, kebalikan dari left outer join</a:t>
            </a:r>
          </a:p>
          <a:p>
            <a:pPr lvl="1">
              <a:buFont typeface="Arial" pitchFamily="34" charset="0"/>
              <a:buChar char="•"/>
            </a:pPr>
            <a:r>
              <a:rPr lang="id-ID" sz="2000" b="1" dirty="0" smtClean="0">
                <a:solidFill>
                  <a:srgbClr val="7030A0"/>
                </a:solidFill>
              </a:rPr>
              <a:t>Full Outer Join</a:t>
            </a:r>
          </a:p>
          <a:p>
            <a:pPr lvl="2"/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Semua baris dari kedua tabel, dengan menggantikan missing value dengan NULL value</a:t>
            </a:r>
            <a:endParaRPr lang="id-ID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833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id-ID" sz="4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sz="4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480720" cy="440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517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id-ID" sz="4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sz="4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7" y="1268760"/>
            <a:ext cx="877093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39552" y="1124744"/>
            <a:ext cx="453650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5934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" y="1628800"/>
            <a:ext cx="8904287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39552" y="1484784"/>
            <a:ext cx="53285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50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869160"/>
            <a:ext cx="6048672" cy="100811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 Join</a:t>
            </a:r>
            <a:endParaRPr lang="id-ID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Misal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table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PENJUALAN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memiliki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id-ID" sz="2300" b="1" i="1" dirty="0" smtClean="0">
                <a:solidFill>
                  <a:schemeClr val="tx2">
                    <a:lumMod val="75000"/>
                  </a:schemeClr>
                </a:solidFill>
              </a:rPr>
              <a:t>faktur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memiliki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foreign 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i="1" dirty="0" smtClean="0">
                <a:solidFill>
                  <a:schemeClr val="tx2">
                    <a:lumMod val="75000"/>
                  </a:schemeClr>
                </a:solidFill>
              </a:rPr>
              <a:t>kdcust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dimana </a:t>
            </a:r>
            <a:r>
              <a:rPr lang="id-ID" sz="2300" b="1" i="1" dirty="0" smtClean="0">
                <a:solidFill>
                  <a:schemeClr val="tx2">
                    <a:lumMod val="75000"/>
                  </a:schemeClr>
                </a:solidFill>
              </a:rPr>
              <a:t>kdcust 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ini merupakan primary key dari table yang lain yaitu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table CUSTOMER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id-ID" sz="23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Relasi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antara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PENJUALAN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disebut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equi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-join.</a:t>
            </a:r>
          </a:p>
          <a:p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Relasi antara dua tabel ditulis dalam klausa WHERE. Dari kedua tabel pada contoh kasus tersebut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, maka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jika kita ingin menampilkan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semua kolom dalam kedua tabel, maka perintah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SQL yang dibuat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id-ID" sz="23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                     SELECT * FROM customer c, penjualan p</a:t>
            </a:r>
          </a:p>
          <a:p>
            <a:pPr marL="0" indent="0">
              <a:buNone/>
            </a:pP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                        WHERE c.kdcust = p.kdcust;</a:t>
            </a:r>
            <a:endParaRPr lang="id-ID" sz="23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Customer siapa saja yang pernah melakukan transaksi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4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 Join</a:t>
            </a:r>
            <a:endParaRPr lang="id-ID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" y="1196752"/>
            <a:ext cx="88280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83448" y="1124744"/>
            <a:ext cx="515264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83448" y="2636912"/>
            <a:ext cx="55446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39492" y="4149080"/>
            <a:ext cx="5040560" cy="562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960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066130"/>
          </a:xfrm>
        </p:spPr>
        <p:txBody>
          <a:bodyPr>
            <a:noAutofit/>
          </a:bodyPr>
          <a:lstStyle/>
          <a:p>
            <a:r>
              <a:rPr lang="id-ID" sz="4000" dirty="0" smtClean="0"/>
              <a:t>Penggunaan </a:t>
            </a:r>
            <a:br>
              <a:rPr lang="id-ID" sz="4000" dirty="0" smtClean="0"/>
            </a:br>
            <a:r>
              <a:rPr lang="id-ID" sz="4000" i="1" dirty="0" smtClean="0"/>
              <a:t>Case-manipulation Functions</a:t>
            </a:r>
            <a:endParaRPr lang="id-ID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1" y="1642832"/>
            <a:ext cx="7459662" cy="562032"/>
          </a:xfrm>
        </p:spPr>
        <p:txBody>
          <a:bodyPr>
            <a:normAutofit fontScale="25000" lnSpcReduction="20000"/>
          </a:bodyPr>
          <a:lstStyle/>
          <a:p>
            <a:r>
              <a:rPr lang="id-ID" sz="8000" dirty="0" smtClean="0"/>
              <a:t>Menampilkan data produk yang satuannya Buah. Dalam tabel datanya tertulis buah (huruf kecil semua).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75386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SQL&gt; SELECT kdproduk, nmproduk, satuan</a:t>
            </a:r>
          </a:p>
          <a:p>
            <a:r>
              <a:rPr lang="id-ID" dirty="0" smtClean="0"/>
              <a:t>  2  FROM produk</a:t>
            </a:r>
          </a:p>
          <a:p>
            <a:r>
              <a:rPr lang="id-ID" dirty="0" smtClean="0"/>
              <a:t>  3  WHERE satuan = ‘Buah’;</a:t>
            </a:r>
          </a:p>
          <a:p>
            <a:endParaRPr lang="id-ID" sz="2400" dirty="0" smtClean="0"/>
          </a:p>
          <a:p>
            <a:r>
              <a:rPr lang="id-ID" dirty="0" smtClean="0"/>
              <a:t>no rows selected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287341" y="4313508"/>
            <a:ext cx="7510981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000" dirty="0" smtClean="0"/>
              <a:t>SQL&gt; SELECT kdproduk, nmproduk, satuan</a:t>
            </a:r>
          </a:p>
          <a:p>
            <a:r>
              <a:rPr lang="id-ID" sz="2000" dirty="0" smtClean="0"/>
              <a:t>  2  FROM produk</a:t>
            </a:r>
          </a:p>
          <a:p>
            <a:r>
              <a:rPr lang="id-ID" sz="2000" dirty="0" smtClean="0"/>
              <a:t>  3  WHERE </a:t>
            </a:r>
            <a:r>
              <a:rPr lang="id-ID" sz="2000" b="1" dirty="0" smtClean="0"/>
              <a:t>LOWER</a:t>
            </a:r>
            <a:r>
              <a:rPr lang="id-ID" sz="2000" dirty="0" smtClean="0"/>
              <a:t>(satuan) = ‘buah’;</a:t>
            </a:r>
          </a:p>
          <a:p>
            <a:endParaRPr lang="id-ID" sz="2000" dirty="0" smtClean="0"/>
          </a:p>
          <a:p>
            <a:r>
              <a:rPr lang="id-ID" sz="2000" u="sng" dirty="0" smtClean="0"/>
              <a:t>KDPRODUK    	NMPRODUK                  		SATUAN</a:t>
            </a:r>
          </a:p>
          <a:p>
            <a:r>
              <a:rPr lang="id-ID" sz="2000" dirty="0" smtClean="0"/>
              <a:t>P-001 	           	Sabun mandi batang      	buah</a:t>
            </a:r>
            <a:endParaRPr lang="id-ID" sz="2000" dirty="0"/>
          </a:p>
        </p:txBody>
      </p:sp>
      <p:pic>
        <p:nvPicPr>
          <p:cNvPr id="7" name="Picture 6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Join</a:t>
            </a:r>
            <a:endParaRPr lang="id-ID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" y="1700808"/>
            <a:ext cx="905668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0" y="1556792"/>
            <a:ext cx="608416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51520" y="3520083"/>
            <a:ext cx="8784976" cy="62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5008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Join</a:t>
            </a:r>
            <a:endParaRPr lang="id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Klausa NATURAL JOIN dibuat berdasarkan semua kolom pada dua table yang memiliki nama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yang sama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. Baris terpilih adalah yang memiliki nilai yang sama untuk setiap kolom yang bersesuaian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dari </a:t>
            </a:r>
            <a:r>
              <a:rPr lang="sv-SE" b="1" dirty="0" smtClean="0">
                <a:solidFill>
                  <a:schemeClr val="tx2">
                    <a:lumMod val="75000"/>
                  </a:schemeClr>
                </a:solidFill>
              </a:rPr>
              <a:t>dua </a:t>
            </a:r>
            <a:r>
              <a:rPr lang="sv-SE" b="1" dirty="0">
                <a:solidFill>
                  <a:schemeClr val="tx2">
                    <a:lumMod val="75000"/>
                  </a:schemeClr>
                </a:solidFill>
              </a:rPr>
              <a:t>table. Jika kolom memiliki nama yang sama tapi tipe data berbeda, maka akan terjadi error.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38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Klausa USING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Jika beberapa kolom memiliki nama yang sama tapi tipe datanya tidak sesuai maka NATURAL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JOIN dapat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diubah dengan menggunakan klausa USING untuk menentukan kolom mana yang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harus digunakan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id-ID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lausa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USING digunakan hanya untuk mencocokkan satu kolom saja pada saat lebih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dari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satu kolom yang sesuai. </a:t>
            </a:r>
            <a:endParaRPr lang="id-ID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Tidak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diperbolehkan untuk menggunakan nama table atau alias dalam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kolom referensi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4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Equi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296144"/>
          </a:xfrm>
        </p:spPr>
        <p:txBody>
          <a:bodyPr>
            <a:normAutofit/>
          </a:bodyPr>
          <a:lstStyle/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Relasi antara dua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disebut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non-equijoin jika kolom pada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pertama berkorespondensi langsung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dengan kolom pada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kedua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19"/>
            <a:ext cx="7272808" cy="36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95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84784"/>
            <a:ext cx="7416824" cy="1440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Equi Join</a:t>
            </a:r>
            <a:endParaRPr lang="id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76" y="1549842"/>
            <a:ext cx="749917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e.salary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j.grade_level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employees e,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job_grades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j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WHERE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e.salary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BETWEEN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j.lowest_sal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j.highest_sal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id-ID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320534" cy="253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98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0299"/>
            <a:ext cx="8563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61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0" y="1124744"/>
            <a:ext cx="843096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51520" y="908720"/>
            <a:ext cx="871296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690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124944"/>
          </a:xfrm>
        </p:spPr>
        <p:txBody>
          <a:bodyPr>
            <a:normAutofit lnSpcReduction="10000"/>
          </a:bodyPr>
          <a:lstStyle/>
          <a:p>
            <a:r>
              <a:rPr lang="sv-SE" sz="4000" b="1" dirty="0">
                <a:solidFill>
                  <a:schemeClr val="tx2">
                    <a:lumMod val="75000"/>
                  </a:schemeClr>
                </a:solidFill>
              </a:rPr>
              <a:t>Jika terdapat baris yang tidak memenuhi kondisi join, dan akan ditampilkan pada hasil query, </a:t>
            </a:r>
            <a:r>
              <a:rPr lang="sv-SE" sz="4000" b="1" dirty="0" smtClean="0">
                <a:solidFill>
                  <a:schemeClr val="tx2">
                    <a:lumMod val="75000"/>
                  </a:schemeClr>
                </a:solidFill>
              </a:rPr>
              <a:t>maka</a:t>
            </a:r>
            <a:r>
              <a:rPr lang="id-ID" sz="4000" b="1" dirty="0" smtClean="0">
                <a:solidFill>
                  <a:schemeClr val="tx2">
                    <a:lumMod val="75000"/>
                  </a:schemeClr>
                </a:solidFill>
              </a:rPr>
              <a:t> digunakan </a:t>
            </a:r>
            <a:r>
              <a:rPr lang="id-ID" sz="4000" b="1" i="1" dirty="0">
                <a:solidFill>
                  <a:schemeClr val="tx2">
                    <a:lumMod val="75000"/>
                  </a:schemeClr>
                </a:solidFill>
              </a:rPr>
              <a:t>outer join.</a:t>
            </a:r>
            <a:endParaRPr lang="id-ID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78046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0" y="1988840"/>
            <a:ext cx="64442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82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</a:t>
            </a:r>
            <a:r>
              <a:rPr lang="id-ID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id-ID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7568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1520" y="1847546"/>
            <a:ext cx="61926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54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293496" cy="1008112"/>
          </a:xfrm>
        </p:spPr>
        <p:txBody>
          <a:bodyPr>
            <a:noAutofit/>
          </a:bodyPr>
          <a:lstStyle/>
          <a:p>
            <a:r>
              <a:rPr lang="id-ID" sz="3200" dirty="0" smtClean="0"/>
              <a:t>Penggunaan </a:t>
            </a:r>
            <a:br>
              <a:rPr lang="id-ID" sz="3200" dirty="0" smtClean="0"/>
            </a:br>
            <a:r>
              <a:rPr lang="id-ID" sz="3200" i="1" dirty="0" smtClean="0"/>
              <a:t>C</a:t>
            </a:r>
            <a:r>
              <a:rPr lang="en-US" sz="3200" i="1" dirty="0" err="1" smtClean="0"/>
              <a:t>haracter</a:t>
            </a:r>
            <a:r>
              <a:rPr lang="id-ID" sz="3200" i="1" dirty="0" smtClean="0"/>
              <a:t>-manipulation Functions</a:t>
            </a:r>
            <a:endParaRPr lang="id-ID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77747"/>
              </p:ext>
            </p:extLst>
          </p:nvPr>
        </p:nvGraphicFramePr>
        <p:xfrm>
          <a:off x="1475656" y="2132856"/>
          <a:ext cx="6984776" cy="335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7223"/>
                <a:gridCol w="2767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Fungsi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Hasil</a:t>
                      </a:r>
                      <a:endParaRPr lang="id-ID" sz="2000" dirty="0"/>
                    </a:p>
                  </a:txBody>
                  <a:tcPr/>
                </a:tc>
              </a:tr>
              <a:tr h="356984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CONCAT(‘Mata’,  ‘Kuliah’)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Mata</a:t>
                      </a:r>
                      <a:r>
                        <a:rPr lang="id-ID" sz="1800" baseline="0" dirty="0" smtClean="0"/>
                        <a:t>Kuliah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SUBSTR(‘Mata</a:t>
                      </a:r>
                      <a:r>
                        <a:rPr lang="id-ID" sz="1800" baseline="0" dirty="0" smtClean="0"/>
                        <a:t>Kuliah</a:t>
                      </a:r>
                      <a:r>
                        <a:rPr lang="id-ID" sz="1800" dirty="0" smtClean="0"/>
                        <a:t>’,1,4)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Mata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LENGTH(‘MataKuliah’)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INSTR(‘MataKuliah', ‘K')</a:t>
                      </a:r>
                      <a:endParaRPr lang="id-ID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5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baseline="0" dirty="0" smtClean="0">
                          <a:latin typeface="Courier"/>
                        </a:rPr>
                        <a:t>LPAD(harga,10,'*')</a:t>
                      </a:r>
                      <a:endParaRPr lang="id-ID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*****25000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baseline="0" dirty="0" smtClean="0">
                          <a:latin typeface="Courier"/>
                        </a:rPr>
                        <a:t>RPAD(harga,10,'*')</a:t>
                      </a:r>
                      <a:endParaRPr lang="id-ID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25000*****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('JACK and JUE','J','BL')</a:t>
                      </a:r>
                      <a:endParaRPr lang="id-ID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and BLUE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TRIM(‘M' FROM ‘MataKuliah')</a:t>
                      </a:r>
                      <a:endParaRPr lang="id-ID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ataKuliah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5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06" y="476672"/>
            <a:ext cx="8229600" cy="1012974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3" y="1916832"/>
            <a:ext cx="88280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73063" y="1772816"/>
            <a:ext cx="6775201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20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221488" cy="1008112"/>
          </a:xfrm>
        </p:spPr>
        <p:txBody>
          <a:bodyPr>
            <a:noAutofit/>
          </a:bodyPr>
          <a:lstStyle/>
          <a:p>
            <a:r>
              <a:rPr lang="id-ID" sz="3200" dirty="0" smtClean="0"/>
              <a:t>Penggunaan </a:t>
            </a:r>
            <a:br>
              <a:rPr lang="id-ID" sz="3200" dirty="0" smtClean="0"/>
            </a:br>
            <a:r>
              <a:rPr lang="id-ID" sz="3200" i="1" dirty="0" smtClean="0"/>
              <a:t>C</a:t>
            </a:r>
            <a:r>
              <a:rPr lang="en-US" sz="3200" i="1" dirty="0" err="1" smtClean="0"/>
              <a:t>haracter</a:t>
            </a:r>
            <a:r>
              <a:rPr lang="id-ID" sz="3200" i="1" dirty="0" smtClean="0"/>
              <a:t>-manipulation Functions</a:t>
            </a:r>
            <a:endParaRPr lang="id-ID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7248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SQL&gt; SELECT CONCAT(kdproduk, nmproduk) produk, satuan, LENGTH(satuan), INSTR(satuan, 'o') “Huruf 'o'?"</a:t>
            </a:r>
          </a:p>
          <a:p>
            <a:r>
              <a:rPr lang="id-ID" dirty="0" smtClean="0"/>
              <a:t>  2  FROM produk</a:t>
            </a:r>
          </a:p>
          <a:p>
            <a:r>
              <a:rPr lang="id-ID" dirty="0" smtClean="0"/>
              <a:t>  3  WHERE SUBSTR(satuan,-1,1) = ‘l';</a:t>
            </a:r>
          </a:p>
          <a:p>
            <a:endParaRPr lang="id-ID" sz="2400" dirty="0" smtClean="0"/>
          </a:p>
          <a:p>
            <a:r>
              <a:rPr lang="id-ID" sz="1400" u="sng" dirty="0" smtClean="0"/>
              <a:t>PRODUK                         	SATUAN          	LENGTH(SATUAN)    Huruf 'o'?</a:t>
            </a:r>
          </a:p>
          <a:p>
            <a:r>
              <a:rPr lang="id-ID" sz="1400" dirty="0" smtClean="0"/>
              <a:t>P-002Sabun mandi cair        	botol 100ml                 	       11      	2</a:t>
            </a:r>
          </a:p>
          <a:p>
            <a:r>
              <a:rPr lang="id-ID" sz="1400" dirty="0" smtClean="0"/>
              <a:t>P-004Sabun cuci cair           	botol 500ml                 	       11       	2</a:t>
            </a:r>
          </a:p>
          <a:p>
            <a:r>
              <a:rPr lang="id-ID" sz="1400" dirty="0" smtClean="0"/>
              <a:t>P-006Pelembut pakaian       	botol 1000ml                	       12       	2</a:t>
            </a:r>
          </a:p>
          <a:p>
            <a:r>
              <a:rPr lang="id-ID" sz="1400" dirty="0" smtClean="0"/>
              <a:t>P-007Pewangi pakaian         	botol 1000ml                	       12       	2</a:t>
            </a:r>
          </a:p>
          <a:p>
            <a:r>
              <a:rPr lang="id-ID" sz="1400" dirty="0" smtClean="0"/>
              <a:t>P-008Minyak goreng            	botol 1000ml                	       12       </a:t>
            </a:r>
            <a:r>
              <a:rPr lang="id-ID" sz="1400" dirty="0"/>
              <a:t>	</a:t>
            </a:r>
            <a:r>
              <a:rPr lang="id-ID" sz="1400" dirty="0" smtClean="0"/>
              <a:t>2</a:t>
            </a:r>
            <a:endParaRPr lang="id-ID" sz="1400" dirty="0"/>
          </a:p>
        </p:txBody>
      </p:sp>
      <p:pic>
        <p:nvPicPr>
          <p:cNvPr id="4" name="Picture 3" descr="TU-logo-primer-uta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664" y="6160167"/>
            <a:ext cx="1381125" cy="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4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6319</Words>
  <Application>Microsoft Office PowerPoint</Application>
  <PresentationFormat>On-screen Show (4:3)</PresentationFormat>
  <Paragraphs>1027</Paragraphs>
  <Slides>81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Default Design</vt:lpstr>
      <vt:lpstr>PowerPoint Presentation</vt:lpstr>
      <vt:lpstr>PowerPoint Presentation</vt:lpstr>
      <vt:lpstr>Fitur Single-row Functions</vt:lpstr>
      <vt:lpstr>Fungsi Karakter</vt:lpstr>
      <vt:lpstr>Case-manipulation Functions</vt:lpstr>
      <vt:lpstr>Case-manipulation Functions</vt:lpstr>
      <vt:lpstr>Penggunaan  Case-manipulation Functions</vt:lpstr>
      <vt:lpstr>Penggunaan  Character-manipulation Functions</vt:lpstr>
      <vt:lpstr>Penggunaan  Character-manipulation Functions</vt:lpstr>
      <vt:lpstr>Fungsi Numerik</vt:lpstr>
      <vt:lpstr>Format Fungsi Numerik</vt:lpstr>
      <vt:lpstr>Penggunaan Fungsi ROUND</vt:lpstr>
      <vt:lpstr>Penggunaan Fungsi TRUNC</vt:lpstr>
      <vt:lpstr>Penggunaan Fungsi MOD</vt:lpstr>
      <vt:lpstr>Format Date</vt:lpstr>
      <vt:lpstr>Format Date untuk Sistem</vt:lpstr>
      <vt:lpstr>Operasi Aritmatika dengan Date</vt:lpstr>
      <vt:lpstr>Penggunaan Operasi Aritmatika dengan Date</vt:lpstr>
      <vt:lpstr>Fungsi-fungsi Date</vt:lpstr>
      <vt:lpstr>Penggunaan Fungsi Date</vt:lpstr>
      <vt:lpstr>Elemen Model Format Date</vt:lpstr>
      <vt:lpstr>Format Date</vt:lpstr>
      <vt:lpstr>Konkatenasi</vt:lpstr>
      <vt:lpstr>String Karakter Literal</vt:lpstr>
      <vt:lpstr>Penggunaan String Karakter Literal</vt:lpstr>
      <vt:lpstr>Fungsi CONCAT</vt:lpstr>
      <vt:lpstr>Konversi Tipe Data</vt:lpstr>
      <vt:lpstr>Konversi Tipe Data Implisit</vt:lpstr>
      <vt:lpstr>Konversi Tipe Data Implisit</vt:lpstr>
      <vt:lpstr>Konversi Tipe Data Eksplisit</vt:lpstr>
      <vt:lpstr>Penggunaan Fungsi TO_CHAR dengan Date</vt:lpstr>
      <vt:lpstr>Penggunaan Fungsi TO_CHAR dengan Date</vt:lpstr>
      <vt:lpstr>Penggunaan Fungsi TO_CHAR dengan Date</vt:lpstr>
      <vt:lpstr>Penggunaan Fungsi TO_CHAR dengan Bilangan</vt:lpstr>
      <vt:lpstr>Contoh Penggunaan Fungsi TO_CHAR dengan Bilangan</vt:lpstr>
      <vt:lpstr>Fungsi TO_NUMBER dan TO_DATE</vt:lpstr>
      <vt:lpstr>Penggunaan Fungsi  TO_NUMBER dan TO_DATE</vt:lpstr>
      <vt:lpstr>Format CASE Expression</vt:lpstr>
      <vt:lpstr>Penggunaan CASE Expression</vt:lpstr>
      <vt:lpstr> Format DECODE function</vt:lpstr>
      <vt:lpstr> Penggunaan DECODE function</vt:lpstr>
      <vt:lpstr> Penggunaan DECODE function</vt:lpstr>
      <vt:lpstr>Group Function</vt:lpstr>
      <vt:lpstr>Tipe-tipe Group Function</vt:lpstr>
      <vt:lpstr>Tipe-tipe Group Function</vt:lpstr>
      <vt:lpstr>Sintaks Group Function</vt:lpstr>
      <vt:lpstr>Penggunaan Fungsi AVG dan SUM </vt:lpstr>
      <vt:lpstr>Penggunaan Fungsi MIN dan MAX </vt:lpstr>
      <vt:lpstr>Penggunaan Fungsi COUNT</vt:lpstr>
      <vt:lpstr>Penggunaan keyword DISTINCT</vt:lpstr>
      <vt:lpstr>Penggunaan GroupFunction dan Nilai Null</vt:lpstr>
      <vt:lpstr>Sintaks Klausa GROUP BY</vt:lpstr>
      <vt:lpstr>Penggunaan Klausa GROUP BY</vt:lpstr>
      <vt:lpstr>Penggunaan Klausa GROUP BY</vt:lpstr>
      <vt:lpstr>Penggunaan Klausa GROUP BY pada Beberapa Kolom</vt:lpstr>
      <vt:lpstr>Penggunaan GROUP Function yang Salah</vt:lpstr>
      <vt:lpstr>Penggunaan WHERE untuk GROUP Function</vt:lpstr>
      <vt:lpstr>Membatasi Hasil Grup dengan Klausa HAVING </vt:lpstr>
      <vt:lpstr>Penggunaan Klausa HAVING</vt:lpstr>
      <vt:lpstr>PENGANTAR JOIN</vt:lpstr>
      <vt:lpstr>ILUSTRASI JOIN TABLE</vt:lpstr>
      <vt:lpstr>Bentuk Umum Sintaks</vt:lpstr>
      <vt:lpstr>Tipe Join</vt:lpstr>
      <vt:lpstr>Tipe Join</vt:lpstr>
      <vt:lpstr>Cross Join/Cartesian Product</vt:lpstr>
      <vt:lpstr>Cross Join/Cartesian Product</vt:lpstr>
      <vt:lpstr>Cross Join/Cartesian Product</vt:lpstr>
      <vt:lpstr>Equi Join</vt:lpstr>
      <vt:lpstr>Equi Join</vt:lpstr>
      <vt:lpstr>Natural Join</vt:lpstr>
      <vt:lpstr>Natural Join</vt:lpstr>
      <vt:lpstr>Klausa USING</vt:lpstr>
      <vt:lpstr>Non Equi Join</vt:lpstr>
      <vt:lpstr>Non Equi Join</vt:lpstr>
      <vt:lpstr>Self Join</vt:lpstr>
      <vt:lpstr>Self Join</vt:lpstr>
      <vt:lpstr>OUTER JOIN</vt:lpstr>
      <vt:lpstr>Left Outer Join</vt:lpstr>
      <vt:lpstr>Right Outer Join</vt:lpstr>
      <vt:lpstr>Full Outer Join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47</cp:revision>
  <dcterms:created xsi:type="dcterms:W3CDTF">2015-09-18T23:00:41Z</dcterms:created>
  <dcterms:modified xsi:type="dcterms:W3CDTF">2017-02-04T16:41:46Z</dcterms:modified>
</cp:coreProperties>
</file>