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notesSlides/notesSlide1.xml" ContentType="application/vnd.openxmlformats-officedocument.presentationml.notesSl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notesSlides/notesSlide2.xml" ContentType="application/vnd.openxmlformats-officedocument.presentationml.notesSl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0"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269"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Arial" pitchFamily="34" charset="0"/>
      </a:defRPr>
    </a:lvl5pPr>
    <a:lvl6pPr marL="2286000" algn="l" defTabSz="914400" rtl="0" eaLnBrk="1" latinLnBrk="0" hangingPunct="1">
      <a:defRPr sz="2400" kern="1200">
        <a:solidFill>
          <a:schemeClr val="tx1"/>
        </a:solidFill>
        <a:latin typeface="Arial" pitchFamily="34" charset="0"/>
        <a:ea typeface="+mn-ea"/>
        <a:cs typeface="Arial" pitchFamily="34" charset="0"/>
      </a:defRPr>
    </a:lvl6pPr>
    <a:lvl7pPr marL="2743200" algn="l" defTabSz="914400" rtl="0" eaLnBrk="1" latinLnBrk="0" hangingPunct="1">
      <a:defRPr sz="2400" kern="1200">
        <a:solidFill>
          <a:schemeClr val="tx1"/>
        </a:solidFill>
        <a:latin typeface="Arial" pitchFamily="34" charset="0"/>
        <a:ea typeface="+mn-ea"/>
        <a:cs typeface="Arial" pitchFamily="34" charset="0"/>
      </a:defRPr>
    </a:lvl7pPr>
    <a:lvl8pPr marL="3200400" algn="l" defTabSz="914400" rtl="0" eaLnBrk="1" latinLnBrk="0" hangingPunct="1">
      <a:defRPr sz="2400" kern="1200">
        <a:solidFill>
          <a:schemeClr val="tx1"/>
        </a:solidFill>
        <a:latin typeface="Arial" pitchFamily="34" charset="0"/>
        <a:ea typeface="+mn-ea"/>
        <a:cs typeface="Arial" pitchFamily="34" charset="0"/>
      </a:defRPr>
    </a:lvl8pPr>
    <a:lvl9pPr marL="3657600" algn="l" defTabSz="914400" rtl="0" eaLnBrk="1" latinLnBrk="0" hangingPunct="1">
      <a:defRPr sz="24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0E0E0"/>
    <a:srgbClr val="FBFBFB"/>
    <a:srgbClr val="E1E1E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6" autoAdjust="0"/>
    <p:restoredTop sz="80971" autoAdjust="0"/>
  </p:normalViewPr>
  <p:slideViewPr>
    <p:cSldViewPr>
      <p:cViewPr varScale="1">
        <p:scale>
          <a:sx n="63" d="100"/>
          <a:sy n="63" d="100"/>
        </p:scale>
        <p:origin x="-14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FC3A1DE5-8154-4BAD-B555-7B75FDF39893}" type="datetimeFigureOut">
              <a:rPr lang="en-US"/>
              <a:pPr>
                <a:defRPr/>
              </a:pPr>
              <a:t>2/11/2017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405750A-7F1B-437B-85CB-2C12650C26BC}" type="slidenum">
              <a:rPr lang="en-US" altLang="en-US"/>
              <a:pPr/>
              <a:t>‹#›</a:t>
            </a:fld>
            <a:endParaRPr lang="en-US" altLang="en-US"/>
          </a:p>
        </p:txBody>
      </p:sp>
    </p:spTree>
    <p:extLst>
      <p:ext uri="{BB962C8B-B14F-4D97-AF65-F5344CB8AC3E}">
        <p14:creationId xmlns:p14="http://schemas.microsoft.com/office/powerpoint/2010/main" val="40272625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2/12/2017 11:53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2/12/2017 11:53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CB7DC7A-5960-4B37-A7F8-425A7E43A9ED}" type="slidenum">
              <a:rPr lang="en-US" altLang="en-US"/>
              <a:pPr/>
              <a:t>‹#›</a:t>
            </a:fld>
            <a:endParaRPr lang="en-US" altLang="en-US"/>
          </a:p>
        </p:txBody>
      </p:sp>
    </p:spTree>
    <p:extLst>
      <p:ext uri="{BB962C8B-B14F-4D97-AF65-F5344CB8AC3E}">
        <p14:creationId xmlns:p14="http://schemas.microsoft.com/office/powerpoint/2010/main" val="308276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9962051-8B2C-4606-A176-B8160A4C5715}" type="slidenum">
              <a:rPr lang="en-US" altLang="en-US"/>
              <a:pPr/>
              <a:t>‹#›</a:t>
            </a:fld>
            <a:endParaRPr lang="en-US" altLang="en-US"/>
          </a:p>
        </p:txBody>
      </p:sp>
    </p:spTree>
    <p:extLst>
      <p:ext uri="{BB962C8B-B14F-4D97-AF65-F5344CB8AC3E}">
        <p14:creationId xmlns:p14="http://schemas.microsoft.com/office/powerpoint/2010/main" val="345950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07436D8-0459-491A-8723-5D54FC1A5C54}" type="slidenum">
              <a:rPr lang="en-US" altLang="en-US"/>
              <a:pPr/>
              <a:t>‹#›</a:t>
            </a:fld>
            <a:endParaRPr lang="en-US" altLang="en-US"/>
          </a:p>
        </p:txBody>
      </p:sp>
    </p:spTree>
    <p:extLst>
      <p:ext uri="{BB962C8B-B14F-4D97-AF65-F5344CB8AC3E}">
        <p14:creationId xmlns:p14="http://schemas.microsoft.com/office/powerpoint/2010/main" val="349480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76389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490A430-A157-4709-AEEB-46B043E3A6FE}" type="slidenum">
              <a:rPr lang="en-US" altLang="en-US"/>
              <a:pPr/>
              <a:t>‹#›</a:t>
            </a:fld>
            <a:endParaRPr lang="en-US" altLang="en-US"/>
          </a:p>
        </p:txBody>
      </p:sp>
    </p:spTree>
    <p:extLst>
      <p:ext uri="{BB962C8B-B14F-4D97-AF65-F5344CB8AC3E}">
        <p14:creationId xmlns:p14="http://schemas.microsoft.com/office/powerpoint/2010/main" val="94116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5CA9C18-9E6A-4AE3-B1AA-155F751A2608}" type="slidenum">
              <a:rPr lang="en-US" altLang="en-US"/>
              <a:pPr/>
              <a:t>‹#›</a:t>
            </a:fld>
            <a:endParaRPr lang="en-US" altLang="en-US"/>
          </a:p>
        </p:txBody>
      </p:sp>
    </p:spTree>
    <p:extLst>
      <p:ext uri="{BB962C8B-B14F-4D97-AF65-F5344CB8AC3E}">
        <p14:creationId xmlns:p14="http://schemas.microsoft.com/office/powerpoint/2010/main" val="345906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D4BCB6-4A0E-44D6-8B05-F98EAB237D9B}" type="slidenum">
              <a:rPr lang="en-US" altLang="en-US"/>
              <a:pPr/>
              <a:t>‹#›</a:t>
            </a:fld>
            <a:endParaRPr lang="en-US" altLang="en-US"/>
          </a:p>
        </p:txBody>
      </p:sp>
    </p:spTree>
    <p:extLst>
      <p:ext uri="{BB962C8B-B14F-4D97-AF65-F5344CB8AC3E}">
        <p14:creationId xmlns:p14="http://schemas.microsoft.com/office/powerpoint/2010/main" val="177565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0F02F7E-6805-4C46-B46E-9AB45CC8086D}" type="slidenum">
              <a:rPr lang="en-US" altLang="en-US"/>
              <a:pPr/>
              <a:t>‹#›</a:t>
            </a:fld>
            <a:endParaRPr lang="en-US" altLang="en-US"/>
          </a:p>
        </p:txBody>
      </p:sp>
    </p:spTree>
    <p:extLst>
      <p:ext uri="{BB962C8B-B14F-4D97-AF65-F5344CB8AC3E}">
        <p14:creationId xmlns:p14="http://schemas.microsoft.com/office/powerpoint/2010/main" val="243926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BD228F2-52EC-41A1-BB80-F98079F8F884}" type="slidenum">
              <a:rPr lang="en-US" altLang="en-US"/>
              <a:pPr/>
              <a:t>‹#›</a:t>
            </a:fld>
            <a:endParaRPr lang="en-US" altLang="en-US"/>
          </a:p>
        </p:txBody>
      </p:sp>
    </p:spTree>
    <p:extLst>
      <p:ext uri="{BB962C8B-B14F-4D97-AF65-F5344CB8AC3E}">
        <p14:creationId xmlns:p14="http://schemas.microsoft.com/office/powerpoint/2010/main" val="424399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EACF208-B150-485B-90EF-49F099FE1465}" type="slidenum">
              <a:rPr lang="en-US" altLang="en-US"/>
              <a:pPr/>
              <a:t>‹#›</a:t>
            </a:fld>
            <a:endParaRPr lang="en-US" altLang="en-US"/>
          </a:p>
        </p:txBody>
      </p:sp>
    </p:spTree>
    <p:extLst>
      <p:ext uri="{BB962C8B-B14F-4D97-AF65-F5344CB8AC3E}">
        <p14:creationId xmlns:p14="http://schemas.microsoft.com/office/powerpoint/2010/main" val="236456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8017447-17BE-453A-A009-4AA5D6B35E67}" type="slidenum">
              <a:rPr lang="en-US" altLang="en-US"/>
              <a:pPr/>
              <a:t>‹#›</a:t>
            </a:fld>
            <a:endParaRPr lang="en-US" altLang="en-US"/>
          </a:p>
        </p:txBody>
      </p:sp>
    </p:spTree>
    <p:extLst>
      <p:ext uri="{BB962C8B-B14F-4D97-AF65-F5344CB8AC3E}">
        <p14:creationId xmlns:p14="http://schemas.microsoft.com/office/powerpoint/2010/main" val="386351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FD66998-F24B-4042-ADF2-58BFBDE85378}" type="slidenum">
              <a:rPr lang="en-US" altLang="en-US"/>
              <a:pPr/>
              <a:t>‹#›</a:t>
            </a:fld>
            <a:endParaRPr lang="en-US" altLang="en-US"/>
          </a:p>
        </p:txBody>
      </p:sp>
    </p:spTree>
    <p:extLst>
      <p:ext uri="{BB962C8B-B14F-4D97-AF65-F5344CB8AC3E}">
        <p14:creationId xmlns:p14="http://schemas.microsoft.com/office/powerpoint/2010/main" val="411532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33E9EABD-20F7-46B7-9515-F95A1BAC950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4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1E1"/>
        </a:solidFill>
        <a:effectLst/>
      </p:bgPr>
    </p:bg>
    <p:spTree>
      <p:nvGrpSpPr>
        <p:cNvPr id="1" name=""/>
        <p:cNvGrpSpPr/>
        <p:nvPr/>
      </p:nvGrpSpPr>
      <p:grpSpPr>
        <a:xfrm>
          <a:off x="0" y="0"/>
          <a:ext cx="0" cy="0"/>
          <a:chOff x="0" y="0"/>
          <a:chExt cx="0" cy="0"/>
        </a:xfrm>
      </p:grpSpPr>
      <p:pic>
        <p:nvPicPr>
          <p:cNvPr id="3074" name="Picture 5" descr="h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9"/>
          <p:cNvSpPr>
            <a:spLocks noGrp="1" noChangeArrowheads="1"/>
          </p:cNvSpPr>
          <p:nvPr>
            <p:ph type="subTitle" idx="1"/>
          </p:nvPr>
        </p:nvSpPr>
        <p:spPr>
          <a:xfrm>
            <a:off x="457200" y="2566988"/>
            <a:ext cx="6400800" cy="1743075"/>
          </a:xfrm>
        </p:spPr>
        <p:txBody>
          <a:bodyPr/>
          <a:lstStyle/>
          <a:p>
            <a:pPr eaLnBrk="1" hangingPunct="1">
              <a:spcBef>
                <a:spcPct val="0"/>
              </a:spcBef>
            </a:pPr>
            <a:r>
              <a:rPr lang="en-US" altLang="en-US" sz="5400" dirty="0" smtClean="0">
                <a:solidFill>
                  <a:srgbClr val="FF0000"/>
                </a:solidFill>
                <a:latin typeface="Roboto Medium" pitchFamily="2" charset="0"/>
              </a:rPr>
              <a:t>Query </a:t>
            </a:r>
            <a:r>
              <a:rPr lang="en-US" altLang="en-US" sz="5400" dirty="0" err="1" smtClean="0">
                <a:solidFill>
                  <a:srgbClr val="FF0000"/>
                </a:solidFill>
                <a:latin typeface="Roboto Medium" pitchFamily="2" charset="0"/>
              </a:rPr>
              <a:t>Lanjut</a:t>
            </a:r>
            <a:endParaRPr lang="en-US" altLang="en-US" sz="5400" dirty="0" smtClean="0">
              <a:solidFill>
                <a:srgbClr val="FF0000"/>
              </a:solidFill>
              <a:latin typeface="Roboto Medium" pitchFamily="2" charset="0"/>
            </a:endParaRPr>
          </a:p>
        </p:txBody>
      </p:sp>
      <p:sp>
        <p:nvSpPr>
          <p:cNvPr id="3076" name="Rectangle 10"/>
          <p:cNvSpPr>
            <a:spLocks noChangeArrowheads="1"/>
          </p:cNvSpPr>
          <p:nvPr/>
        </p:nvSpPr>
        <p:spPr bwMode="auto">
          <a:xfrm>
            <a:off x="838200" y="4343400"/>
            <a:ext cx="7924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itchFamily="34" charset="0"/>
                <a:cs typeface="Arial" pitchFamily="34" charset="0"/>
              </a:defRPr>
            </a:lvl1pPr>
            <a:lvl2pPr marL="742950" indent="-285750">
              <a:spcBef>
                <a:spcPct val="20000"/>
              </a:spcBef>
              <a:buChar char="–"/>
              <a:defRPr sz="2800">
                <a:solidFill>
                  <a:schemeClr val="tx1"/>
                </a:solidFill>
                <a:latin typeface="Arial" pitchFamily="34" charset="0"/>
                <a:cs typeface="Arial" pitchFamily="34" charset="0"/>
              </a:defRPr>
            </a:lvl2pPr>
            <a:lvl3pPr marL="1143000" indent="-228600">
              <a:spcBef>
                <a:spcPct val="20000"/>
              </a:spcBef>
              <a:buChar char="•"/>
              <a:defRPr sz="2400">
                <a:solidFill>
                  <a:schemeClr val="tx1"/>
                </a:solidFill>
                <a:latin typeface="Arial" pitchFamily="34" charset="0"/>
                <a:cs typeface="Arial" pitchFamily="34" charset="0"/>
              </a:defRPr>
            </a:lvl3pPr>
            <a:lvl4pPr marL="1600200" indent="-228600">
              <a:spcBef>
                <a:spcPct val="20000"/>
              </a:spcBef>
              <a:buChar char="–"/>
              <a:defRPr sz="2000">
                <a:solidFill>
                  <a:schemeClr val="tx1"/>
                </a:solidFill>
                <a:latin typeface="Arial" pitchFamily="34" charset="0"/>
                <a:cs typeface="Arial" pitchFamily="34" charset="0"/>
              </a:defRPr>
            </a:lvl4pPr>
            <a:lvl5pPr marL="2057400" indent="-22860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dirty="0" smtClean="0">
              <a:latin typeface="Roboto" pitchFamily="2" charset="0"/>
            </a:endParaRPr>
          </a:p>
          <a:p>
            <a:pPr eaLnBrk="1" hangingPunct="1">
              <a:spcBef>
                <a:spcPct val="0"/>
              </a:spcBef>
              <a:buFontTx/>
              <a:buNone/>
            </a:pPr>
            <a:endParaRPr lang="en-US" altLang="en-US" sz="1800" dirty="0">
              <a:latin typeface="Roboto" pitchFamily="2" charset="0"/>
            </a:endParaRPr>
          </a:p>
          <a:p>
            <a:pPr eaLnBrk="1" hangingPunct="1">
              <a:spcBef>
                <a:spcPct val="0"/>
              </a:spcBef>
              <a:buFontTx/>
              <a:buNone/>
            </a:pPr>
            <a:endParaRPr lang="en-US" altLang="en-US" sz="1800" dirty="0" smtClean="0">
              <a:latin typeface="Roboto" pitchFamily="2" charset="0"/>
            </a:endParaRPr>
          </a:p>
          <a:p>
            <a:pPr eaLnBrk="1" hangingPunct="1">
              <a:spcBef>
                <a:spcPct val="0"/>
              </a:spcBef>
              <a:buFontTx/>
              <a:buNone/>
            </a:pPr>
            <a:endParaRPr lang="en-US" altLang="en-US" sz="1800" dirty="0" smtClean="0"/>
          </a:p>
          <a:p>
            <a:pPr eaLnBrk="1" hangingPunct="1">
              <a:spcBef>
                <a:spcPct val="0"/>
              </a:spcBef>
              <a:buFontTx/>
              <a:buNone/>
            </a:pPr>
            <a:endParaRPr lang="en-US" altLang="en-US" sz="1800" dirty="0"/>
          </a:p>
          <a:p>
            <a:pPr eaLnBrk="1" hangingPunct="1">
              <a:buFontTx/>
              <a:buNone/>
            </a:pPr>
            <a:r>
              <a:rPr lang="en-US" altLang="en-US" sz="2400" b="1" dirty="0">
                <a:latin typeface="Roboto Light" pitchFamily="2" charset="0"/>
              </a:rPr>
              <a:t>Program </a:t>
            </a:r>
            <a:r>
              <a:rPr lang="en-US" altLang="en-US" sz="2400" b="1" dirty="0" err="1">
                <a:latin typeface="Roboto Light" pitchFamily="2" charset="0"/>
              </a:rPr>
              <a:t>Studi</a:t>
            </a:r>
            <a:r>
              <a:rPr lang="en-US" altLang="en-US" sz="2400" b="1" dirty="0">
                <a:latin typeface="Roboto Light" pitchFamily="2" charset="0"/>
              </a:rPr>
              <a:t> D3 </a:t>
            </a:r>
            <a:r>
              <a:rPr lang="en-US" altLang="en-US" sz="2400" b="1" dirty="0" err="1" smtClean="0">
                <a:latin typeface="Roboto Light" pitchFamily="2" charset="0"/>
              </a:rPr>
              <a:t>Teknik</a:t>
            </a:r>
            <a:r>
              <a:rPr lang="en-US" altLang="en-US" sz="2400" b="1" dirty="0" smtClean="0">
                <a:latin typeface="Roboto Light" pitchFamily="2" charset="0"/>
              </a:rPr>
              <a:t> </a:t>
            </a:r>
            <a:r>
              <a:rPr lang="en-US" altLang="en-US" sz="2400" b="1" dirty="0" err="1">
                <a:latin typeface="Roboto Light" pitchFamily="2" charset="0"/>
              </a:rPr>
              <a:t>Informatika</a:t>
            </a:r>
            <a:r>
              <a:rPr lang="en-US" altLang="en-US" sz="2400" b="1" dirty="0">
                <a:latin typeface="Roboto Light" pitchFamily="2" charset="0"/>
              </a:rPr>
              <a:t> -</a:t>
            </a:r>
            <a:r>
              <a:rPr lang="en-US" altLang="en-US" sz="2400" b="1" dirty="0" err="1">
                <a:latin typeface="Roboto Light" pitchFamily="2" charset="0"/>
              </a:rPr>
              <a:t>Fakultas</a:t>
            </a:r>
            <a:r>
              <a:rPr lang="en-US" altLang="en-US" sz="2400" b="1" dirty="0">
                <a:latin typeface="Roboto Light" pitchFamily="2" charset="0"/>
              </a:rPr>
              <a:t> </a:t>
            </a:r>
            <a:r>
              <a:rPr lang="en-US" altLang="en-US" sz="2400" b="1" dirty="0" err="1">
                <a:latin typeface="Roboto Light" pitchFamily="2" charset="0"/>
              </a:rPr>
              <a:t>Ilmu</a:t>
            </a:r>
            <a:r>
              <a:rPr lang="en-US" altLang="en-US" sz="2400" b="1" dirty="0">
                <a:latin typeface="Roboto Light" pitchFamily="2" charset="0"/>
              </a:rPr>
              <a:t> </a:t>
            </a:r>
            <a:r>
              <a:rPr lang="en-US" altLang="en-US" sz="2400" b="1" dirty="0" err="1">
                <a:latin typeface="Roboto Light" pitchFamily="2" charset="0"/>
              </a:rPr>
              <a:t>Terapan</a:t>
            </a:r>
            <a:endParaRPr lang="en-US" altLang="en-US" sz="2400" b="1" dirty="0">
              <a:latin typeface="Roboto Light" pitchFamily="2" charset="0"/>
            </a:endParaRPr>
          </a:p>
          <a:p>
            <a:pPr eaLnBrk="1" hangingPunct="1">
              <a:buFontTx/>
              <a:buNone/>
            </a:pPr>
            <a:endParaRPr lang="en-US" altLang="en-US" sz="1600" dirty="0">
              <a:latin typeface="Roboto Light"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4800" b="1" dirty="0" smtClean="0">
                <a:solidFill>
                  <a:schemeClr val="tx2">
                    <a:lumMod val="75000"/>
                  </a:schemeClr>
                </a:solidFill>
                <a:effectLst>
                  <a:outerShdw blurRad="38100" dist="38100" dir="2700000" algn="tl">
                    <a:srgbClr val="000000">
                      <a:alpha val="43137"/>
                    </a:srgbClr>
                  </a:outerShdw>
                </a:effectLst>
              </a:rPr>
              <a:t>Single-Row Sub Query</a:t>
            </a:r>
            <a:endParaRPr lang="id-ID" sz="48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2776"/>
            <a:ext cx="8229600" cy="4713387"/>
          </a:xfrm>
        </p:spPr>
        <p:txBody>
          <a:bodyPr>
            <a:normAutofit/>
          </a:bodyPr>
          <a:lstStyle/>
          <a:p>
            <a:r>
              <a:rPr lang="id-ID" sz="2800" b="1" dirty="0">
                <a:solidFill>
                  <a:schemeClr val="tx2">
                    <a:lumMod val="75000"/>
                  </a:schemeClr>
                </a:solidFill>
              </a:rPr>
              <a:t>Menghasilkan hanya satu record (baris)</a:t>
            </a:r>
          </a:p>
          <a:p>
            <a:r>
              <a:rPr lang="id-ID" sz="2800" b="1" dirty="0">
                <a:solidFill>
                  <a:schemeClr val="tx2">
                    <a:lumMod val="75000"/>
                  </a:schemeClr>
                </a:solidFill>
              </a:rPr>
              <a:t>Menggunakan operator perbandingan </a:t>
            </a:r>
            <a:r>
              <a:rPr lang="id-ID" sz="2800" b="1" dirty="0" smtClean="0">
                <a:solidFill>
                  <a:schemeClr val="tx2">
                    <a:lumMod val="75000"/>
                  </a:schemeClr>
                </a:solidFill>
              </a:rPr>
              <a:t>single-row</a:t>
            </a:r>
          </a:p>
          <a:p>
            <a:pPr marL="0" indent="0">
              <a:buNone/>
            </a:pPr>
            <a:endParaRPr lang="id-ID" sz="2800" b="1" dirty="0">
              <a:solidFill>
                <a:schemeClr val="tx2">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794" y="2492896"/>
            <a:ext cx="4802469" cy="332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1529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b="1" dirty="0" smtClean="0">
                <a:solidFill>
                  <a:schemeClr val="tx2">
                    <a:lumMod val="75000"/>
                  </a:schemeClr>
                </a:solidFill>
                <a:effectLst>
                  <a:outerShdw blurRad="38100" dist="38100" dir="2700000" algn="tl">
                    <a:srgbClr val="000000">
                      <a:alpha val="43137"/>
                    </a:srgbClr>
                  </a:outerShdw>
                </a:effectLst>
              </a:rPr>
              <a:t>Contoh Single-Row </a:t>
            </a:r>
            <a:br>
              <a:rPr lang="id-ID" b="1" dirty="0" smtClean="0">
                <a:solidFill>
                  <a:schemeClr val="tx2">
                    <a:lumMod val="75000"/>
                  </a:schemeClr>
                </a:solidFill>
                <a:effectLst>
                  <a:outerShdw blurRad="38100" dist="38100" dir="2700000" algn="tl">
                    <a:srgbClr val="000000">
                      <a:alpha val="43137"/>
                    </a:srgbClr>
                  </a:outerShdw>
                </a:effectLst>
              </a:rPr>
            </a:br>
            <a:r>
              <a:rPr lang="id-ID" b="1" dirty="0" smtClean="0">
                <a:solidFill>
                  <a:schemeClr val="tx2">
                    <a:lumMod val="75000"/>
                  </a:schemeClr>
                </a:solidFill>
                <a:effectLst>
                  <a:outerShdw blurRad="38100" dist="38100" dir="2700000" algn="tl">
                    <a:srgbClr val="000000">
                      <a:alpha val="43137"/>
                    </a:srgbClr>
                  </a:outerShdw>
                </a:effectLst>
              </a:rPr>
              <a:t>Sub Query</a:t>
            </a:r>
            <a:endParaRPr lang="id-ID"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340768"/>
            <a:ext cx="8229600" cy="4813995"/>
          </a:xfrm>
        </p:spPr>
        <p:txBody>
          <a:bodyPr>
            <a:normAutofit/>
          </a:bodyPr>
          <a:lstStyle/>
          <a:p>
            <a:r>
              <a:rPr lang="id-ID" sz="2500" b="1" dirty="0">
                <a:solidFill>
                  <a:schemeClr val="tx2">
                    <a:lumMod val="75000"/>
                  </a:schemeClr>
                </a:solidFill>
              </a:rPr>
              <a:t>Tampilkan last_name, job_id serta salary untuk pegawai yang memiliki job_id yang sama dengan kode pegawai 141 </a:t>
            </a:r>
            <a:r>
              <a:rPr lang="id-ID" sz="2500" b="1" dirty="0" smtClean="0">
                <a:solidFill>
                  <a:schemeClr val="tx2">
                    <a:lumMod val="75000"/>
                  </a:schemeClr>
                </a:solidFill>
              </a:rPr>
              <a:t>dan salary </a:t>
            </a:r>
            <a:r>
              <a:rPr lang="id-ID" sz="2500" b="1" dirty="0">
                <a:solidFill>
                  <a:schemeClr val="tx2">
                    <a:lumMod val="75000"/>
                  </a:schemeClr>
                </a:solidFill>
              </a:rPr>
              <a:t>yang lebih besar dari pegawai dengan kode 143</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377" y="2924944"/>
            <a:ext cx="7774505" cy="3148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1396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b="1" dirty="0" smtClean="0">
                <a:solidFill>
                  <a:schemeClr val="tx2">
                    <a:lumMod val="75000"/>
                  </a:schemeClr>
                </a:solidFill>
                <a:effectLst>
                  <a:outerShdw blurRad="38100" dist="38100" dir="2700000" algn="tl">
                    <a:srgbClr val="000000">
                      <a:alpha val="43137"/>
                    </a:srgbClr>
                  </a:outerShdw>
                </a:effectLst>
              </a:rPr>
              <a:t>Group Function dalam </a:t>
            </a:r>
            <a:br>
              <a:rPr lang="id-ID" b="1" dirty="0" smtClean="0">
                <a:solidFill>
                  <a:schemeClr val="tx2">
                    <a:lumMod val="75000"/>
                  </a:schemeClr>
                </a:solidFill>
                <a:effectLst>
                  <a:outerShdw blurRad="38100" dist="38100" dir="2700000" algn="tl">
                    <a:srgbClr val="000000">
                      <a:alpha val="43137"/>
                    </a:srgbClr>
                  </a:outerShdw>
                </a:effectLst>
              </a:rPr>
            </a:br>
            <a:r>
              <a:rPr lang="id-ID" b="1" dirty="0" smtClean="0">
                <a:solidFill>
                  <a:schemeClr val="tx2">
                    <a:lumMod val="75000"/>
                  </a:schemeClr>
                </a:solidFill>
                <a:effectLst>
                  <a:outerShdw blurRad="38100" dist="38100" dir="2700000" algn="tl">
                    <a:srgbClr val="000000">
                      <a:alpha val="43137"/>
                    </a:srgbClr>
                  </a:outerShdw>
                </a:effectLst>
              </a:rPr>
              <a:t>Sub Query</a:t>
            </a:r>
            <a:endParaRPr lang="id-ID"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id-ID" sz="2800" b="1" dirty="0">
                <a:solidFill>
                  <a:schemeClr val="tx2">
                    <a:lumMod val="75000"/>
                  </a:schemeClr>
                </a:solidFill>
              </a:rPr>
              <a:t>Tampilkan last_name, job_id serta salary pegawai yang mendapatkan salary paling kecil</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24944"/>
            <a:ext cx="8283313" cy="175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8143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b="1" dirty="0" smtClean="0">
                <a:solidFill>
                  <a:schemeClr val="tx2">
                    <a:lumMod val="75000"/>
                  </a:schemeClr>
                </a:solidFill>
                <a:effectLst>
                  <a:outerShdw blurRad="38100" dist="38100" dir="2700000" algn="tl">
                    <a:srgbClr val="000000">
                      <a:alpha val="43137"/>
                    </a:srgbClr>
                  </a:outerShdw>
                </a:effectLst>
              </a:rPr>
              <a:t>Klausa HAVING dalam </a:t>
            </a:r>
            <a:br>
              <a:rPr lang="id-ID" b="1" dirty="0" smtClean="0">
                <a:solidFill>
                  <a:schemeClr val="tx2">
                    <a:lumMod val="75000"/>
                  </a:schemeClr>
                </a:solidFill>
                <a:effectLst>
                  <a:outerShdw blurRad="38100" dist="38100" dir="2700000" algn="tl">
                    <a:srgbClr val="000000">
                      <a:alpha val="43137"/>
                    </a:srgbClr>
                  </a:outerShdw>
                </a:effectLst>
              </a:rPr>
            </a:br>
            <a:r>
              <a:rPr lang="id-ID" b="1" dirty="0" smtClean="0">
                <a:solidFill>
                  <a:schemeClr val="tx2">
                    <a:lumMod val="75000"/>
                  </a:schemeClr>
                </a:solidFill>
                <a:effectLst>
                  <a:outerShdw blurRad="38100" dist="38100" dir="2700000" algn="tl">
                    <a:srgbClr val="000000">
                      <a:alpha val="43137"/>
                    </a:srgbClr>
                  </a:outerShdw>
                </a:effectLst>
              </a:rPr>
              <a:t>Sub Query</a:t>
            </a:r>
            <a:endParaRPr lang="id-ID"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id-ID" sz="2800" b="1" dirty="0">
                <a:solidFill>
                  <a:schemeClr val="tx2">
                    <a:lumMod val="75000"/>
                  </a:schemeClr>
                </a:solidFill>
              </a:rPr>
              <a:t>Tampilkan department_id serta minimum salary dari departemen tersebut dimana minimum salarynya leih besar dari </a:t>
            </a:r>
            <a:r>
              <a:rPr lang="id-ID" sz="2800" b="1" dirty="0" smtClean="0">
                <a:solidFill>
                  <a:schemeClr val="tx2">
                    <a:lumMod val="75000"/>
                  </a:schemeClr>
                </a:solidFill>
              </a:rPr>
              <a:t> minimum </a:t>
            </a:r>
            <a:r>
              <a:rPr lang="id-ID" sz="2800" b="1" dirty="0">
                <a:solidFill>
                  <a:schemeClr val="tx2">
                    <a:lumMod val="75000"/>
                  </a:schemeClr>
                </a:solidFill>
              </a:rPr>
              <a:t>salary pada departemen dengan kode 50</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284984"/>
            <a:ext cx="832412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458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r"/>
            <a:r>
              <a:rPr lang="id-ID" b="1" dirty="0" smtClean="0">
                <a:solidFill>
                  <a:schemeClr val="tx2">
                    <a:lumMod val="75000"/>
                  </a:schemeClr>
                </a:solidFill>
                <a:effectLst>
                  <a:outerShdw blurRad="38100" dist="38100" dir="2700000" algn="tl">
                    <a:srgbClr val="000000">
                      <a:alpha val="43137"/>
                    </a:srgbClr>
                  </a:outerShdw>
                </a:effectLst>
              </a:rPr>
              <a:t>Klausa HAVING dalam </a:t>
            </a:r>
            <a:br>
              <a:rPr lang="id-ID" b="1" dirty="0" smtClean="0">
                <a:solidFill>
                  <a:schemeClr val="tx2">
                    <a:lumMod val="75000"/>
                  </a:schemeClr>
                </a:solidFill>
                <a:effectLst>
                  <a:outerShdw blurRad="38100" dist="38100" dir="2700000" algn="tl">
                    <a:srgbClr val="000000">
                      <a:alpha val="43137"/>
                    </a:srgbClr>
                  </a:outerShdw>
                </a:effectLst>
              </a:rPr>
            </a:br>
            <a:r>
              <a:rPr lang="id-ID" b="1" dirty="0" smtClean="0">
                <a:solidFill>
                  <a:schemeClr val="tx2">
                    <a:lumMod val="75000"/>
                  </a:schemeClr>
                </a:solidFill>
                <a:effectLst>
                  <a:outerShdw blurRad="38100" dist="38100" dir="2700000" algn="tl">
                    <a:srgbClr val="000000">
                      <a:alpha val="43137"/>
                    </a:srgbClr>
                  </a:outerShdw>
                </a:effectLst>
              </a:rPr>
              <a:t>Sub Query</a:t>
            </a:r>
            <a:endParaRPr lang="id-ID"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id-ID" sz="2700" b="1" dirty="0">
                <a:solidFill>
                  <a:schemeClr val="tx2">
                    <a:lumMod val="75000"/>
                  </a:schemeClr>
                </a:solidFill>
              </a:rPr>
              <a:t>Tampilkan job_id yang memiliki rata-rata salary terendah</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45" y="2420888"/>
            <a:ext cx="7572769" cy="1818878"/>
          </a:xfrm>
          <a:prstGeom prst="rect">
            <a:avLst/>
          </a:prstGeom>
          <a:solidFill>
            <a:schemeClr val="bg1">
              <a:lumMod val="75000"/>
            </a:schemeClr>
          </a:solidFill>
          <a:ln w="38100">
            <a:solidFill>
              <a:schemeClr val="tx2">
                <a:lumMod val="75000"/>
              </a:schemeClr>
            </a:solidFill>
            <a:miter lim="800000"/>
            <a:headEnd/>
            <a:tailEnd/>
          </a:ln>
        </p:spPr>
      </p:pic>
    </p:spTree>
    <p:extLst>
      <p:ext uri="{BB962C8B-B14F-4D97-AF65-F5344CB8AC3E}">
        <p14:creationId xmlns:p14="http://schemas.microsoft.com/office/powerpoint/2010/main" val="27819381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9" name="Oval 8"/>
          <p:cNvSpPr/>
          <p:nvPr/>
        </p:nvSpPr>
        <p:spPr>
          <a:xfrm>
            <a:off x="3707904" y="5292571"/>
            <a:ext cx="4968552" cy="96180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normAutofit fontScale="90000"/>
          </a:bodyPr>
          <a:lstStyle/>
          <a:p>
            <a:pPr algn="r"/>
            <a:r>
              <a:rPr lang="id-ID" sz="3800" b="1" dirty="0" smtClean="0">
                <a:solidFill>
                  <a:schemeClr val="tx2">
                    <a:lumMod val="75000"/>
                  </a:schemeClr>
                </a:solidFill>
                <a:effectLst>
                  <a:outerShdw blurRad="38100" dist="38100" dir="2700000" algn="tl">
                    <a:srgbClr val="000000">
                      <a:alpha val="43137"/>
                    </a:srgbClr>
                  </a:outerShdw>
                </a:effectLst>
              </a:rPr>
              <a:t>Kesalahan dalam Single-Row </a:t>
            </a:r>
            <a:br>
              <a:rPr lang="id-ID" sz="3800" b="1" dirty="0" smtClean="0">
                <a:solidFill>
                  <a:schemeClr val="tx2">
                    <a:lumMod val="75000"/>
                  </a:schemeClr>
                </a:solidFill>
                <a:effectLst>
                  <a:outerShdw blurRad="38100" dist="38100" dir="2700000" algn="tl">
                    <a:srgbClr val="000000">
                      <a:alpha val="43137"/>
                    </a:srgbClr>
                  </a:outerShdw>
                </a:effectLst>
              </a:rPr>
            </a:br>
            <a:r>
              <a:rPr lang="id-ID" sz="3800" b="1" dirty="0" smtClean="0">
                <a:solidFill>
                  <a:schemeClr val="tx2">
                    <a:lumMod val="75000"/>
                  </a:schemeClr>
                </a:solidFill>
                <a:effectLst>
                  <a:outerShdw blurRad="38100" dist="38100" dir="2700000" algn="tl">
                    <a:srgbClr val="000000">
                      <a:alpha val="43137"/>
                    </a:srgbClr>
                  </a:outerShdw>
                </a:effectLst>
              </a:rPr>
              <a:t>Sub Query</a:t>
            </a:r>
            <a:endParaRPr lang="id-ID" sz="38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id-ID"/>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29" y="1340768"/>
            <a:ext cx="7953518" cy="3721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6804248" y="2971256"/>
            <a:ext cx="1080120" cy="244827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39952" y="5419528"/>
            <a:ext cx="4320480" cy="707886"/>
          </a:xfrm>
          <a:prstGeom prst="rect">
            <a:avLst/>
          </a:prstGeom>
          <a:noFill/>
        </p:spPr>
        <p:txBody>
          <a:bodyPr wrap="square" rtlCol="0">
            <a:spAutoFit/>
          </a:bodyPr>
          <a:lstStyle/>
          <a:p>
            <a:r>
              <a:rPr lang="id-ID" sz="2000" b="1" dirty="0" smtClean="0">
                <a:solidFill>
                  <a:schemeClr val="tx2">
                    <a:lumMod val="75000"/>
                  </a:schemeClr>
                </a:solidFill>
              </a:rPr>
              <a:t>Inner query ini menghasilkan lebih dari satu record (baris)</a:t>
            </a:r>
            <a:endParaRPr lang="id-ID" sz="2000" b="1" dirty="0">
              <a:solidFill>
                <a:schemeClr val="tx2">
                  <a:lumMod val="75000"/>
                </a:schemeClr>
              </a:solidFill>
            </a:endParaRPr>
          </a:p>
        </p:txBody>
      </p:sp>
    </p:spTree>
    <p:extLst>
      <p:ext uri="{BB962C8B-B14F-4D97-AF65-F5344CB8AC3E}">
        <p14:creationId xmlns:p14="http://schemas.microsoft.com/office/powerpoint/2010/main" val="40486425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5400" b="1" dirty="0" smtClean="0">
                <a:solidFill>
                  <a:schemeClr val="tx2">
                    <a:lumMod val="75000"/>
                  </a:schemeClr>
                </a:solidFill>
                <a:effectLst>
                  <a:outerShdw blurRad="38100" dist="38100" dir="2700000" algn="tl">
                    <a:srgbClr val="000000">
                      <a:alpha val="43137"/>
                    </a:srgbClr>
                  </a:outerShdw>
                </a:effectLst>
              </a:rPr>
              <a:t>Multiple Row SubQuery</a:t>
            </a:r>
            <a:endParaRPr lang="id-ID" sz="5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a:bodyPr>
          <a:lstStyle/>
          <a:p>
            <a:r>
              <a:rPr lang="id-ID" sz="2800" b="1" dirty="0">
                <a:solidFill>
                  <a:schemeClr val="tx2">
                    <a:lumMod val="75000"/>
                  </a:schemeClr>
                </a:solidFill>
              </a:rPr>
              <a:t>Multiple Row Subquery adalah subquery yang menghasilkan lebih dari satu </a:t>
            </a:r>
            <a:r>
              <a:rPr lang="id-ID" sz="2800" b="1" dirty="0" smtClean="0">
                <a:solidFill>
                  <a:schemeClr val="tx2">
                    <a:lumMod val="75000"/>
                  </a:schemeClr>
                </a:solidFill>
              </a:rPr>
              <a:t>record (baris). </a:t>
            </a:r>
          </a:p>
          <a:p>
            <a:r>
              <a:rPr lang="id-ID" sz="2800" b="1" dirty="0">
                <a:solidFill>
                  <a:schemeClr val="tx2">
                    <a:lumMod val="75000"/>
                  </a:schemeClr>
                </a:solidFill>
              </a:rPr>
              <a:t>Menggunakan operator perbandingan </a:t>
            </a:r>
            <a:r>
              <a:rPr lang="id-ID" sz="2800" b="1" dirty="0" smtClean="0">
                <a:solidFill>
                  <a:schemeClr val="tx2">
                    <a:lumMod val="75000"/>
                  </a:schemeClr>
                </a:solidFill>
              </a:rPr>
              <a:t>multiple-row:</a:t>
            </a:r>
            <a:endParaRPr lang="id-ID" sz="2800" b="1" dirty="0">
              <a:solidFill>
                <a:schemeClr val="tx2">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728344"/>
            <a:ext cx="699140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4614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b="1" dirty="0" smtClean="0">
                <a:solidFill>
                  <a:schemeClr val="tx2">
                    <a:lumMod val="75000"/>
                  </a:schemeClr>
                </a:solidFill>
                <a:effectLst>
                  <a:outerShdw blurRad="38100" dist="38100" dir="2700000" algn="tl">
                    <a:srgbClr val="000000">
                      <a:alpha val="43137"/>
                    </a:srgbClr>
                  </a:outerShdw>
                </a:effectLst>
              </a:rPr>
              <a:t>Operator ANY dalam </a:t>
            </a:r>
            <a:br>
              <a:rPr lang="id-ID" sz="3200" b="1" dirty="0" smtClean="0">
                <a:solidFill>
                  <a:schemeClr val="tx2">
                    <a:lumMod val="75000"/>
                  </a:schemeClr>
                </a:solidFill>
                <a:effectLst>
                  <a:outerShdw blurRad="38100" dist="38100" dir="2700000" algn="tl">
                    <a:srgbClr val="000000">
                      <a:alpha val="43137"/>
                    </a:srgbClr>
                  </a:outerShdw>
                </a:effectLst>
              </a:rPr>
            </a:br>
            <a:r>
              <a:rPr lang="id-ID" sz="3200" b="1" dirty="0" smtClean="0">
                <a:solidFill>
                  <a:schemeClr val="tx2">
                    <a:lumMod val="75000"/>
                  </a:schemeClr>
                </a:solidFill>
                <a:effectLst>
                  <a:outerShdw blurRad="38100" dist="38100" dir="2700000" algn="tl">
                    <a:srgbClr val="000000">
                      <a:alpha val="43137"/>
                    </a:srgbClr>
                  </a:outerShdw>
                </a:effectLst>
              </a:rPr>
              <a:t>Multiple-Row SubQuery</a:t>
            </a:r>
            <a:endParaRPr lang="id-ID" sz="32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id-ID" sz="3000" b="1" dirty="0">
                <a:solidFill>
                  <a:schemeClr val="tx2">
                    <a:lumMod val="75000"/>
                  </a:schemeClr>
                </a:solidFill>
              </a:rPr>
              <a:t>Operator ANY identik dengan operator SOME, yang membandingkan suatu nilai dengan tiap </a:t>
            </a:r>
            <a:r>
              <a:rPr lang="id-ID" sz="3000" b="1" dirty="0" smtClean="0">
                <a:solidFill>
                  <a:schemeClr val="tx2">
                    <a:lumMod val="75000"/>
                  </a:schemeClr>
                </a:solidFill>
              </a:rPr>
              <a:t>nilai yang </a:t>
            </a:r>
            <a:r>
              <a:rPr lang="id-ID" sz="3000" b="1" dirty="0">
                <a:solidFill>
                  <a:schemeClr val="tx2">
                    <a:lumMod val="75000"/>
                  </a:schemeClr>
                </a:solidFill>
              </a:rPr>
              <a:t>ada dalam subquery.</a:t>
            </a:r>
          </a:p>
          <a:p>
            <a:pPr lvl="1"/>
            <a:r>
              <a:rPr lang="id-ID" sz="2600" b="1" dirty="0">
                <a:solidFill>
                  <a:schemeClr val="tx2">
                    <a:lumMod val="75000"/>
                  </a:schemeClr>
                </a:solidFill>
              </a:rPr>
              <a:t>Operator </a:t>
            </a:r>
            <a:r>
              <a:rPr lang="id-ID" sz="2600" b="1" dirty="0" smtClean="0">
                <a:solidFill>
                  <a:schemeClr val="tx2">
                    <a:lumMod val="75000"/>
                  </a:schemeClr>
                </a:solidFill>
              </a:rPr>
              <a:t>=ANY </a:t>
            </a:r>
            <a:r>
              <a:rPr lang="id-ID" sz="2600" b="1" dirty="0">
                <a:solidFill>
                  <a:schemeClr val="tx2">
                    <a:lumMod val="75000"/>
                  </a:schemeClr>
                </a:solidFill>
              </a:rPr>
              <a:t>ekuivalen dengan IN.</a:t>
            </a:r>
          </a:p>
          <a:p>
            <a:pPr lvl="1"/>
            <a:r>
              <a:rPr lang="id-ID" sz="2600" b="1" dirty="0">
                <a:solidFill>
                  <a:schemeClr val="tx2">
                    <a:lumMod val="75000"/>
                  </a:schemeClr>
                </a:solidFill>
              </a:rPr>
              <a:t>Operator &lt;ANY ekuivalen dengan MAXIMUM.</a:t>
            </a:r>
          </a:p>
          <a:p>
            <a:pPr lvl="1"/>
            <a:r>
              <a:rPr lang="id-ID" sz="2600" b="1" dirty="0">
                <a:solidFill>
                  <a:schemeClr val="tx2">
                    <a:lumMod val="75000"/>
                  </a:schemeClr>
                </a:solidFill>
              </a:rPr>
              <a:t>Operator &gt;ANY ekuivalen dengan MINIMUM</a:t>
            </a:r>
          </a:p>
        </p:txBody>
      </p:sp>
    </p:spTree>
    <p:extLst>
      <p:ext uri="{BB962C8B-B14F-4D97-AF65-F5344CB8AC3E}">
        <p14:creationId xmlns:p14="http://schemas.microsoft.com/office/powerpoint/2010/main" val="21458749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b="1" dirty="0" smtClean="0">
                <a:solidFill>
                  <a:schemeClr val="tx2">
                    <a:lumMod val="75000"/>
                  </a:schemeClr>
                </a:solidFill>
                <a:effectLst>
                  <a:outerShdw blurRad="38100" dist="38100" dir="2700000" algn="tl">
                    <a:srgbClr val="000000">
                      <a:alpha val="43137"/>
                    </a:srgbClr>
                  </a:outerShdw>
                </a:effectLst>
              </a:rPr>
              <a:t>Contoh Operator ANY</a:t>
            </a:r>
            <a:endParaRPr lang="id-ID" b="1" dirty="0">
              <a:solidFill>
                <a:schemeClr val="tx2">
                  <a:lumMod val="75000"/>
                </a:schemeClr>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7744539" cy="224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7545" y="3717032"/>
            <a:ext cx="7888554" cy="1061829"/>
          </a:xfrm>
          <a:prstGeom prst="rect">
            <a:avLst/>
          </a:prstGeom>
        </p:spPr>
        <p:txBody>
          <a:bodyPr wrap="square">
            <a:spAutoFit/>
          </a:bodyPr>
          <a:lstStyle/>
          <a:p>
            <a:pPr marL="285750" indent="-285750">
              <a:buFont typeface="Arial" pitchFamily="34" charset="0"/>
              <a:buChar char="•"/>
            </a:pPr>
            <a:r>
              <a:rPr lang="id-ID" sz="2100" b="1" dirty="0">
                <a:solidFill>
                  <a:schemeClr val="tx2">
                    <a:lumMod val="75000"/>
                  </a:schemeClr>
                </a:solidFill>
              </a:rPr>
              <a:t>Dalam contoh diatas, tampilkan pegawai yang bukan IT programmers dan salarynya lebih kecil dari </a:t>
            </a:r>
            <a:r>
              <a:rPr lang="id-ID" sz="2100" b="1" dirty="0" smtClean="0">
                <a:solidFill>
                  <a:schemeClr val="tx2">
                    <a:lumMod val="75000"/>
                  </a:schemeClr>
                </a:solidFill>
              </a:rPr>
              <a:t>setiap </a:t>
            </a:r>
            <a:r>
              <a:rPr lang="id-ID" sz="2100" b="1" dirty="0">
                <a:solidFill>
                  <a:schemeClr val="tx2">
                    <a:lumMod val="75000"/>
                  </a:schemeClr>
                </a:solidFill>
              </a:rPr>
              <a:t>IT programmers.</a:t>
            </a:r>
          </a:p>
          <a:p>
            <a:pPr marL="285750" indent="-285750">
              <a:buFont typeface="Arial" pitchFamily="34" charset="0"/>
              <a:buChar char="•"/>
            </a:pPr>
            <a:r>
              <a:rPr lang="id-ID" sz="2100" b="1" dirty="0">
                <a:solidFill>
                  <a:schemeClr val="tx2">
                    <a:lumMod val="75000"/>
                  </a:schemeClr>
                </a:solidFill>
              </a:rPr>
              <a:t>Maksimum salary yang programmer dapatkan adalah 9000. </a:t>
            </a:r>
          </a:p>
        </p:txBody>
      </p:sp>
      <p:sp>
        <p:nvSpPr>
          <p:cNvPr id="5" name="Rectangle 4"/>
          <p:cNvSpPr/>
          <p:nvPr/>
        </p:nvSpPr>
        <p:spPr>
          <a:xfrm>
            <a:off x="1043608" y="5409622"/>
            <a:ext cx="7200799" cy="1015663"/>
          </a:xfrm>
          <a:prstGeom prst="rect">
            <a:avLst/>
          </a:prstGeom>
        </p:spPr>
        <p:txBody>
          <a:bodyPr wrap="square">
            <a:spAutoFit/>
          </a:bodyPr>
          <a:lstStyle/>
          <a:p>
            <a:r>
              <a:rPr lang="id-ID" sz="2000" b="1" dirty="0">
                <a:solidFill>
                  <a:schemeClr val="tx2">
                    <a:lumMod val="75000"/>
                  </a:schemeClr>
                </a:solidFill>
              </a:rPr>
              <a:t>&lt;ANY berarti lebih kecil dari maksimum. </a:t>
            </a:r>
            <a:endParaRPr lang="id-ID" sz="2000" b="1" dirty="0" smtClean="0">
              <a:solidFill>
                <a:schemeClr val="tx2">
                  <a:lumMod val="75000"/>
                </a:schemeClr>
              </a:solidFill>
            </a:endParaRPr>
          </a:p>
          <a:p>
            <a:r>
              <a:rPr lang="id-ID" sz="2000" b="1" dirty="0" smtClean="0">
                <a:solidFill>
                  <a:schemeClr val="tx2">
                    <a:lumMod val="75000"/>
                  </a:schemeClr>
                </a:solidFill>
              </a:rPr>
              <a:t>&gt;</a:t>
            </a:r>
            <a:r>
              <a:rPr lang="id-ID" sz="2000" b="1" dirty="0">
                <a:solidFill>
                  <a:schemeClr val="tx2">
                    <a:lumMod val="75000"/>
                  </a:schemeClr>
                </a:solidFill>
              </a:rPr>
              <a:t>ANY berarti lebih besar dari minimum. </a:t>
            </a:r>
            <a:endParaRPr lang="id-ID" sz="2000" b="1" dirty="0" smtClean="0">
              <a:solidFill>
                <a:schemeClr val="tx2">
                  <a:lumMod val="75000"/>
                </a:schemeClr>
              </a:solidFill>
            </a:endParaRPr>
          </a:p>
          <a:p>
            <a:r>
              <a:rPr lang="id-ID" sz="2000" b="1" dirty="0" smtClean="0">
                <a:solidFill>
                  <a:schemeClr val="tx2">
                    <a:lumMod val="75000"/>
                  </a:schemeClr>
                </a:solidFill>
              </a:rPr>
              <a:t>=</a:t>
            </a:r>
            <a:r>
              <a:rPr lang="id-ID" sz="2000" b="1" dirty="0">
                <a:solidFill>
                  <a:schemeClr val="tx2">
                    <a:lumMod val="75000"/>
                  </a:schemeClr>
                </a:solidFill>
              </a:rPr>
              <a:t>ANY sama dengan operator IN</a:t>
            </a:r>
          </a:p>
        </p:txBody>
      </p:sp>
    </p:spTree>
    <p:extLst>
      <p:ext uri="{BB962C8B-B14F-4D97-AF65-F5344CB8AC3E}">
        <p14:creationId xmlns:p14="http://schemas.microsoft.com/office/powerpoint/2010/main" val="25380571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l"/>
            <a:r>
              <a:rPr lang="id-ID" sz="3300" b="1" dirty="0" smtClean="0">
                <a:solidFill>
                  <a:schemeClr val="tx2">
                    <a:lumMod val="75000"/>
                  </a:schemeClr>
                </a:solidFill>
                <a:effectLst>
                  <a:outerShdw blurRad="38100" dist="38100" dir="2700000" algn="tl">
                    <a:srgbClr val="000000">
                      <a:alpha val="43137"/>
                    </a:srgbClr>
                  </a:outerShdw>
                </a:effectLst>
              </a:rPr>
              <a:t>Operator ALL dalam </a:t>
            </a:r>
            <a:br>
              <a:rPr lang="id-ID" sz="3300" b="1" dirty="0" smtClean="0">
                <a:solidFill>
                  <a:schemeClr val="tx2">
                    <a:lumMod val="75000"/>
                  </a:schemeClr>
                </a:solidFill>
                <a:effectLst>
                  <a:outerShdw blurRad="38100" dist="38100" dir="2700000" algn="tl">
                    <a:srgbClr val="000000">
                      <a:alpha val="43137"/>
                    </a:srgbClr>
                  </a:outerShdw>
                </a:effectLst>
              </a:rPr>
            </a:br>
            <a:r>
              <a:rPr lang="id-ID" sz="3300" b="1" dirty="0" smtClean="0">
                <a:solidFill>
                  <a:schemeClr val="tx2">
                    <a:lumMod val="75000"/>
                  </a:schemeClr>
                </a:solidFill>
                <a:effectLst>
                  <a:outerShdw blurRad="38100" dist="38100" dir="2700000" algn="tl">
                    <a:srgbClr val="000000">
                      <a:alpha val="43137"/>
                    </a:srgbClr>
                  </a:outerShdw>
                </a:effectLst>
              </a:rPr>
              <a:t>Multiple-Row SubQuery</a:t>
            </a:r>
            <a:endParaRPr lang="id-ID" sz="33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id-ID" sz="2800" b="1" dirty="0">
                <a:solidFill>
                  <a:schemeClr val="tx2">
                    <a:lumMod val="75000"/>
                  </a:schemeClr>
                </a:solidFill>
              </a:rPr>
              <a:t>Operator ALL membandingkan suatu nilai dengan semua nilai yang ada dalam subquery.</a:t>
            </a:r>
          </a:p>
          <a:p>
            <a:r>
              <a:rPr lang="id-ID" sz="2800" b="1" dirty="0">
                <a:solidFill>
                  <a:schemeClr val="tx2">
                    <a:lumMod val="75000"/>
                  </a:schemeClr>
                </a:solidFill>
              </a:rPr>
              <a:t>Operator &gt;ALL ekuivalen dengan MAKSIMUM.</a:t>
            </a:r>
          </a:p>
          <a:p>
            <a:r>
              <a:rPr lang="id-ID" sz="2800" b="1" dirty="0">
                <a:solidFill>
                  <a:schemeClr val="tx2">
                    <a:lumMod val="75000"/>
                  </a:schemeClr>
                </a:solidFill>
              </a:rPr>
              <a:t>Operator &lt;ALL ekuivalen dengan MINIMUM</a:t>
            </a:r>
          </a:p>
        </p:txBody>
      </p:sp>
    </p:spTree>
    <p:extLst>
      <p:ext uri="{BB962C8B-B14F-4D97-AF65-F5344CB8AC3E}">
        <p14:creationId xmlns:p14="http://schemas.microsoft.com/office/powerpoint/2010/main" val="2518823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8313" y="549275"/>
            <a:ext cx="8229600" cy="939800"/>
          </a:xfrm>
          <a:prstGeom prst="rect">
            <a:avLst/>
          </a:prstGeom>
        </p:spPr>
        <p:txBody>
          <a:bodyPr>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itchFamily="34" charset="0"/>
                <a:cs typeface="Arial" pitchFamily="34" charset="0"/>
              </a:defRPr>
            </a:lvl2pPr>
            <a:lvl3pPr algn="l" rtl="0" eaLnBrk="0" fontAlgn="base" hangingPunct="0">
              <a:spcBef>
                <a:spcPct val="0"/>
              </a:spcBef>
              <a:spcAft>
                <a:spcPct val="0"/>
              </a:spcAft>
              <a:defRPr sz="4400">
                <a:solidFill>
                  <a:schemeClr val="tx2"/>
                </a:solidFill>
                <a:latin typeface="Arial" pitchFamily="34" charset="0"/>
                <a:cs typeface="Arial" pitchFamily="34" charset="0"/>
              </a:defRPr>
            </a:lvl3pPr>
            <a:lvl4pPr algn="l" rtl="0" eaLnBrk="0" fontAlgn="base" hangingPunct="0">
              <a:spcBef>
                <a:spcPct val="0"/>
              </a:spcBef>
              <a:spcAft>
                <a:spcPct val="0"/>
              </a:spcAft>
              <a:defRPr sz="4400">
                <a:solidFill>
                  <a:schemeClr val="tx2"/>
                </a:solidFill>
                <a:latin typeface="Arial" pitchFamily="34" charset="0"/>
                <a:cs typeface="Arial" pitchFamily="34" charset="0"/>
              </a:defRPr>
            </a:lvl4pPr>
            <a:lvl5pPr algn="l"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l" rtl="0" eaLnBrk="0" fontAlgn="base" hangingPunct="0">
              <a:spcBef>
                <a:spcPct val="0"/>
              </a:spcBef>
              <a:spcAft>
                <a:spcPct val="0"/>
              </a:spcAft>
              <a:defRPr sz="4400">
                <a:solidFill>
                  <a:schemeClr val="tx2"/>
                </a:solidFill>
                <a:latin typeface="Arial" pitchFamily="34" charset="0"/>
                <a:cs typeface="Arial" pitchFamily="34" charset="0"/>
              </a:defRPr>
            </a:lvl6pPr>
            <a:lvl7pPr marL="914400" algn="l" rtl="0" eaLnBrk="0" fontAlgn="base" hangingPunct="0">
              <a:spcBef>
                <a:spcPct val="0"/>
              </a:spcBef>
              <a:spcAft>
                <a:spcPct val="0"/>
              </a:spcAft>
              <a:defRPr sz="4400">
                <a:solidFill>
                  <a:schemeClr val="tx2"/>
                </a:solidFill>
                <a:latin typeface="Arial" pitchFamily="34" charset="0"/>
                <a:cs typeface="Arial" pitchFamily="34" charset="0"/>
              </a:defRPr>
            </a:lvl7pPr>
            <a:lvl8pPr marL="1371600" algn="l" rtl="0" eaLnBrk="0" fontAlgn="base" hangingPunct="0">
              <a:spcBef>
                <a:spcPct val="0"/>
              </a:spcBef>
              <a:spcAft>
                <a:spcPct val="0"/>
              </a:spcAft>
              <a:defRPr sz="4400">
                <a:solidFill>
                  <a:schemeClr val="tx2"/>
                </a:solidFill>
                <a:latin typeface="Arial" pitchFamily="34" charset="0"/>
                <a:cs typeface="Arial" pitchFamily="34" charset="0"/>
              </a:defRPr>
            </a:lvl8pPr>
            <a:lvl9pPr marL="1828800" algn="l" rtl="0" eaLnBrk="0" fontAlgn="base" hangingPunct="0">
              <a:spcBef>
                <a:spcPct val="0"/>
              </a:spcBef>
              <a:spcAft>
                <a:spcPct val="0"/>
              </a:spcAft>
              <a:defRPr sz="4400">
                <a:solidFill>
                  <a:schemeClr val="tx2"/>
                </a:solidFill>
                <a:latin typeface="Arial" pitchFamily="34" charset="0"/>
                <a:cs typeface="Arial" pitchFamily="34" charset="0"/>
              </a:defRPr>
            </a:lvl9pPr>
          </a:lstStyle>
          <a:p>
            <a:pPr>
              <a:defRPr/>
            </a:pPr>
            <a:r>
              <a:rPr lang="id-ID" b="1" dirty="0" smtClean="0">
                <a:solidFill>
                  <a:schemeClr val="tx2">
                    <a:lumMod val="75000"/>
                  </a:schemeClr>
                </a:solidFill>
                <a:effectLst>
                  <a:outerShdw blurRad="38100" dist="38100" dir="2700000" algn="tl">
                    <a:srgbClr val="000000">
                      <a:alpha val="43137"/>
                    </a:srgbClr>
                  </a:outerShdw>
                </a:effectLst>
              </a:rPr>
              <a:t>REFERENSI</a:t>
            </a:r>
            <a:endParaRPr lang="id-ID" b="1" dirty="0">
              <a:solidFill>
                <a:schemeClr val="tx2">
                  <a:lumMod val="75000"/>
                </a:schemeClr>
              </a:solidFill>
              <a:effectLst>
                <a:outerShdw blurRad="38100" dist="38100" dir="2700000" algn="tl">
                  <a:srgbClr val="000000">
                    <a:alpha val="43137"/>
                  </a:srgbClr>
                </a:outerShdw>
              </a:effectLst>
            </a:endParaRPr>
          </a:p>
        </p:txBody>
      </p:sp>
      <p:sp>
        <p:nvSpPr>
          <p:cNvPr id="5" name="Content Placeholder 2"/>
          <p:cNvSpPr txBox="1">
            <a:spLocks/>
          </p:cNvSpPr>
          <p:nvPr/>
        </p:nvSpPr>
        <p:spPr>
          <a:xfrm>
            <a:off x="468313" y="1844675"/>
            <a:ext cx="8229600" cy="2692400"/>
          </a:xfrm>
          <a:prstGeom prst="rect">
            <a:avLst/>
          </a:prstGeom>
        </p:spPr>
        <p:txBody>
          <a:bodyPr>
            <a:normAutofit fontScale="9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a:lstStyle>
          <a:p>
            <a:pPr>
              <a:defRPr/>
            </a:pPr>
            <a:r>
              <a:rPr lang="id-ID" sz="2400" dirty="0" smtClean="0"/>
              <a:t>Abraham </a:t>
            </a:r>
            <a:r>
              <a:rPr lang="id-ID" sz="2400" dirty="0"/>
              <a:t>Silberscahatz, Henry F. Korth. Database System Concepts. </a:t>
            </a:r>
            <a:r>
              <a:rPr lang="id-ID" sz="2400" dirty="0" smtClean="0"/>
              <a:t>McGraw-Hill</a:t>
            </a:r>
            <a:endParaRPr lang="en-US" sz="2400" dirty="0" smtClean="0"/>
          </a:p>
          <a:p>
            <a:pPr>
              <a:defRPr/>
            </a:pPr>
            <a:endParaRPr lang="en-US" sz="2400" dirty="0" smtClean="0"/>
          </a:p>
          <a:p>
            <a:pPr>
              <a:defRPr/>
            </a:pPr>
            <a:r>
              <a:rPr lang="id-ID" sz="2400" dirty="0" smtClean="0"/>
              <a:t>Raghu </a:t>
            </a:r>
            <a:r>
              <a:rPr lang="id-ID" sz="2400" dirty="0"/>
              <a:t>Ramakrisnan, Gherke. Database Management System. </a:t>
            </a:r>
            <a:r>
              <a:rPr lang="id-ID" sz="2400" dirty="0" smtClean="0"/>
              <a:t>McGraw-Hill</a:t>
            </a:r>
            <a:endParaRPr lang="en-US" sz="2400" dirty="0" smtClean="0"/>
          </a:p>
          <a:p>
            <a:pPr>
              <a:defRPr/>
            </a:pPr>
            <a:endParaRPr lang="en-US" sz="2400" dirty="0" smtClean="0"/>
          </a:p>
          <a:p>
            <a:pPr>
              <a:defRPr/>
            </a:pPr>
            <a:r>
              <a:rPr lang="id-ID" sz="2400" dirty="0"/>
              <a:t>Greenberg, N. (Edition 1.1 August 2004). Oracle Database 10g: SQL Fundamental I. Jobi Varghese – BAB 6</a:t>
            </a:r>
          </a:p>
          <a:p>
            <a:pPr>
              <a:defRPr/>
            </a:pPr>
            <a:endParaRPr lang="id-ID" sz="2400" b="1" dirty="0" smtClean="0">
              <a:solidFill>
                <a:schemeClr val="tx2">
                  <a:lumMod val="75000"/>
                </a:schemeClr>
              </a:solidFill>
            </a:endParaRPr>
          </a:p>
          <a:p>
            <a:pPr marL="0" indent="0">
              <a:buFontTx/>
              <a:buNone/>
              <a:defRPr/>
            </a:pPr>
            <a:endParaRPr lang="id-ID" sz="2500" b="1" dirty="0">
              <a:solidFill>
                <a:schemeClr val="tx2">
                  <a:lumMod val="75000"/>
                </a:schemeClr>
              </a:solidFill>
            </a:endParaRPr>
          </a:p>
        </p:txBody>
      </p:sp>
      <p:pic>
        <p:nvPicPr>
          <p:cNvPr id="410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1675" y="228600"/>
            <a:ext cx="16970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65356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r"/>
            <a:r>
              <a:rPr lang="id-ID" b="1" dirty="0" smtClean="0">
                <a:solidFill>
                  <a:schemeClr val="tx2">
                    <a:lumMod val="75000"/>
                  </a:schemeClr>
                </a:solidFill>
                <a:effectLst>
                  <a:outerShdw blurRad="38100" dist="38100" dir="2700000" algn="tl">
                    <a:srgbClr val="000000">
                      <a:alpha val="43137"/>
                    </a:srgbClr>
                  </a:outerShdw>
                </a:effectLst>
              </a:rPr>
              <a:t>Contoh Operator ALL</a:t>
            </a:r>
            <a:endParaRPr lang="id-ID" b="1" dirty="0">
              <a:solidFill>
                <a:schemeClr val="tx2">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38275"/>
            <a:ext cx="8233302" cy="235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11560" y="3789040"/>
            <a:ext cx="7920880" cy="1015663"/>
          </a:xfrm>
          <a:prstGeom prst="rect">
            <a:avLst/>
          </a:prstGeom>
        </p:spPr>
        <p:txBody>
          <a:bodyPr wrap="square">
            <a:spAutoFit/>
          </a:bodyPr>
          <a:lstStyle/>
          <a:p>
            <a:r>
              <a:rPr lang="id-ID" sz="2000" b="1" dirty="0">
                <a:solidFill>
                  <a:schemeClr val="tx2">
                    <a:lumMod val="75000"/>
                  </a:schemeClr>
                </a:solidFill>
              </a:rPr>
              <a:t>Contoh diatas menampilkan pegawai yang job_idnya bukan IT_PROG namun salarynya lebih kecil dari salary </a:t>
            </a:r>
            <a:r>
              <a:rPr lang="id-ID" sz="2000" b="1" dirty="0" smtClean="0">
                <a:solidFill>
                  <a:schemeClr val="tx2">
                    <a:lumMod val="75000"/>
                  </a:schemeClr>
                </a:solidFill>
              </a:rPr>
              <a:t>semua </a:t>
            </a:r>
            <a:r>
              <a:rPr lang="id-ID" sz="2000" b="1" dirty="0">
                <a:solidFill>
                  <a:schemeClr val="tx2">
                    <a:lumMod val="75000"/>
                  </a:schemeClr>
                </a:solidFill>
              </a:rPr>
              <a:t>pegawai dengan job_id  IT_PROG </a:t>
            </a:r>
          </a:p>
        </p:txBody>
      </p:sp>
      <p:sp>
        <p:nvSpPr>
          <p:cNvPr id="6" name="Rectangle 5"/>
          <p:cNvSpPr/>
          <p:nvPr/>
        </p:nvSpPr>
        <p:spPr>
          <a:xfrm>
            <a:off x="611560" y="4812742"/>
            <a:ext cx="8017278" cy="1015663"/>
          </a:xfrm>
          <a:prstGeom prst="rect">
            <a:avLst/>
          </a:prstGeom>
        </p:spPr>
        <p:txBody>
          <a:bodyPr wrap="square">
            <a:spAutoFit/>
          </a:bodyPr>
          <a:lstStyle/>
          <a:p>
            <a:r>
              <a:rPr lang="id-ID" sz="2000" b="1" dirty="0">
                <a:solidFill>
                  <a:schemeClr val="tx2">
                    <a:lumMod val="75000"/>
                  </a:schemeClr>
                </a:solidFill>
              </a:rPr>
              <a:t>&gt;ALL berarti lebih besar dari nilai maksimum</a:t>
            </a:r>
          </a:p>
          <a:p>
            <a:r>
              <a:rPr lang="id-ID" sz="2000" b="1" dirty="0">
                <a:solidFill>
                  <a:schemeClr val="tx2">
                    <a:lumMod val="75000"/>
                  </a:schemeClr>
                </a:solidFill>
              </a:rPr>
              <a:t>&lt;ALL berarti lebih kecil dari nilai minimum</a:t>
            </a:r>
          </a:p>
          <a:p>
            <a:r>
              <a:rPr lang="id-ID" sz="2000" b="1" dirty="0">
                <a:solidFill>
                  <a:schemeClr val="tx2">
                    <a:lumMod val="75000"/>
                  </a:schemeClr>
                </a:solidFill>
              </a:rPr>
              <a:t>Operator NOT dapat digunakan dengan operator IN, ANY dan ALL</a:t>
            </a:r>
          </a:p>
        </p:txBody>
      </p:sp>
    </p:spTree>
    <p:extLst>
      <p:ext uri="{BB962C8B-B14F-4D97-AF65-F5344CB8AC3E}">
        <p14:creationId xmlns:p14="http://schemas.microsoft.com/office/powerpoint/2010/main" val="40203927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b="1" dirty="0" smtClean="0">
                <a:solidFill>
                  <a:schemeClr val="tx2">
                    <a:lumMod val="75000"/>
                  </a:schemeClr>
                </a:solidFill>
                <a:effectLst>
                  <a:outerShdw blurRad="38100" dist="38100" dir="2700000" algn="tl">
                    <a:srgbClr val="000000">
                      <a:alpha val="43137"/>
                    </a:srgbClr>
                  </a:outerShdw>
                </a:effectLst>
              </a:rPr>
              <a:t>Null Value dalam SubQuery</a:t>
            </a:r>
            <a:endParaRPr lang="id-ID" b="1" dirty="0">
              <a:solidFill>
                <a:schemeClr val="tx2">
                  <a:lumMod val="75000"/>
                </a:schemeClr>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412776"/>
            <a:ext cx="7860312"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24475" y="3789040"/>
            <a:ext cx="7690465" cy="1692771"/>
          </a:xfrm>
          <a:prstGeom prst="rect">
            <a:avLst/>
          </a:prstGeom>
        </p:spPr>
        <p:txBody>
          <a:bodyPr wrap="square">
            <a:spAutoFit/>
          </a:bodyPr>
          <a:lstStyle/>
          <a:p>
            <a:r>
              <a:rPr lang="id-ID" sz="2600" b="1" dirty="0">
                <a:solidFill>
                  <a:schemeClr val="tx2">
                    <a:lumMod val="75000"/>
                  </a:schemeClr>
                </a:solidFill>
              </a:rPr>
              <a:t>Contoh diatas, menampilkan semua karyawan yang tidak memiliki bawahan. Hasil yang didapatkan adalah </a:t>
            </a:r>
            <a:r>
              <a:rPr lang="id-ID" sz="2600" b="1" i="1" dirty="0">
                <a:solidFill>
                  <a:schemeClr val="tx2">
                    <a:lumMod val="75000"/>
                  </a:schemeClr>
                </a:solidFill>
              </a:rPr>
              <a:t>"no row </a:t>
            </a:r>
            <a:r>
              <a:rPr lang="id-ID" sz="2600" b="1" i="1" dirty="0" smtClean="0">
                <a:solidFill>
                  <a:schemeClr val="tx2">
                    <a:lumMod val="75000"/>
                  </a:schemeClr>
                </a:solidFill>
              </a:rPr>
              <a:t>selected“ </a:t>
            </a:r>
            <a:r>
              <a:rPr lang="id-ID" sz="2600" b="1" dirty="0" smtClean="0">
                <a:solidFill>
                  <a:schemeClr val="tx2">
                    <a:lumMod val="75000"/>
                  </a:schemeClr>
                </a:solidFill>
              </a:rPr>
              <a:t>hal </a:t>
            </a:r>
            <a:r>
              <a:rPr lang="id-ID" sz="2600" b="1" dirty="0">
                <a:solidFill>
                  <a:schemeClr val="tx2">
                    <a:lumMod val="75000"/>
                  </a:schemeClr>
                </a:solidFill>
              </a:rPr>
              <a:t>ini dikarenakan terdapat nilai NULL yang dibandingkan dari hasil subquery.</a:t>
            </a:r>
          </a:p>
        </p:txBody>
      </p:sp>
    </p:spTree>
    <p:extLst>
      <p:ext uri="{BB962C8B-B14F-4D97-AF65-F5344CB8AC3E}">
        <p14:creationId xmlns:p14="http://schemas.microsoft.com/office/powerpoint/2010/main" val="13435704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SubQuery</a:t>
            </a:r>
            <a:endParaRPr lang="en-US" dirty="0"/>
          </a:p>
        </p:txBody>
      </p:sp>
      <p:sp>
        <p:nvSpPr>
          <p:cNvPr id="3" name="Text Placeholder 2"/>
          <p:cNvSpPr>
            <a:spLocks noGrp="1"/>
          </p:cNvSpPr>
          <p:nvPr>
            <p:ph type="body" sz="quarter" idx="10"/>
          </p:nvPr>
        </p:nvSpPr>
        <p:spPr>
          <a:xfrm>
            <a:off x="381000" y="1411552"/>
            <a:ext cx="8382000" cy="6518708"/>
          </a:xfrm>
        </p:spPr>
        <p:txBody>
          <a:bodyPr/>
          <a:lstStyle/>
          <a:p>
            <a:r>
              <a:rPr lang="en-US" sz="2800" dirty="0" err="1" smtClean="0"/>
              <a:t>Subquery</a:t>
            </a:r>
            <a:r>
              <a:rPr lang="en-US" sz="2800" dirty="0" smtClean="0"/>
              <a:t> / nested query </a:t>
            </a:r>
            <a:r>
              <a:rPr lang="en-US" sz="2800" dirty="0" err="1" smtClean="0"/>
              <a:t>diperlukan</a:t>
            </a:r>
            <a:r>
              <a:rPr lang="en-US" sz="2800" dirty="0" smtClean="0"/>
              <a:t> </a:t>
            </a:r>
            <a:r>
              <a:rPr lang="en-US" sz="2800" dirty="0" err="1" smtClean="0"/>
              <a:t>ketika</a:t>
            </a:r>
            <a:r>
              <a:rPr lang="en-US" sz="2800" dirty="0" smtClean="0"/>
              <a:t> </a:t>
            </a:r>
            <a:r>
              <a:rPr lang="en-US" sz="2800" dirty="0" err="1" smtClean="0"/>
              <a:t>akan</a:t>
            </a:r>
            <a:r>
              <a:rPr lang="en-US" sz="2800" dirty="0" smtClean="0"/>
              <a:t> </a:t>
            </a:r>
            <a:r>
              <a:rPr lang="en-US" sz="2800" dirty="0" err="1" smtClean="0"/>
              <a:t>melakukan</a:t>
            </a:r>
            <a:r>
              <a:rPr lang="en-US" sz="2800" dirty="0" smtClean="0"/>
              <a:t> </a:t>
            </a:r>
            <a:r>
              <a:rPr lang="en-US" sz="2800" b="1" dirty="0" smtClean="0">
                <a:solidFill>
                  <a:schemeClr val="bg2"/>
                </a:solidFill>
              </a:rPr>
              <a:t>query</a:t>
            </a:r>
            <a:r>
              <a:rPr lang="en-US" sz="2800" dirty="0" smtClean="0"/>
              <a:t> </a:t>
            </a:r>
            <a:r>
              <a:rPr lang="en-US" sz="2800" dirty="0" err="1" smtClean="0"/>
              <a:t>terhadap</a:t>
            </a:r>
            <a:r>
              <a:rPr lang="en-US" sz="2800" dirty="0" smtClean="0"/>
              <a:t> </a:t>
            </a:r>
            <a:r>
              <a:rPr lang="en-US" sz="2800" dirty="0" err="1" smtClean="0"/>
              <a:t>suatu</a:t>
            </a:r>
            <a:r>
              <a:rPr lang="en-US" sz="2800" dirty="0" smtClean="0"/>
              <a:t> </a:t>
            </a:r>
            <a:r>
              <a:rPr lang="en-US" sz="2800" dirty="0" err="1" smtClean="0"/>
              <a:t>tabel</a:t>
            </a:r>
            <a:r>
              <a:rPr lang="en-US" sz="2800" dirty="0" smtClean="0"/>
              <a:t> </a:t>
            </a:r>
            <a:r>
              <a:rPr lang="en-US" sz="2800" dirty="0" err="1" smtClean="0"/>
              <a:t>dan</a:t>
            </a:r>
            <a:r>
              <a:rPr lang="en-US" sz="2800" dirty="0" smtClean="0"/>
              <a:t> </a:t>
            </a:r>
            <a:r>
              <a:rPr lang="en-US" sz="2800" dirty="0" err="1" smtClean="0"/>
              <a:t>memerlukan</a:t>
            </a:r>
            <a:r>
              <a:rPr lang="en-US" sz="2800" dirty="0" smtClean="0"/>
              <a:t> </a:t>
            </a:r>
            <a:r>
              <a:rPr lang="en-US" sz="2800" dirty="0" err="1" smtClean="0"/>
              <a:t>informasi</a:t>
            </a:r>
            <a:r>
              <a:rPr lang="en-US" sz="2800" dirty="0" smtClean="0"/>
              <a:t> </a:t>
            </a:r>
            <a:r>
              <a:rPr lang="en-US" sz="2800" dirty="0" err="1" smtClean="0"/>
              <a:t>atau</a:t>
            </a:r>
            <a:r>
              <a:rPr lang="en-US" sz="2800" dirty="0" smtClean="0"/>
              <a:t> </a:t>
            </a:r>
            <a:r>
              <a:rPr lang="en-US" sz="2800" b="1" dirty="0" err="1" smtClean="0">
                <a:solidFill>
                  <a:srgbClr val="FFC000"/>
                </a:solidFill>
              </a:rPr>
              <a:t>kondisi</a:t>
            </a:r>
            <a:r>
              <a:rPr lang="en-US" sz="2800" b="1" dirty="0" smtClean="0">
                <a:solidFill>
                  <a:srgbClr val="FFC000"/>
                </a:solidFill>
              </a:rPr>
              <a:t> </a:t>
            </a:r>
            <a:r>
              <a:rPr lang="en-US" sz="2800" b="1" dirty="0" err="1" smtClean="0">
                <a:solidFill>
                  <a:srgbClr val="FFC000"/>
                </a:solidFill>
              </a:rPr>
              <a:t>dari</a:t>
            </a:r>
            <a:r>
              <a:rPr lang="en-US" sz="2800" b="1" dirty="0" smtClean="0">
                <a:solidFill>
                  <a:srgbClr val="FFC000"/>
                </a:solidFill>
              </a:rPr>
              <a:t> </a:t>
            </a:r>
            <a:r>
              <a:rPr lang="en-US" sz="2800" b="1" dirty="0" err="1" smtClean="0">
                <a:solidFill>
                  <a:srgbClr val="FFC000"/>
                </a:solidFill>
              </a:rPr>
              <a:t>tabel</a:t>
            </a:r>
            <a:r>
              <a:rPr lang="en-US" sz="2800" b="1" dirty="0" smtClean="0">
                <a:solidFill>
                  <a:srgbClr val="FFC000"/>
                </a:solidFill>
              </a:rPr>
              <a:t> lain</a:t>
            </a:r>
            <a:r>
              <a:rPr lang="en-US" sz="2800" dirty="0" smtClean="0"/>
              <a:t>.</a:t>
            </a:r>
          </a:p>
          <a:p>
            <a:endParaRPr lang="en-US" sz="2800" dirty="0" smtClean="0"/>
          </a:p>
          <a:p>
            <a:r>
              <a:rPr lang="en-US" sz="2800" dirty="0" smtClean="0"/>
              <a:t>Contoh1 : </a:t>
            </a:r>
          </a:p>
          <a:p>
            <a:pPr>
              <a:buNone/>
            </a:pPr>
            <a:r>
              <a:rPr lang="en-US" sz="2800" dirty="0" smtClean="0"/>
              <a:t>	</a:t>
            </a:r>
            <a:r>
              <a:rPr lang="en-US" sz="2800" b="1" dirty="0">
                <a:solidFill>
                  <a:srgbClr val="FF0000"/>
                </a:solidFill>
              </a:rPr>
              <a:t>select </a:t>
            </a:r>
            <a:r>
              <a:rPr lang="en-US" sz="2800" b="1" dirty="0" err="1">
                <a:solidFill>
                  <a:srgbClr val="FF0000"/>
                </a:solidFill>
              </a:rPr>
              <a:t>id_pegawai</a:t>
            </a:r>
            <a:r>
              <a:rPr lang="en-US" sz="2800" b="1" dirty="0">
                <a:solidFill>
                  <a:srgbClr val="FF0000"/>
                </a:solidFill>
              </a:rPr>
              <a:t>, </a:t>
            </a:r>
            <a:r>
              <a:rPr lang="en-US" sz="2800" b="1" dirty="0" err="1">
                <a:solidFill>
                  <a:srgbClr val="FF0000"/>
                </a:solidFill>
              </a:rPr>
              <a:t>nama</a:t>
            </a:r>
            <a:r>
              <a:rPr lang="en-US" sz="2800" b="1" dirty="0">
                <a:solidFill>
                  <a:srgbClr val="FF0000"/>
                </a:solidFill>
              </a:rPr>
              <a:t> from </a:t>
            </a:r>
            <a:r>
              <a:rPr lang="en-US" sz="2800" dirty="0" err="1" smtClean="0">
                <a:solidFill>
                  <a:srgbClr val="C00000"/>
                </a:solidFill>
              </a:rPr>
              <a:t>pegawai</a:t>
            </a:r>
            <a:r>
              <a:rPr lang="en-US" sz="2800" dirty="0" smtClean="0">
                <a:solidFill>
                  <a:schemeClr val="bg1"/>
                </a:solidFill>
              </a:rPr>
              <a:t> </a:t>
            </a:r>
            <a:r>
              <a:rPr lang="en-US" sz="2800" b="1" dirty="0">
                <a:solidFill>
                  <a:srgbClr val="FF0000"/>
                </a:solidFill>
              </a:rPr>
              <a:t>where </a:t>
            </a:r>
            <a:r>
              <a:rPr lang="en-US" sz="2800" b="1" dirty="0" err="1">
                <a:solidFill>
                  <a:srgbClr val="FF0000"/>
                </a:solidFill>
              </a:rPr>
              <a:t>gaji</a:t>
            </a:r>
            <a:r>
              <a:rPr lang="en-US" sz="2800" b="1" dirty="0">
                <a:solidFill>
                  <a:srgbClr val="FF0000"/>
                </a:solidFill>
              </a:rPr>
              <a:t> = (select max(</a:t>
            </a:r>
            <a:r>
              <a:rPr lang="en-US" sz="2800" b="1" dirty="0" err="1">
                <a:solidFill>
                  <a:srgbClr val="FF0000"/>
                </a:solidFill>
              </a:rPr>
              <a:t>gaji</a:t>
            </a:r>
            <a:r>
              <a:rPr lang="en-US" sz="2800" b="1" dirty="0">
                <a:solidFill>
                  <a:srgbClr val="FF0000"/>
                </a:solidFill>
              </a:rPr>
              <a:t>) from</a:t>
            </a:r>
            <a:r>
              <a:rPr lang="en-US" sz="2800" dirty="0" smtClean="0">
                <a:solidFill>
                  <a:schemeClr val="bg1"/>
                </a:solidFill>
              </a:rPr>
              <a:t> </a:t>
            </a:r>
            <a:r>
              <a:rPr lang="en-US" sz="2800" dirty="0" err="1" smtClean="0">
                <a:solidFill>
                  <a:srgbClr val="C00000"/>
                </a:solidFill>
              </a:rPr>
              <a:t>pegawai</a:t>
            </a:r>
            <a:r>
              <a:rPr lang="en-US" sz="2800" b="1" dirty="0">
                <a:solidFill>
                  <a:srgbClr val="FF0000"/>
                </a:solidFill>
              </a:rPr>
              <a:t>);</a:t>
            </a:r>
            <a:r>
              <a:rPr lang="en-US" sz="2800" dirty="0" smtClean="0">
                <a:solidFill>
                  <a:schemeClr val="bg1"/>
                </a:solidFill>
              </a:rPr>
              <a:t> </a:t>
            </a:r>
          </a:p>
          <a:p>
            <a:pPr>
              <a:buNone/>
            </a:pPr>
            <a:r>
              <a:rPr lang="en-US" sz="2800" dirty="0" smtClean="0">
                <a:solidFill>
                  <a:schemeClr val="bg1"/>
                </a:solidFill>
              </a:rPr>
              <a:t>		     </a:t>
            </a:r>
            <a:r>
              <a:rPr lang="en-US" sz="2000" b="1" dirty="0" smtClean="0">
                <a:solidFill>
                  <a:srgbClr val="FFFF00"/>
                </a:solidFill>
              </a:rPr>
              <a:t>can we make it more simple like this?</a:t>
            </a:r>
            <a:r>
              <a:rPr lang="en-US" sz="2800" dirty="0" smtClean="0">
                <a:solidFill>
                  <a:schemeClr val="bg1"/>
                </a:solidFill>
              </a:rPr>
              <a:t>	</a:t>
            </a:r>
          </a:p>
          <a:p>
            <a:pPr>
              <a:buNone/>
            </a:pPr>
            <a:r>
              <a:rPr lang="en-US" sz="2800" dirty="0" smtClean="0">
                <a:solidFill>
                  <a:schemeClr val="bg1"/>
                </a:solidFill>
              </a:rPr>
              <a:t>	</a:t>
            </a:r>
            <a:r>
              <a:rPr lang="en-US" sz="2800" b="1" dirty="0">
                <a:solidFill>
                  <a:srgbClr val="FF0000"/>
                </a:solidFill>
              </a:rPr>
              <a:t>select </a:t>
            </a:r>
            <a:r>
              <a:rPr lang="en-US" sz="2800" b="1" dirty="0" err="1">
                <a:solidFill>
                  <a:srgbClr val="FF0000"/>
                </a:solidFill>
              </a:rPr>
              <a:t>id_pegawai</a:t>
            </a:r>
            <a:r>
              <a:rPr lang="en-US" sz="2800" b="1" dirty="0">
                <a:solidFill>
                  <a:srgbClr val="FF0000"/>
                </a:solidFill>
              </a:rPr>
              <a:t>, </a:t>
            </a:r>
            <a:r>
              <a:rPr lang="en-US" sz="2800" b="1" dirty="0" err="1">
                <a:solidFill>
                  <a:srgbClr val="FF0000"/>
                </a:solidFill>
              </a:rPr>
              <a:t>nama</a:t>
            </a:r>
            <a:r>
              <a:rPr lang="en-US" sz="2800" b="1" dirty="0">
                <a:solidFill>
                  <a:srgbClr val="FF0000"/>
                </a:solidFill>
              </a:rPr>
              <a:t> from </a:t>
            </a:r>
            <a:r>
              <a:rPr lang="en-US" sz="2800" b="1" dirty="0" err="1">
                <a:solidFill>
                  <a:srgbClr val="FF0000"/>
                </a:solidFill>
              </a:rPr>
              <a:t>pegawai</a:t>
            </a:r>
            <a:r>
              <a:rPr lang="en-US" sz="2800" b="1" dirty="0">
                <a:solidFill>
                  <a:srgbClr val="FF0000"/>
                </a:solidFill>
              </a:rPr>
              <a:t> where </a:t>
            </a:r>
            <a:r>
              <a:rPr lang="en-US" sz="2800" b="1" dirty="0" err="1">
                <a:solidFill>
                  <a:srgbClr val="FF0000"/>
                </a:solidFill>
              </a:rPr>
              <a:t>gaji</a:t>
            </a:r>
            <a:r>
              <a:rPr lang="en-US" sz="2800" b="1" dirty="0">
                <a:solidFill>
                  <a:srgbClr val="FF0000"/>
                </a:solidFill>
              </a:rPr>
              <a:t> =  max(</a:t>
            </a:r>
            <a:r>
              <a:rPr lang="en-US" sz="2800" b="1" dirty="0" err="1">
                <a:solidFill>
                  <a:srgbClr val="FF0000"/>
                </a:solidFill>
              </a:rPr>
              <a:t>gaji</a:t>
            </a:r>
            <a:r>
              <a:rPr lang="en-US" sz="2800" b="1" dirty="0">
                <a:solidFill>
                  <a:srgbClr val="FF0000"/>
                </a:solidFill>
              </a:rPr>
              <a:t>);</a:t>
            </a:r>
          </a:p>
          <a:p>
            <a:endParaRPr lang="en-US" sz="2800" dirty="0" smtClean="0"/>
          </a:p>
          <a:p>
            <a:endParaRPr lang="en-US" sz="2800" dirty="0" smtClean="0"/>
          </a:p>
        </p:txBody>
      </p:sp>
      <p:sp>
        <p:nvSpPr>
          <p:cNvPr id="38" name="TextBox 37"/>
          <p:cNvSpPr txBox="1"/>
          <p:nvPr/>
        </p:nvSpPr>
        <p:spPr>
          <a:xfrm rot="20570557">
            <a:off x="6471445" y="5002689"/>
            <a:ext cx="2989493" cy="1446550"/>
          </a:xfrm>
          <a:prstGeom prst="rect">
            <a:avLst/>
          </a:prstGeom>
          <a:noFill/>
        </p:spPr>
        <p:txBody>
          <a:bodyPr wrap="square" rtlCol="0">
            <a:spAutoFit/>
          </a:bodyPr>
          <a:lstStyle/>
          <a:p>
            <a:r>
              <a:rPr lang="en-US" sz="8800" dirty="0" smtClean="0">
                <a:solidFill>
                  <a:srgbClr val="C00000"/>
                </a:solidFill>
              </a:rPr>
              <a:t>[NO]</a:t>
            </a:r>
            <a:endParaRPr lang="en-US" sz="8800" dirty="0">
              <a:solidFill>
                <a:srgbClr val="C00000"/>
              </a:solidFill>
            </a:endParaRPr>
          </a:p>
        </p:txBody>
      </p:sp>
    </p:spTree>
    <p:extLst>
      <p:ext uri="{BB962C8B-B14F-4D97-AF65-F5344CB8AC3E}">
        <p14:creationId xmlns:p14="http://schemas.microsoft.com/office/powerpoint/2010/main" val="25899629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p:cTn id="29" dur="1000" fill="hold"/>
                                        <p:tgtEl>
                                          <p:spTgt spid="38"/>
                                        </p:tgtEl>
                                        <p:attrNameLst>
                                          <p:attrName>ppt_w</p:attrName>
                                        </p:attrNameLst>
                                      </p:cBhvr>
                                      <p:tavLst>
                                        <p:tav tm="0">
                                          <p:val>
                                            <p:strVal val="#ppt_w*0.70"/>
                                          </p:val>
                                        </p:tav>
                                        <p:tav tm="100000">
                                          <p:val>
                                            <p:strVal val="#ppt_w"/>
                                          </p:val>
                                        </p:tav>
                                      </p:tavLst>
                                    </p:anim>
                                    <p:anim calcmode="lin" valueType="num">
                                      <p:cBhvr>
                                        <p:cTn id="30" dur="1000" fill="hold"/>
                                        <p:tgtEl>
                                          <p:spTgt spid="38"/>
                                        </p:tgtEl>
                                        <p:attrNameLst>
                                          <p:attrName>ppt_h</p:attrName>
                                        </p:attrNameLst>
                                      </p:cBhvr>
                                      <p:tavLst>
                                        <p:tav tm="0">
                                          <p:val>
                                            <p:strVal val="#ppt_h"/>
                                          </p:val>
                                        </p:tav>
                                        <p:tav tm="100000">
                                          <p:val>
                                            <p:strVal val="#ppt_h"/>
                                          </p:val>
                                        </p:tav>
                                      </p:tavLst>
                                    </p:anim>
                                    <p:animEffect transition="in" filter="fade">
                                      <p:cBhvr>
                                        <p:cTn id="3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381000" y="1447800"/>
            <a:ext cx="8382000" cy="5318379"/>
          </a:xfrm>
        </p:spPr>
        <p:txBody>
          <a:bodyPr/>
          <a:lstStyle/>
          <a:p>
            <a:r>
              <a:rPr lang="en-US" dirty="0" smtClean="0"/>
              <a:t>Contoh2 :</a:t>
            </a:r>
          </a:p>
          <a:p>
            <a:pPr>
              <a:buNone/>
            </a:pPr>
            <a:r>
              <a:rPr lang="en-US" dirty="0" smtClean="0"/>
              <a:t>	</a:t>
            </a:r>
            <a:r>
              <a:rPr lang="en-US" sz="2800" b="1" dirty="0">
                <a:solidFill>
                  <a:srgbClr val="FF0000"/>
                </a:solidFill>
              </a:rPr>
              <a:t>select * from </a:t>
            </a:r>
            <a:r>
              <a:rPr lang="en-US" dirty="0" smtClean="0">
                <a:solidFill>
                  <a:srgbClr val="C00000"/>
                </a:solidFill>
              </a:rPr>
              <a:t>team</a:t>
            </a:r>
            <a:r>
              <a:rPr lang="en-US" dirty="0" smtClean="0">
                <a:solidFill>
                  <a:schemeClr val="bg1"/>
                </a:solidFill>
              </a:rPr>
              <a:t> </a:t>
            </a:r>
            <a:r>
              <a:rPr lang="en-US" sz="2800" b="1" dirty="0">
                <a:solidFill>
                  <a:srgbClr val="FF0000"/>
                </a:solidFill>
              </a:rPr>
              <a:t>where </a:t>
            </a:r>
            <a:r>
              <a:rPr lang="en-US" sz="2800" b="1" dirty="0" err="1">
                <a:solidFill>
                  <a:srgbClr val="FF0000"/>
                </a:solidFill>
              </a:rPr>
              <a:t>kode_team</a:t>
            </a:r>
            <a:r>
              <a:rPr lang="en-US" sz="2800" b="1" dirty="0">
                <a:solidFill>
                  <a:srgbClr val="FF0000"/>
                </a:solidFill>
              </a:rPr>
              <a:t> = </a:t>
            </a:r>
          </a:p>
          <a:p>
            <a:pPr>
              <a:buNone/>
            </a:pPr>
            <a:r>
              <a:rPr lang="en-US" sz="2800" b="1" dirty="0">
                <a:solidFill>
                  <a:srgbClr val="FF0000"/>
                </a:solidFill>
              </a:rPr>
              <a:t>		(select </a:t>
            </a:r>
            <a:r>
              <a:rPr lang="en-US" sz="2800" b="1" dirty="0" err="1">
                <a:solidFill>
                  <a:srgbClr val="FF0000"/>
                </a:solidFill>
              </a:rPr>
              <a:t>kode_team</a:t>
            </a:r>
            <a:r>
              <a:rPr lang="en-US" sz="2800" b="1" dirty="0">
                <a:solidFill>
                  <a:srgbClr val="FF0000"/>
                </a:solidFill>
              </a:rPr>
              <a:t> from </a:t>
            </a:r>
            <a:r>
              <a:rPr lang="en-US" dirty="0" err="1" smtClean="0">
                <a:solidFill>
                  <a:srgbClr val="C00000"/>
                </a:solidFill>
              </a:rPr>
              <a:t>peserta</a:t>
            </a:r>
            <a:r>
              <a:rPr lang="en-US" dirty="0" smtClean="0">
                <a:solidFill>
                  <a:schemeClr val="bg1"/>
                </a:solidFill>
              </a:rPr>
              <a:t> </a:t>
            </a:r>
            <a:r>
              <a:rPr lang="en-US" sz="2800" b="1" dirty="0">
                <a:solidFill>
                  <a:srgbClr val="FF0000"/>
                </a:solidFill>
              </a:rPr>
              <a:t>where </a:t>
            </a:r>
          </a:p>
          <a:p>
            <a:pPr>
              <a:buNone/>
            </a:pPr>
            <a:r>
              <a:rPr lang="en-US" sz="2800" b="1" dirty="0">
                <a:solidFill>
                  <a:srgbClr val="FF0000"/>
                </a:solidFill>
              </a:rPr>
              <a:t>		  </a:t>
            </a:r>
            <a:r>
              <a:rPr lang="en-US" sz="2800" b="1" dirty="0" err="1">
                <a:solidFill>
                  <a:srgbClr val="FF0000"/>
                </a:solidFill>
              </a:rPr>
              <a:t>nim</a:t>
            </a:r>
            <a:r>
              <a:rPr lang="en-US" sz="2800" b="1" dirty="0">
                <a:solidFill>
                  <a:srgbClr val="FF0000"/>
                </a:solidFill>
              </a:rPr>
              <a:t> = ‘113000111’);</a:t>
            </a:r>
          </a:p>
          <a:p>
            <a:pPr>
              <a:buNone/>
            </a:pPr>
            <a:endParaRPr lang="en-US" dirty="0" smtClean="0"/>
          </a:p>
          <a:p>
            <a:pPr>
              <a:buNone/>
            </a:pPr>
            <a:r>
              <a:rPr lang="en-US" dirty="0" smtClean="0"/>
              <a:t>		</a:t>
            </a:r>
            <a:r>
              <a:rPr lang="en-US" b="1" dirty="0" smtClean="0">
                <a:solidFill>
                  <a:srgbClr val="FFFF00"/>
                </a:solidFill>
              </a:rPr>
              <a:t> can we make it more simple like this?</a:t>
            </a:r>
          </a:p>
          <a:p>
            <a:pPr>
              <a:buNone/>
            </a:pPr>
            <a:r>
              <a:rPr lang="en-US" dirty="0" smtClean="0"/>
              <a:t>	</a:t>
            </a:r>
            <a:r>
              <a:rPr lang="en-US" sz="2800" b="1" dirty="0">
                <a:solidFill>
                  <a:srgbClr val="FF0000"/>
                </a:solidFill>
              </a:rPr>
              <a:t>select * from </a:t>
            </a:r>
            <a:r>
              <a:rPr lang="en-US" dirty="0" smtClean="0">
                <a:solidFill>
                  <a:srgbClr val="C00000"/>
                </a:solidFill>
              </a:rPr>
              <a:t>team t JOIN </a:t>
            </a:r>
            <a:r>
              <a:rPr lang="en-US" dirty="0" err="1" smtClean="0">
                <a:solidFill>
                  <a:srgbClr val="C00000"/>
                </a:solidFill>
              </a:rPr>
              <a:t>peserta</a:t>
            </a:r>
            <a:r>
              <a:rPr lang="en-US" dirty="0" smtClean="0">
                <a:solidFill>
                  <a:srgbClr val="C00000"/>
                </a:solidFill>
              </a:rPr>
              <a:t> p ON</a:t>
            </a:r>
          </a:p>
          <a:p>
            <a:pPr>
              <a:buNone/>
            </a:pPr>
            <a:r>
              <a:rPr lang="en-US" dirty="0" smtClean="0">
                <a:solidFill>
                  <a:schemeClr val="bg1"/>
                </a:solidFill>
              </a:rPr>
              <a:t>		</a:t>
            </a:r>
            <a:r>
              <a:rPr lang="en-US" sz="2800" b="1" dirty="0">
                <a:solidFill>
                  <a:srgbClr val="FF0000"/>
                </a:solidFill>
              </a:rPr>
              <a:t>(</a:t>
            </a:r>
            <a:r>
              <a:rPr lang="en-US" sz="2800" b="1" dirty="0" err="1">
                <a:solidFill>
                  <a:srgbClr val="FF0000"/>
                </a:solidFill>
              </a:rPr>
              <a:t>t.kode_team</a:t>
            </a:r>
            <a:r>
              <a:rPr lang="en-US" sz="2800" b="1" dirty="0">
                <a:solidFill>
                  <a:srgbClr val="FF0000"/>
                </a:solidFill>
              </a:rPr>
              <a:t> = </a:t>
            </a:r>
            <a:r>
              <a:rPr lang="en-US" sz="2800" b="1" dirty="0" err="1">
                <a:solidFill>
                  <a:srgbClr val="FF0000"/>
                </a:solidFill>
              </a:rPr>
              <a:t>p.kode_team</a:t>
            </a:r>
            <a:r>
              <a:rPr lang="en-US" sz="2800" b="1" dirty="0">
                <a:solidFill>
                  <a:srgbClr val="FF0000"/>
                </a:solidFill>
              </a:rPr>
              <a:t>)</a:t>
            </a:r>
          </a:p>
          <a:p>
            <a:pPr>
              <a:buNone/>
            </a:pPr>
            <a:r>
              <a:rPr lang="en-US" sz="2800" b="1" dirty="0">
                <a:solidFill>
                  <a:srgbClr val="FF0000"/>
                </a:solidFill>
              </a:rPr>
              <a:t>		where p.nim = ‘113000111’;</a:t>
            </a:r>
            <a:endParaRPr lang="en-US" sz="2800" b="1" dirty="0">
              <a:solidFill>
                <a:srgbClr val="FF0000"/>
              </a:solidFill>
            </a:endParaRPr>
          </a:p>
        </p:txBody>
      </p:sp>
      <p:sp>
        <p:nvSpPr>
          <p:cNvPr id="4" name="TextBox 3"/>
          <p:cNvSpPr txBox="1"/>
          <p:nvPr/>
        </p:nvSpPr>
        <p:spPr>
          <a:xfrm rot="20570557">
            <a:off x="6324980" y="5037455"/>
            <a:ext cx="3209611" cy="1446550"/>
          </a:xfrm>
          <a:prstGeom prst="rect">
            <a:avLst/>
          </a:prstGeom>
          <a:noFill/>
        </p:spPr>
        <p:txBody>
          <a:bodyPr wrap="square" rtlCol="0">
            <a:spAutoFit/>
          </a:bodyPr>
          <a:lstStyle/>
          <a:p>
            <a:r>
              <a:rPr lang="en-US" sz="8800" dirty="0" smtClean="0">
                <a:solidFill>
                  <a:srgbClr val="006600"/>
                </a:solidFill>
              </a:rPr>
              <a:t>[YES]</a:t>
            </a:r>
            <a:endParaRPr lang="en-US" sz="8800" dirty="0">
              <a:solidFill>
                <a:srgbClr val="006600"/>
              </a:solidFill>
            </a:endParaRPr>
          </a:p>
        </p:txBody>
      </p:sp>
    </p:spTree>
    <p:extLst>
      <p:ext uri="{BB962C8B-B14F-4D97-AF65-F5344CB8AC3E}">
        <p14:creationId xmlns:p14="http://schemas.microsoft.com/office/powerpoint/2010/main" val="31033129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strVal val="#ppt_w*0.70"/>
                                          </p:val>
                                        </p:tav>
                                        <p:tav tm="100000">
                                          <p:val>
                                            <p:strVal val="#ppt_w"/>
                                          </p:val>
                                        </p:tav>
                                      </p:tavLst>
                                    </p:anim>
                                    <p:anim calcmode="lin" valueType="num">
                                      <p:cBhvr>
                                        <p:cTn id="37" dur="500" fill="hold"/>
                                        <p:tgtEl>
                                          <p:spTgt spid="4"/>
                                        </p:tgtEl>
                                        <p:attrNameLst>
                                          <p:attrName>ppt_h</p:attrName>
                                        </p:attrNameLst>
                                      </p:cBhvr>
                                      <p:tavLst>
                                        <p:tav tm="0">
                                          <p:val>
                                            <p:strVal val="#ppt_h"/>
                                          </p:val>
                                        </p:tav>
                                        <p:tav tm="100000">
                                          <p:val>
                                            <p:strVal val="#ppt_h"/>
                                          </p:val>
                                        </p:tav>
                                      </p:tavLst>
                                    </p:anim>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457200"/>
            <a:ext cx="8382000" cy="3496342"/>
          </a:xfrm>
        </p:spPr>
        <p:txBody>
          <a:bodyPr/>
          <a:lstStyle/>
          <a:p>
            <a:r>
              <a:rPr lang="en-US" sz="3000" dirty="0" err="1" smtClean="0">
                <a:solidFill>
                  <a:srgbClr val="C00000"/>
                </a:solidFill>
              </a:rPr>
              <a:t>Pertanyaan</a:t>
            </a:r>
            <a:r>
              <a:rPr lang="en-US" sz="3000" dirty="0" smtClean="0">
                <a:solidFill>
                  <a:srgbClr val="C00000"/>
                </a:solidFill>
              </a:rPr>
              <a:t> :</a:t>
            </a:r>
          </a:p>
          <a:p>
            <a:pPr>
              <a:buNone/>
            </a:pPr>
            <a:r>
              <a:rPr lang="en-US" sz="3000" dirty="0" smtClean="0">
                <a:solidFill>
                  <a:srgbClr val="C00000"/>
                </a:solidFill>
              </a:rPr>
              <a:t>	</a:t>
            </a:r>
            <a:r>
              <a:rPr lang="en-US" sz="3000" dirty="0" err="1" smtClean="0">
                <a:solidFill>
                  <a:srgbClr val="C00000"/>
                </a:solidFill>
              </a:rPr>
              <a:t>Kapan</a:t>
            </a:r>
            <a:r>
              <a:rPr lang="en-US" sz="3000" dirty="0" smtClean="0">
                <a:solidFill>
                  <a:srgbClr val="C00000"/>
                </a:solidFill>
              </a:rPr>
              <a:t> </a:t>
            </a:r>
            <a:r>
              <a:rPr lang="en-US" sz="3000" dirty="0" err="1" smtClean="0">
                <a:solidFill>
                  <a:srgbClr val="C00000"/>
                </a:solidFill>
              </a:rPr>
              <a:t>harus</a:t>
            </a:r>
            <a:r>
              <a:rPr lang="en-US" sz="3000" dirty="0" smtClean="0">
                <a:solidFill>
                  <a:srgbClr val="C00000"/>
                </a:solidFill>
              </a:rPr>
              <a:t> </a:t>
            </a:r>
            <a:r>
              <a:rPr lang="en-US" sz="3000" dirty="0" err="1" smtClean="0">
                <a:solidFill>
                  <a:srgbClr val="C00000"/>
                </a:solidFill>
              </a:rPr>
              <a:t>menggunakan</a:t>
            </a:r>
            <a:r>
              <a:rPr lang="en-US" sz="3000" dirty="0" smtClean="0">
                <a:solidFill>
                  <a:srgbClr val="C00000"/>
                </a:solidFill>
              </a:rPr>
              <a:t> </a:t>
            </a:r>
            <a:r>
              <a:rPr lang="en-US" sz="3000" dirty="0" err="1" smtClean="0">
                <a:solidFill>
                  <a:srgbClr val="C00000"/>
                </a:solidFill>
              </a:rPr>
              <a:t>Subquery</a:t>
            </a:r>
            <a:r>
              <a:rPr lang="en-US" sz="3000" dirty="0" smtClean="0">
                <a:solidFill>
                  <a:srgbClr val="C00000"/>
                </a:solidFill>
              </a:rPr>
              <a:t>???</a:t>
            </a:r>
          </a:p>
          <a:p>
            <a:endParaRPr lang="en-US" sz="3000" dirty="0" smtClean="0"/>
          </a:p>
          <a:p>
            <a:r>
              <a:rPr lang="en-US" sz="3000" dirty="0" err="1" smtClean="0"/>
              <a:t>Subquery</a:t>
            </a:r>
            <a:r>
              <a:rPr lang="en-US" sz="3000" dirty="0" smtClean="0"/>
              <a:t> </a:t>
            </a:r>
            <a:r>
              <a:rPr lang="en-US" sz="3000" dirty="0" err="1" smtClean="0"/>
              <a:t>sangat</a:t>
            </a:r>
            <a:r>
              <a:rPr lang="en-US" sz="3000" dirty="0" smtClean="0"/>
              <a:t> </a:t>
            </a:r>
            <a:r>
              <a:rPr lang="en-US" sz="3000" dirty="0" err="1" smtClean="0"/>
              <a:t>cocok</a:t>
            </a:r>
            <a:r>
              <a:rPr lang="en-US" sz="3000" dirty="0" smtClean="0"/>
              <a:t> </a:t>
            </a:r>
            <a:r>
              <a:rPr lang="en-US" sz="3000" dirty="0" err="1" smtClean="0"/>
              <a:t>digunakan</a:t>
            </a:r>
            <a:r>
              <a:rPr lang="en-US" sz="3000" dirty="0" smtClean="0"/>
              <a:t> </a:t>
            </a:r>
            <a:r>
              <a:rPr lang="en-US" sz="3000" dirty="0" err="1" smtClean="0"/>
              <a:t>dalam</a:t>
            </a:r>
            <a:r>
              <a:rPr lang="en-US" sz="3000" dirty="0" smtClean="0"/>
              <a:t> </a:t>
            </a:r>
            <a:r>
              <a:rPr lang="en-US" sz="3000" dirty="0" err="1" smtClean="0"/>
              <a:t>suatu</a:t>
            </a:r>
            <a:r>
              <a:rPr lang="en-US" sz="3000" dirty="0" smtClean="0"/>
              <a:t> query </a:t>
            </a:r>
            <a:r>
              <a:rPr lang="en-US" sz="3000" dirty="0" err="1" smtClean="0"/>
              <a:t>dimana</a:t>
            </a:r>
            <a:r>
              <a:rPr lang="en-US" sz="3000" dirty="0" smtClean="0"/>
              <a:t> </a:t>
            </a:r>
            <a:r>
              <a:rPr lang="en-US" sz="3000" dirty="0" err="1" smtClean="0"/>
              <a:t>nilai-nilai</a:t>
            </a:r>
            <a:r>
              <a:rPr lang="en-US" sz="3000" dirty="0" smtClean="0"/>
              <a:t> yang </a:t>
            </a:r>
            <a:r>
              <a:rPr lang="en-US" sz="3000" dirty="0" err="1" smtClean="0"/>
              <a:t>ada</a:t>
            </a:r>
            <a:r>
              <a:rPr lang="en-US" sz="3000" dirty="0" smtClean="0"/>
              <a:t> </a:t>
            </a:r>
            <a:r>
              <a:rPr lang="en-US" sz="3000" dirty="0" err="1" smtClean="0"/>
              <a:t>diambil</a:t>
            </a:r>
            <a:r>
              <a:rPr lang="en-US" sz="3000" dirty="0" smtClean="0"/>
              <a:t> </a:t>
            </a:r>
            <a:r>
              <a:rPr lang="en-US" sz="3000" dirty="0" err="1" smtClean="0"/>
              <a:t>dan</a:t>
            </a:r>
            <a:r>
              <a:rPr lang="en-US" sz="3000" dirty="0" smtClean="0"/>
              <a:t> </a:t>
            </a:r>
            <a:r>
              <a:rPr lang="en-US" sz="3000" dirty="0" err="1" smtClean="0"/>
              <a:t>digunakan</a:t>
            </a:r>
            <a:r>
              <a:rPr lang="en-US" sz="3000" dirty="0" smtClean="0"/>
              <a:t> </a:t>
            </a:r>
            <a:r>
              <a:rPr lang="en-US" sz="3000" dirty="0" err="1" smtClean="0"/>
              <a:t>dalam</a:t>
            </a:r>
            <a:r>
              <a:rPr lang="en-US" sz="3000" dirty="0" smtClean="0"/>
              <a:t> </a:t>
            </a:r>
            <a:r>
              <a:rPr lang="en-US" sz="3000" dirty="0" err="1" smtClean="0"/>
              <a:t>suatu</a:t>
            </a:r>
            <a:r>
              <a:rPr lang="en-US" sz="3000" dirty="0" smtClean="0"/>
              <a:t> </a:t>
            </a:r>
            <a:r>
              <a:rPr lang="en-US" sz="3000" b="1" dirty="0" err="1" smtClean="0">
                <a:solidFill>
                  <a:srgbClr val="FFC000"/>
                </a:solidFill>
              </a:rPr>
              <a:t>kondisi</a:t>
            </a:r>
            <a:r>
              <a:rPr lang="en-US" sz="3000" b="1" dirty="0" smtClean="0">
                <a:solidFill>
                  <a:srgbClr val="FFC000"/>
                </a:solidFill>
              </a:rPr>
              <a:t> </a:t>
            </a:r>
            <a:r>
              <a:rPr lang="en-US" sz="3000" b="1" dirty="0" err="1" smtClean="0">
                <a:solidFill>
                  <a:srgbClr val="FFC000"/>
                </a:solidFill>
              </a:rPr>
              <a:t>perbandingan</a:t>
            </a:r>
            <a:r>
              <a:rPr lang="en-US" sz="3000" dirty="0" smtClean="0"/>
              <a:t>.</a:t>
            </a:r>
          </a:p>
          <a:p>
            <a:endParaRPr lang="en-US" sz="3000" dirty="0"/>
          </a:p>
        </p:txBody>
      </p:sp>
      <p:sp>
        <p:nvSpPr>
          <p:cNvPr id="11" name="Rounded Rectangle 10"/>
          <p:cNvSpPr/>
          <p:nvPr/>
        </p:nvSpPr>
        <p:spPr bwMode="auto">
          <a:xfrm>
            <a:off x="990601" y="4374847"/>
            <a:ext cx="1676399" cy="8067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b="1" dirty="0" smtClean="0">
                <a:solidFill>
                  <a:schemeClr val="bg1"/>
                </a:solidFill>
                <a:effectLst>
                  <a:outerShdw blurRad="38100" dist="38100" dir="2700000" algn="tl">
                    <a:srgbClr val="000000">
                      <a:alpha val="43137"/>
                    </a:srgbClr>
                  </a:outerShdw>
                </a:effectLst>
              </a:rPr>
              <a:t>2 </a:t>
            </a:r>
            <a:r>
              <a:rPr lang="en-US" sz="2300" b="1" dirty="0" err="1" smtClean="0">
                <a:solidFill>
                  <a:schemeClr val="bg1"/>
                </a:solidFill>
                <a:effectLst>
                  <a:outerShdw blurRad="38100" dist="38100" dir="2700000" algn="tl">
                    <a:srgbClr val="000000">
                      <a:alpha val="43137"/>
                    </a:srgbClr>
                  </a:outerShdw>
                </a:effectLst>
              </a:rPr>
              <a:t>tipe</a:t>
            </a:r>
            <a:r>
              <a:rPr lang="en-US" sz="2300" b="1" dirty="0" smtClean="0">
                <a:solidFill>
                  <a:schemeClr val="bg1"/>
                </a:solidFill>
                <a:effectLst>
                  <a:outerShdw blurRad="38100" dist="38100" dir="2700000" algn="tl">
                    <a:srgbClr val="000000">
                      <a:alpha val="43137"/>
                    </a:srgbClr>
                  </a:outerShdw>
                </a:effectLst>
              </a:rPr>
              <a:t> </a:t>
            </a:r>
            <a:r>
              <a:rPr lang="en-US" sz="2300" b="1" dirty="0" err="1" smtClean="0">
                <a:solidFill>
                  <a:schemeClr val="bg1"/>
                </a:solidFill>
                <a:effectLst>
                  <a:outerShdw blurRad="38100" dist="38100" dir="2700000" algn="tl">
                    <a:srgbClr val="000000">
                      <a:alpha val="43137"/>
                    </a:srgbClr>
                  </a:outerShdw>
                </a:effectLst>
              </a:rPr>
              <a:t>subquery</a:t>
            </a:r>
            <a:endParaRPr lang="en-US" sz="2300" b="1" dirty="0" smtClean="0">
              <a:solidFill>
                <a:schemeClr val="bg1"/>
              </a:solidFill>
              <a:effectLst>
                <a:outerShdw blurRad="38100" dist="38100" dir="2700000" algn="tl">
                  <a:srgbClr val="000000">
                    <a:alpha val="43137"/>
                  </a:srgbClr>
                </a:outerShdw>
              </a:effectLst>
            </a:endParaRPr>
          </a:p>
        </p:txBody>
      </p:sp>
      <p:sp>
        <p:nvSpPr>
          <p:cNvPr id="12" name="Rounded Rectangle 11"/>
          <p:cNvSpPr/>
          <p:nvPr/>
        </p:nvSpPr>
        <p:spPr bwMode="auto">
          <a:xfrm>
            <a:off x="3429000" y="5181600"/>
            <a:ext cx="1989667" cy="9591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2400" b="1" dirty="0" smtClean="0">
                <a:solidFill>
                  <a:schemeClr val="bg1"/>
                </a:solidFill>
              </a:rPr>
              <a:t>Multiple-row </a:t>
            </a:r>
            <a:r>
              <a:rPr lang="en-US" sz="2400" b="1" dirty="0" err="1" smtClean="0">
                <a:solidFill>
                  <a:schemeClr val="bg1"/>
                </a:solidFill>
              </a:rPr>
              <a:t>Subquery</a:t>
            </a:r>
            <a:r>
              <a:rPr lang="en-US" sz="2400" b="1" dirty="0" smtClean="0">
                <a:solidFill>
                  <a:schemeClr val="bg1"/>
                </a:solidFill>
              </a:rPr>
              <a:t> </a:t>
            </a:r>
          </a:p>
        </p:txBody>
      </p:sp>
      <p:sp>
        <p:nvSpPr>
          <p:cNvPr id="13" name="Rounded Rectangle 12"/>
          <p:cNvSpPr/>
          <p:nvPr/>
        </p:nvSpPr>
        <p:spPr bwMode="auto">
          <a:xfrm>
            <a:off x="3505200" y="3733800"/>
            <a:ext cx="1905000" cy="8067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2400" b="1" dirty="0" smtClean="0">
                <a:solidFill>
                  <a:schemeClr val="bg1"/>
                </a:solidFill>
              </a:rPr>
              <a:t>Single-row </a:t>
            </a:r>
            <a:r>
              <a:rPr lang="en-US" sz="2400" b="1" dirty="0" err="1" smtClean="0">
                <a:solidFill>
                  <a:schemeClr val="bg1"/>
                </a:solidFill>
              </a:rPr>
              <a:t>Subquery</a:t>
            </a:r>
            <a:r>
              <a:rPr lang="en-US" sz="2400" b="1" dirty="0" smtClean="0">
                <a:solidFill>
                  <a:schemeClr val="bg1"/>
                </a:solidFill>
              </a:rPr>
              <a:t> </a:t>
            </a:r>
          </a:p>
        </p:txBody>
      </p:sp>
      <p:cxnSp>
        <p:nvCxnSpPr>
          <p:cNvPr id="14" name="Straight Connector 13"/>
          <p:cNvCxnSpPr>
            <a:stCxn id="11" idx="3"/>
            <a:endCxn id="13" idx="1"/>
          </p:cNvCxnSpPr>
          <p:nvPr/>
        </p:nvCxnSpPr>
        <p:spPr>
          <a:xfrm flipV="1">
            <a:off x="2667000" y="4137177"/>
            <a:ext cx="838200" cy="6410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3"/>
            <a:endCxn id="12" idx="1"/>
          </p:cNvCxnSpPr>
          <p:nvPr/>
        </p:nvCxnSpPr>
        <p:spPr>
          <a:xfrm>
            <a:off x="2667000" y="4778224"/>
            <a:ext cx="762000" cy="88295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62600" y="3962400"/>
            <a:ext cx="2819400" cy="369332"/>
          </a:xfrm>
          <a:prstGeom prst="rect">
            <a:avLst/>
          </a:prstGeom>
          <a:noFill/>
        </p:spPr>
        <p:txBody>
          <a:bodyPr wrap="square" rtlCol="0">
            <a:spAutoFit/>
          </a:bodyPr>
          <a:lstStyle/>
          <a:p>
            <a:r>
              <a:rPr lang="en-US" dirty="0" smtClean="0">
                <a:latin typeface="Comic Sans MS" pitchFamily="66" charset="0"/>
                <a:sym typeface="Wingdings" pitchFamily="2" charset="2"/>
              </a:rPr>
              <a:t> </a:t>
            </a:r>
            <a:r>
              <a:rPr lang="en-US" dirty="0" err="1" smtClean="0">
                <a:latin typeface="Comic Sans MS" pitchFamily="66" charset="0"/>
              </a:rPr>
              <a:t>Menghasilkan</a:t>
            </a:r>
            <a:r>
              <a:rPr lang="en-US" dirty="0" smtClean="0">
                <a:latin typeface="Comic Sans MS" pitchFamily="66" charset="0"/>
              </a:rPr>
              <a:t> 1 </a:t>
            </a:r>
            <a:r>
              <a:rPr lang="en-US" dirty="0" err="1" smtClean="0">
                <a:latin typeface="Comic Sans MS" pitchFamily="66" charset="0"/>
              </a:rPr>
              <a:t>tuple</a:t>
            </a:r>
            <a:endParaRPr lang="en-US" dirty="0">
              <a:latin typeface="Comic Sans MS" pitchFamily="66" charset="0"/>
            </a:endParaRPr>
          </a:p>
        </p:txBody>
      </p:sp>
      <p:sp>
        <p:nvSpPr>
          <p:cNvPr id="17" name="TextBox 16"/>
          <p:cNvSpPr txBox="1"/>
          <p:nvPr/>
        </p:nvSpPr>
        <p:spPr>
          <a:xfrm>
            <a:off x="5562600" y="5486400"/>
            <a:ext cx="2819400" cy="369332"/>
          </a:xfrm>
          <a:prstGeom prst="rect">
            <a:avLst/>
          </a:prstGeom>
          <a:noFill/>
        </p:spPr>
        <p:txBody>
          <a:bodyPr wrap="square" rtlCol="0">
            <a:spAutoFit/>
          </a:bodyPr>
          <a:lstStyle/>
          <a:p>
            <a:r>
              <a:rPr lang="en-US" dirty="0" smtClean="0">
                <a:latin typeface="Comic Sans MS" pitchFamily="66" charset="0"/>
                <a:sym typeface="Wingdings" pitchFamily="2" charset="2"/>
              </a:rPr>
              <a:t> </a:t>
            </a:r>
            <a:r>
              <a:rPr lang="en-US" dirty="0" err="1" smtClean="0">
                <a:latin typeface="Comic Sans MS" pitchFamily="66" charset="0"/>
              </a:rPr>
              <a:t>Menghasilkan</a:t>
            </a:r>
            <a:r>
              <a:rPr lang="en-US" dirty="0" smtClean="0">
                <a:latin typeface="Comic Sans MS" pitchFamily="66" charset="0"/>
              </a:rPr>
              <a:t> &gt;1 </a:t>
            </a:r>
            <a:r>
              <a:rPr lang="en-US" dirty="0" err="1" smtClean="0">
                <a:latin typeface="Comic Sans MS" pitchFamily="66" charset="0"/>
              </a:rPr>
              <a:t>tuple</a:t>
            </a:r>
            <a:endParaRPr lang="en-US" dirty="0">
              <a:latin typeface="Comic Sans MS" pitchFamily="66" charset="0"/>
            </a:endParaRPr>
          </a:p>
        </p:txBody>
      </p:sp>
    </p:spTree>
    <p:extLst>
      <p:ext uri="{BB962C8B-B14F-4D97-AF65-F5344CB8AC3E}">
        <p14:creationId xmlns:p14="http://schemas.microsoft.com/office/powerpoint/2010/main" val="363754107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Left)">
                                      <p:cBhvr>
                                        <p:cTn id="7" dur="500"/>
                                        <p:tgtEl>
                                          <p:spTgt spid="3">
                                            <p:txEl>
                                              <p:pRg st="0" end="0"/>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lide(fromRight)">
                                      <p:cBhvr>
                                        <p:cTn id="20" dur="500"/>
                                        <p:tgtEl>
                                          <p:spTgt spid="11"/>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Right)">
                                      <p:cBhvr>
                                        <p:cTn id="23" dur="500"/>
                                        <p:tgtEl>
                                          <p:spTgt spid="12"/>
                                        </p:tgtEl>
                                      </p:cBhvr>
                                    </p:animEffect>
                                  </p:childTnLst>
                                </p:cTn>
                              </p:par>
                              <p:par>
                                <p:cTn id="24" presetID="12" presetClass="entr" presetSubtype="2"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lide(fromRight)">
                                      <p:cBhvr>
                                        <p:cTn id="26" dur="500"/>
                                        <p:tgtEl>
                                          <p:spTgt spid="13"/>
                                        </p:tgtEl>
                                      </p:cBhvr>
                                    </p:animEffect>
                                  </p:childTnLst>
                                </p:cTn>
                              </p:par>
                              <p:par>
                                <p:cTn id="27" presetID="12" presetClass="entr" presetSubtype="2"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Right)">
                                      <p:cBhvr>
                                        <p:cTn id="29" dur="500"/>
                                        <p:tgtEl>
                                          <p:spTgt spid="14"/>
                                        </p:tgtEl>
                                      </p:cBhvr>
                                    </p:animEffect>
                                  </p:childTnLst>
                                </p:cTn>
                              </p:par>
                              <p:par>
                                <p:cTn id="30" presetID="12" presetClass="entr" presetSubtype="2"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lide(fromRight)">
                                      <p:cBhvr>
                                        <p:cTn id="32" dur="500"/>
                                        <p:tgtEl>
                                          <p:spTgt spid="15"/>
                                        </p:tgtEl>
                                      </p:cBhvr>
                                    </p:animEffect>
                                  </p:childTnLst>
                                </p:cTn>
                              </p:par>
                              <p:par>
                                <p:cTn id="33" presetID="12" presetClass="entr" presetSubtype="2"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Right)">
                                      <p:cBhvr>
                                        <p:cTn id="35" dur="500"/>
                                        <p:tgtEl>
                                          <p:spTgt spid="16"/>
                                        </p:tgtEl>
                                      </p:cBhvr>
                                    </p:animEffect>
                                  </p:childTnLst>
                                </p:cTn>
                              </p:par>
                              <p:par>
                                <p:cTn id="36" presetID="12" presetClass="entr" presetSubtype="2"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slide(fromRigh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304800"/>
            <a:ext cx="8382000" cy="3354765"/>
          </a:xfrm>
        </p:spPr>
        <p:txBody>
          <a:bodyPr/>
          <a:lstStyle/>
          <a:p>
            <a:r>
              <a:rPr lang="en-US" dirty="0" smtClean="0"/>
              <a:t>Contoh3:</a:t>
            </a:r>
          </a:p>
          <a:p>
            <a:pPr>
              <a:buNone/>
            </a:pPr>
            <a:r>
              <a:rPr lang="en-US" dirty="0" smtClean="0"/>
              <a:t>	</a:t>
            </a:r>
            <a:r>
              <a:rPr lang="en-US" sz="2800" b="1" dirty="0">
                <a:solidFill>
                  <a:srgbClr val="FF0000"/>
                </a:solidFill>
              </a:rPr>
              <a:t>select distinct </a:t>
            </a:r>
            <a:r>
              <a:rPr lang="en-US" sz="2800" b="1" dirty="0" err="1">
                <a:solidFill>
                  <a:srgbClr val="FF0000"/>
                </a:solidFill>
              </a:rPr>
              <a:t>pnumber</a:t>
            </a:r>
            <a:endParaRPr lang="en-US" sz="2800" b="1" dirty="0">
              <a:solidFill>
                <a:srgbClr val="FF0000"/>
              </a:solidFill>
            </a:endParaRPr>
          </a:p>
          <a:p>
            <a:pPr>
              <a:buNone/>
            </a:pPr>
            <a:r>
              <a:rPr lang="en-US" sz="2800" b="1" dirty="0">
                <a:solidFill>
                  <a:srgbClr val="FF0000"/>
                </a:solidFill>
              </a:rPr>
              <a:t>	from project </a:t>
            </a:r>
          </a:p>
          <a:p>
            <a:pPr>
              <a:buNone/>
            </a:pPr>
            <a:r>
              <a:rPr lang="en-US" sz="2800" b="1" dirty="0">
                <a:solidFill>
                  <a:srgbClr val="FF0000"/>
                </a:solidFill>
              </a:rPr>
              <a:t>	where </a:t>
            </a:r>
            <a:r>
              <a:rPr lang="en-US" sz="2800" b="1" dirty="0" err="1">
                <a:solidFill>
                  <a:srgbClr val="FF0000"/>
                </a:solidFill>
              </a:rPr>
              <a:t>pnumber</a:t>
            </a:r>
            <a:r>
              <a:rPr lang="en-US" sz="2800" b="1" dirty="0">
                <a:solidFill>
                  <a:srgbClr val="FF0000"/>
                </a:solidFill>
              </a:rPr>
              <a:t> </a:t>
            </a:r>
            <a:r>
              <a:rPr lang="en-US" sz="2800" b="1" dirty="0" smtClean="0">
                <a:solidFill>
                  <a:srgbClr val="C00000"/>
                </a:solidFill>
              </a:rPr>
              <a:t>in</a:t>
            </a:r>
            <a:r>
              <a:rPr lang="en-US" sz="2800" dirty="0" smtClean="0">
                <a:solidFill>
                  <a:schemeClr val="bg1"/>
                </a:solidFill>
              </a:rPr>
              <a:t> </a:t>
            </a:r>
            <a:r>
              <a:rPr lang="en-US" sz="2800" b="1" dirty="0">
                <a:solidFill>
                  <a:srgbClr val="FF0000"/>
                </a:solidFill>
              </a:rPr>
              <a:t>(select </a:t>
            </a:r>
            <a:r>
              <a:rPr lang="en-US" sz="2800" b="1" dirty="0" err="1">
                <a:solidFill>
                  <a:srgbClr val="FF0000"/>
                </a:solidFill>
              </a:rPr>
              <a:t>pnumber</a:t>
            </a:r>
            <a:endParaRPr lang="en-US" sz="2800" b="1" dirty="0">
              <a:solidFill>
                <a:srgbClr val="FF0000"/>
              </a:solidFill>
            </a:endParaRPr>
          </a:p>
          <a:p>
            <a:pPr>
              <a:buNone/>
            </a:pPr>
            <a:r>
              <a:rPr lang="en-US" sz="2800" b="1" dirty="0">
                <a:solidFill>
                  <a:srgbClr val="FF0000"/>
                </a:solidFill>
              </a:rPr>
              <a:t>   			from 	project, </a:t>
            </a:r>
            <a:r>
              <a:rPr lang="en-US" sz="2800" b="1" dirty="0" err="1">
                <a:solidFill>
                  <a:srgbClr val="FF0000"/>
                </a:solidFill>
              </a:rPr>
              <a:t>departement</a:t>
            </a:r>
            <a:r>
              <a:rPr lang="en-US" sz="2800" b="1" dirty="0">
                <a:solidFill>
                  <a:srgbClr val="FF0000"/>
                </a:solidFill>
              </a:rPr>
              <a:t>, employee</a:t>
            </a:r>
          </a:p>
          <a:p>
            <a:pPr>
              <a:buNone/>
            </a:pPr>
            <a:r>
              <a:rPr lang="en-US" sz="2800" b="1" dirty="0">
                <a:solidFill>
                  <a:srgbClr val="FF0000"/>
                </a:solidFill>
              </a:rPr>
              <a:t>    			where </a:t>
            </a:r>
            <a:r>
              <a:rPr lang="en-US" sz="2800" b="1" dirty="0" err="1">
                <a:solidFill>
                  <a:srgbClr val="FF0000"/>
                </a:solidFill>
              </a:rPr>
              <a:t>pnum</a:t>
            </a:r>
            <a:r>
              <a:rPr lang="en-US" sz="2800" b="1" dirty="0">
                <a:solidFill>
                  <a:srgbClr val="FF0000"/>
                </a:solidFill>
              </a:rPr>
              <a:t> = </a:t>
            </a:r>
            <a:r>
              <a:rPr lang="en-US" sz="2800" b="1" dirty="0" err="1">
                <a:solidFill>
                  <a:srgbClr val="FF0000"/>
                </a:solidFill>
              </a:rPr>
              <a:t>dnumber</a:t>
            </a:r>
            <a:r>
              <a:rPr lang="en-US" sz="2800" b="1" dirty="0">
                <a:solidFill>
                  <a:srgbClr val="FF0000"/>
                </a:solidFill>
              </a:rPr>
              <a:t> and </a:t>
            </a:r>
          </a:p>
          <a:p>
            <a:pPr>
              <a:buNone/>
            </a:pPr>
            <a:r>
              <a:rPr lang="en-US" sz="2800" b="1" dirty="0">
                <a:solidFill>
                  <a:srgbClr val="FF0000"/>
                </a:solidFill>
              </a:rPr>
              <a:t>			</a:t>
            </a:r>
            <a:r>
              <a:rPr lang="en-US" sz="2800" b="1" dirty="0" err="1">
                <a:solidFill>
                  <a:srgbClr val="FF0000"/>
                </a:solidFill>
              </a:rPr>
              <a:t>lname</a:t>
            </a:r>
            <a:r>
              <a:rPr lang="en-US" sz="2800" b="1" dirty="0">
                <a:solidFill>
                  <a:srgbClr val="FF0000"/>
                </a:solidFill>
              </a:rPr>
              <a:t> = “smith”);</a:t>
            </a:r>
            <a:endParaRPr lang="en-US" sz="2800" b="1" dirty="0">
              <a:solidFill>
                <a:srgbClr val="FF0000"/>
              </a:solidFill>
            </a:endParaRPr>
          </a:p>
        </p:txBody>
      </p:sp>
      <p:sp>
        <p:nvSpPr>
          <p:cNvPr id="4" name="Rounded Rectangular Callout 3"/>
          <p:cNvSpPr/>
          <p:nvPr/>
        </p:nvSpPr>
        <p:spPr bwMode="auto">
          <a:xfrm>
            <a:off x="5029200" y="200891"/>
            <a:ext cx="3733800" cy="1371600"/>
          </a:xfrm>
          <a:prstGeom prst="wedgeRoundRectCallou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effectLst>
                  <a:outerShdw blurRad="38100" dist="38100" dir="2700000" algn="tl">
                    <a:srgbClr val="000000">
                      <a:alpha val="43137"/>
                    </a:srgbClr>
                  </a:outerShdw>
                </a:effectLst>
                <a:latin typeface="Segoe" pitchFamily="34" charset="0"/>
              </a:rPr>
              <a:t>Hasil</a:t>
            </a:r>
            <a:r>
              <a:rPr lang="en-US" sz="2300" dirty="0" smtClean="0">
                <a:solidFill>
                  <a:schemeClr val="bg1"/>
                </a:solidFill>
                <a:effectLst>
                  <a:outerShdw blurRad="38100" dist="38100" dir="2700000" algn="tl">
                    <a:srgbClr val="000000">
                      <a:alpha val="43137"/>
                    </a:srgbClr>
                  </a:outerShdw>
                </a:effectLst>
                <a:latin typeface="Segoe" pitchFamily="34" charset="0"/>
              </a:rPr>
              <a:t> </a:t>
            </a:r>
            <a:r>
              <a:rPr lang="en-US" sz="2300" dirty="0" err="1" smtClean="0">
                <a:solidFill>
                  <a:schemeClr val="bg1"/>
                </a:solidFill>
                <a:effectLst>
                  <a:outerShdw blurRad="38100" dist="38100" dir="2700000" algn="tl">
                    <a:srgbClr val="000000">
                      <a:alpha val="43137"/>
                    </a:srgbClr>
                  </a:outerShdw>
                </a:effectLst>
                <a:latin typeface="Segoe" pitchFamily="34" charset="0"/>
              </a:rPr>
              <a:t>apa</a:t>
            </a:r>
            <a:r>
              <a:rPr lang="en-US" sz="2300" dirty="0" smtClean="0">
                <a:solidFill>
                  <a:schemeClr val="bg1"/>
                </a:solidFill>
                <a:effectLst>
                  <a:outerShdw blurRad="38100" dist="38100" dir="2700000" algn="tl">
                    <a:srgbClr val="000000">
                      <a:alpha val="43137"/>
                    </a:srgbClr>
                  </a:outerShdw>
                </a:effectLst>
                <a:latin typeface="Segoe" pitchFamily="34" charset="0"/>
              </a:rPr>
              <a:t> yang </a:t>
            </a:r>
            <a:r>
              <a:rPr lang="en-US" sz="2300" dirty="0" err="1" smtClean="0">
                <a:solidFill>
                  <a:schemeClr val="bg1"/>
                </a:solidFill>
                <a:effectLst>
                  <a:outerShdw blurRad="38100" dist="38100" dir="2700000" algn="tl">
                    <a:srgbClr val="000000">
                      <a:alpha val="43137"/>
                    </a:srgbClr>
                  </a:outerShdw>
                </a:effectLst>
                <a:latin typeface="Segoe" pitchFamily="34" charset="0"/>
              </a:rPr>
              <a:t>akan</a:t>
            </a:r>
            <a:r>
              <a:rPr lang="en-US" sz="2300" dirty="0" smtClean="0">
                <a:solidFill>
                  <a:schemeClr val="bg1"/>
                </a:solidFill>
                <a:effectLst>
                  <a:outerShdw blurRad="38100" dist="38100" dir="2700000" algn="tl">
                    <a:srgbClr val="000000">
                      <a:alpha val="43137"/>
                    </a:srgbClr>
                  </a:outerShdw>
                </a:effectLst>
                <a:latin typeface="Segoe" pitchFamily="34" charset="0"/>
              </a:rPr>
              <a:t> </a:t>
            </a:r>
            <a:r>
              <a:rPr lang="en-US" sz="2300" dirty="0" err="1" smtClean="0">
                <a:solidFill>
                  <a:schemeClr val="bg1"/>
                </a:solidFill>
                <a:effectLst>
                  <a:outerShdw blurRad="38100" dist="38100" dir="2700000" algn="tl">
                    <a:srgbClr val="000000">
                      <a:alpha val="43137"/>
                    </a:srgbClr>
                  </a:outerShdw>
                </a:effectLst>
                <a:latin typeface="Segoe" pitchFamily="34" charset="0"/>
              </a:rPr>
              <a:t>ditampilkan</a:t>
            </a:r>
            <a:r>
              <a:rPr lang="en-US" sz="2300" dirty="0" smtClean="0">
                <a:solidFill>
                  <a:schemeClr val="bg1"/>
                </a:solidFill>
                <a:effectLst>
                  <a:outerShdw blurRad="38100" dist="38100" dir="2700000" algn="tl">
                    <a:srgbClr val="000000">
                      <a:alpha val="43137"/>
                    </a:srgbClr>
                  </a:outerShdw>
                </a:effectLst>
                <a:latin typeface="Segoe" pitchFamily="34" charset="0"/>
              </a:rPr>
              <a:t>? </a:t>
            </a:r>
            <a:r>
              <a:rPr lang="en-US" sz="2300" dirty="0" smtClean="0">
                <a:solidFill>
                  <a:schemeClr val="bg1"/>
                </a:solidFill>
                <a:effectLst>
                  <a:outerShdw blurRad="38100" dist="38100" dir="2700000" algn="tl">
                    <a:srgbClr val="000000">
                      <a:alpha val="43137"/>
                    </a:srgbClr>
                  </a:outerShdw>
                </a:effectLst>
                <a:latin typeface="Segoe" pitchFamily="34" charset="0"/>
                <a:sym typeface="Wingdings" pitchFamily="2" charset="2"/>
              </a:rPr>
              <a:t></a:t>
            </a:r>
            <a:endParaRPr lang="en-US" sz="230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5" name="TextBox 4"/>
          <p:cNvSpPr txBox="1"/>
          <p:nvPr/>
        </p:nvSpPr>
        <p:spPr>
          <a:xfrm>
            <a:off x="762000" y="3975318"/>
            <a:ext cx="7543800" cy="1815882"/>
          </a:xfrm>
          <a:prstGeom prst="rect">
            <a:avLst/>
          </a:prstGeom>
          <a:noFill/>
        </p:spPr>
        <p:txBody>
          <a:bodyPr wrap="square" rtlCol="0">
            <a:spAutoFit/>
          </a:bodyPr>
          <a:lstStyle/>
          <a:p>
            <a:r>
              <a:rPr lang="en-US" sz="2800" dirty="0" smtClean="0"/>
              <a:t>operator </a:t>
            </a:r>
            <a:r>
              <a:rPr lang="en-US" sz="2800" dirty="0" err="1" smtClean="0"/>
              <a:t>perbandingan</a:t>
            </a:r>
            <a:r>
              <a:rPr lang="en-US" sz="2800" dirty="0" smtClean="0"/>
              <a:t> “</a:t>
            </a:r>
            <a:r>
              <a:rPr lang="en-US" sz="2800" dirty="0" smtClean="0">
                <a:solidFill>
                  <a:srgbClr val="C00000"/>
                </a:solidFill>
              </a:rPr>
              <a:t>IN</a:t>
            </a:r>
            <a:r>
              <a:rPr lang="en-US" sz="2800" dirty="0" smtClean="0"/>
              <a:t>” </a:t>
            </a:r>
            <a:r>
              <a:rPr lang="en-US" sz="2800" dirty="0" err="1" smtClean="0"/>
              <a:t>di</a:t>
            </a:r>
            <a:r>
              <a:rPr lang="en-US" sz="2800" dirty="0" smtClean="0"/>
              <a:t> </a:t>
            </a:r>
            <a:r>
              <a:rPr lang="en-US" sz="2800" dirty="0" err="1" smtClean="0"/>
              <a:t>gunakan</a:t>
            </a:r>
            <a:r>
              <a:rPr lang="en-US" sz="2800" dirty="0" smtClean="0"/>
              <a:t> </a:t>
            </a:r>
            <a:r>
              <a:rPr lang="en-US" sz="2800" dirty="0" err="1" smtClean="0"/>
              <a:t>untuk</a:t>
            </a:r>
            <a:r>
              <a:rPr lang="en-US" sz="2800" dirty="0" smtClean="0"/>
              <a:t> </a:t>
            </a:r>
            <a:r>
              <a:rPr lang="en-US" sz="2800" b="1" dirty="0" err="1" smtClean="0">
                <a:solidFill>
                  <a:srgbClr val="FFC000"/>
                </a:solidFill>
              </a:rPr>
              <a:t>membandingkan</a:t>
            </a:r>
            <a:r>
              <a:rPr lang="en-US" sz="2800" dirty="0" smtClean="0"/>
              <a:t> </a:t>
            </a:r>
            <a:r>
              <a:rPr lang="en-US" sz="2800" dirty="0" err="1" smtClean="0"/>
              <a:t>satu</a:t>
            </a:r>
            <a:r>
              <a:rPr lang="en-US" sz="2800" dirty="0" smtClean="0"/>
              <a:t> </a:t>
            </a:r>
            <a:r>
              <a:rPr lang="en-US" sz="2800" dirty="0" err="1" smtClean="0"/>
              <a:t>nilai</a:t>
            </a:r>
            <a:r>
              <a:rPr lang="en-US" sz="2800" dirty="0" smtClean="0"/>
              <a:t> v1 </a:t>
            </a:r>
            <a:r>
              <a:rPr lang="en-US" sz="2800" dirty="0" err="1" smtClean="0"/>
              <a:t>dengan</a:t>
            </a:r>
            <a:r>
              <a:rPr lang="en-US" sz="2800" dirty="0" smtClean="0"/>
              <a:t> </a:t>
            </a:r>
            <a:r>
              <a:rPr lang="en-US" sz="2800" dirty="0" err="1" smtClean="0"/>
              <a:t>satu</a:t>
            </a:r>
            <a:r>
              <a:rPr lang="en-US" sz="2800" dirty="0" smtClean="0"/>
              <a:t> set (</a:t>
            </a:r>
            <a:r>
              <a:rPr lang="en-US" sz="2800" dirty="0" err="1" smtClean="0"/>
              <a:t>atau</a:t>
            </a:r>
            <a:r>
              <a:rPr lang="en-US" sz="2800" dirty="0" smtClean="0"/>
              <a:t> </a:t>
            </a:r>
            <a:r>
              <a:rPr lang="en-US" sz="2800" dirty="0" err="1" smtClean="0"/>
              <a:t>multiset</a:t>
            </a:r>
            <a:r>
              <a:rPr lang="en-US" sz="2800" dirty="0" smtClean="0"/>
              <a:t>) </a:t>
            </a:r>
            <a:r>
              <a:rPr lang="en-US" sz="2800" dirty="0" err="1" smtClean="0"/>
              <a:t>nilai</a:t>
            </a:r>
            <a:r>
              <a:rPr lang="en-US" sz="2800" dirty="0" smtClean="0"/>
              <a:t> v2 </a:t>
            </a:r>
            <a:r>
              <a:rPr lang="en-US" sz="2800" dirty="0" err="1" smtClean="0"/>
              <a:t>dan</a:t>
            </a:r>
            <a:r>
              <a:rPr lang="en-US" sz="2800" dirty="0" smtClean="0"/>
              <a:t> </a:t>
            </a:r>
            <a:r>
              <a:rPr lang="en-US" sz="2800" dirty="0" err="1" smtClean="0"/>
              <a:t>menghasilkan</a:t>
            </a:r>
            <a:r>
              <a:rPr lang="en-US" sz="2800" dirty="0" smtClean="0"/>
              <a:t> </a:t>
            </a:r>
            <a:r>
              <a:rPr lang="en-US" sz="2800" dirty="0" err="1" smtClean="0"/>
              <a:t>evaluasi</a:t>
            </a:r>
            <a:r>
              <a:rPr lang="en-US" sz="2800" dirty="0" smtClean="0"/>
              <a:t> TRUE </a:t>
            </a:r>
            <a:r>
              <a:rPr lang="en-US" sz="2800" dirty="0" err="1" smtClean="0"/>
              <a:t>jika</a:t>
            </a:r>
            <a:r>
              <a:rPr lang="en-US" sz="2800" dirty="0" smtClean="0"/>
              <a:t>  v1  Ev2</a:t>
            </a:r>
            <a:endParaRPr lang="en-US" sz="2800" dirty="0"/>
          </a:p>
        </p:txBody>
      </p:sp>
    </p:spTree>
    <p:extLst>
      <p:ext uri="{BB962C8B-B14F-4D97-AF65-F5344CB8AC3E}">
        <p14:creationId xmlns:p14="http://schemas.microsoft.com/office/powerpoint/2010/main" val="396517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1000"/>
                                        <p:tgtEl>
                                          <p:spTgt spid="3">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plus(in)">
                                      <p:cBhvr>
                                        <p:cTn id="10" dur="1000"/>
                                        <p:tgtEl>
                                          <p:spTgt spid="3">
                                            <p:txEl>
                                              <p:pRg st="1" end="1"/>
                                            </p:txEl>
                                          </p:spTgt>
                                        </p:tgtEl>
                                      </p:cBhvr>
                                    </p:animEffect>
                                  </p:childTnLst>
                                </p:cTn>
                              </p:par>
                              <p:par>
                                <p:cTn id="11" presetID="13"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plus(in)">
                                      <p:cBhvr>
                                        <p:cTn id="13" dur="1000"/>
                                        <p:tgtEl>
                                          <p:spTgt spid="3">
                                            <p:txEl>
                                              <p:pRg st="2" end="2"/>
                                            </p:txEl>
                                          </p:spTgt>
                                        </p:tgtEl>
                                      </p:cBhvr>
                                    </p:animEffect>
                                  </p:childTnLst>
                                </p:cTn>
                              </p:par>
                              <p:par>
                                <p:cTn id="14" presetID="13"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plus(in)">
                                      <p:cBhvr>
                                        <p:cTn id="16" dur="1000"/>
                                        <p:tgtEl>
                                          <p:spTgt spid="3">
                                            <p:txEl>
                                              <p:pRg st="3" end="3"/>
                                            </p:txEl>
                                          </p:spTgt>
                                        </p:tgtEl>
                                      </p:cBhvr>
                                    </p:animEffect>
                                  </p:childTnLst>
                                </p:cTn>
                              </p:par>
                              <p:par>
                                <p:cTn id="17" presetID="13"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plus(in)">
                                      <p:cBhvr>
                                        <p:cTn id="19" dur="1000"/>
                                        <p:tgtEl>
                                          <p:spTgt spid="3">
                                            <p:txEl>
                                              <p:pRg st="4" end="4"/>
                                            </p:txEl>
                                          </p:spTgt>
                                        </p:tgtEl>
                                      </p:cBhvr>
                                    </p:animEffect>
                                  </p:childTnLst>
                                </p:cTn>
                              </p:par>
                              <p:par>
                                <p:cTn id="20" presetID="13"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plus(in)">
                                      <p:cBhvr>
                                        <p:cTn id="22" dur="1000"/>
                                        <p:tgtEl>
                                          <p:spTgt spid="3">
                                            <p:txEl>
                                              <p:pRg st="5" end="5"/>
                                            </p:txEl>
                                          </p:spTgt>
                                        </p:tgtEl>
                                      </p:cBhvr>
                                    </p:animEffect>
                                  </p:childTnLst>
                                </p:cTn>
                              </p:par>
                              <p:par>
                                <p:cTn id="23" presetID="13"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plus(in)">
                                      <p:cBhvr>
                                        <p:cTn id="25" dur="1000"/>
                                        <p:tgtEl>
                                          <p:spTgt spid="3">
                                            <p:txEl>
                                              <p:pRg st="6" end="6"/>
                                            </p:txEl>
                                          </p:spTgt>
                                        </p:tgtEl>
                                      </p:cBhvr>
                                    </p:animEffect>
                                  </p:childTnLst>
                                </p:cTn>
                              </p:par>
                            </p:childTnLst>
                          </p:cTn>
                        </p:par>
                        <p:par>
                          <p:cTn id="26" fill="hold">
                            <p:stCondLst>
                              <p:cond delay="1000"/>
                            </p:stCondLst>
                            <p:childTnLst>
                              <p:par>
                                <p:cTn id="27" presetID="53"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381000" y="1411552"/>
            <a:ext cx="8382000" cy="2757678"/>
          </a:xfrm>
        </p:spPr>
        <p:txBody>
          <a:bodyPr/>
          <a:lstStyle/>
          <a:p>
            <a:r>
              <a:rPr lang="en-US" dirty="0" err="1" smtClean="0"/>
              <a:t>Selain</a:t>
            </a:r>
            <a:r>
              <a:rPr lang="en-US" dirty="0" smtClean="0"/>
              <a:t> operator IN, </a:t>
            </a:r>
            <a:r>
              <a:rPr lang="en-US" dirty="0" err="1" smtClean="0"/>
              <a:t>terdapat</a:t>
            </a:r>
            <a:r>
              <a:rPr lang="en-US" dirty="0" smtClean="0"/>
              <a:t> </a:t>
            </a:r>
            <a:r>
              <a:rPr lang="en-US" dirty="0" err="1" smtClean="0"/>
              <a:t>sejumlah</a:t>
            </a:r>
            <a:r>
              <a:rPr lang="en-US" dirty="0" smtClean="0"/>
              <a:t> operator </a:t>
            </a:r>
            <a:r>
              <a:rPr lang="en-US" dirty="0" err="1" smtClean="0"/>
              <a:t>perbandingan</a:t>
            </a:r>
            <a:r>
              <a:rPr lang="en-US" dirty="0" smtClean="0"/>
              <a:t> yang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membandingkan</a:t>
            </a:r>
            <a:r>
              <a:rPr lang="en-US" dirty="0" smtClean="0"/>
              <a:t> </a:t>
            </a:r>
            <a:r>
              <a:rPr lang="en-US" dirty="0" err="1" smtClean="0"/>
              <a:t>satui</a:t>
            </a:r>
            <a:r>
              <a:rPr lang="en-US" dirty="0" smtClean="0"/>
              <a:t> </a:t>
            </a:r>
            <a:r>
              <a:rPr lang="en-US" dirty="0" err="1" smtClean="0"/>
              <a:t>nilai</a:t>
            </a:r>
            <a:r>
              <a:rPr lang="en-US" dirty="0" smtClean="0"/>
              <a:t> V1 (</a:t>
            </a:r>
            <a:r>
              <a:rPr lang="en-US" dirty="0" err="1" smtClean="0"/>
              <a:t>biasanya</a:t>
            </a:r>
            <a:r>
              <a:rPr lang="en-US" dirty="0" smtClean="0"/>
              <a:t> </a:t>
            </a:r>
            <a:r>
              <a:rPr lang="en-US" dirty="0" err="1" smtClean="0"/>
              <a:t>satu</a:t>
            </a:r>
            <a:r>
              <a:rPr lang="en-US" dirty="0" smtClean="0"/>
              <a:t> </a:t>
            </a:r>
            <a:r>
              <a:rPr lang="en-US" dirty="0" err="1" smtClean="0"/>
              <a:t>atribut</a:t>
            </a:r>
            <a:r>
              <a:rPr lang="en-US" dirty="0" smtClean="0"/>
              <a:t>) </a:t>
            </a:r>
            <a:r>
              <a:rPr lang="en-US" dirty="0" err="1" smtClean="0"/>
              <a:t>terhadap</a:t>
            </a:r>
            <a:r>
              <a:rPr lang="en-US" dirty="0" smtClean="0"/>
              <a:t> </a:t>
            </a:r>
            <a:r>
              <a:rPr lang="en-US" dirty="0" err="1" smtClean="0"/>
              <a:t>satu</a:t>
            </a:r>
            <a:r>
              <a:rPr lang="en-US" dirty="0" smtClean="0"/>
              <a:t> set V2 (</a:t>
            </a:r>
            <a:r>
              <a:rPr lang="en-US" dirty="0" err="1" smtClean="0"/>
              <a:t>biasanya</a:t>
            </a:r>
            <a:r>
              <a:rPr lang="en-US" dirty="0" smtClean="0"/>
              <a:t>  </a:t>
            </a:r>
            <a:r>
              <a:rPr lang="en-US" dirty="0" err="1" smtClean="0"/>
              <a:t>subquery</a:t>
            </a:r>
            <a:r>
              <a:rPr lang="en-US" dirty="0" smtClean="0"/>
              <a:t>).</a:t>
            </a:r>
          </a:p>
          <a:p>
            <a:r>
              <a:rPr lang="en-US" dirty="0" smtClean="0"/>
              <a:t>Operator lain : NOT, ANY, SOME, ALL</a:t>
            </a:r>
            <a:endParaRPr lang="en-US" dirty="0"/>
          </a:p>
        </p:txBody>
      </p:sp>
    </p:spTree>
    <p:extLst>
      <p:ext uri="{BB962C8B-B14F-4D97-AF65-F5344CB8AC3E}">
        <p14:creationId xmlns:p14="http://schemas.microsoft.com/office/powerpoint/2010/main" val="18145949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4" name="TextBox 3"/>
          <p:cNvSpPr txBox="1"/>
          <p:nvPr/>
        </p:nvSpPr>
        <p:spPr>
          <a:xfrm>
            <a:off x="304800" y="912674"/>
            <a:ext cx="3907464" cy="193899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SELECT </a:t>
            </a:r>
            <a:r>
              <a:rPr lang="en-US" sz="2000" dirty="0" err="1" smtClean="0"/>
              <a:t>Id_Pegawai,Nama</a:t>
            </a:r>
            <a:endParaRPr lang="en-US" sz="2000" dirty="0" smtClean="0"/>
          </a:p>
          <a:p>
            <a:r>
              <a:rPr lang="en-US" sz="2000" dirty="0" smtClean="0"/>
              <a:t>FROM </a:t>
            </a:r>
            <a:r>
              <a:rPr lang="en-US" sz="2000" dirty="0" err="1" smtClean="0"/>
              <a:t>Pegawai</a:t>
            </a:r>
            <a:endParaRPr lang="en-US" sz="2000" dirty="0" smtClean="0"/>
          </a:p>
          <a:p>
            <a:r>
              <a:rPr lang="en-US" sz="2000" dirty="0" smtClean="0"/>
              <a:t>WHERE </a:t>
            </a:r>
            <a:r>
              <a:rPr lang="en-US" sz="2000" dirty="0" err="1" smtClean="0"/>
              <a:t>Gaji</a:t>
            </a:r>
            <a:r>
              <a:rPr lang="en-US" sz="2000" dirty="0" smtClean="0"/>
              <a:t> &lt; ANY (SELECT </a:t>
            </a:r>
            <a:r>
              <a:rPr lang="en-US" sz="2000" dirty="0" err="1" smtClean="0"/>
              <a:t>Gaji</a:t>
            </a:r>
            <a:endParaRPr lang="en-US" sz="2000" dirty="0" smtClean="0"/>
          </a:p>
          <a:p>
            <a:r>
              <a:rPr lang="en-US" sz="2000" dirty="0" smtClean="0"/>
              <a:t>FROM </a:t>
            </a:r>
            <a:r>
              <a:rPr lang="en-US" sz="2000" dirty="0" err="1" smtClean="0"/>
              <a:t>Pegawai</a:t>
            </a:r>
            <a:endParaRPr lang="en-US" sz="2000" dirty="0" smtClean="0"/>
          </a:p>
          <a:p>
            <a:r>
              <a:rPr lang="en-US" sz="2000" dirty="0" smtClean="0"/>
              <a:t>WHERE </a:t>
            </a:r>
            <a:r>
              <a:rPr lang="en-US" sz="2000" dirty="0" err="1" smtClean="0"/>
              <a:t>Id_dept</a:t>
            </a:r>
            <a:r>
              <a:rPr lang="en-US" sz="2000" dirty="0" smtClean="0"/>
              <a:t>=’4’);</a:t>
            </a:r>
            <a:endParaRPr lang="en-US" sz="2000" dirty="0"/>
          </a:p>
        </p:txBody>
      </p:sp>
      <p:sp>
        <p:nvSpPr>
          <p:cNvPr id="5" name="TextBox 4"/>
          <p:cNvSpPr txBox="1"/>
          <p:nvPr/>
        </p:nvSpPr>
        <p:spPr>
          <a:xfrm>
            <a:off x="304799" y="2819400"/>
            <a:ext cx="3907465" cy="193899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SELECT </a:t>
            </a:r>
            <a:r>
              <a:rPr lang="en-US" sz="2000" dirty="0" err="1" smtClean="0"/>
              <a:t>Id_Pegawai,Nama</a:t>
            </a:r>
            <a:endParaRPr lang="en-US" sz="2000" dirty="0" smtClean="0"/>
          </a:p>
          <a:p>
            <a:r>
              <a:rPr lang="en-US" sz="2000" dirty="0" smtClean="0"/>
              <a:t>FROM </a:t>
            </a:r>
            <a:r>
              <a:rPr lang="en-US" sz="2000" dirty="0" err="1" smtClean="0"/>
              <a:t>Pegawai</a:t>
            </a:r>
            <a:endParaRPr lang="en-US" sz="2000" dirty="0" smtClean="0"/>
          </a:p>
          <a:p>
            <a:r>
              <a:rPr lang="en-US" sz="2000" dirty="0" smtClean="0"/>
              <a:t>WHERE </a:t>
            </a:r>
            <a:r>
              <a:rPr lang="en-US" sz="2000" dirty="0" err="1" smtClean="0"/>
              <a:t>Gaji</a:t>
            </a:r>
            <a:r>
              <a:rPr lang="en-US" sz="2000" dirty="0" smtClean="0"/>
              <a:t> &lt; ALL (SELECT </a:t>
            </a:r>
            <a:r>
              <a:rPr lang="en-US" sz="2000" dirty="0" err="1" smtClean="0"/>
              <a:t>Gaji</a:t>
            </a:r>
            <a:endParaRPr lang="en-US" sz="2000" dirty="0" smtClean="0"/>
          </a:p>
          <a:p>
            <a:r>
              <a:rPr lang="en-US" sz="2000" dirty="0" smtClean="0"/>
              <a:t>FROM </a:t>
            </a:r>
            <a:r>
              <a:rPr lang="en-US" sz="2000" dirty="0" err="1" smtClean="0"/>
              <a:t>Pegawai</a:t>
            </a:r>
            <a:endParaRPr lang="en-US" sz="2000" dirty="0" smtClean="0"/>
          </a:p>
          <a:p>
            <a:r>
              <a:rPr lang="en-US" sz="2000" dirty="0" smtClean="0"/>
              <a:t>WHERE </a:t>
            </a:r>
            <a:r>
              <a:rPr lang="en-US" sz="2000" dirty="0" err="1" smtClean="0"/>
              <a:t>Id_dept</a:t>
            </a:r>
            <a:r>
              <a:rPr lang="en-US" sz="2000" dirty="0" smtClean="0"/>
              <a:t>=’4’);</a:t>
            </a:r>
            <a:endParaRPr lang="en-US" sz="2000" dirty="0"/>
          </a:p>
        </p:txBody>
      </p:sp>
      <p:sp>
        <p:nvSpPr>
          <p:cNvPr id="6" name="TextBox 5"/>
          <p:cNvSpPr txBox="1"/>
          <p:nvPr/>
        </p:nvSpPr>
        <p:spPr>
          <a:xfrm>
            <a:off x="304800" y="4724400"/>
            <a:ext cx="3907464" cy="193899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SELECT </a:t>
            </a:r>
            <a:r>
              <a:rPr lang="en-US" sz="2000" dirty="0" err="1" smtClean="0"/>
              <a:t>Id_Pegawai,Nama</a:t>
            </a:r>
            <a:endParaRPr lang="en-US" sz="2000" dirty="0" smtClean="0"/>
          </a:p>
          <a:p>
            <a:r>
              <a:rPr lang="en-US" sz="2000" dirty="0" smtClean="0"/>
              <a:t>FROM </a:t>
            </a:r>
            <a:r>
              <a:rPr lang="en-US" sz="2000" dirty="0" err="1" smtClean="0"/>
              <a:t>Pegawai</a:t>
            </a:r>
            <a:endParaRPr lang="en-US" sz="2000" dirty="0" smtClean="0"/>
          </a:p>
          <a:p>
            <a:r>
              <a:rPr lang="en-US" sz="2000" dirty="0" smtClean="0"/>
              <a:t>WHERE </a:t>
            </a:r>
            <a:r>
              <a:rPr lang="en-US" sz="2000" dirty="0" err="1" smtClean="0"/>
              <a:t>Gaji</a:t>
            </a:r>
            <a:r>
              <a:rPr lang="en-US" sz="2000" dirty="0" smtClean="0"/>
              <a:t> &lt; SOME (SELECT </a:t>
            </a:r>
            <a:r>
              <a:rPr lang="en-US" sz="2000" dirty="0" err="1" smtClean="0"/>
              <a:t>Gaji</a:t>
            </a:r>
            <a:endParaRPr lang="en-US" sz="2000" dirty="0" smtClean="0"/>
          </a:p>
          <a:p>
            <a:r>
              <a:rPr lang="en-US" sz="2000" dirty="0" smtClean="0"/>
              <a:t>FROM </a:t>
            </a:r>
            <a:r>
              <a:rPr lang="en-US" sz="2000" dirty="0" err="1" smtClean="0"/>
              <a:t>Pegawai</a:t>
            </a:r>
            <a:endParaRPr lang="en-US" sz="2000" dirty="0" smtClean="0"/>
          </a:p>
          <a:p>
            <a:r>
              <a:rPr lang="en-US" sz="2000" dirty="0" smtClean="0"/>
              <a:t>WHERE </a:t>
            </a:r>
            <a:r>
              <a:rPr lang="en-US" sz="2000" dirty="0" err="1" smtClean="0"/>
              <a:t>Id_dept</a:t>
            </a:r>
            <a:r>
              <a:rPr lang="en-US" sz="2000" dirty="0" smtClean="0"/>
              <a:t>=’4’);</a:t>
            </a:r>
            <a:endParaRPr lang="en-US" sz="2000" dirty="0"/>
          </a:p>
        </p:txBody>
      </p:sp>
      <p:sp>
        <p:nvSpPr>
          <p:cNvPr id="9" name="TextBox 8"/>
          <p:cNvSpPr txBox="1"/>
          <p:nvPr/>
        </p:nvSpPr>
        <p:spPr>
          <a:xfrm>
            <a:off x="304800" y="101025"/>
            <a:ext cx="3429000" cy="584775"/>
          </a:xfrm>
          <a:prstGeom prst="rect">
            <a:avLst/>
          </a:prstGeom>
          <a:noFill/>
        </p:spPr>
        <p:txBody>
          <a:bodyPr wrap="square" rtlCol="0">
            <a:spAutoFit/>
          </a:bodyPr>
          <a:lstStyle/>
          <a:p>
            <a:r>
              <a:rPr lang="en-US" sz="3200" dirty="0" smtClean="0"/>
              <a:t>Contoh4:</a:t>
            </a:r>
          </a:p>
        </p:txBody>
      </p:sp>
      <p:sp>
        <p:nvSpPr>
          <p:cNvPr id="10" name="TextBox 9"/>
          <p:cNvSpPr txBox="1"/>
          <p:nvPr/>
        </p:nvSpPr>
        <p:spPr>
          <a:xfrm>
            <a:off x="4267200" y="1275784"/>
            <a:ext cx="3352800" cy="646331"/>
          </a:xfrm>
          <a:prstGeom prst="rect">
            <a:avLst/>
          </a:prstGeom>
          <a:noFill/>
        </p:spPr>
        <p:txBody>
          <a:bodyPr wrap="square" rtlCol="0">
            <a:spAutoFit/>
          </a:bodyPr>
          <a:lstStyle/>
          <a:p>
            <a:r>
              <a:rPr lang="en-US" sz="3600" dirty="0" smtClean="0"/>
              <a:t>Output =</a:t>
            </a:r>
            <a:endParaRPr lang="en-US" sz="3600" dirty="0"/>
          </a:p>
        </p:txBody>
      </p:sp>
      <p:sp>
        <p:nvSpPr>
          <p:cNvPr id="11" name="TextBox 10"/>
          <p:cNvSpPr txBox="1"/>
          <p:nvPr/>
        </p:nvSpPr>
        <p:spPr>
          <a:xfrm>
            <a:off x="4267200" y="3180784"/>
            <a:ext cx="3352800" cy="646331"/>
          </a:xfrm>
          <a:prstGeom prst="rect">
            <a:avLst/>
          </a:prstGeom>
          <a:noFill/>
        </p:spPr>
        <p:txBody>
          <a:bodyPr wrap="square" rtlCol="0">
            <a:spAutoFit/>
          </a:bodyPr>
          <a:lstStyle/>
          <a:p>
            <a:r>
              <a:rPr lang="en-US" sz="3600" dirty="0" smtClean="0"/>
              <a:t>Output =</a:t>
            </a:r>
            <a:endParaRPr lang="en-US" sz="3600" dirty="0"/>
          </a:p>
        </p:txBody>
      </p:sp>
      <p:sp>
        <p:nvSpPr>
          <p:cNvPr id="12" name="TextBox 11"/>
          <p:cNvSpPr txBox="1"/>
          <p:nvPr/>
        </p:nvSpPr>
        <p:spPr>
          <a:xfrm>
            <a:off x="4267200" y="5161984"/>
            <a:ext cx="3352800" cy="646331"/>
          </a:xfrm>
          <a:prstGeom prst="rect">
            <a:avLst/>
          </a:prstGeom>
          <a:noFill/>
        </p:spPr>
        <p:txBody>
          <a:bodyPr wrap="square" rtlCol="0">
            <a:spAutoFit/>
          </a:bodyPr>
          <a:lstStyle/>
          <a:p>
            <a:r>
              <a:rPr lang="en-US" sz="3600" dirty="0" smtClean="0"/>
              <a:t>Output =</a:t>
            </a:r>
            <a:endParaRPr lang="en-US" sz="3600" dirty="0"/>
          </a:p>
        </p:txBody>
      </p:sp>
    </p:spTree>
    <p:extLst>
      <p:ext uri="{BB962C8B-B14F-4D97-AF65-F5344CB8AC3E}">
        <p14:creationId xmlns:p14="http://schemas.microsoft.com/office/powerpoint/2010/main" val="173906437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381000" y="1143000"/>
            <a:ext cx="8382000" cy="5466112"/>
          </a:xfrm>
        </p:spPr>
        <p:txBody>
          <a:bodyPr/>
          <a:lstStyle/>
          <a:p>
            <a:r>
              <a:rPr lang="en-US" sz="2800" dirty="0" err="1" smtClean="0"/>
              <a:t>Secara</a:t>
            </a:r>
            <a:r>
              <a:rPr lang="en-US" sz="2800" dirty="0" smtClean="0"/>
              <a:t> </a:t>
            </a:r>
            <a:r>
              <a:rPr lang="en-US" sz="2800" dirty="0" err="1" smtClean="0"/>
              <a:t>umum</a:t>
            </a:r>
            <a:r>
              <a:rPr lang="en-US" sz="2800" dirty="0" smtClean="0"/>
              <a:t>, </a:t>
            </a:r>
            <a:r>
              <a:rPr lang="en-US" sz="2800" dirty="0" err="1" smtClean="0"/>
              <a:t>suatu</a:t>
            </a:r>
            <a:r>
              <a:rPr lang="en-US" sz="2800" dirty="0" smtClean="0"/>
              <a:t> query </a:t>
            </a:r>
            <a:r>
              <a:rPr lang="en-US" sz="2800" dirty="0" err="1" smtClean="0"/>
              <a:t>dengan</a:t>
            </a:r>
            <a:r>
              <a:rPr lang="en-US" sz="2800" dirty="0" smtClean="0"/>
              <a:t> </a:t>
            </a:r>
            <a:r>
              <a:rPr lang="en-US" sz="2800" dirty="0" err="1" smtClean="0"/>
              <a:t>struktur</a:t>
            </a:r>
            <a:r>
              <a:rPr lang="en-US" sz="2800" dirty="0" smtClean="0"/>
              <a:t> nested select…..from…where… </a:t>
            </a:r>
            <a:r>
              <a:rPr lang="en-US" sz="2800" dirty="0" err="1" smtClean="0"/>
              <a:t>dan</a:t>
            </a:r>
            <a:r>
              <a:rPr lang="en-US" sz="2800" dirty="0" smtClean="0"/>
              <a:t> </a:t>
            </a:r>
            <a:r>
              <a:rPr lang="en-US" sz="2800" dirty="0" err="1" smtClean="0"/>
              <a:t>menggunakan</a:t>
            </a:r>
            <a:r>
              <a:rPr lang="en-US" sz="2800" dirty="0" smtClean="0"/>
              <a:t> operator </a:t>
            </a:r>
            <a:r>
              <a:rPr lang="en-US" sz="2800" dirty="0" err="1" smtClean="0"/>
              <a:t>perbandingan</a:t>
            </a:r>
            <a:r>
              <a:rPr lang="en-US" sz="2800" dirty="0" smtClean="0"/>
              <a:t> = </a:t>
            </a:r>
            <a:r>
              <a:rPr lang="en-US" sz="2800" dirty="0" err="1" smtClean="0"/>
              <a:t>atau</a:t>
            </a:r>
            <a:r>
              <a:rPr lang="en-US" sz="2800" dirty="0" smtClean="0"/>
              <a:t>  In </a:t>
            </a:r>
            <a:r>
              <a:rPr lang="en-US" sz="2800" dirty="0" err="1" smtClean="0"/>
              <a:t>selalu</a:t>
            </a:r>
            <a:r>
              <a:rPr lang="en-US" sz="2800" dirty="0" smtClean="0"/>
              <a:t> </a:t>
            </a:r>
            <a:r>
              <a:rPr lang="en-US" sz="2800" dirty="0" err="1" smtClean="0"/>
              <a:t>dapat</a:t>
            </a:r>
            <a:r>
              <a:rPr lang="en-US" sz="2800" dirty="0" smtClean="0"/>
              <a:t> </a:t>
            </a:r>
            <a:r>
              <a:rPr lang="en-US" sz="2800" dirty="0" err="1" smtClean="0"/>
              <a:t>dinyatakan</a:t>
            </a:r>
            <a:r>
              <a:rPr lang="en-US" sz="2800" dirty="0" smtClean="0"/>
              <a:t> </a:t>
            </a:r>
            <a:r>
              <a:rPr lang="en-US" sz="2800" dirty="0" err="1" smtClean="0"/>
              <a:t>sebagai</a:t>
            </a:r>
            <a:r>
              <a:rPr lang="en-US" sz="2800" dirty="0" smtClean="0"/>
              <a:t> query </a:t>
            </a:r>
            <a:r>
              <a:rPr lang="en-US" sz="2800" dirty="0" err="1" smtClean="0"/>
              <a:t>dengan</a:t>
            </a:r>
            <a:r>
              <a:rPr lang="en-US" sz="2800" dirty="0" smtClean="0"/>
              <a:t> </a:t>
            </a:r>
            <a:r>
              <a:rPr lang="en-US" sz="2800" dirty="0" err="1" smtClean="0"/>
              <a:t>struktur</a:t>
            </a:r>
            <a:r>
              <a:rPr lang="en-US" sz="2800" dirty="0" smtClean="0"/>
              <a:t> </a:t>
            </a:r>
            <a:r>
              <a:rPr lang="en-US" sz="2800" dirty="0" err="1" smtClean="0"/>
              <a:t>satu</a:t>
            </a:r>
            <a:r>
              <a:rPr lang="en-US" sz="2800" dirty="0" smtClean="0"/>
              <a:t> </a:t>
            </a:r>
            <a:r>
              <a:rPr lang="en-US" sz="2800" dirty="0" err="1" smtClean="0"/>
              <a:t>blok</a:t>
            </a:r>
            <a:r>
              <a:rPr lang="en-US" sz="2800" dirty="0" smtClean="0"/>
              <a:t>  </a:t>
            </a:r>
            <a:r>
              <a:rPr lang="en-US" sz="2800" dirty="0" err="1" smtClean="0"/>
              <a:t>saja</a:t>
            </a:r>
            <a:endParaRPr lang="en-US" sz="2800" dirty="0" smtClean="0"/>
          </a:p>
          <a:p>
            <a:pPr>
              <a:buNone/>
            </a:pPr>
            <a:r>
              <a:rPr lang="en-US" sz="2800" dirty="0" smtClean="0"/>
              <a:t>	</a:t>
            </a:r>
          </a:p>
          <a:p>
            <a:pPr>
              <a:buNone/>
            </a:pPr>
            <a:r>
              <a:rPr lang="en-US" sz="2800" dirty="0" smtClean="0">
                <a:solidFill>
                  <a:schemeClr val="bg1"/>
                </a:solidFill>
              </a:rPr>
              <a:t>	</a:t>
            </a:r>
            <a:r>
              <a:rPr lang="en-US" sz="2800" dirty="0" smtClean="0">
                <a:solidFill>
                  <a:srgbClr val="FF0000"/>
                </a:solidFill>
              </a:rPr>
              <a:t>select </a:t>
            </a:r>
            <a:r>
              <a:rPr lang="en-US" sz="2800" dirty="0" err="1" smtClean="0">
                <a:solidFill>
                  <a:srgbClr val="FF0000"/>
                </a:solidFill>
              </a:rPr>
              <a:t>ename</a:t>
            </a:r>
            <a:r>
              <a:rPr lang="en-US" sz="2800" dirty="0" smtClean="0">
                <a:solidFill>
                  <a:srgbClr val="FF0000"/>
                </a:solidFill>
              </a:rPr>
              <a:t>, e. </a:t>
            </a:r>
            <a:r>
              <a:rPr lang="en-US" sz="2800" dirty="0" err="1" smtClean="0">
                <a:solidFill>
                  <a:srgbClr val="FF0000"/>
                </a:solidFill>
              </a:rPr>
              <a:t>lname</a:t>
            </a:r>
            <a:r>
              <a:rPr lang="en-US" sz="2800" dirty="0" smtClean="0">
                <a:solidFill>
                  <a:srgbClr val="FF0000"/>
                </a:solidFill>
              </a:rPr>
              <a:t> </a:t>
            </a:r>
          </a:p>
          <a:p>
            <a:pPr>
              <a:buNone/>
            </a:pPr>
            <a:r>
              <a:rPr lang="en-US" sz="2800" dirty="0" smtClean="0">
                <a:solidFill>
                  <a:srgbClr val="FF0000"/>
                </a:solidFill>
              </a:rPr>
              <a:t>		from employee e, dependent d</a:t>
            </a:r>
          </a:p>
          <a:p>
            <a:pPr>
              <a:buNone/>
            </a:pPr>
            <a:r>
              <a:rPr lang="en-US" sz="2800" dirty="0" smtClean="0">
                <a:solidFill>
                  <a:srgbClr val="FF0000"/>
                </a:solidFill>
              </a:rPr>
              <a:t>		where e.ssn = </a:t>
            </a:r>
            <a:r>
              <a:rPr lang="en-US" sz="2800" dirty="0" err="1" smtClean="0">
                <a:solidFill>
                  <a:srgbClr val="FF0000"/>
                </a:solidFill>
              </a:rPr>
              <a:t>d.essn</a:t>
            </a:r>
            <a:r>
              <a:rPr lang="en-US" sz="2800" dirty="0" smtClean="0">
                <a:solidFill>
                  <a:srgbClr val="FF0000"/>
                </a:solidFill>
              </a:rPr>
              <a:t>   and</a:t>
            </a:r>
          </a:p>
          <a:p>
            <a:pPr>
              <a:buNone/>
            </a:pPr>
            <a:r>
              <a:rPr lang="en-US" sz="2800" dirty="0" smtClean="0">
                <a:solidFill>
                  <a:srgbClr val="FF0000"/>
                </a:solidFill>
              </a:rPr>
              <a:t>		</a:t>
            </a:r>
            <a:r>
              <a:rPr lang="en-US" sz="2800" dirty="0" err="1" smtClean="0">
                <a:solidFill>
                  <a:srgbClr val="FF0000"/>
                </a:solidFill>
              </a:rPr>
              <a:t>e.adrs</a:t>
            </a:r>
            <a:r>
              <a:rPr lang="en-US" sz="2800" dirty="0" smtClean="0">
                <a:solidFill>
                  <a:srgbClr val="FF0000"/>
                </a:solidFill>
              </a:rPr>
              <a:t>= </a:t>
            </a:r>
            <a:r>
              <a:rPr lang="en-US" sz="2800" dirty="0" err="1" smtClean="0">
                <a:solidFill>
                  <a:srgbClr val="FF0000"/>
                </a:solidFill>
              </a:rPr>
              <a:t>d.adrs</a:t>
            </a:r>
            <a:r>
              <a:rPr lang="en-US" sz="2800" dirty="0" smtClean="0">
                <a:solidFill>
                  <a:srgbClr val="FF0000"/>
                </a:solidFill>
              </a:rPr>
              <a:t>    and.</a:t>
            </a:r>
          </a:p>
          <a:p>
            <a:pPr>
              <a:buNone/>
            </a:pPr>
            <a:r>
              <a:rPr lang="en-US" sz="2800" dirty="0" smtClean="0">
                <a:solidFill>
                  <a:srgbClr val="FF0000"/>
                </a:solidFill>
              </a:rPr>
              <a:t>		</a:t>
            </a:r>
            <a:r>
              <a:rPr lang="en-US" sz="2800" dirty="0" err="1" smtClean="0">
                <a:solidFill>
                  <a:srgbClr val="FF0000"/>
                </a:solidFill>
              </a:rPr>
              <a:t>e.fnamae</a:t>
            </a:r>
            <a:r>
              <a:rPr lang="en-US" sz="2800" dirty="0" smtClean="0">
                <a:solidFill>
                  <a:srgbClr val="FF0000"/>
                </a:solidFill>
              </a:rPr>
              <a:t> = </a:t>
            </a:r>
            <a:r>
              <a:rPr lang="en-US" sz="2800" dirty="0" err="1" smtClean="0">
                <a:solidFill>
                  <a:srgbClr val="FF0000"/>
                </a:solidFill>
              </a:rPr>
              <a:t>d.dependent</a:t>
            </a:r>
            <a:r>
              <a:rPr lang="en-US" sz="2800" dirty="0" smtClean="0">
                <a:solidFill>
                  <a:srgbClr val="FF0000"/>
                </a:solidFill>
              </a:rPr>
              <a:t>-name;</a:t>
            </a:r>
            <a:endParaRPr lang="en-US" sz="2800" dirty="0">
              <a:solidFill>
                <a:srgbClr val="FF0000"/>
              </a:solidFill>
            </a:endParaRPr>
          </a:p>
        </p:txBody>
      </p:sp>
    </p:spTree>
    <p:extLst>
      <p:ext uri="{BB962C8B-B14F-4D97-AF65-F5344CB8AC3E}">
        <p14:creationId xmlns:p14="http://schemas.microsoft.com/office/powerpoint/2010/main" val="19249444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a:t>
            </a:r>
            <a:r>
              <a:rPr lang="en-US" dirty="0" err="1" smtClean="0"/>
              <a:t>SubQuery</a:t>
            </a:r>
            <a:endParaRPr lang="en-US" dirty="0"/>
          </a:p>
        </p:txBody>
      </p:sp>
      <p:sp>
        <p:nvSpPr>
          <p:cNvPr id="3" name="Text Placeholder 2"/>
          <p:cNvSpPr>
            <a:spLocks noGrp="1"/>
          </p:cNvSpPr>
          <p:nvPr>
            <p:ph type="body" sz="quarter" idx="10"/>
          </p:nvPr>
        </p:nvSpPr>
        <p:spPr>
          <a:xfrm>
            <a:off x="381000" y="1600200"/>
            <a:ext cx="8382000" cy="3200876"/>
          </a:xfrm>
        </p:spPr>
        <p:txBody>
          <a:bodyPr>
            <a:normAutofit fontScale="92500" lnSpcReduction="10000"/>
          </a:bodyPr>
          <a:lstStyle/>
          <a:p>
            <a:r>
              <a:rPr lang="en-US" dirty="0" err="1" smtClean="0"/>
              <a:t>corelated</a:t>
            </a:r>
            <a:r>
              <a:rPr lang="en-US" dirty="0" smtClean="0"/>
              <a:t> </a:t>
            </a:r>
            <a:r>
              <a:rPr lang="en-US" dirty="0" err="1" smtClean="0"/>
              <a:t>subquery</a:t>
            </a:r>
            <a:r>
              <a:rPr lang="en-US" dirty="0" smtClean="0"/>
              <a:t> </a:t>
            </a:r>
            <a:r>
              <a:rPr lang="en-US" dirty="0" err="1" smtClean="0"/>
              <a:t>memiliki</a:t>
            </a:r>
            <a:r>
              <a:rPr lang="en-US" dirty="0" smtClean="0"/>
              <a:t> </a:t>
            </a:r>
            <a:r>
              <a:rPr lang="en-US" dirty="0" err="1" smtClean="0"/>
              <a:t>artian</a:t>
            </a:r>
            <a:r>
              <a:rPr lang="en-US" dirty="0" smtClean="0"/>
              <a:t> </a:t>
            </a:r>
            <a:r>
              <a:rPr lang="en-US" dirty="0" err="1" smtClean="0"/>
              <a:t>bahwa</a:t>
            </a:r>
            <a:r>
              <a:rPr lang="en-US" dirty="0" smtClean="0"/>
              <a:t> </a:t>
            </a:r>
            <a:r>
              <a:rPr lang="en-US" dirty="0" err="1" smtClean="0"/>
              <a:t>subquery</a:t>
            </a:r>
            <a:r>
              <a:rPr lang="en-US" dirty="0" smtClean="0"/>
              <a:t> </a:t>
            </a:r>
            <a:r>
              <a:rPr lang="en-US" dirty="0" err="1" smtClean="0"/>
              <a:t>tersebut</a:t>
            </a:r>
            <a:r>
              <a:rPr lang="en-US" dirty="0" smtClean="0"/>
              <a:t> </a:t>
            </a:r>
            <a:r>
              <a:rPr lang="en-US" dirty="0" err="1" smtClean="0"/>
              <a:t>memiliki</a:t>
            </a:r>
            <a:r>
              <a:rPr lang="en-US" dirty="0" smtClean="0"/>
              <a:t> </a:t>
            </a:r>
            <a:r>
              <a:rPr lang="en-US" dirty="0" err="1" smtClean="0"/>
              <a:t>keterhubungan</a:t>
            </a:r>
            <a:r>
              <a:rPr lang="en-US" dirty="0" smtClean="0"/>
              <a:t> </a:t>
            </a:r>
            <a:r>
              <a:rPr lang="en-US" dirty="0" err="1" smtClean="0"/>
              <a:t>ke</a:t>
            </a:r>
            <a:r>
              <a:rPr lang="en-US" dirty="0" smtClean="0"/>
              <a:t> main query </a:t>
            </a:r>
          </a:p>
          <a:p>
            <a:pPr>
              <a:buNone/>
            </a:pPr>
            <a:r>
              <a:rPr lang="en-US" dirty="0" smtClean="0"/>
              <a:t>	(</a:t>
            </a:r>
            <a:r>
              <a:rPr lang="en-US" dirty="0" err="1" smtClean="0"/>
              <a:t>melakukan</a:t>
            </a:r>
            <a:r>
              <a:rPr lang="en-US" dirty="0" smtClean="0"/>
              <a:t> </a:t>
            </a:r>
            <a:r>
              <a:rPr lang="en-US" b="1" dirty="0" err="1" smtClean="0">
                <a:solidFill>
                  <a:srgbClr val="FF0000"/>
                </a:solidFill>
              </a:rPr>
              <a:t>validasi</a:t>
            </a:r>
            <a:r>
              <a:rPr lang="en-US" dirty="0" smtClean="0">
                <a:solidFill>
                  <a:srgbClr val="FF0000"/>
                </a:solidFill>
              </a:rPr>
              <a:t> </a:t>
            </a:r>
            <a:r>
              <a:rPr lang="en-US" dirty="0" err="1" smtClean="0"/>
              <a:t>dan</a:t>
            </a:r>
            <a:r>
              <a:rPr lang="en-US" dirty="0" smtClean="0"/>
              <a:t> </a:t>
            </a:r>
            <a:r>
              <a:rPr lang="en-US" dirty="0" err="1" smtClean="0"/>
              <a:t>mengembalikannya</a:t>
            </a:r>
            <a:r>
              <a:rPr lang="en-US" dirty="0" smtClean="0"/>
              <a:t> </a:t>
            </a:r>
            <a:r>
              <a:rPr lang="en-US" dirty="0" err="1" smtClean="0"/>
              <a:t>ke</a:t>
            </a:r>
            <a:r>
              <a:rPr lang="en-US" dirty="0" smtClean="0"/>
              <a:t> main query, yang </a:t>
            </a:r>
            <a:r>
              <a:rPr lang="en-US" dirty="0" err="1" smtClean="0"/>
              <a:t>digunakan</a:t>
            </a:r>
            <a:r>
              <a:rPr lang="en-US" dirty="0" smtClean="0"/>
              <a:t> </a:t>
            </a:r>
            <a:r>
              <a:rPr lang="en-US" dirty="0" err="1" smtClean="0"/>
              <a:t>untuk</a:t>
            </a:r>
            <a:r>
              <a:rPr lang="en-US" dirty="0" smtClean="0"/>
              <a:t> </a:t>
            </a:r>
            <a:r>
              <a:rPr lang="en-US" dirty="0" err="1" smtClean="0"/>
              <a:t>memvalidasi</a:t>
            </a:r>
            <a:r>
              <a:rPr lang="en-US" dirty="0" smtClean="0"/>
              <a:t> </a:t>
            </a:r>
            <a:r>
              <a:rPr lang="en-US" dirty="0" err="1" smtClean="0"/>
              <a:t>baris</a:t>
            </a:r>
            <a:r>
              <a:rPr lang="en-US" dirty="0" smtClean="0"/>
              <a:t> per </a:t>
            </a:r>
            <a:r>
              <a:rPr lang="en-US" dirty="0" err="1" smtClean="0"/>
              <a:t>baris</a:t>
            </a:r>
            <a:r>
              <a:rPr lang="en-US" dirty="0" smtClean="0"/>
              <a:t> </a:t>
            </a:r>
            <a:r>
              <a:rPr lang="en-US" dirty="0" err="1" smtClean="0"/>
              <a:t>sehingga</a:t>
            </a:r>
            <a:r>
              <a:rPr lang="en-US" dirty="0" smtClean="0"/>
              <a:t> cost yang </a:t>
            </a:r>
            <a:r>
              <a:rPr lang="en-US" dirty="0" err="1" smtClean="0"/>
              <a:t>dibutuhkan</a:t>
            </a:r>
            <a:r>
              <a:rPr lang="en-US" dirty="0" smtClean="0"/>
              <a:t> </a:t>
            </a:r>
            <a:r>
              <a:rPr lang="en-US" dirty="0" err="1" smtClean="0"/>
              <a:t>lebih</a:t>
            </a:r>
            <a:r>
              <a:rPr lang="en-US" dirty="0" smtClean="0"/>
              <a:t> </a:t>
            </a:r>
            <a:r>
              <a:rPr lang="en-US" dirty="0" err="1" smtClean="0"/>
              <a:t>besar</a:t>
            </a:r>
            <a:r>
              <a:rPr lang="en-US" dirty="0" smtClean="0"/>
              <a:t> </a:t>
            </a:r>
            <a:r>
              <a:rPr lang="en-US" dirty="0" err="1" smtClean="0"/>
              <a:t>sehingga</a:t>
            </a:r>
            <a:r>
              <a:rPr lang="en-US" dirty="0" smtClean="0"/>
              <a:t> </a:t>
            </a:r>
            <a:r>
              <a:rPr lang="en-US" dirty="0" err="1" smtClean="0"/>
              <a:t>performansi</a:t>
            </a:r>
            <a:r>
              <a:rPr lang="en-US" dirty="0" smtClean="0"/>
              <a:t> </a:t>
            </a:r>
            <a:r>
              <a:rPr lang="en-US" dirty="0" err="1" smtClean="0"/>
              <a:t>lebih</a:t>
            </a:r>
            <a:r>
              <a:rPr lang="en-US" dirty="0" smtClean="0"/>
              <a:t> </a:t>
            </a:r>
            <a:r>
              <a:rPr lang="en-US" dirty="0" err="1" smtClean="0"/>
              <a:t>lambat</a:t>
            </a:r>
            <a:r>
              <a:rPr lang="en-US" dirty="0" smtClean="0"/>
              <a:t>)</a:t>
            </a:r>
          </a:p>
        </p:txBody>
      </p:sp>
    </p:spTree>
    <p:extLst>
      <p:ext uri="{BB962C8B-B14F-4D97-AF65-F5344CB8AC3E}">
        <p14:creationId xmlns:p14="http://schemas.microsoft.com/office/powerpoint/2010/main" val="69409426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6000" b="1" dirty="0" smtClean="0">
                <a:solidFill>
                  <a:schemeClr val="tx2">
                    <a:lumMod val="75000"/>
                  </a:schemeClr>
                </a:solidFill>
                <a:effectLst>
                  <a:outerShdw blurRad="38100" dist="38100" dir="2700000" algn="tl">
                    <a:srgbClr val="000000">
                      <a:alpha val="43137"/>
                    </a:srgbClr>
                  </a:outerShdw>
                </a:effectLst>
              </a:rPr>
              <a:t>Subquery </a:t>
            </a:r>
            <a:endParaRPr lang="id-ID" sz="6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340768"/>
            <a:ext cx="8229600" cy="4597971"/>
          </a:xfrm>
        </p:spPr>
        <p:txBody>
          <a:bodyPr>
            <a:normAutofit/>
          </a:bodyPr>
          <a:lstStyle/>
          <a:p>
            <a:r>
              <a:rPr lang="id-ID" sz="2000" b="1" dirty="0">
                <a:solidFill>
                  <a:schemeClr val="tx2">
                    <a:lumMod val="75000"/>
                  </a:schemeClr>
                </a:solidFill>
              </a:rPr>
              <a:t>Misal </a:t>
            </a:r>
            <a:r>
              <a:rPr lang="id-ID" sz="2000" b="1" dirty="0" smtClean="0">
                <a:solidFill>
                  <a:schemeClr val="tx2">
                    <a:lumMod val="75000"/>
                  </a:schemeClr>
                </a:solidFill>
              </a:rPr>
              <a:t>ingin </a:t>
            </a:r>
            <a:r>
              <a:rPr lang="id-ID" sz="2000" b="1" dirty="0">
                <a:solidFill>
                  <a:schemeClr val="tx2">
                    <a:lumMod val="75000"/>
                  </a:schemeClr>
                </a:solidFill>
              </a:rPr>
              <a:t>membuat suatu query untuk mencari gaji pegawai yang lebih besar dari gaji </a:t>
            </a:r>
            <a:r>
              <a:rPr lang="id-ID" sz="2000" b="1" dirty="0" smtClean="0">
                <a:solidFill>
                  <a:schemeClr val="tx2">
                    <a:lumMod val="75000"/>
                  </a:schemeClr>
                </a:solidFill>
              </a:rPr>
              <a:t>yang dimiliki </a:t>
            </a:r>
            <a:r>
              <a:rPr lang="id-ID" sz="2000" b="1" dirty="0">
                <a:solidFill>
                  <a:schemeClr val="tx2">
                    <a:lumMod val="75000"/>
                  </a:schemeClr>
                </a:solidFill>
              </a:rPr>
              <a:t>oleh pegawai bernama ‘</a:t>
            </a:r>
            <a:r>
              <a:rPr lang="id-ID" sz="2000" b="1" dirty="0" smtClean="0">
                <a:solidFill>
                  <a:schemeClr val="tx2">
                    <a:lumMod val="75000"/>
                  </a:schemeClr>
                </a:solidFill>
              </a:rPr>
              <a:t>ABEL’.</a:t>
            </a:r>
            <a:endParaRPr lang="id-ID" sz="2000" b="1" dirty="0">
              <a:solidFill>
                <a:schemeClr val="tx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132856"/>
            <a:ext cx="4464496" cy="2155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95536" y="4437112"/>
            <a:ext cx="8352928" cy="1938992"/>
          </a:xfrm>
          <a:prstGeom prst="rect">
            <a:avLst/>
          </a:prstGeom>
        </p:spPr>
        <p:txBody>
          <a:bodyPr wrap="square">
            <a:spAutoFit/>
          </a:bodyPr>
          <a:lstStyle/>
          <a:p>
            <a:pPr marL="285750" indent="-285750">
              <a:buFont typeface="Arial" pitchFamily="34" charset="0"/>
              <a:buChar char="•"/>
            </a:pPr>
            <a:r>
              <a:rPr lang="id-ID" sz="2000" b="1" dirty="0">
                <a:solidFill>
                  <a:schemeClr val="tx2">
                    <a:lumMod val="75000"/>
                  </a:schemeClr>
                </a:solidFill>
              </a:rPr>
              <a:t>Untuk memecahkan persoalan ini, kita membutuhkan dua query, satu query untuk mencari </a:t>
            </a:r>
            <a:r>
              <a:rPr lang="id-ID" sz="2000" b="1" dirty="0" smtClean="0">
                <a:solidFill>
                  <a:schemeClr val="tx2">
                    <a:lumMod val="75000"/>
                  </a:schemeClr>
                </a:solidFill>
              </a:rPr>
              <a:t>gaji yang </a:t>
            </a:r>
            <a:r>
              <a:rPr lang="id-ID" sz="2000" b="1" dirty="0">
                <a:solidFill>
                  <a:schemeClr val="tx2">
                    <a:lumMod val="75000"/>
                  </a:schemeClr>
                </a:solidFill>
              </a:rPr>
              <a:t>dimiliki oleh ABEL dan query lain untuk mencari pegawai yang memiliki gaji lebih </a:t>
            </a:r>
            <a:r>
              <a:rPr lang="id-ID" sz="2000" b="1" dirty="0" smtClean="0">
                <a:solidFill>
                  <a:schemeClr val="tx2">
                    <a:lumMod val="75000"/>
                  </a:schemeClr>
                </a:solidFill>
              </a:rPr>
              <a:t>besar daripada </a:t>
            </a:r>
            <a:r>
              <a:rPr lang="id-ID" sz="2000" b="1" dirty="0">
                <a:solidFill>
                  <a:schemeClr val="tx2">
                    <a:lumMod val="75000"/>
                  </a:schemeClr>
                </a:solidFill>
              </a:rPr>
              <a:t>gaji ABEL.</a:t>
            </a:r>
          </a:p>
          <a:p>
            <a:pPr marL="285750" indent="-285750">
              <a:buFont typeface="Arial" pitchFamily="34" charset="0"/>
              <a:buChar char="•"/>
            </a:pPr>
            <a:r>
              <a:rPr lang="id-ID" sz="2000" b="1" dirty="0">
                <a:solidFill>
                  <a:schemeClr val="tx2">
                    <a:lumMod val="75000"/>
                  </a:schemeClr>
                </a:solidFill>
              </a:rPr>
              <a:t>Inner query atau subquery akan menghasilkan suatu nilai yang nantinya dipakai oleh outer </a:t>
            </a:r>
            <a:r>
              <a:rPr lang="id-ID" sz="2000" b="1" dirty="0" smtClean="0">
                <a:solidFill>
                  <a:schemeClr val="tx2">
                    <a:lumMod val="75000"/>
                  </a:schemeClr>
                </a:solidFill>
              </a:rPr>
              <a:t>query atau </a:t>
            </a:r>
            <a:r>
              <a:rPr lang="id-ID" sz="2000" b="1" dirty="0">
                <a:solidFill>
                  <a:schemeClr val="tx2">
                    <a:lumMod val="75000"/>
                  </a:schemeClr>
                </a:solidFill>
              </a:rPr>
              <a:t>main query.</a:t>
            </a:r>
          </a:p>
        </p:txBody>
      </p:sp>
    </p:spTree>
    <p:extLst>
      <p:ext uri="{BB962C8B-B14F-4D97-AF65-F5344CB8AC3E}">
        <p14:creationId xmlns:p14="http://schemas.microsoft.com/office/powerpoint/2010/main" val="3256518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760412"/>
          </a:xfrm>
        </p:spPr>
        <p:txBody>
          <a:bodyPr>
            <a:normAutofit fontScale="90000"/>
          </a:bodyPr>
          <a:lstStyle/>
          <a:p>
            <a:r>
              <a:rPr lang="en-US" dirty="0" smtClean="0"/>
              <a:t>How to Validate?</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fontScale="92500"/>
          </a:bodyPr>
          <a:lstStyle/>
          <a:p>
            <a:r>
              <a:rPr lang="en-US" dirty="0" err="1" smtClean="0"/>
              <a:t>Pengecekan</a:t>
            </a:r>
            <a:r>
              <a:rPr lang="en-US" dirty="0" smtClean="0"/>
              <a:t> correlated </a:t>
            </a:r>
            <a:r>
              <a:rPr lang="en-US" dirty="0" err="1" smtClean="0"/>
              <a:t>subquery</a:t>
            </a:r>
            <a:endParaRPr lang="en-US" dirty="0" smtClean="0"/>
          </a:p>
          <a:p>
            <a:pPr lvl="1"/>
            <a:r>
              <a:rPr lang="en-US" dirty="0" smtClean="0">
                <a:solidFill>
                  <a:srgbClr val="C00000"/>
                </a:solidFill>
              </a:rPr>
              <a:t>EXIST</a:t>
            </a:r>
          </a:p>
          <a:p>
            <a:pPr lvl="1">
              <a:buNone/>
            </a:pPr>
            <a:r>
              <a:rPr lang="en-US" dirty="0" smtClean="0"/>
              <a:t>	</a:t>
            </a:r>
            <a:r>
              <a:rPr lang="en-US" dirty="0" err="1" smtClean="0"/>
              <a:t>Memberikan</a:t>
            </a:r>
            <a:r>
              <a:rPr lang="en-US" dirty="0" smtClean="0"/>
              <a:t> </a:t>
            </a:r>
            <a:r>
              <a:rPr lang="en-US" dirty="0" err="1" smtClean="0"/>
              <a:t>nilai</a:t>
            </a:r>
            <a:r>
              <a:rPr lang="en-US" dirty="0" smtClean="0"/>
              <a:t> return TRUE, </a:t>
            </a:r>
            <a:r>
              <a:rPr lang="en-US" dirty="0" err="1" smtClean="0"/>
              <a:t>jika</a:t>
            </a:r>
            <a:r>
              <a:rPr lang="en-US" dirty="0" smtClean="0"/>
              <a:t> </a:t>
            </a:r>
            <a:r>
              <a:rPr lang="en-US" dirty="0" err="1" smtClean="0"/>
              <a:t>dalam</a:t>
            </a:r>
            <a:r>
              <a:rPr lang="en-US" dirty="0" smtClean="0"/>
              <a:t> </a:t>
            </a:r>
            <a:r>
              <a:rPr lang="en-US" dirty="0" err="1" smtClean="0"/>
              <a:t>hasil</a:t>
            </a:r>
            <a:r>
              <a:rPr lang="en-US" dirty="0" smtClean="0"/>
              <a:t> query Q </a:t>
            </a:r>
            <a:r>
              <a:rPr lang="en-US" u="sng" dirty="0" smtClean="0"/>
              <a:t>minimal </a:t>
            </a:r>
            <a:r>
              <a:rPr lang="en-US" u="sng" dirty="0" err="1" smtClean="0"/>
              <a:t>terdiri</a:t>
            </a:r>
            <a:r>
              <a:rPr lang="en-US" u="sng" dirty="0" smtClean="0"/>
              <a:t> </a:t>
            </a:r>
            <a:r>
              <a:rPr lang="en-US" u="sng" dirty="0" err="1" smtClean="0"/>
              <a:t>satu</a:t>
            </a:r>
            <a:r>
              <a:rPr lang="en-US" u="sng" dirty="0" smtClean="0"/>
              <a:t> </a:t>
            </a:r>
            <a:r>
              <a:rPr lang="en-US" u="sng" dirty="0" err="1" smtClean="0"/>
              <a:t>tuple</a:t>
            </a:r>
            <a:r>
              <a:rPr lang="en-US" u="sng" dirty="0" smtClean="0"/>
              <a:t>.</a:t>
            </a:r>
          </a:p>
          <a:p>
            <a:pPr lvl="1">
              <a:buNone/>
            </a:pPr>
            <a:endParaRPr lang="en-US" dirty="0" smtClean="0"/>
          </a:p>
          <a:p>
            <a:pPr lvl="1"/>
            <a:r>
              <a:rPr lang="en-US" dirty="0" smtClean="0">
                <a:solidFill>
                  <a:srgbClr val="C00000"/>
                </a:solidFill>
              </a:rPr>
              <a:t>NOT EXIST</a:t>
            </a:r>
          </a:p>
          <a:p>
            <a:pPr lvl="1">
              <a:buNone/>
            </a:pPr>
            <a:r>
              <a:rPr lang="en-US" dirty="0" smtClean="0"/>
              <a:t>	</a:t>
            </a:r>
            <a:r>
              <a:rPr lang="en-US" dirty="0" err="1" smtClean="0"/>
              <a:t>Memberikan</a:t>
            </a:r>
            <a:r>
              <a:rPr lang="en-US" dirty="0" smtClean="0"/>
              <a:t> </a:t>
            </a:r>
            <a:r>
              <a:rPr lang="en-US" dirty="0" err="1" smtClean="0"/>
              <a:t>nilai</a:t>
            </a:r>
            <a:r>
              <a:rPr lang="en-US" dirty="0" smtClean="0"/>
              <a:t> return TRUE, </a:t>
            </a:r>
            <a:r>
              <a:rPr lang="en-US" u="sng" dirty="0" err="1" smtClean="0"/>
              <a:t>jika</a:t>
            </a:r>
            <a:r>
              <a:rPr lang="en-US" u="sng" dirty="0" smtClean="0"/>
              <a:t> </a:t>
            </a:r>
            <a:r>
              <a:rPr lang="en-US" u="sng" dirty="0" err="1" smtClean="0"/>
              <a:t>tak</a:t>
            </a:r>
            <a:r>
              <a:rPr lang="en-US" u="sng" dirty="0" smtClean="0"/>
              <a:t> </a:t>
            </a:r>
            <a:r>
              <a:rPr lang="en-US" u="sng" dirty="0" err="1" smtClean="0"/>
              <a:t>satupun</a:t>
            </a:r>
            <a:r>
              <a:rPr lang="en-US" u="sng" dirty="0" smtClean="0"/>
              <a:t> </a:t>
            </a:r>
            <a:r>
              <a:rPr lang="en-US" u="sng" dirty="0" err="1" smtClean="0"/>
              <a:t>tuple</a:t>
            </a:r>
            <a:r>
              <a:rPr lang="en-US" u="sng" dirty="0" smtClean="0"/>
              <a:t> yang </a:t>
            </a:r>
            <a:r>
              <a:rPr lang="en-US" u="sng" dirty="0" err="1" smtClean="0"/>
              <a:t>dihasilkan</a:t>
            </a:r>
            <a:r>
              <a:rPr lang="en-US" u="sng" dirty="0" smtClean="0"/>
              <a:t> </a:t>
            </a:r>
            <a:r>
              <a:rPr lang="en-US" dirty="0" smtClean="0"/>
              <a:t> </a:t>
            </a:r>
            <a:r>
              <a:rPr lang="en-US" dirty="0" err="1" smtClean="0"/>
              <a:t>dalam</a:t>
            </a:r>
            <a:r>
              <a:rPr lang="en-US" dirty="0" smtClean="0"/>
              <a:t> </a:t>
            </a:r>
            <a:r>
              <a:rPr lang="en-US" dirty="0" err="1" smtClean="0"/>
              <a:t>hasil</a:t>
            </a:r>
            <a:r>
              <a:rPr lang="en-US" dirty="0" smtClean="0"/>
              <a:t> query Q.</a:t>
            </a:r>
          </a:p>
        </p:txBody>
      </p:sp>
    </p:spTree>
    <p:extLst>
      <p:ext uri="{BB962C8B-B14F-4D97-AF65-F5344CB8AC3E}">
        <p14:creationId xmlns:p14="http://schemas.microsoft.com/office/powerpoint/2010/main" val="38388195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540532"/>
            <a:ext cx="8382000" cy="5250668"/>
          </a:xfrm>
        </p:spPr>
        <p:txBody>
          <a:bodyPr/>
          <a:lstStyle/>
          <a:p>
            <a:r>
              <a:rPr lang="en-US" dirty="0" err="1" smtClean="0"/>
              <a:t>Contoh</a:t>
            </a:r>
            <a:r>
              <a:rPr lang="en-US" dirty="0" smtClean="0"/>
              <a:t> 5:</a:t>
            </a:r>
          </a:p>
          <a:p>
            <a:pPr lvl="1">
              <a:buNone/>
            </a:pPr>
            <a:r>
              <a:rPr lang="en-US" dirty="0" smtClean="0">
                <a:solidFill>
                  <a:srgbClr val="FF0000"/>
                </a:solidFill>
              </a:rPr>
              <a:t>select * from </a:t>
            </a:r>
            <a:r>
              <a:rPr lang="en-US" dirty="0" err="1" smtClean="0">
                <a:solidFill>
                  <a:srgbClr val="FF0000"/>
                </a:solidFill>
              </a:rPr>
              <a:t>sekolah</a:t>
            </a:r>
            <a:r>
              <a:rPr lang="en-US" dirty="0" smtClean="0">
                <a:solidFill>
                  <a:srgbClr val="FF0000"/>
                </a:solidFill>
              </a:rPr>
              <a:t> s </a:t>
            </a:r>
          </a:p>
          <a:p>
            <a:pPr lvl="1">
              <a:buNone/>
            </a:pPr>
            <a:r>
              <a:rPr lang="en-US" dirty="0" smtClean="0">
                <a:solidFill>
                  <a:srgbClr val="FF0000"/>
                </a:solidFill>
              </a:rPr>
              <a:t>where exists </a:t>
            </a:r>
          </a:p>
          <a:p>
            <a:pPr lvl="1">
              <a:buNone/>
            </a:pPr>
            <a:r>
              <a:rPr lang="en-US" dirty="0" smtClean="0">
                <a:solidFill>
                  <a:srgbClr val="FF0000"/>
                </a:solidFill>
              </a:rPr>
              <a:t>(select * from </a:t>
            </a:r>
            <a:r>
              <a:rPr lang="en-US" dirty="0" err="1" smtClean="0">
                <a:solidFill>
                  <a:srgbClr val="FF0000"/>
                </a:solidFill>
              </a:rPr>
              <a:t>calon_peserta</a:t>
            </a:r>
            <a:r>
              <a:rPr lang="en-US" dirty="0" smtClean="0">
                <a:solidFill>
                  <a:srgbClr val="FF0000"/>
                </a:solidFill>
              </a:rPr>
              <a:t> c</a:t>
            </a:r>
          </a:p>
          <a:p>
            <a:pPr lvl="1">
              <a:buNone/>
            </a:pPr>
            <a:r>
              <a:rPr lang="en-US" dirty="0" smtClean="0">
                <a:solidFill>
                  <a:srgbClr val="FF0000"/>
                </a:solidFill>
              </a:rPr>
              <a:t>where </a:t>
            </a:r>
            <a:r>
              <a:rPr lang="en-US" dirty="0" err="1" smtClean="0">
                <a:solidFill>
                  <a:srgbClr val="FF0000"/>
                </a:solidFill>
              </a:rPr>
              <a:t>c.id_sekolah</a:t>
            </a:r>
            <a:r>
              <a:rPr lang="en-US" dirty="0" smtClean="0">
                <a:solidFill>
                  <a:srgbClr val="FF0000"/>
                </a:solidFill>
              </a:rPr>
              <a:t>=</a:t>
            </a:r>
            <a:r>
              <a:rPr lang="en-US" dirty="0" err="1" smtClean="0">
                <a:solidFill>
                  <a:srgbClr val="FF0000"/>
                </a:solidFill>
              </a:rPr>
              <a:t>s.id_sekolah</a:t>
            </a:r>
            <a:r>
              <a:rPr lang="en-US" dirty="0" smtClean="0">
                <a:solidFill>
                  <a:srgbClr val="FF0000"/>
                </a:solidFill>
              </a:rPr>
              <a:t>);</a:t>
            </a:r>
          </a:p>
          <a:p>
            <a:pPr lvl="1">
              <a:buNone/>
            </a:pPr>
            <a:endParaRPr lang="en-US" dirty="0" smtClean="0">
              <a:solidFill>
                <a:srgbClr val="FF0000"/>
              </a:solidFill>
            </a:endParaRPr>
          </a:p>
          <a:p>
            <a:pPr lvl="1">
              <a:buNone/>
            </a:pPr>
            <a:r>
              <a:rPr lang="en-US" dirty="0" smtClean="0">
                <a:solidFill>
                  <a:srgbClr val="FF0000"/>
                </a:solidFill>
              </a:rPr>
              <a:t>select * from </a:t>
            </a:r>
            <a:r>
              <a:rPr lang="en-US" dirty="0" err="1" smtClean="0">
                <a:solidFill>
                  <a:srgbClr val="FF0000"/>
                </a:solidFill>
              </a:rPr>
              <a:t>sekolah</a:t>
            </a:r>
            <a:r>
              <a:rPr lang="en-US" dirty="0" smtClean="0">
                <a:solidFill>
                  <a:srgbClr val="FF0000"/>
                </a:solidFill>
              </a:rPr>
              <a:t> s </a:t>
            </a:r>
          </a:p>
          <a:p>
            <a:pPr lvl="1">
              <a:buNone/>
            </a:pPr>
            <a:r>
              <a:rPr lang="en-US" dirty="0" smtClean="0">
                <a:solidFill>
                  <a:srgbClr val="FF0000"/>
                </a:solidFill>
              </a:rPr>
              <a:t>where </a:t>
            </a:r>
            <a:r>
              <a:rPr lang="en-US" dirty="0" err="1" smtClean="0">
                <a:solidFill>
                  <a:srgbClr val="FF0000"/>
                </a:solidFill>
              </a:rPr>
              <a:t>s.id_sekolah</a:t>
            </a:r>
            <a:r>
              <a:rPr lang="en-US" dirty="0" smtClean="0">
                <a:solidFill>
                  <a:srgbClr val="FF0000"/>
                </a:solidFill>
              </a:rPr>
              <a:t> in </a:t>
            </a:r>
          </a:p>
          <a:p>
            <a:pPr lvl="1">
              <a:buNone/>
            </a:pPr>
            <a:r>
              <a:rPr lang="en-US" dirty="0" smtClean="0">
                <a:solidFill>
                  <a:srgbClr val="FF0000"/>
                </a:solidFill>
              </a:rPr>
              <a:t>(select </a:t>
            </a:r>
            <a:r>
              <a:rPr lang="en-US" dirty="0" err="1" smtClean="0">
                <a:solidFill>
                  <a:srgbClr val="FF0000"/>
                </a:solidFill>
              </a:rPr>
              <a:t>id_sekolah</a:t>
            </a:r>
            <a:r>
              <a:rPr lang="en-US" dirty="0" smtClean="0">
                <a:solidFill>
                  <a:srgbClr val="FF0000"/>
                </a:solidFill>
              </a:rPr>
              <a:t> </a:t>
            </a:r>
          </a:p>
          <a:p>
            <a:pPr lvl="1">
              <a:buNone/>
            </a:pPr>
            <a:r>
              <a:rPr lang="en-US" dirty="0" smtClean="0">
                <a:solidFill>
                  <a:srgbClr val="FF0000"/>
                </a:solidFill>
              </a:rPr>
              <a:t>from </a:t>
            </a:r>
            <a:r>
              <a:rPr lang="en-US" dirty="0" err="1" smtClean="0">
                <a:solidFill>
                  <a:srgbClr val="FF0000"/>
                </a:solidFill>
              </a:rPr>
              <a:t>calon_peserta</a:t>
            </a:r>
            <a:r>
              <a:rPr lang="en-US" dirty="0" smtClean="0">
                <a:solidFill>
                  <a:srgbClr val="FF0000"/>
                </a:solidFill>
              </a:rPr>
              <a:t> </a:t>
            </a:r>
          </a:p>
          <a:p>
            <a:pPr lvl="1">
              <a:buNone/>
            </a:pPr>
            <a:r>
              <a:rPr lang="en-US" dirty="0" smtClean="0">
                <a:solidFill>
                  <a:srgbClr val="FF0000"/>
                </a:solidFill>
              </a:rPr>
              <a:t>where </a:t>
            </a:r>
            <a:r>
              <a:rPr lang="en-US" dirty="0" err="1" smtClean="0">
                <a:solidFill>
                  <a:srgbClr val="FF0000"/>
                </a:solidFill>
              </a:rPr>
              <a:t>nama</a:t>
            </a:r>
            <a:r>
              <a:rPr lang="en-US" dirty="0" smtClean="0">
                <a:solidFill>
                  <a:srgbClr val="FF0000"/>
                </a:solidFill>
              </a:rPr>
              <a:t> = ‘</a:t>
            </a:r>
            <a:r>
              <a:rPr lang="en-US" dirty="0" err="1" smtClean="0">
                <a:solidFill>
                  <a:srgbClr val="FF0000"/>
                </a:solidFill>
              </a:rPr>
              <a:t>danu</a:t>
            </a:r>
            <a:r>
              <a:rPr lang="en-US" dirty="0" smtClean="0">
                <a:solidFill>
                  <a:srgbClr val="FF0000"/>
                </a:solidFill>
              </a:rPr>
              <a:t> </a:t>
            </a:r>
            <a:r>
              <a:rPr lang="en-US" dirty="0" err="1" smtClean="0">
                <a:solidFill>
                  <a:srgbClr val="FF0000"/>
                </a:solidFill>
              </a:rPr>
              <a:t>witoko</a:t>
            </a:r>
            <a:r>
              <a:rPr lang="en-US" dirty="0" smtClean="0">
                <a:solidFill>
                  <a:srgbClr val="FF0000"/>
                </a:solidFill>
              </a:rPr>
              <a:t>’); </a:t>
            </a:r>
            <a:endParaRPr lang="en-US" dirty="0">
              <a:solidFill>
                <a:srgbClr val="FF0000"/>
              </a:solidFill>
            </a:endParaRPr>
          </a:p>
        </p:txBody>
      </p:sp>
      <p:sp>
        <p:nvSpPr>
          <p:cNvPr id="4" name="TextBox 3"/>
          <p:cNvSpPr txBox="1"/>
          <p:nvPr/>
        </p:nvSpPr>
        <p:spPr>
          <a:xfrm>
            <a:off x="5867400" y="2743200"/>
            <a:ext cx="1621341" cy="1569660"/>
          </a:xfrm>
          <a:prstGeom prst="rect">
            <a:avLst/>
          </a:prstGeom>
          <a:noFill/>
        </p:spPr>
        <p:txBody>
          <a:bodyPr wrap="none" rtlCol="0">
            <a:spAutoFit/>
          </a:bodyPr>
          <a:lstStyle/>
          <a:p>
            <a:r>
              <a:rPr lang="en-US" sz="9600" dirty="0" smtClean="0">
                <a:solidFill>
                  <a:srgbClr val="C00000"/>
                </a:solidFill>
              </a:rPr>
              <a:t>Vs.</a:t>
            </a:r>
            <a:endParaRPr lang="en-US" sz="9600" dirty="0">
              <a:solidFill>
                <a:srgbClr val="C00000"/>
              </a:solidFill>
            </a:endParaRPr>
          </a:p>
        </p:txBody>
      </p:sp>
      <p:sp>
        <p:nvSpPr>
          <p:cNvPr id="5" name="Rounded Rectangular Callout 4"/>
          <p:cNvSpPr/>
          <p:nvPr/>
        </p:nvSpPr>
        <p:spPr bwMode="auto">
          <a:xfrm>
            <a:off x="5791200" y="5105400"/>
            <a:ext cx="3124200" cy="1447800"/>
          </a:xfrm>
          <a:prstGeom prst="wedgeRoundRectCallou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b="1" dirty="0" smtClean="0">
                <a:solidFill>
                  <a:schemeClr val="tx1"/>
                </a:solidFill>
                <a:effectLst>
                  <a:outerShdw blurRad="38100" dist="38100" dir="2700000" algn="tl">
                    <a:srgbClr val="000000">
                      <a:alpha val="43137"/>
                    </a:srgbClr>
                  </a:outerShdw>
                </a:effectLst>
                <a:latin typeface="Segoe" pitchFamily="34" charset="0"/>
              </a:rPr>
              <a:t>Clue :</a:t>
            </a:r>
          </a:p>
          <a:p>
            <a:pPr algn="ctr" defTabSz="914099" fontAlgn="base">
              <a:spcBef>
                <a:spcPct val="0"/>
              </a:spcBef>
              <a:spcAft>
                <a:spcPct val="0"/>
              </a:spcAft>
            </a:pPr>
            <a:r>
              <a:rPr lang="en-US" sz="1600" b="1" dirty="0" err="1" smtClean="0">
                <a:solidFill>
                  <a:schemeClr val="tx1"/>
                </a:solidFill>
                <a:effectLst>
                  <a:outerShdw blurRad="38100" dist="38100" dir="2700000" algn="tl">
                    <a:srgbClr val="000000">
                      <a:alpha val="43137"/>
                    </a:srgbClr>
                  </a:outerShdw>
                </a:effectLst>
                <a:latin typeface="Segoe" pitchFamily="34" charset="0"/>
              </a:rPr>
              <a:t>Biasanya</a:t>
            </a:r>
            <a:r>
              <a:rPr lang="en-US" sz="1600" b="1" dirty="0" smtClean="0">
                <a:solidFill>
                  <a:schemeClr val="tx1"/>
                </a:solidFill>
                <a:effectLst>
                  <a:outerShdw blurRad="38100" dist="38100" dir="2700000" algn="tl">
                    <a:srgbClr val="000000">
                      <a:alpha val="43137"/>
                    </a:srgbClr>
                  </a:outerShdw>
                </a:effectLst>
                <a:latin typeface="Segoe" pitchFamily="34" charset="0"/>
              </a:rPr>
              <a:t> correlated </a:t>
            </a:r>
            <a:r>
              <a:rPr lang="en-US" sz="1600" b="1" dirty="0" err="1" smtClean="0">
                <a:solidFill>
                  <a:schemeClr val="tx1"/>
                </a:solidFill>
                <a:effectLst>
                  <a:outerShdw blurRad="38100" dist="38100" dir="2700000" algn="tl">
                    <a:srgbClr val="000000">
                      <a:alpha val="43137"/>
                    </a:srgbClr>
                  </a:outerShdw>
                </a:effectLst>
                <a:latin typeface="Segoe" pitchFamily="34" charset="0"/>
              </a:rPr>
              <a:t>menggunakan</a:t>
            </a:r>
            <a:r>
              <a:rPr lang="en-US" sz="1600" b="1" dirty="0" smtClean="0">
                <a:solidFill>
                  <a:schemeClr val="tx1"/>
                </a:solidFill>
                <a:effectLst>
                  <a:outerShdw blurRad="38100" dist="38100" dir="2700000" algn="tl">
                    <a:srgbClr val="000000">
                      <a:alpha val="43137"/>
                    </a:srgbClr>
                  </a:outerShdw>
                </a:effectLst>
                <a:latin typeface="Segoe" pitchFamily="34" charset="0"/>
              </a:rPr>
              <a:t> </a:t>
            </a:r>
            <a:r>
              <a:rPr lang="en-US" sz="1600" b="1" dirty="0" err="1" smtClean="0">
                <a:solidFill>
                  <a:schemeClr val="tx1"/>
                </a:solidFill>
                <a:effectLst>
                  <a:outerShdw blurRad="38100" dist="38100" dir="2700000" algn="tl">
                    <a:srgbClr val="000000">
                      <a:alpha val="43137"/>
                    </a:srgbClr>
                  </a:outerShdw>
                </a:effectLst>
                <a:latin typeface="Segoe" pitchFamily="34" charset="0"/>
              </a:rPr>
              <a:t>klausa</a:t>
            </a:r>
            <a:r>
              <a:rPr lang="en-US" sz="1600" b="1" dirty="0" smtClean="0">
                <a:solidFill>
                  <a:schemeClr val="tx1"/>
                </a:solidFill>
                <a:effectLst>
                  <a:outerShdw blurRad="38100" dist="38100" dir="2700000" algn="tl">
                    <a:srgbClr val="000000">
                      <a:alpha val="43137"/>
                    </a:srgbClr>
                  </a:outerShdw>
                </a:effectLst>
                <a:latin typeface="Segoe" pitchFamily="34" charset="0"/>
              </a:rPr>
              <a:t> EXIST, non-correlated </a:t>
            </a:r>
            <a:r>
              <a:rPr lang="en-US" sz="1600" b="1" dirty="0" err="1" smtClean="0">
                <a:solidFill>
                  <a:schemeClr val="tx1"/>
                </a:solidFill>
                <a:effectLst>
                  <a:outerShdw blurRad="38100" dist="38100" dir="2700000" algn="tl">
                    <a:srgbClr val="000000">
                      <a:alpha val="43137"/>
                    </a:srgbClr>
                  </a:outerShdw>
                </a:effectLst>
                <a:latin typeface="Segoe" pitchFamily="34" charset="0"/>
              </a:rPr>
              <a:t>menggunakan</a:t>
            </a:r>
            <a:r>
              <a:rPr lang="en-US" sz="1600" b="1" dirty="0" smtClean="0">
                <a:solidFill>
                  <a:schemeClr val="tx1"/>
                </a:solidFill>
                <a:effectLst>
                  <a:outerShdw blurRad="38100" dist="38100" dir="2700000" algn="tl">
                    <a:srgbClr val="000000">
                      <a:alpha val="43137"/>
                    </a:srgbClr>
                  </a:outerShdw>
                </a:effectLst>
                <a:latin typeface="Segoe" pitchFamily="34" charset="0"/>
              </a:rPr>
              <a:t> </a:t>
            </a:r>
            <a:r>
              <a:rPr lang="en-US" sz="1600" b="1" dirty="0" err="1" smtClean="0">
                <a:solidFill>
                  <a:schemeClr val="tx1"/>
                </a:solidFill>
                <a:effectLst>
                  <a:outerShdw blurRad="38100" dist="38100" dir="2700000" algn="tl">
                    <a:srgbClr val="000000">
                      <a:alpha val="43137"/>
                    </a:srgbClr>
                  </a:outerShdw>
                </a:effectLst>
                <a:latin typeface="Segoe" pitchFamily="34" charset="0"/>
              </a:rPr>
              <a:t>klausa</a:t>
            </a:r>
            <a:r>
              <a:rPr lang="en-US" sz="1600" b="1" dirty="0" smtClean="0">
                <a:solidFill>
                  <a:schemeClr val="tx1"/>
                </a:solidFill>
                <a:effectLst>
                  <a:outerShdw blurRad="38100" dist="38100" dir="2700000" algn="tl">
                    <a:srgbClr val="000000">
                      <a:alpha val="43137"/>
                    </a:srgbClr>
                  </a:outerShdw>
                </a:effectLst>
                <a:latin typeface="Segoe" pitchFamily="34" charset="0"/>
              </a:rPr>
              <a:t> IN</a:t>
            </a:r>
          </a:p>
        </p:txBody>
      </p:sp>
    </p:spTree>
    <p:extLst>
      <p:ext uri="{BB962C8B-B14F-4D97-AF65-F5344CB8AC3E}">
        <p14:creationId xmlns:p14="http://schemas.microsoft.com/office/powerpoint/2010/main" val="29404096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Klausa</a:t>
            </a:r>
            <a:r>
              <a:rPr lang="en-US" dirty="0" smtClean="0"/>
              <a:t> With</a:t>
            </a:r>
            <a:endParaRPr lang="en-US" dirty="0"/>
          </a:p>
        </p:txBody>
      </p:sp>
      <p:sp>
        <p:nvSpPr>
          <p:cNvPr id="3" name="Text Placeholder 2"/>
          <p:cNvSpPr>
            <a:spLocks noGrp="1"/>
          </p:cNvSpPr>
          <p:nvPr>
            <p:ph type="body" sz="quarter" idx="10"/>
          </p:nvPr>
        </p:nvSpPr>
        <p:spPr>
          <a:xfrm>
            <a:off x="381000" y="1411552"/>
            <a:ext cx="8382000" cy="2659190"/>
          </a:xfrm>
        </p:spPr>
        <p:txBody>
          <a:bodyPr/>
          <a:lstStyle/>
          <a:p>
            <a:r>
              <a:rPr lang="en-US" dirty="0" err="1" smtClean="0"/>
              <a:t>Penggunaan</a:t>
            </a:r>
            <a:r>
              <a:rPr lang="en-US" dirty="0" smtClean="0"/>
              <a:t> </a:t>
            </a:r>
            <a:r>
              <a:rPr lang="en-US" dirty="0" err="1" smtClean="0"/>
              <a:t>klausa</a:t>
            </a:r>
            <a:r>
              <a:rPr lang="en-US" dirty="0" smtClean="0"/>
              <a:t> </a:t>
            </a:r>
            <a:r>
              <a:rPr lang="en-US" b="1" dirty="0" smtClean="0">
                <a:solidFill>
                  <a:srgbClr val="C00000"/>
                </a:solidFill>
              </a:rPr>
              <a:t>with</a:t>
            </a:r>
            <a:r>
              <a:rPr lang="en-US" dirty="0" smtClean="0"/>
              <a:t> </a:t>
            </a:r>
            <a:r>
              <a:rPr lang="en-US" dirty="0" err="1" smtClean="0"/>
              <a:t>ditujukan</a:t>
            </a:r>
            <a:r>
              <a:rPr lang="en-US" dirty="0" smtClean="0"/>
              <a:t> </a:t>
            </a:r>
            <a:r>
              <a:rPr lang="en-US" dirty="0" err="1" smtClean="0"/>
              <a:t>untuk</a:t>
            </a:r>
            <a:r>
              <a:rPr lang="en-US" dirty="0" smtClean="0"/>
              <a:t> </a:t>
            </a:r>
            <a:r>
              <a:rPr lang="en-US" dirty="0" err="1" smtClean="0"/>
              <a:t>dapat</a:t>
            </a:r>
            <a:r>
              <a:rPr lang="en-US" dirty="0" smtClean="0"/>
              <a:t> </a:t>
            </a:r>
            <a:r>
              <a:rPr lang="en-US" dirty="0" err="1" smtClean="0"/>
              <a:t>menggunakan</a:t>
            </a:r>
            <a:r>
              <a:rPr lang="en-US" dirty="0" smtClean="0"/>
              <a:t> </a:t>
            </a:r>
            <a:r>
              <a:rPr lang="en-US" dirty="0" err="1" smtClean="0"/>
              <a:t>blok</a:t>
            </a:r>
            <a:r>
              <a:rPr lang="en-US" dirty="0" smtClean="0"/>
              <a:t> query yang </a:t>
            </a:r>
            <a:r>
              <a:rPr lang="en-US" dirty="0" err="1" smtClean="0"/>
              <a:t>sama</a:t>
            </a:r>
            <a:r>
              <a:rPr lang="en-US" dirty="0" smtClean="0"/>
              <a:t> </a:t>
            </a:r>
            <a:r>
              <a:rPr lang="en-US" dirty="0" err="1" smtClean="0"/>
              <a:t>pada</a:t>
            </a:r>
            <a:r>
              <a:rPr lang="en-US" dirty="0" smtClean="0"/>
              <a:t> statement </a:t>
            </a:r>
            <a:r>
              <a:rPr lang="en-US" b="1" dirty="0" smtClean="0">
                <a:solidFill>
                  <a:srgbClr val="FF0000"/>
                </a:solidFill>
              </a:rPr>
              <a:t>select</a:t>
            </a:r>
            <a:r>
              <a:rPr lang="en-US" dirty="0" smtClean="0">
                <a:solidFill>
                  <a:srgbClr val="FF0000"/>
                </a:solidFill>
              </a:rPr>
              <a:t> </a:t>
            </a:r>
            <a:r>
              <a:rPr lang="en-US" dirty="0" err="1" smtClean="0"/>
              <a:t>ketika</a:t>
            </a:r>
            <a:r>
              <a:rPr lang="en-US" dirty="0" smtClean="0"/>
              <a:t> statement </a:t>
            </a:r>
            <a:r>
              <a:rPr lang="en-US" dirty="0" err="1" smtClean="0"/>
              <a:t>tersebut</a:t>
            </a:r>
            <a:r>
              <a:rPr lang="en-US" dirty="0" smtClean="0"/>
              <a:t> </a:t>
            </a:r>
            <a:r>
              <a:rPr lang="en-US" dirty="0" err="1" smtClean="0"/>
              <a:t>dipakai</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kali </a:t>
            </a:r>
            <a:r>
              <a:rPr lang="en-US" dirty="0" err="1" smtClean="0"/>
              <a:t>menggunakan</a:t>
            </a:r>
            <a:r>
              <a:rPr lang="en-US" dirty="0" smtClean="0"/>
              <a:t> complex query. --&gt; </a:t>
            </a:r>
            <a:r>
              <a:rPr lang="en-US" dirty="0" err="1" smtClean="0"/>
              <a:t>Perbaikan</a:t>
            </a:r>
            <a:r>
              <a:rPr lang="en-US" dirty="0" smtClean="0"/>
              <a:t> </a:t>
            </a:r>
            <a:r>
              <a:rPr lang="en-US" dirty="0" err="1" smtClean="0"/>
              <a:t>performansi</a:t>
            </a:r>
            <a:r>
              <a:rPr lang="en-US" dirty="0" smtClean="0"/>
              <a:t> query.</a:t>
            </a:r>
            <a:endParaRPr lang="en-US" dirty="0"/>
          </a:p>
        </p:txBody>
      </p:sp>
    </p:spTree>
    <p:extLst>
      <p:ext uri="{BB962C8B-B14F-4D97-AF65-F5344CB8AC3E}">
        <p14:creationId xmlns:p14="http://schemas.microsoft.com/office/powerpoint/2010/main" val="18649182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228600"/>
            <a:ext cx="8382000" cy="5724644"/>
          </a:xfrm>
        </p:spPr>
        <p:txBody>
          <a:bodyPr/>
          <a:lstStyle/>
          <a:p>
            <a:r>
              <a:rPr lang="en-US" dirty="0" err="1" smtClean="0"/>
              <a:t>Contoh</a:t>
            </a:r>
            <a:r>
              <a:rPr lang="en-US" dirty="0" smtClean="0"/>
              <a:t> 6:</a:t>
            </a:r>
          </a:p>
          <a:p>
            <a:pPr lvl="2">
              <a:buNone/>
            </a:pPr>
            <a:r>
              <a:rPr lang="en-US" b="1" dirty="0" smtClean="0">
                <a:solidFill>
                  <a:srgbClr val="C00000"/>
                </a:solidFill>
              </a:rPr>
              <a:t>with</a:t>
            </a:r>
            <a:r>
              <a:rPr lang="en-US" dirty="0" smtClean="0"/>
              <a:t> </a:t>
            </a:r>
          </a:p>
          <a:p>
            <a:pPr lvl="2">
              <a:buNone/>
            </a:pPr>
            <a:r>
              <a:rPr lang="en-US" b="1" dirty="0" err="1" smtClean="0"/>
              <a:t>gaji_dept</a:t>
            </a:r>
            <a:r>
              <a:rPr lang="en-US" b="1" dirty="0" smtClean="0">
                <a:solidFill>
                  <a:schemeClr val="bg1"/>
                </a:solidFill>
              </a:rPr>
              <a:t> </a:t>
            </a:r>
            <a:r>
              <a:rPr lang="en-US" dirty="0" smtClean="0">
                <a:solidFill>
                  <a:srgbClr val="FF0000"/>
                </a:solidFill>
              </a:rPr>
              <a:t>as(</a:t>
            </a:r>
            <a:r>
              <a:rPr lang="en-US" b="1" dirty="0" smtClean="0">
                <a:solidFill>
                  <a:srgbClr val="FF0000"/>
                </a:solidFill>
              </a:rPr>
              <a:t> </a:t>
            </a:r>
          </a:p>
          <a:p>
            <a:pPr lvl="2">
              <a:buNone/>
            </a:pPr>
            <a:r>
              <a:rPr lang="en-US" dirty="0" smtClean="0">
                <a:solidFill>
                  <a:srgbClr val="FF0000"/>
                </a:solidFill>
              </a:rPr>
              <a:t>	select </a:t>
            </a:r>
            <a:r>
              <a:rPr lang="en-US" dirty="0" err="1" smtClean="0">
                <a:solidFill>
                  <a:srgbClr val="FF0000"/>
                </a:solidFill>
              </a:rPr>
              <a:t>id_dept</a:t>
            </a:r>
            <a:r>
              <a:rPr lang="en-US" dirty="0" smtClean="0">
                <a:solidFill>
                  <a:srgbClr val="FF0000"/>
                </a:solidFill>
              </a:rPr>
              <a:t>, sum(</a:t>
            </a:r>
            <a:r>
              <a:rPr lang="en-US" dirty="0" err="1" smtClean="0">
                <a:solidFill>
                  <a:srgbClr val="FF0000"/>
                </a:solidFill>
              </a:rPr>
              <a:t>gaji</a:t>
            </a:r>
            <a:r>
              <a:rPr lang="en-US" dirty="0" smtClean="0">
                <a:solidFill>
                  <a:srgbClr val="FF0000"/>
                </a:solidFill>
              </a:rPr>
              <a:t>) as </a:t>
            </a:r>
            <a:r>
              <a:rPr lang="en-US" b="1" dirty="0" err="1" smtClean="0">
                <a:solidFill>
                  <a:srgbClr val="FFC000"/>
                </a:solidFill>
              </a:rPr>
              <a:t>gaji_total</a:t>
            </a:r>
            <a:r>
              <a:rPr lang="en-US" b="1" dirty="0" smtClean="0">
                <a:solidFill>
                  <a:schemeClr val="bg1"/>
                </a:solidFill>
              </a:rPr>
              <a:t> </a:t>
            </a:r>
          </a:p>
          <a:p>
            <a:pPr lvl="2">
              <a:buNone/>
            </a:pPr>
            <a:r>
              <a:rPr lang="en-US" dirty="0" smtClean="0">
                <a:solidFill>
                  <a:srgbClr val="FF0000"/>
                </a:solidFill>
              </a:rPr>
              <a:t>	from </a:t>
            </a:r>
            <a:r>
              <a:rPr lang="en-US" dirty="0" err="1" smtClean="0">
                <a:solidFill>
                  <a:srgbClr val="FF0000"/>
                </a:solidFill>
              </a:rPr>
              <a:t>pegawai</a:t>
            </a:r>
            <a:r>
              <a:rPr lang="en-US" dirty="0" smtClean="0">
                <a:solidFill>
                  <a:srgbClr val="FF0000"/>
                </a:solidFill>
              </a:rPr>
              <a:t> </a:t>
            </a:r>
          </a:p>
          <a:p>
            <a:pPr lvl="2">
              <a:buNone/>
            </a:pPr>
            <a:r>
              <a:rPr lang="en-US" dirty="0" smtClean="0">
                <a:solidFill>
                  <a:srgbClr val="FF0000"/>
                </a:solidFill>
              </a:rPr>
              <a:t>	group by </a:t>
            </a:r>
            <a:r>
              <a:rPr lang="en-US" dirty="0" err="1" smtClean="0">
                <a:solidFill>
                  <a:srgbClr val="FF0000"/>
                </a:solidFill>
              </a:rPr>
              <a:t>id_dept</a:t>
            </a:r>
            <a:r>
              <a:rPr lang="en-US" dirty="0" smtClean="0">
                <a:solidFill>
                  <a:srgbClr val="FF0000"/>
                </a:solidFill>
              </a:rPr>
              <a:t>), </a:t>
            </a:r>
          </a:p>
          <a:p>
            <a:pPr lvl="2">
              <a:buNone/>
            </a:pPr>
            <a:r>
              <a:rPr lang="en-US" b="1" dirty="0" smtClean="0"/>
              <a:t>rata2_gaji</a:t>
            </a:r>
            <a:r>
              <a:rPr lang="en-US" b="1" dirty="0" smtClean="0">
                <a:solidFill>
                  <a:schemeClr val="bg1"/>
                </a:solidFill>
              </a:rPr>
              <a:t> </a:t>
            </a:r>
            <a:r>
              <a:rPr lang="en-US" dirty="0" smtClean="0">
                <a:solidFill>
                  <a:srgbClr val="FF0000"/>
                </a:solidFill>
              </a:rPr>
              <a:t>as(</a:t>
            </a:r>
            <a:r>
              <a:rPr lang="en-US" b="1" dirty="0" smtClean="0">
                <a:solidFill>
                  <a:srgbClr val="FF0000"/>
                </a:solidFill>
              </a:rPr>
              <a:t> </a:t>
            </a:r>
          </a:p>
          <a:p>
            <a:pPr lvl="2">
              <a:buNone/>
            </a:pPr>
            <a:r>
              <a:rPr lang="en-US" dirty="0" smtClean="0">
                <a:solidFill>
                  <a:schemeClr val="bg1"/>
                </a:solidFill>
              </a:rPr>
              <a:t>	</a:t>
            </a:r>
            <a:r>
              <a:rPr lang="en-US" dirty="0" smtClean="0">
                <a:solidFill>
                  <a:srgbClr val="FF0000"/>
                </a:solidFill>
              </a:rPr>
              <a:t>select sum(</a:t>
            </a:r>
            <a:r>
              <a:rPr lang="en-US" b="1" dirty="0" err="1" smtClean="0">
                <a:solidFill>
                  <a:srgbClr val="FFC000"/>
                </a:solidFill>
              </a:rPr>
              <a:t>gaji_total</a:t>
            </a:r>
            <a:r>
              <a:rPr lang="en-US" dirty="0" smtClean="0">
                <a:solidFill>
                  <a:srgbClr val="FF0000"/>
                </a:solidFill>
              </a:rPr>
              <a:t>)/count(*) as</a:t>
            </a:r>
            <a:r>
              <a:rPr lang="en-US" dirty="0" smtClean="0">
                <a:solidFill>
                  <a:schemeClr val="bg1"/>
                </a:solidFill>
              </a:rPr>
              <a:t> </a:t>
            </a:r>
            <a:r>
              <a:rPr lang="en-US" b="1" dirty="0" smtClean="0">
                <a:solidFill>
                  <a:srgbClr val="FFC000"/>
                </a:solidFill>
              </a:rPr>
              <a:t>rata2_dept</a:t>
            </a:r>
            <a:r>
              <a:rPr lang="en-US" b="1" dirty="0" smtClean="0">
                <a:solidFill>
                  <a:schemeClr val="bg1"/>
                </a:solidFill>
              </a:rPr>
              <a:t> </a:t>
            </a:r>
          </a:p>
          <a:p>
            <a:pPr lvl="2">
              <a:buNone/>
            </a:pPr>
            <a:r>
              <a:rPr lang="en-US" dirty="0" smtClean="0">
                <a:solidFill>
                  <a:schemeClr val="bg1"/>
                </a:solidFill>
              </a:rPr>
              <a:t>	</a:t>
            </a:r>
            <a:r>
              <a:rPr lang="en-US" dirty="0" smtClean="0">
                <a:solidFill>
                  <a:srgbClr val="FF0000"/>
                </a:solidFill>
              </a:rPr>
              <a:t>from </a:t>
            </a:r>
            <a:r>
              <a:rPr lang="en-US" dirty="0" err="1" smtClean="0">
                <a:solidFill>
                  <a:srgbClr val="FF0000"/>
                </a:solidFill>
              </a:rPr>
              <a:t>gaji_dept</a:t>
            </a:r>
            <a:r>
              <a:rPr lang="en-US" dirty="0" smtClean="0">
                <a:solidFill>
                  <a:srgbClr val="FF0000"/>
                </a:solidFill>
              </a:rPr>
              <a:t>) </a:t>
            </a:r>
          </a:p>
          <a:p>
            <a:pPr lvl="2">
              <a:buNone/>
            </a:pPr>
            <a:endParaRPr lang="en-US" dirty="0" smtClean="0">
              <a:solidFill>
                <a:schemeClr val="bg1"/>
              </a:solidFill>
            </a:endParaRPr>
          </a:p>
          <a:p>
            <a:pPr lvl="2">
              <a:buNone/>
            </a:pPr>
            <a:r>
              <a:rPr lang="en-US" dirty="0" smtClean="0">
                <a:solidFill>
                  <a:srgbClr val="FF0000"/>
                </a:solidFill>
              </a:rPr>
              <a:t>select * from </a:t>
            </a:r>
            <a:r>
              <a:rPr lang="en-US" b="1" dirty="0" err="1" smtClean="0">
                <a:solidFill>
                  <a:srgbClr val="FF0000"/>
                </a:solidFill>
              </a:rPr>
              <a:t>gaji_dept</a:t>
            </a:r>
            <a:r>
              <a:rPr lang="en-US" b="1" dirty="0" smtClean="0">
                <a:solidFill>
                  <a:srgbClr val="FF0000"/>
                </a:solidFill>
              </a:rPr>
              <a:t> </a:t>
            </a:r>
          </a:p>
          <a:p>
            <a:pPr lvl="2">
              <a:buNone/>
            </a:pPr>
            <a:r>
              <a:rPr lang="en-US" dirty="0" smtClean="0">
                <a:solidFill>
                  <a:srgbClr val="FF0000"/>
                </a:solidFill>
              </a:rPr>
              <a:t>where </a:t>
            </a:r>
            <a:r>
              <a:rPr lang="en-US" b="1" dirty="0" err="1" smtClean="0">
                <a:solidFill>
                  <a:srgbClr val="FFC000"/>
                </a:solidFill>
              </a:rPr>
              <a:t>gaji_total</a:t>
            </a:r>
            <a:r>
              <a:rPr lang="en-US" dirty="0" smtClean="0">
                <a:solidFill>
                  <a:srgbClr val="FFC000"/>
                </a:solidFill>
              </a:rPr>
              <a:t> </a:t>
            </a:r>
            <a:r>
              <a:rPr lang="en-US" dirty="0" smtClean="0">
                <a:solidFill>
                  <a:srgbClr val="FF0000"/>
                </a:solidFill>
              </a:rPr>
              <a:t>&gt; </a:t>
            </a:r>
          </a:p>
          <a:p>
            <a:pPr lvl="2">
              <a:buNone/>
            </a:pPr>
            <a:r>
              <a:rPr lang="en-US" dirty="0" smtClean="0">
                <a:solidFill>
                  <a:srgbClr val="FF0000"/>
                </a:solidFill>
              </a:rPr>
              <a:t>(select</a:t>
            </a:r>
            <a:r>
              <a:rPr lang="en-US" dirty="0" smtClean="0">
                <a:solidFill>
                  <a:schemeClr val="bg1"/>
                </a:solidFill>
              </a:rPr>
              <a:t> </a:t>
            </a:r>
            <a:r>
              <a:rPr lang="en-US" b="1" dirty="0" smtClean="0">
                <a:solidFill>
                  <a:srgbClr val="FFC000"/>
                </a:solidFill>
              </a:rPr>
              <a:t>rata2_dept</a:t>
            </a:r>
            <a:r>
              <a:rPr lang="en-US" b="1" dirty="0" smtClean="0">
                <a:solidFill>
                  <a:schemeClr val="bg1"/>
                </a:solidFill>
              </a:rPr>
              <a:t> </a:t>
            </a:r>
            <a:r>
              <a:rPr lang="en-US" dirty="0" smtClean="0">
                <a:solidFill>
                  <a:srgbClr val="FF0000"/>
                </a:solidFill>
              </a:rPr>
              <a:t>from</a:t>
            </a:r>
            <a:r>
              <a:rPr lang="en-US" b="1" dirty="0" smtClean="0">
                <a:solidFill>
                  <a:srgbClr val="FF0000"/>
                </a:solidFill>
              </a:rPr>
              <a:t> </a:t>
            </a:r>
            <a:r>
              <a:rPr lang="en-US" b="1" dirty="0" smtClean="0"/>
              <a:t>rata2_gaji</a:t>
            </a:r>
            <a:r>
              <a:rPr lang="en-US" dirty="0" smtClean="0">
                <a:solidFill>
                  <a:schemeClr val="bg1"/>
                </a:solidFill>
              </a:rPr>
              <a:t>) </a:t>
            </a:r>
          </a:p>
          <a:p>
            <a:pPr lvl="2">
              <a:buNone/>
            </a:pPr>
            <a:r>
              <a:rPr lang="en-US" dirty="0" smtClean="0">
                <a:solidFill>
                  <a:srgbClr val="FF0000"/>
                </a:solidFill>
              </a:rPr>
              <a:t>order by </a:t>
            </a:r>
            <a:r>
              <a:rPr lang="en-US" dirty="0" err="1" smtClean="0">
                <a:solidFill>
                  <a:srgbClr val="FF0000"/>
                </a:solidFill>
              </a:rPr>
              <a:t>id_dept</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117296420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DDL Query &amp; DML Query 	</a:t>
            </a:r>
            <a:endParaRPr lang="en-US" dirty="0"/>
          </a:p>
        </p:txBody>
      </p:sp>
      <p:sp>
        <p:nvSpPr>
          <p:cNvPr id="3" name="Text Placeholder 2"/>
          <p:cNvSpPr>
            <a:spLocks noGrp="1"/>
          </p:cNvSpPr>
          <p:nvPr>
            <p:ph type="body" sz="quarter" idx="10"/>
          </p:nvPr>
        </p:nvSpPr>
        <p:spPr>
          <a:xfrm>
            <a:off x="381000" y="1411552"/>
            <a:ext cx="8382000" cy="4924425"/>
          </a:xfrm>
        </p:spPr>
        <p:txBody>
          <a:bodyPr/>
          <a:lstStyle/>
          <a:p>
            <a:r>
              <a:rPr lang="en-US" sz="2800" dirty="0" smtClean="0"/>
              <a:t>DDL QUERY </a:t>
            </a:r>
            <a:r>
              <a:rPr lang="en-US" sz="2800" dirty="0" err="1" smtClean="0"/>
              <a:t>bisa</a:t>
            </a:r>
            <a:r>
              <a:rPr lang="en-US" sz="2800" dirty="0" smtClean="0"/>
              <a:t> </a:t>
            </a:r>
            <a:r>
              <a:rPr lang="en-US" sz="2800" dirty="0" err="1" smtClean="0"/>
              <a:t>diinterpretasikan</a:t>
            </a:r>
            <a:r>
              <a:rPr lang="en-US" sz="2800" dirty="0" smtClean="0"/>
              <a:t> </a:t>
            </a:r>
            <a:r>
              <a:rPr lang="en-US" sz="2800" dirty="0" err="1" smtClean="0"/>
              <a:t>sebagai</a:t>
            </a:r>
            <a:r>
              <a:rPr lang="en-US" sz="2800" dirty="0" smtClean="0"/>
              <a:t> query yang </a:t>
            </a:r>
            <a:r>
              <a:rPr lang="en-US" sz="2800" dirty="0" err="1" smtClean="0"/>
              <a:t>mensupport</a:t>
            </a:r>
            <a:r>
              <a:rPr lang="en-US" sz="2800" dirty="0" smtClean="0"/>
              <a:t> </a:t>
            </a:r>
            <a:r>
              <a:rPr lang="en-US" sz="2800" dirty="0" err="1" smtClean="0"/>
              <a:t>untuk</a:t>
            </a:r>
            <a:r>
              <a:rPr lang="en-US" sz="2800" dirty="0" smtClean="0"/>
              <a:t> </a:t>
            </a:r>
            <a:r>
              <a:rPr lang="en-US" sz="2800" dirty="0" err="1" smtClean="0"/>
              <a:t>terjadinya</a:t>
            </a:r>
            <a:r>
              <a:rPr lang="en-US" sz="2800" dirty="0" smtClean="0"/>
              <a:t> </a:t>
            </a:r>
            <a:r>
              <a:rPr lang="en-US" sz="2800" dirty="0" err="1" smtClean="0"/>
              <a:t>proses</a:t>
            </a:r>
            <a:r>
              <a:rPr lang="en-US" sz="2800" dirty="0" smtClean="0"/>
              <a:t> </a:t>
            </a:r>
            <a:r>
              <a:rPr lang="en-US" sz="2800" dirty="0" err="1" smtClean="0"/>
              <a:t>pembuatan</a:t>
            </a:r>
            <a:r>
              <a:rPr lang="en-US" sz="2800" dirty="0" smtClean="0"/>
              <a:t> DDL (Data Definition Language)</a:t>
            </a:r>
          </a:p>
          <a:p>
            <a:endParaRPr lang="en-US" sz="2800" dirty="0" smtClean="0"/>
          </a:p>
          <a:p>
            <a:r>
              <a:rPr lang="en-US" sz="2800" dirty="0" smtClean="0"/>
              <a:t>DML Query </a:t>
            </a:r>
            <a:r>
              <a:rPr lang="en-US" sz="2800" dirty="0" err="1" smtClean="0"/>
              <a:t>bisa</a:t>
            </a:r>
            <a:r>
              <a:rPr lang="en-US" sz="2800" dirty="0" smtClean="0"/>
              <a:t> </a:t>
            </a:r>
            <a:r>
              <a:rPr lang="en-US" sz="2800" dirty="0" err="1" smtClean="0"/>
              <a:t>diinterpretasikan</a:t>
            </a:r>
            <a:r>
              <a:rPr lang="en-US" sz="2800" dirty="0" smtClean="0"/>
              <a:t> </a:t>
            </a:r>
            <a:r>
              <a:rPr lang="en-US" sz="2800" dirty="0" err="1" smtClean="0"/>
              <a:t>sebagai</a:t>
            </a:r>
            <a:r>
              <a:rPr lang="en-US" sz="2800" dirty="0" smtClean="0"/>
              <a:t> query yang </a:t>
            </a:r>
            <a:r>
              <a:rPr lang="en-US" sz="2800" dirty="0" err="1" smtClean="0"/>
              <a:t>mensupport</a:t>
            </a:r>
            <a:r>
              <a:rPr lang="en-US" sz="2800" dirty="0" smtClean="0"/>
              <a:t> </a:t>
            </a:r>
            <a:r>
              <a:rPr lang="en-US" sz="2800" dirty="0" err="1" smtClean="0"/>
              <a:t>untuk</a:t>
            </a:r>
            <a:r>
              <a:rPr lang="en-US" sz="2800" dirty="0" smtClean="0"/>
              <a:t> </a:t>
            </a:r>
            <a:r>
              <a:rPr lang="en-US" sz="2800" dirty="0" err="1" smtClean="0"/>
              <a:t>terjadinya</a:t>
            </a:r>
            <a:r>
              <a:rPr lang="en-US" sz="2800" dirty="0" smtClean="0"/>
              <a:t> </a:t>
            </a:r>
            <a:r>
              <a:rPr lang="en-US" sz="2800" dirty="0" err="1" smtClean="0"/>
              <a:t>proses</a:t>
            </a:r>
            <a:r>
              <a:rPr lang="en-US" sz="2800" dirty="0" smtClean="0"/>
              <a:t> DML (Data Manipulation Language)</a:t>
            </a:r>
          </a:p>
          <a:p>
            <a:endParaRPr lang="en-US" sz="2800" b="1" dirty="0" smtClean="0"/>
          </a:p>
          <a:p>
            <a:r>
              <a:rPr lang="en-US" sz="2800" b="1" dirty="0" smtClean="0">
                <a:solidFill>
                  <a:srgbClr val="FF0000"/>
                </a:solidFill>
              </a:rPr>
              <a:t>SYARAT/HASIL : </a:t>
            </a:r>
          </a:p>
          <a:p>
            <a:pPr>
              <a:buNone/>
            </a:pPr>
            <a:r>
              <a:rPr lang="en-US" sz="2800" b="1" dirty="0" smtClean="0">
                <a:solidFill>
                  <a:srgbClr val="FF0000"/>
                </a:solidFill>
              </a:rPr>
              <a:t>		STRUKTUR/ISI MENJADI SAMA PERSIS</a:t>
            </a:r>
            <a:endParaRPr lang="en-US" sz="2800" dirty="0">
              <a:solidFill>
                <a:srgbClr val="FF0000"/>
              </a:solidFill>
            </a:endParaRPr>
          </a:p>
        </p:txBody>
      </p:sp>
    </p:spTree>
    <p:extLst>
      <p:ext uri="{BB962C8B-B14F-4D97-AF65-F5344CB8AC3E}">
        <p14:creationId xmlns:p14="http://schemas.microsoft.com/office/powerpoint/2010/main" val="28502137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Cube, Rollup, dan Grouping Sets 	</a:t>
            </a:r>
            <a:endParaRPr lang="en-US" dirty="0"/>
          </a:p>
        </p:txBody>
      </p:sp>
      <p:sp>
        <p:nvSpPr>
          <p:cNvPr id="3" name="Text Placeholder 2"/>
          <p:cNvSpPr>
            <a:spLocks noGrp="1"/>
          </p:cNvSpPr>
          <p:nvPr>
            <p:ph type="body" sz="quarter" idx="10"/>
          </p:nvPr>
        </p:nvSpPr>
        <p:spPr>
          <a:xfrm>
            <a:off x="381000" y="1411552"/>
            <a:ext cx="8382000" cy="3816429"/>
          </a:xfrm>
        </p:spPr>
        <p:txBody>
          <a:bodyPr>
            <a:normAutofit lnSpcReduction="10000"/>
          </a:bodyPr>
          <a:lstStyle/>
          <a:p>
            <a:r>
              <a:rPr lang="en-US" b="1" dirty="0" smtClean="0">
                <a:solidFill>
                  <a:schemeClr val="tx2"/>
                </a:solidFill>
              </a:rPr>
              <a:t>Cube</a:t>
            </a:r>
          </a:p>
          <a:p>
            <a:pPr>
              <a:buNone/>
            </a:pPr>
            <a:r>
              <a:rPr lang="en-US" dirty="0" smtClean="0"/>
              <a:t>	</a:t>
            </a:r>
            <a:r>
              <a:rPr lang="en-US" sz="2400" dirty="0" smtClean="0"/>
              <a:t>Cube </a:t>
            </a:r>
            <a:r>
              <a:rPr lang="en-US" sz="2400" dirty="0" err="1" smtClean="0"/>
              <a:t>pada</a:t>
            </a:r>
            <a:r>
              <a:rPr lang="en-US" sz="2400" dirty="0" smtClean="0"/>
              <a:t> oracle </a:t>
            </a:r>
            <a:r>
              <a:rPr lang="en-US" sz="2400" dirty="0" err="1" smtClean="0"/>
              <a:t>adalah</a:t>
            </a:r>
            <a:r>
              <a:rPr lang="en-US" sz="2400" dirty="0" smtClean="0"/>
              <a:t> </a:t>
            </a:r>
            <a:r>
              <a:rPr lang="en-US" sz="2400" dirty="0" err="1" smtClean="0"/>
              <a:t>jenis</a:t>
            </a:r>
            <a:r>
              <a:rPr lang="en-US" sz="2400" dirty="0" smtClean="0"/>
              <a:t> </a:t>
            </a:r>
            <a:r>
              <a:rPr lang="en-US" sz="2400" dirty="0" err="1" smtClean="0"/>
              <a:t>dari</a:t>
            </a:r>
            <a:r>
              <a:rPr lang="en-US" sz="2400" dirty="0" smtClean="0"/>
              <a:t> GROUP BY yang </a:t>
            </a:r>
            <a:r>
              <a:rPr lang="en-US" sz="2400" dirty="0" err="1" smtClean="0"/>
              <a:t>dispesifikkan</a:t>
            </a:r>
            <a:r>
              <a:rPr lang="en-US" sz="2400" dirty="0" smtClean="0"/>
              <a:t> </a:t>
            </a:r>
            <a:r>
              <a:rPr lang="en-US" sz="2400" dirty="0" err="1" smtClean="0"/>
              <a:t>untuk</a:t>
            </a:r>
            <a:r>
              <a:rPr lang="en-US" sz="2400" dirty="0" smtClean="0"/>
              <a:t> </a:t>
            </a:r>
            <a:r>
              <a:rPr lang="en-US" sz="2400" dirty="0" err="1" smtClean="0"/>
              <a:t>meng</a:t>
            </a:r>
            <a:r>
              <a:rPr lang="en-US" sz="2400" dirty="0" smtClean="0"/>
              <a:t>-group </a:t>
            </a:r>
            <a:r>
              <a:rPr lang="en-US" sz="2400" dirty="0" err="1" smtClean="0"/>
              <a:t>kolom</a:t>
            </a:r>
            <a:r>
              <a:rPr lang="en-US" sz="2400" dirty="0" smtClean="0"/>
              <a:t> </a:t>
            </a:r>
            <a:r>
              <a:rPr lang="en-US" sz="2400" dirty="0" err="1" smtClean="0"/>
              <a:t>dengan</a:t>
            </a:r>
            <a:r>
              <a:rPr lang="en-US" sz="2400" dirty="0" smtClean="0"/>
              <a:t> </a:t>
            </a:r>
            <a:r>
              <a:rPr lang="en-US" sz="2400" dirty="0" err="1" smtClean="0"/>
              <a:t>menciptakan</a:t>
            </a:r>
            <a:r>
              <a:rPr lang="en-US" sz="2400" dirty="0" smtClean="0"/>
              <a:t> subtotal </a:t>
            </a:r>
            <a:r>
              <a:rPr lang="en-US" sz="2400" dirty="0" err="1" smtClean="0"/>
              <a:t>untuk</a:t>
            </a:r>
            <a:r>
              <a:rPr lang="en-US" sz="2400" dirty="0" smtClean="0"/>
              <a:t> </a:t>
            </a:r>
            <a:r>
              <a:rPr lang="en-US" sz="2400" b="1" dirty="0" err="1" smtClean="0">
                <a:solidFill>
                  <a:srgbClr val="FF0000"/>
                </a:solidFill>
              </a:rPr>
              <a:t>seluruh</a:t>
            </a:r>
            <a:r>
              <a:rPr lang="en-US" sz="2400" b="1" dirty="0" smtClean="0">
                <a:solidFill>
                  <a:srgbClr val="FF0000"/>
                </a:solidFill>
              </a:rPr>
              <a:t> </a:t>
            </a:r>
            <a:r>
              <a:rPr lang="en-US" sz="2400" b="1" i="1" dirty="0" err="1" smtClean="0">
                <a:solidFill>
                  <a:srgbClr val="FF0000"/>
                </a:solidFill>
              </a:rPr>
              <a:t>kombinasi</a:t>
            </a:r>
            <a:r>
              <a:rPr lang="en-US" sz="2400" b="1" i="1" dirty="0" smtClean="0">
                <a:solidFill>
                  <a:srgbClr val="FF0000"/>
                </a:solidFill>
              </a:rPr>
              <a:t> </a:t>
            </a:r>
            <a:r>
              <a:rPr lang="en-US" sz="2400" dirty="0" err="1" smtClean="0"/>
              <a:t>kemungkinan</a:t>
            </a:r>
            <a:r>
              <a:rPr lang="en-US" sz="2400" dirty="0" smtClean="0"/>
              <a:t> yang </a:t>
            </a:r>
            <a:r>
              <a:rPr lang="en-US" sz="2400" dirty="0" err="1" smtClean="0"/>
              <a:t>diinginkan</a:t>
            </a:r>
            <a:r>
              <a:rPr lang="en-US" sz="2400" dirty="0" smtClean="0"/>
              <a:t>.</a:t>
            </a:r>
          </a:p>
          <a:p>
            <a:pPr>
              <a:buNone/>
            </a:pPr>
            <a:r>
              <a:rPr lang="en-US" sz="2400" i="1" dirty="0" smtClean="0"/>
              <a:t>	</a:t>
            </a:r>
          </a:p>
          <a:p>
            <a:pPr>
              <a:buNone/>
            </a:pPr>
            <a:r>
              <a:rPr lang="en-US" sz="2400" b="1" i="1" dirty="0" smtClean="0"/>
              <a:t>	</a:t>
            </a:r>
            <a:r>
              <a:rPr lang="en-US" sz="2400" b="1" dirty="0" err="1" smtClean="0"/>
              <a:t>Sintaks</a:t>
            </a:r>
            <a:r>
              <a:rPr lang="en-US" sz="2400" b="1" dirty="0" smtClean="0"/>
              <a:t> Baku:</a:t>
            </a:r>
          </a:p>
          <a:p>
            <a:pPr lvl="1">
              <a:buNone/>
            </a:pPr>
            <a:r>
              <a:rPr lang="en-US" sz="2000" b="1" dirty="0" smtClean="0">
                <a:solidFill>
                  <a:srgbClr val="FF0000"/>
                </a:solidFill>
              </a:rPr>
              <a:t>	SELECT &lt;</a:t>
            </a:r>
            <a:r>
              <a:rPr lang="en-US" sz="2000" b="1" dirty="0" err="1" smtClean="0">
                <a:solidFill>
                  <a:srgbClr val="FF0000"/>
                </a:solidFill>
              </a:rPr>
              <a:t>grouping_columns</a:t>
            </a:r>
            <a:r>
              <a:rPr lang="en-US" sz="2000" b="1" dirty="0" smtClean="0">
                <a:solidFill>
                  <a:srgbClr val="FF0000"/>
                </a:solidFill>
              </a:rPr>
              <a:t>&gt;, &lt;</a:t>
            </a:r>
            <a:r>
              <a:rPr lang="en-US" sz="2000" b="1" dirty="0" err="1" smtClean="0">
                <a:solidFill>
                  <a:srgbClr val="FF0000"/>
                </a:solidFill>
              </a:rPr>
              <a:t>aggregate_functions</a:t>
            </a:r>
            <a:r>
              <a:rPr lang="en-US" sz="2000" b="1" dirty="0" smtClean="0">
                <a:solidFill>
                  <a:srgbClr val="FF0000"/>
                </a:solidFill>
              </a:rPr>
              <a:t>&gt; </a:t>
            </a:r>
          </a:p>
          <a:p>
            <a:pPr lvl="1">
              <a:buNone/>
            </a:pPr>
            <a:r>
              <a:rPr lang="en-US" sz="2000" b="1" dirty="0" smtClean="0">
                <a:solidFill>
                  <a:srgbClr val="FF0000"/>
                </a:solidFill>
              </a:rPr>
              <a:t>FROM &lt;</a:t>
            </a:r>
            <a:r>
              <a:rPr lang="en-US" sz="2000" b="1" dirty="0" err="1" smtClean="0">
                <a:solidFill>
                  <a:srgbClr val="FF0000"/>
                </a:solidFill>
              </a:rPr>
              <a:t>table_list</a:t>
            </a:r>
            <a:r>
              <a:rPr lang="en-US" sz="2000" b="1" dirty="0" smtClean="0">
                <a:solidFill>
                  <a:srgbClr val="FF0000"/>
                </a:solidFill>
              </a:rPr>
              <a:t>&gt; </a:t>
            </a:r>
          </a:p>
          <a:p>
            <a:pPr lvl="1">
              <a:buNone/>
            </a:pPr>
            <a:r>
              <a:rPr lang="en-US" sz="2000" b="1" dirty="0" smtClean="0">
                <a:solidFill>
                  <a:srgbClr val="FF0000"/>
                </a:solidFill>
              </a:rPr>
              <a:t>WHERE &lt;</a:t>
            </a:r>
            <a:r>
              <a:rPr lang="en-US" sz="2000" b="1" dirty="0" err="1" smtClean="0">
                <a:solidFill>
                  <a:srgbClr val="FF0000"/>
                </a:solidFill>
              </a:rPr>
              <a:t>where_condition</a:t>
            </a:r>
            <a:r>
              <a:rPr lang="en-US" sz="2000" b="1" dirty="0" smtClean="0">
                <a:solidFill>
                  <a:srgbClr val="FF0000"/>
                </a:solidFill>
              </a:rPr>
              <a:t>&gt; </a:t>
            </a:r>
            <a:r>
              <a:rPr lang="en-US" sz="2000" b="1" dirty="0" smtClean="0">
                <a:solidFill>
                  <a:srgbClr val="FF0000"/>
                </a:solidFill>
              </a:rPr>
              <a:t> </a:t>
            </a:r>
            <a:r>
              <a:rPr lang="en-US" sz="2000" b="1" dirty="0" smtClean="0">
                <a:solidFill>
                  <a:srgbClr val="FF0000"/>
                </a:solidFill>
              </a:rPr>
              <a:t>optional </a:t>
            </a:r>
          </a:p>
          <a:p>
            <a:pPr lvl="1">
              <a:buNone/>
            </a:pPr>
            <a:r>
              <a:rPr lang="en-US" sz="2000" b="1" dirty="0" smtClean="0">
                <a:solidFill>
                  <a:srgbClr val="FF0000"/>
                </a:solidFill>
              </a:rPr>
              <a:t>GROUP BY CUBE (&lt;column_set_1&gt;, ... , &lt;</a:t>
            </a:r>
            <a:r>
              <a:rPr lang="en-US" sz="2000" b="1" dirty="0" err="1" smtClean="0">
                <a:solidFill>
                  <a:srgbClr val="FF0000"/>
                </a:solidFill>
              </a:rPr>
              <a:t>column_set_N</a:t>
            </a:r>
            <a:r>
              <a:rPr lang="en-US" sz="2000" b="1" dirty="0" smtClean="0">
                <a:solidFill>
                  <a:srgbClr val="FF0000"/>
                </a:solidFill>
              </a:rPr>
              <a:t>&gt;); </a:t>
            </a:r>
          </a:p>
        </p:txBody>
      </p:sp>
    </p:spTree>
    <p:extLst>
      <p:ext uri="{BB962C8B-B14F-4D97-AF65-F5344CB8AC3E}">
        <p14:creationId xmlns:p14="http://schemas.microsoft.com/office/powerpoint/2010/main" val="24561941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Cube, Rollup, dan Grouping Sets 	</a:t>
            </a:r>
            <a:endParaRPr lang="en-US" dirty="0"/>
          </a:p>
        </p:txBody>
      </p:sp>
      <p:sp>
        <p:nvSpPr>
          <p:cNvPr id="3" name="Text Placeholder 2"/>
          <p:cNvSpPr>
            <a:spLocks noGrp="1"/>
          </p:cNvSpPr>
          <p:nvPr>
            <p:ph type="body" sz="quarter" idx="10"/>
          </p:nvPr>
        </p:nvSpPr>
        <p:spPr>
          <a:xfrm>
            <a:off x="381000" y="1411552"/>
            <a:ext cx="8382000" cy="4555093"/>
          </a:xfrm>
        </p:spPr>
        <p:txBody>
          <a:bodyPr/>
          <a:lstStyle/>
          <a:p>
            <a:r>
              <a:rPr lang="en-US" dirty="0" smtClean="0"/>
              <a:t>Rollup</a:t>
            </a:r>
          </a:p>
          <a:p>
            <a:pPr>
              <a:buNone/>
            </a:pPr>
            <a:r>
              <a:rPr lang="en-US" dirty="0" smtClean="0"/>
              <a:t>	</a:t>
            </a:r>
            <a:r>
              <a:rPr lang="en-US" sz="2400" dirty="0" smtClean="0"/>
              <a:t>rollup </a:t>
            </a:r>
            <a:r>
              <a:rPr lang="en-US" sz="2400" dirty="0" err="1" smtClean="0"/>
              <a:t>pada</a:t>
            </a:r>
            <a:r>
              <a:rPr lang="en-US" sz="2400" dirty="0" smtClean="0"/>
              <a:t> oracle </a:t>
            </a:r>
            <a:r>
              <a:rPr lang="en-US" sz="2400" dirty="0" err="1" smtClean="0"/>
              <a:t>memiliki</a:t>
            </a:r>
            <a:r>
              <a:rPr lang="en-US" sz="2400" dirty="0" smtClean="0"/>
              <a:t> </a:t>
            </a:r>
            <a:r>
              <a:rPr lang="en-US" sz="2400" dirty="0" err="1" smtClean="0"/>
              <a:t>artian</a:t>
            </a:r>
            <a:r>
              <a:rPr lang="en-US" sz="2400" dirty="0" smtClean="0"/>
              <a:t> </a:t>
            </a:r>
            <a:r>
              <a:rPr lang="en-US" sz="2400" dirty="0" err="1" smtClean="0"/>
              <a:t>kurang</a:t>
            </a:r>
            <a:r>
              <a:rPr lang="en-US" sz="2400" dirty="0" smtClean="0"/>
              <a:t> </a:t>
            </a:r>
            <a:r>
              <a:rPr lang="en-US" sz="2400" dirty="0" err="1" smtClean="0"/>
              <a:t>lebih</a:t>
            </a:r>
            <a:r>
              <a:rPr lang="en-US" sz="2400" dirty="0" smtClean="0"/>
              <a:t> </a:t>
            </a:r>
            <a:r>
              <a:rPr lang="en-US" sz="2400" dirty="0" err="1" smtClean="0"/>
              <a:t>sama</a:t>
            </a:r>
            <a:r>
              <a:rPr lang="en-US" sz="2400" dirty="0" smtClean="0"/>
              <a:t> </a:t>
            </a:r>
            <a:r>
              <a:rPr lang="en-US" sz="2400" dirty="0" err="1" smtClean="0"/>
              <a:t>dengan</a:t>
            </a:r>
            <a:r>
              <a:rPr lang="en-US" sz="2400" dirty="0" smtClean="0"/>
              <a:t> cube, </a:t>
            </a:r>
            <a:r>
              <a:rPr lang="en-US" sz="2400" dirty="0" err="1" smtClean="0"/>
              <a:t>namun</a:t>
            </a:r>
            <a:r>
              <a:rPr lang="en-US" sz="2400" dirty="0" smtClean="0"/>
              <a:t> </a:t>
            </a:r>
            <a:r>
              <a:rPr lang="en-US" sz="2400" dirty="0" err="1" smtClean="0"/>
              <a:t>tidak</a:t>
            </a:r>
            <a:r>
              <a:rPr lang="en-US" sz="2400" dirty="0" smtClean="0"/>
              <a:t> </a:t>
            </a:r>
            <a:r>
              <a:rPr lang="en-US" sz="2400" dirty="0" err="1" smtClean="0"/>
              <a:t>akan</a:t>
            </a:r>
            <a:r>
              <a:rPr lang="en-US" sz="2400" dirty="0" smtClean="0"/>
              <a:t> </a:t>
            </a:r>
            <a:r>
              <a:rPr lang="en-US" sz="2400" dirty="0" err="1" smtClean="0"/>
              <a:t>menampilkan</a:t>
            </a:r>
            <a:r>
              <a:rPr lang="en-US" sz="2400" dirty="0" smtClean="0"/>
              <a:t> </a:t>
            </a:r>
            <a:r>
              <a:rPr lang="en-US" sz="2400" dirty="0" err="1" smtClean="0"/>
              <a:t>kombinasinya</a:t>
            </a:r>
            <a:r>
              <a:rPr lang="en-US" sz="2400" dirty="0" smtClean="0"/>
              <a:t> </a:t>
            </a:r>
            <a:r>
              <a:rPr lang="en-US" sz="2400" dirty="0" err="1" smtClean="0"/>
              <a:t>melainkan</a:t>
            </a:r>
            <a:r>
              <a:rPr lang="en-US" sz="2400" dirty="0" smtClean="0"/>
              <a:t> </a:t>
            </a:r>
            <a:r>
              <a:rPr lang="en-US" sz="2400" b="1" dirty="0" err="1" smtClean="0">
                <a:solidFill>
                  <a:srgbClr val="FF0000"/>
                </a:solidFill>
              </a:rPr>
              <a:t>menampilkan</a:t>
            </a:r>
            <a:r>
              <a:rPr lang="en-US" sz="2400" b="1" dirty="0" smtClean="0">
                <a:solidFill>
                  <a:srgbClr val="FF0000"/>
                </a:solidFill>
              </a:rPr>
              <a:t> yang </a:t>
            </a:r>
            <a:r>
              <a:rPr lang="en-US" sz="2400" b="1" dirty="0" err="1" smtClean="0">
                <a:solidFill>
                  <a:srgbClr val="FF0000"/>
                </a:solidFill>
              </a:rPr>
              <a:t>diminta</a:t>
            </a:r>
            <a:r>
              <a:rPr lang="en-US" sz="2400" dirty="0" smtClean="0">
                <a:solidFill>
                  <a:srgbClr val="FF0000"/>
                </a:solidFill>
              </a:rPr>
              <a:t> </a:t>
            </a:r>
            <a:r>
              <a:rPr lang="en-US" sz="2400" dirty="0" err="1" smtClean="0"/>
              <a:t>pada</a:t>
            </a:r>
            <a:r>
              <a:rPr lang="en-US" sz="2400" dirty="0" smtClean="0"/>
              <a:t> </a:t>
            </a:r>
            <a:r>
              <a:rPr lang="en-US" sz="2400" dirty="0" err="1" smtClean="0"/>
              <a:t>syarat</a:t>
            </a:r>
            <a:r>
              <a:rPr lang="en-US" sz="2400" dirty="0" smtClean="0"/>
              <a:t> GROUP BY </a:t>
            </a:r>
            <a:r>
              <a:rPr lang="en-US" sz="2400" dirty="0" err="1" smtClean="0"/>
              <a:t>saja</a:t>
            </a:r>
            <a:r>
              <a:rPr lang="en-US" sz="2400" dirty="0" smtClean="0"/>
              <a:t> yang </a:t>
            </a:r>
            <a:r>
              <a:rPr lang="en-US" sz="2400" dirty="0" err="1" smtClean="0"/>
              <a:t>akan</a:t>
            </a:r>
            <a:r>
              <a:rPr lang="en-US" sz="2400" dirty="0" smtClean="0"/>
              <a:t> </a:t>
            </a:r>
            <a:r>
              <a:rPr lang="en-US" sz="2400" dirty="0" err="1" smtClean="0"/>
              <a:t>ditampilkan</a:t>
            </a:r>
            <a:r>
              <a:rPr lang="en-US" sz="2400" dirty="0" smtClean="0"/>
              <a:t> </a:t>
            </a:r>
          </a:p>
          <a:p>
            <a:pPr>
              <a:buNone/>
            </a:pPr>
            <a:endParaRPr lang="en-US" sz="2400" dirty="0" smtClean="0"/>
          </a:p>
          <a:p>
            <a:pPr>
              <a:buNone/>
            </a:pPr>
            <a:r>
              <a:rPr lang="en-US" sz="2400" dirty="0" smtClean="0"/>
              <a:t>	</a:t>
            </a:r>
            <a:r>
              <a:rPr lang="en-US" sz="2400" b="1" dirty="0" err="1" smtClean="0"/>
              <a:t>Syntaks</a:t>
            </a:r>
            <a:r>
              <a:rPr lang="en-US" sz="2400" b="1" dirty="0" smtClean="0"/>
              <a:t> </a:t>
            </a:r>
            <a:r>
              <a:rPr lang="en-US" sz="2400" b="1" dirty="0" err="1" smtClean="0"/>
              <a:t>bakunya</a:t>
            </a:r>
            <a:r>
              <a:rPr lang="en-US" sz="2400" b="1" dirty="0" smtClean="0"/>
              <a:t>:</a:t>
            </a:r>
            <a:r>
              <a:rPr lang="en-US" sz="2000" b="1" dirty="0" smtClean="0"/>
              <a:t> </a:t>
            </a:r>
          </a:p>
          <a:p>
            <a:pPr lvl="1">
              <a:buNone/>
            </a:pPr>
            <a:r>
              <a:rPr lang="en-US" sz="2000" b="1" dirty="0" smtClean="0">
                <a:solidFill>
                  <a:srgbClr val="FF0000"/>
                </a:solidFill>
              </a:rPr>
              <a:t>SELECT &lt;</a:t>
            </a:r>
            <a:r>
              <a:rPr lang="en-US" sz="2000" b="1" dirty="0" err="1" smtClean="0">
                <a:solidFill>
                  <a:srgbClr val="FF0000"/>
                </a:solidFill>
              </a:rPr>
              <a:t>grouping_columns</a:t>
            </a:r>
            <a:r>
              <a:rPr lang="en-US" sz="2000" b="1" dirty="0" smtClean="0">
                <a:solidFill>
                  <a:srgbClr val="FF0000"/>
                </a:solidFill>
              </a:rPr>
              <a:t>&gt;, &lt;</a:t>
            </a:r>
            <a:r>
              <a:rPr lang="en-US" sz="2000" b="1" dirty="0" err="1" smtClean="0">
                <a:solidFill>
                  <a:srgbClr val="FF0000"/>
                </a:solidFill>
              </a:rPr>
              <a:t>aggregate_functions</a:t>
            </a:r>
            <a:r>
              <a:rPr lang="en-US" sz="2000" b="1" dirty="0" smtClean="0">
                <a:solidFill>
                  <a:srgbClr val="FF0000"/>
                </a:solidFill>
              </a:rPr>
              <a:t>&gt; </a:t>
            </a:r>
          </a:p>
          <a:p>
            <a:pPr lvl="1">
              <a:buNone/>
            </a:pPr>
            <a:r>
              <a:rPr lang="en-US" sz="2000" b="1" dirty="0" smtClean="0">
                <a:solidFill>
                  <a:srgbClr val="FF0000"/>
                </a:solidFill>
              </a:rPr>
              <a:t>FROM &lt;</a:t>
            </a:r>
            <a:r>
              <a:rPr lang="en-US" sz="2000" b="1" dirty="0" err="1" smtClean="0">
                <a:solidFill>
                  <a:srgbClr val="FF0000"/>
                </a:solidFill>
              </a:rPr>
              <a:t>table_list</a:t>
            </a:r>
            <a:r>
              <a:rPr lang="en-US" sz="2000" b="1" dirty="0" smtClean="0">
                <a:solidFill>
                  <a:srgbClr val="FF0000"/>
                </a:solidFill>
              </a:rPr>
              <a:t>&gt; </a:t>
            </a:r>
          </a:p>
          <a:p>
            <a:pPr lvl="1">
              <a:buNone/>
            </a:pPr>
            <a:r>
              <a:rPr lang="en-US" sz="2000" b="1" dirty="0" smtClean="0">
                <a:solidFill>
                  <a:srgbClr val="FF0000"/>
                </a:solidFill>
              </a:rPr>
              <a:t>WHERE &lt;</a:t>
            </a:r>
            <a:r>
              <a:rPr lang="en-US" sz="2000" b="1" dirty="0" err="1" smtClean="0">
                <a:solidFill>
                  <a:srgbClr val="FF0000"/>
                </a:solidFill>
              </a:rPr>
              <a:t>where_condition</a:t>
            </a:r>
            <a:r>
              <a:rPr lang="en-US" sz="2000" b="1" dirty="0" smtClean="0">
                <a:solidFill>
                  <a:srgbClr val="FF0000"/>
                </a:solidFill>
              </a:rPr>
              <a:t>&gt; </a:t>
            </a:r>
          </a:p>
          <a:p>
            <a:pPr lvl="1">
              <a:buNone/>
            </a:pPr>
            <a:r>
              <a:rPr lang="en-US" sz="2000" b="1" dirty="0" smtClean="0">
                <a:solidFill>
                  <a:srgbClr val="FF0000"/>
                </a:solidFill>
              </a:rPr>
              <a:t>GROUP BY ROLLUP (&lt;column_set_1&gt;, ... , &lt;</a:t>
            </a:r>
            <a:r>
              <a:rPr lang="en-US" sz="2000" b="1" dirty="0" err="1" smtClean="0">
                <a:solidFill>
                  <a:srgbClr val="FF0000"/>
                </a:solidFill>
              </a:rPr>
              <a:t>column_set_N</a:t>
            </a:r>
            <a:r>
              <a:rPr lang="en-US" sz="2000" b="1" dirty="0" smtClean="0">
                <a:solidFill>
                  <a:srgbClr val="FF0000"/>
                </a:solidFill>
              </a:rPr>
              <a:t>&gt;; </a:t>
            </a:r>
          </a:p>
          <a:p>
            <a:pPr>
              <a:buNone/>
            </a:pPr>
            <a:endParaRPr lang="en-US" sz="2400" dirty="0" smtClean="0">
              <a:solidFill>
                <a:srgbClr val="FF0000"/>
              </a:solidFill>
            </a:endParaRPr>
          </a:p>
        </p:txBody>
      </p:sp>
    </p:spTree>
    <p:extLst>
      <p:ext uri="{BB962C8B-B14F-4D97-AF65-F5344CB8AC3E}">
        <p14:creationId xmlns:p14="http://schemas.microsoft.com/office/powerpoint/2010/main" val="22940992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Cube, Rollup, dan Grouping Sets 	</a:t>
            </a:r>
            <a:endParaRPr lang="en-US" dirty="0"/>
          </a:p>
        </p:txBody>
      </p:sp>
      <p:sp>
        <p:nvSpPr>
          <p:cNvPr id="3" name="Text Placeholder 2"/>
          <p:cNvSpPr>
            <a:spLocks noGrp="1"/>
          </p:cNvSpPr>
          <p:nvPr>
            <p:ph type="body" sz="quarter" idx="10"/>
          </p:nvPr>
        </p:nvSpPr>
        <p:spPr>
          <a:xfrm>
            <a:off x="381000" y="1143000"/>
            <a:ext cx="8382000" cy="5146024"/>
          </a:xfrm>
        </p:spPr>
        <p:txBody>
          <a:bodyPr>
            <a:normAutofit fontScale="92500"/>
          </a:bodyPr>
          <a:lstStyle/>
          <a:p>
            <a:r>
              <a:rPr lang="en-US" dirty="0" smtClean="0"/>
              <a:t>Grouping Sets</a:t>
            </a:r>
          </a:p>
          <a:p>
            <a:pPr>
              <a:buNone/>
            </a:pPr>
            <a:r>
              <a:rPr lang="en-US" dirty="0" smtClean="0"/>
              <a:t>	</a:t>
            </a:r>
            <a:r>
              <a:rPr lang="en-US" sz="2400" dirty="0" smtClean="0"/>
              <a:t>GROUPING SETS </a:t>
            </a:r>
            <a:r>
              <a:rPr lang="en-US" sz="2400" dirty="0" err="1" smtClean="0"/>
              <a:t>ini</a:t>
            </a:r>
            <a:r>
              <a:rPr lang="en-US" sz="2400" dirty="0" smtClean="0"/>
              <a:t> </a:t>
            </a:r>
            <a:r>
              <a:rPr lang="en-US" sz="2400" dirty="0" err="1" smtClean="0"/>
              <a:t>merupakan</a:t>
            </a:r>
            <a:r>
              <a:rPr lang="en-US" sz="2400" dirty="0" smtClean="0"/>
              <a:t> </a:t>
            </a:r>
            <a:r>
              <a:rPr lang="en-US" sz="2400" dirty="0" err="1" smtClean="0"/>
              <a:t>salah</a:t>
            </a:r>
            <a:r>
              <a:rPr lang="en-US" sz="2400" dirty="0" smtClean="0"/>
              <a:t> </a:t>
            </a:r>
            <a:r>
              <a:rPr lang="en-US" sz="2400" dirty="0" err="1" smtClean="0"/>
              <a:t>satu</a:t>
            </a:r>
            <a:r>
              <a:rPr lang="en-US" sz="2400" dirty="0" smtClean="0"/>
              <a:t> </a:t>
            </a:r>
            <a:r>
              <a:rPr lang="en-US" sz="2400" dirty="0" err="1" smtClean="0"/>
              <a:t>jenis</a:t>
            </a:r>
            <a:r>
              <a:rPr lang="en-US" sz="2400" dirty="0" smtClean="0"/>
              <a:t> GROUP BY yang </a:t>
            </a:r>
            <a:r>
              <a:rPr lang="en-US" sz="2400" dirty="0" err="1" smtClean="0"/>
              <a:t>memiliki</a:t>
            </a:r>
            <a:r>
              <a:rPr lang="en-US" sz="2400" dirty="0" smtClean="0"/>
              <a:t> </a:t>
            </a:r>
            <a:r>
              <a:rPr lang="en-US" sz="2400" dirty="0" err="1" smtClean="0"/>
              <a:t>fungsi</a:t>
            </a:r>
            <a:r>
              <a:rPr lang="en-US" sz="2400" dirty="0" smtClean="0"/>
              <a:t> </a:t>
            </a:r>
            <a:r>
              <a:rPr lang="en-US" sz="2400" dirty="0" err="1" smtClean="0"/>
              <a:t>dimana</a:t>
            </a:r>
            <a:r>
              <a:rPr lang="en-US" sz="2400" dirty="0" smtClean="0"/>
              <a:t> </a:t>
            </a:r>
            <a:r>
              <a:rPr lang="en-US" sz="2400" dirty="0" err="1" smtClean="0"/>
              <a:t>kolum</a:t>
            </a:r>
            <a:r>
              <a:rPr lang="en-US" sz="2400" dirty="0" smtClean="0"/>
              <a:t>" sets" </a:t>
            </a:r>
            <a:r>
              <a:rPr lang="en-US" sz="2400" dirty="0" err="1" smtClean="0"/>
              <a:t>bisa</a:t>
            </a:r>
            <a:r>
              <a:rPr lang="en-US" sz="2400" dirty="0" smtClean="0"/>
              <a:t> </a:t>
            </a:r>
            <a:r>
              <a:rPr lang="en-US" sz="2400" dirty="0" err="1" smtClean="0"/>
              <a:t>memiliki</a:t>
            </a:r>
            <a:r>
              <a:rPr lang="en-US" sz="2400" dirty="0" smtClean="0"/>
              <a:t> </a:t>
            </a:r>
            <a:r>
              <a:rPr lang="en-US" sz="2400" dirty="0" err="1" smtClean="0"/>
              <a:t>keluaran</a:t>
            </a:r>
            <a:r>
              <a:rPr lang="en-US" sz="2400" dirty="0" smtClean="0"/>
              <a:t> </a:t>
            </a:r>
            <a:r>
              <a:rPr lang="en-US" sz="2400" dirty="0" err="1" smtClean="0"/>
              <a:t>tidak</a:t>
            </a:r>
            <a:r>
              <a:rPr lang="en-US" sz="2400" dirty="0" smtClean="0"/>
              <a:t> </a:t>
            </a:r>
            <a:r>
              <a:rPr lang="en-US" sz="2400" dirty="0" err="1" smtClean="0"/>
              <a:t>sama</a:t>
            </a:r>
            <a:r>
              <a:rPr lang="en-US" sz="2400" dirty="0" smtClean="0"/>
              <a:t> </a:t>
            </a:r>
            <a:r>
              <a:rPr lang="en-US" sz="2400" dirty="0" err="1" smtClean="0"/>
              <a:t>sekali</a:t>
            </a:r>
            <a:r>
              <a:rPr lang="en-US" sz="2400" dirty="0" smtClean="0"/>
              <a:t>, </a:t>
            </a:r>
            <a:r>
              <a:rPr lang="en-US" sz="2400" dirty="0" err="1" smtClean="0"/>
              <a:t>satu</a:t>
            </a:r>
            <a:r>
              <a:rPr lang="en-US" sz="2400" dirty="0" smtClean="0"/>
              <a:t> </a:t>
            </a:r>
            <a:r>
              <a:rPr lang="en-US" sz="2400" dirty="0" err="1" smtClean="0"/>
              <a:t>ataupun</a:t>
            </a:r>
            <a:r>
              <a:rPr lang="en-US" sz="2400" dirty="0" smtClean="0"/>
              <a:t> </a:t>
            </a:r>
            <a:r>
              <a:rPr lang="en-US" sz="2400" dirty="0" err="1" smtClean="0"/>
              <a:t>banyak</a:t>
            </a:r>
            <a:r>
              <a:rPr lang="en-US" sz="2400" dirty="0" smtClean="0"/>
              <a:t> </a:t>
            </a:r>
            <a:r>
              <a:rPr lang="en-US" sz="2400" dirty="0" err="1" smtClean="0"/>
              <a:t>kolum</a:t>
            </a:r>
            <a:r>
              <a:rPr lang="en-US" sz="2400" dirty="0" smtClean="0"/>
              <a:t> yang </a:t>
            </a:r>
            <a:r>
              <a:rPr lang="en-US" sz="2400" dirty="0" err="1" smtClean="0"/>
              <a:t>telah</a:t>
            </a:r>
            <a:r>
              <a:rPr lang="en-US" sz="2400" dirty="0" smtClean="0"/>
              <a:t> </a:t>
            </a:r>
            <a:r>
              <a:rPr lang="en-US" sz="2400" dirty="0" err="1" smtClean="0"/>
              <a:t>digroupkan</a:t>
            </a:r>
            <a:r>
              <a:rPr lang="en-US" sz="2400" dirty="0" smtClean="0"/>
              <a:t> </a:t>
            </a:r>
            <a:r>
              <a:rPr lang="en-US" sz="2400" dirty="0" err="1" smtClean="0"/>
              <a:t>dari</a:t>
            </a:r>
            <a:r>
              <a:rPr lang="en-US" sz="2400" dirty="0" smtClean="0"/>
              <a:t> </a:t>
            </a:r>
            <a:r>
              <a:rPr lang="en-US" sz="2400" dirty="0" err="1" smtClean="0"/>
              <a:t>syntaks</a:t>
            </a:r>
            <a:r>
              <a:rPr lang="en-US" sz="2400" dirty="0" smtClean="0"/>
              <a:t> select, </a:t>
            </a:r>
            <a:r>
              <a:rPr lang="en-US" sz="2400" dirty="0" err="1" smtClean="0"/>
              <a:t>atau</a:t>
            </a:r>
            <a:r>
              <a:rPr lang="en-US" sz="2400" dirty="0" smtClean="0"/>
              <a:t> </a:t>
            </a:r>
            <a:r>
              <a:rPr lang="en-US" sz="2400" dirty="0" err="1" smtClean="0"/>
              <a:t>bisa</a:t>
            </a:r>
            <a:r>
              <a:rPr lang="en-US" sz="2400" dirty="0" smtClean="0"/>
              <a:t> </a:t>
            </a:r>
            <a:r>
              <a:rPr lang="en-US" sz="2400" dirty="0" err="1" smtClean="0"/>
              <a:t>dikatakan</a:t>
            </a:r>
            <a:r>
              <a:rPr lang="en-US" sz="2400" dirty="0" smtClean="0"/>
              <a:t> </a:t>
            </a:r>
            <a:r>
              <a:rPr lang="en-US" sz="2400" dirty="0" err="1" smtClean="0"/>
              <a:t>akan</a:t>
            </a:r>
            <a:r>
              <a:rPr lang="en-US" sz="2400" dirty="0" smtClean="0"/>
              <a:t> </a:t>
            </a:r>
            <a:r>
              <a:rPr lang="en-US" sz="2400" dirty="0" err="1" smtClean="0"/>
              <a:t>mengkalkulasi</a:t>
            </a:r>
            <a:r>
              <a:rPr lang="en-US" sz="2400" dirty="0" smtClean="0"/>
              <a:t> </a:t>
            </a:r>
            <a:r>
              <a:rPr lang="en-US" sz="2400" dirty="0" err="1" smtClean="0"/>
              <a:t>semua</a:t>
            </a:r>
            <a:r>
              <a:rPr lang="en-US" sz="2400" dirty="0" smtClean="0"/>
              <a:t> </a:t>
            </a:r>
            <a:r>
              <a:rPr lang="en-US" sz="2400" dirty="0" err="1" smtClean="0"/>
              <a:t>agregasi</a:t>
            </a:r>
            <a:r>
              <a:rPr lang="en-US" sz="2400" dirty="0" smtClean="0"/>
              <a:t> (</a:t>
            </a:r>
            <a:r>
              <a:rPr lang="en-US" sz="2400" dirty="0" err="1" smtClean="0"/>
              <a:t>biasanya</a:t>
            </a:r>
            <a:r>
              <a:rPr lang="en-US" sz="2400" dirty="0" smtClean="0"/>
              <a:t> </a:t>
            </a:r>
            <a:r>
              <a:rPr lang="en-US" sz="2400" dirty="0" err="1" smtClean="0"/>
              <a:t>akan</a:t>
            </a:r>
            <a:r>
              <a:rPr lang="en-US" sz="2400" dirty="0" smtClean="0"/>
              <a:t> </a:t>
            </a:r>
            <a:r>
              <a:rPr lang="en-US" sz="2400" dirty="0" err="1" smtClean="0"/>
              <a:t>menghasilkan</a:t>
            </a:r>
            <a:r>
              <a:rPr lang="en-US" sz="2400" dirty="0" smtClean="0"/>
              <a:t> </a:t>
            </a:r>
            <a:r>
              <a:rPr lang="en-US" sz="2400" dirty="0" err="1" smtClean="0"/>
              <a:t>dua</a:t>
            </a:r>
            <a:r>
              <a:rPr lang="en-US" sz="2400" dirty="0" smtClean="0"/>
              <a:t> kali </a:t>
            </a:r>
            <a:r>
              <a:rPr lang="en-US" sz="2400" dirty="0" err="1" smtClean="0"/>
              <a:t>lipat</a:t>
            </a:r>
            <a:r>
              <a:rPr lang="en-US" sz="2400" dirty="0" smtClean="0"/>
              <a:t> </a:t>
            </a:r>
            <a:r>
              <a:rPr lang="en-US" sz="2400" dirty="0" err="1" smtClean="0"/>
              <a:t>dari</a:t>
            </a:r>
            <a:r>
              <a:rPr lang="en-US" sz="2400" dirty="0" smtClean="0"/>
              <a:t> </a:t>
            </a:r>
            <a:r>
              <a:rPr lang="en-US" sz="2400" dirty="0" err="1" smtClean="0"/>
              <a:t>hasi</a:t>
            </a:r>
            <a:r>
              <a:rPr lang="en-US" sz="2400" dirty="0" smtClean="0"/>
              <a:t> SELECT </a:t>
            </a:r>
            <a:r>
              <a:rPr lang="en-US" sz="2400" dirty="0" err="1" smtClean="0"/>
              <a:t>biasa</a:t>
            </a:r>
            <a:r>
              <a:rPr lang="en-US" sz="2400" dirty="0" smtClean="0"/>
              <a:t>, </a:t>
            </a:r>
            <a:r>
              <a:rPr lang="en-US" sz="2400" dirty="0" err="1" smtClean="0"/>
              <a:t>sesuai</a:t>
            </a:r>
            <a:r>
              <a:rPr lang="en-US" sz="2400" dirty="0" smtClean="0"/>
              <a:t> </a:t>
            </a:r>
            <a:r>
              <a:rPr lang="en-US" sz="2400" dirty="0" err="1" smtClean="0"/>
              <a:t>dengan</a:t>
            </a:r>
            <a:r>
              <a:rPr lang="en-US" sz="2400" dirty="0" smtClean="0"/>
              <a:t> </a:t>
            </a:r>
            <a:r>
              <a:rPr lang="en-US" sz="2400" dirty="0" err="1" smtClean="0"/>
              <a:t>jumlah</a:t>
            </a:r>
            <a:r>
              <a:rPr lang="en-US" sz="2400" dirty="0" smtClean="0"/>
              <a:t> </a:t>
            </a:r>
            <a:r>
              <a:rPr lang="en-US" sz="2400" dirty="0" err="1" smtClean="0"/>
              <a:t>kolom</a:t>
            </a:r>
            <a:r>
              <a:rPr lang="en-US" sz="2400" dirty="0" smtClean="0"/>
              <a:t> yang </a:t>
            </a:r>
            <a:r>
              <a:rPr lang="en-US" sz="2400" dirty="0" err="1" smtClean="0"/>
              <a:t>akan</a:t>
            </a:r>
            <a:r>
              <a:rPr lang="en-US" sz="2400" dirty="0" smtClean="0"/>
              <a:t> </a:t>
            </a:r>
            <a:r>
              <a:rPr lang="en-US" sz="2400" dirty="0" err="1" smtClean="0"/>
              <a:t>di</a:t>
            </a:r>
            <a:r>
              <a:rPr lang="en-US" sz="2400" dirty="0" smtClean="0"/>
              <a:t>- GROUP BY- </a:t>
            </a:r>
            <a:r>
              <a:rPr lang="en-US" sz="2400" dirty="0" err="1" smtClean="0"/>
              <a:t>kan</a:t>
            </a:r>
            <a:r>
              <a:rPr lang="en-US" sz="2400" dirty="0" smtClean="0"/>
              <a:t>). </a:t>
            </a:r>
          </a:p>
          <a:p>
            <a:pPr>
              <a:buNone/>
            </a:pPr>
            <a:endParaRPr lang="en-US" sz="2400" dirty="0" smtClean="0"/>
          </a:p>
          <a:p>
            <a:pPr lvl="1">
              <a:buNone/>
            </a:pPr>
            <a:r>
              <a:rPr lang="en-US" sz="2400" b="1" dirty="0" err="1" smtClean="0"/>
              <a:t>Syntaks</a:t>
            </a:r>
            <a:r>
              <a:rPr lang="en-US" sz="2400" b="1" dirty="0" smtClean="0"/>
              <a:t> </a:t>
            </a:r>
            <a:r>
              <a:rPr lang="en-US" sz="2400" b="1" dirty="0" err="1" smtClean="0"/>
              <a:t>bakunya</a:t>
            </a:r>
            <a:r>
              <a:rPr lang="en-US" sz="2400" b="1" dirty="0" smtClean="0"/>
              <a:t> </a:t>
            </a:r>
            <a:r>
              <a:rPr lang="en-US" sz="2400" b="1" dirty="0" err="1" smtClean="0"/>
              <a:t>adalah</a:t>
            </a:r>
            <a:r>
              <a:rPr lang="en-US" sz="2400" b="1" dirty="0" smtClean="0"/>
              <a:t>:</a:t>
            </a:r>
            <a:r>
              <a:rPr lang="en-US" sz="2400" b="1" dirty="0" smtClean="0">
                <a:solidFill>
                  <a:schemeClr val="bg1"/>
                </a:solidFill>
              </a:rPr>
              <a:t> </a:t>
            </a:r>
          </a:p>
          <a:p>
            <a:pPr lvl="1">
              <a:buNone/>
            </a:pPr>
            <a:r>
              <a:rPr lang="en-US" sz="2000" b="1" dirty="0" smtClean="0">
                <a:solidFill>
                  <a:srgbClr val="FF0000"/>
                </a:solidFill>
              </a:rPr>
              <a:t>SELECT &lt;</a:t>
            </a:r>
            <a:r>
              <a:rPr lang="en-US" sz="2000" b="1" dirty="0" err="1" smtClean="0">
                <a:solidFill>
                  <a:srgbClr val="FF0000"/>
                </a:solidFill>
              </a:rPr>
              <a:t>grouping_columns</a:t>
            </a:r>
            <a:r>
              <a:rPr lang="en-US" sz="2000" b="1" dirty="0" smtClean="0">
                <a:solidFill>
                  <a:srgbClr val="FF0000"/>
                </a:solidFill>
              </a:rPr>
              <a:t>&gt;, &lt;</a:t>
            </a:r>
            <a:r>
              <a:rPr lang="en-US" sz="2000" b="1" dirty="0" err="1" smtClean="0">
                <a:solidFill>
                  <a:srgbClr val="FF0000"/>
                </a:solidFill>
              </a:rPr>
              <a:t>aggregate_functions</a:t>
            </a:r>
            <a:r>
              <a:rPr lang="en-US" sz="2000" b="1" dirty="0" smtClean="0">
                <a:solidFill>
                  <a:srgbClr val="FF0000"/>
                </a:solidFill>
              </a:rPr>
              <a:t>&gt; </a:t>
            </a:r>
          </a:p>
          <a:p>
            <a:pPr lvl="1">
              <a:buNone/>
            </a:pPr>
            <a:r>
              <a:rPr lang="en-US" sz="2000" b="1" dirty="0" smtClean="0">
                <a:solidFill>
                  <a:srgbClr val="FF0000"/>
                </a:solidFill>
              </a:rPr>
              <a:t>FROM &lt;</a:t>
            </a:r>
            <a:r>
              <a:rPr lang="en-US" sz="2000" b="1" dirty="0" err="1" smtClean="0">
                <a:solidFill>
                  <a:srgbClr val="FF0000"/>
                </a:solidFill>
              </a:rPr>
              <a:t>table_list</a:t>
            </a:r>
            <a:r>
              <a:rPr lang="en-US" sz="2000" b="1" dirty="0" smtClean="0">
                <a:solidFill>
                  <a:srgbClr val="FF0000"/>
                </a:solidFill>
              </a:rPr>
              <a:t>&gt; </a:t>
            </a:r>
          </a:p>
          <a:p>
            <a:pPr lvl="1">
              <a:buNone/>
            </a:pPr>
            <a:r>
              <a:rPr lang="en-US" sz="2000" b="1" dirty="0" smtClean="0">
                <a:solidFill>
                  <a:srgbClr val="FF0000"/>
                </a:solidFill>
              </a:rPr>
              <a:t>WHERE &lt;</a:t>
            </a:r>
            <a:r>
              <a:rPr lang="en-US" sz="2000" b="1" dirty="0" err="1" smtClean="0">
                <a:solidFill>
                  <a:srgbClr val="FF0000"/>
                </a:solidFill>
              </a:rPr>
              <a:t>where_condition</a:t>
            </a:r>
            <a:r>
              <a:rPr lang="en-US" sz="2000" b="1" dirty="0" smtClean="0">
                <a:solidFill>
                  <a:srgbClr val="FF0000"/>
                </a:solidFill>
              </a:rPr>
              <a:t>&gt; </a:t>
            </a:r>
          </a:p>
          <a:p>
            <a:pPr lvl="1">
              <a:buNone/>
            </a:pPr>
            <a:r>
              <a:rPr lang="en-US" sz="2000" b="1" dirty="0" smtClean="0">
                <a:solidFill>
                  <a:srgbClr val="FF0000"/>
                </a:solidFill>
              </a:rPr>
              <a:t>GROUP BY GROUPING SETS (&lt;column_set_1&gt;, ... , &lt;</a:t>
            </a:r>
            <a:r>
              <a:rPr lang="en-US" sz="2000" b="1" dirty="0" err="1" smtClean="0">
                <a:solidFill>
                  <a:srgbClr val="FF0000"/>
                </a:solidFill>
              </a:rPr>
              <a:t>column_set_N</a:t>
            </a:r>
            <a:r>
              <a:rPr lang="en-US" sz="2000" b="1" dirty="0" smtClean="0">
                <a:solidFill>
                  <a:srgbClr val="FF0000"/>
                </a:solidFill>
              </a:rPr>
              <a:t>&gt;; </a:t>
            </a:r>
          </a:p>
        </p:txBody>
      </p:sp>
    </p:spTree>
    <p:extLst>
      <p:ext uri="{BB962C8B-B14F-4D97-AF65-F5344CB8AC3E}">
        <p14:creationId xmlns:p14="http://schemas.microsoft.com/office/powerpoint/2010/main" val="426840741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228600"/>
            <a:ext cx="8382000" cy="5656933"/>
          </a:xfrm>
        </p:spPr>
        <p:txBody>
          <a:bodyPr/>
          <a:lstStyle/>
          <a:p>
            <a:r>
              <a:rPr lang="en-US" dirty="0" err="1" smtClean="0"/>
              <a:t>Contoh</a:t>
            </a:r>
            <a:r>
              <a:rPr lang="en-US" dirty="0" smtClean="0"/>
              <a:t> 7 :</a:t>
            </a:r>
          </a:p>
          <a:p>
            <a:pPr lvl="1">
              <a:buNone/>
            </a:pPr>
            <a:r>
              <a:rPr lang="en-US" b="1" dirty="0">
                <a:solidFill>
                  <a:srgbClr val="FF0000"/>
                </a:solidFill>
                <a:ea typeface="+mn-ea"/>
              </a:rPr>
              <a:t>1) select </a:t>
            </a:r>
            <a:r>
              <a:rPr lang="en-US" b="1" dirty="0" err="1">
                <a:solidFill>
                  <a:srgbClr val="FF0000"/>
                </a:solidFill>
                <a:ea typeface="+mn-ea"/>
              </a:rPr>
              <a:t>jabatan</a:t>
            </a:r>
            <a:r>
              <a:rPr lang="en-US" b="1" dirty="0">
                <a:solidFill>
                  <a:srgbClr val="FF0000"/>
                </a:solidFill>
                <a:ea typeface="+mn-ea"/>
              </a:rPr>
              <a:t>, </a:t>
            </a:r>
            <a:r>
              <a:rPr lang="en-US" b="1" dirty="0" err="1">
                <a:solidFill>
                  <a:srgbClr val="FF0000"/>
                </a:solidFill>
                <a:ea typeface="+mn-ea"/>
              </a:rPr>
              <a:t>jns_kelamin</a:t>
            </a:r>
            <a:r>
              <a:rPr lang="en-US" b="1" dirty="0">
                <a:solidFill>
                  <a:srgbClr val="FF0000"/>
                </a:solidFill>
                <a:ea typeface="+mn-ea"/>
              </a:rPr>
              <a:t>, count(*) total </a:t>
            </a:r>
          </a:p>
          <a:p>
            <a:pPr lvl="1">
              <a:buNone/>
            </a:pPr>
            <a:r>
              <a:rPr lang="en-US" b="1" dirty="0">
                <a:solidFill>
                  <a:srgbClr val="FF0000"/>
                </a:solidFill>
                <a:ea typeface="+mn-ea"/>
              </a:rPr>
              <a:t>	from </a:t>
            </a:r>
            <a:r>
              <a:rPr lang="en-US" b="1" dirty="0" err="1">
                <a:solidFill>
                  <a:srgbClr val="FF0000"/>
                </a:solidFill>
                <a:ea typeface="+mn-ea"/>
              </a:rPr>
              <a:t>panitia</a:t>
            </a:r>
            <a:r>
              <a:rPr lang="en-US" b="1" dirty="0">
                <a:solidFill>
                  <a:srgbClr val="FF0000"/>
                </a:solidFill>
                <a:ea typeface="+mn-ea"/>
              </a:rPr>
              <a:t> </a:t>
            </a:r>
          </a:p>
          <a:p>
            <a:pPr lvl="1">
              <a:buNone/>
            </a:pPr>
            <a:r>
              <a:rPr lang="en-US" dirty="0" smtClean="0">
                <a:solidFill>
                  <a:schemeClr val="bg1"/>
                </a:solidFill>
              </a:rPr>
              <a:t>	</a:t>
            </a:r>
            <a:r>
              <a:rPr lang="en-US" b="1" dirty="0" smtClean="0">
                <a:solidFill>
                  <a:srgbClr val="C00000"/>
                </a:solidFill>
              </a:rPr>
              <a:t>group by cube</a:t>
            </a:r>
            <a:r>
              <a:rPr lang="en-US" b="1" dirty="0">
                <a:solidFill>
                  <a:srgbClr val="FF0000"/>
                </a:solidFill>
                <a:ea typeface="+mn-ea"/>
              </a:rPr>
              <a:t>(</a:t>
            </a:r>
            <a:r>
              <a:rPr lang="en-US" b="1" dirty="0" err="1">
                <a:solidFill>
                  <a:srgbClr val="FF0000"/>
                </a:solidFill>
                <a:ea typeface="+mn-ea"/>
              </a:rPr>
              <a:t>jabatan</a:t>
            </a:r>
            <a:r>
              <a:rPr lang="en-US" b="1" dirty="0">
                <a:solidFill>
                  <a:srgbClr val="FF0000"/>
                </a:solidFill>
                <a:ea typeface="+mn-ea"/>
              </a:rPr>
              <a:t>, </a:t>
            </a:r>
            <a:r>
              <a:rPr lang="en-US" b="1" dirty="0" err="1">
                <a:solidFill>
                  <a:srgbClr val="FF0000"/>
                </a:solidFill>
                <a:ea typeface="+mn-ea"/>
              </a:rPr>
              <a:t>jns_kelamin</a:t>
            </a:r>
            <a:r>
              <a:rPr lang="en-US" b="1" dirty="0">
                <a:solidFill>
                  <a:srgbClr val="FF0000"/>
                </a:solidFill>
                <a:ea typeface="+mn-ea"/>
              </a:rPr>
              <a:t>); </a:t>
            </a:r>
          </a:p>
          <a:p>
            <a:pPr lvl="1">
              <a:buNone/>
            </a:pPr>
            <a:endParaRPr lang="en-US" dirty="0" smtClean="0">
              <a:solidFill>
                <a:schemeClr val="bg1"/>
              </a:solidFill>
            </a:endParaRPr>
          </a:p>
          <a:p>
            <a:pPr lvl="1">
              <a:buNone/>
            </a:pPr>
            <a:r>
              <a:rPr lang="en-US" b="1" dirty="0">
                <a:solidFill>
                  <a:srgbClr val="FF0000"/>
                </a:solidFill>
                <a:ea typeface="+mn-ea"/>
              </a:rPr>
              <a:t>2) select </a:t>
            </a:r>
            <a:r>
              <a:rPr lang="en-US" b="1" dirty="0" err="1">
                <a:solidFill>
                  <a:srgbClr val="FF0000"/>
                </a:solidFill>
                <a:ea typeface="+mn-ea"/>
              </a:rPr>
              <a:t>jabatan</a:t>
            </a:r>
            <a:r>
              <a:rPr lang="en-US" b="1" dirty="0">
                <a:solidFill>
                  <a:srgbClr val="FF0000"/>
                </a:solidFill>
                <a:ea typeface="+mn-ea"/>
              </a:rPr>
              <a:t>, </a:t>
            </a:r>
            <a:r>
              <a:rPr lang="en-US" b="1" dirty="0" err="1">
                <a:solidFill>
                  <a:srgbClr val="FF0000"/>
                </a:solidFill>
                <a:ea typeface="+mn-ea"/>
              </a:rPr>
              <a:t>jns_kelamin</a:t>
            </a:r>
            <a:r>
              <a:rPr lang="en-US" b="1" dirty="0">
                <a:solidFill>
                  <a:srgbClr val="FF0000"/>
                </a:solidFill>
                <a:ea typeface="+mn-ea"/>
              </a:rPr>
              <a:t>, count(*) total </a:t>
            </a:r>
          </a:p>
          <a:p>
            <a:pPr lvl="1">
              <a:buNone/>
            </a:pPr>
            <a:r>
              <a:rPr lang="en-US" b="1" dirty="0">
                <a:solidFill>
                  <a:srgbClr val="FF0000"/>
                </a:solidFill>
                <a:ea typeface="+mn-ea"/>
              </a:rPr>
              <a:t>	from </a:t>
            </a:r>
            <a:r>
              <a:rPr lang="en-US" b="1" dirty="0" err="1">
                <a:solidFill>
                  <a:srgbClr val="FF0000"/>
                </a:solidFill>
                <a:ea typeface="+mn-ea"/>
              </a:rPr>
              <a:t>panitia</a:t>
            </a:r>
            <a:r>
              <a:rPr lang="en-US" b="1" dirty="0">
                <a:solidFill>
                  <a:srgbClr val="FF0000"/>
                </a:solidFill>
                <a:ea typeface="+mn-ea"/>
              </a:rPr>
              <a:t> </a:t>
            </a:r>
          </a:p>
          <a:p>
            <a:pPr lvl="1">
              <a:buNone/>
            </a:pPr>
            <a:r>
              <a:rPr lang="en-US" dirty="0" smtClean="0">
                <a:solidFill>
                  <a:schemeClr val="bg1"/>
                </a:solidFill>
              </a:rPr>
              <a:t>	</a:t>
            </a:r>
            <a:r>
              <a:rPr lang="en-US" b="1" dirty="0" smtClean="0">
                <a:solidFill>
                  <a:srgbClr val="C00000"/>
                </a:solidFill>
              </a:rPr>
              <a:t>group by rollup</a:t>
            </a:r>
            <a:r>
              <a:rPr lang="en-US" b="1" dirty="0">
                <a:solidFill>
                  <a:srgbClr val="FF0000"/>
                </a:solidFill>
                <a:ea typeface="+mn-ea"/>
              </a:rPr>
              <a:t>(</a:t>
            </a:r>
            <a:r>
              <a:rPr lang="en-US" b="1" dirty="0" err="1">
                <a:solidFill>
                  <a:srgbClr val="FF0000"/>
                </a:solidFill>
                <a:ea typeface="+mn-ea"/>
              </a:rPr>
              <a:t>jabatan</a:t>
            </a:r>
            <a:r>
              <a:rPr lang="en-US" b="1" dirty="0">
                <a:solidFill>
                  <a:srgbClr val="FF0000"/>
                </a:solidFill>
                <a:ea typeface="+mn-ea"/>
              </a:rPr>
              <a:t>, </a:t>
            </a:r>
            <a:r>
              <a:rPr lang="en-US" b="1" dirty="0" err="1">
                <a:solidFill>
                  <a:srgbClr val="FF0000"/>
                </a:solidFill>
                <a:ea typeface="+mn-ea"/>
              </a:rPr>
              <a:t>jns_kelamin</a:t>
            </a:r>
            <a:r>
              <a:rPr lang="en-US" b="1" dirty="0">
                <a:solidFill>
                  <a:srgbClr val="FF0000"/>
                </a:solidFill>
                <a:ea typeface="+mn-ea"/>
              </a:rPr>
              <a:t>); </a:t>
            </a:r>
          </a:p>
          <a:p>
            <a:pPr lvl="1">
              <a:buNone/>
            </a:pPr>
            <a:endParaRPr lang="en-US" dirty="0" smtClean="0">
              <a:solidFill>
                <a:schemeClr val="bg1"/>
              </a:solidFill>
            </a:endParaRPr>
          </a:p>
          <a:p>
            <a:pPr lvl="1">
              <a:buNone/>
            </a:pPr>
            <a:r>
              <a:rPr lang="en-US" b="1" dirty="0">
                <a:solidFill>
                  <a:srgbClr val="FF0000"/>
                </a:solidFill>
                <a:ea typeface="+mn-ea"/>
              </a:rPr>
              <a:t>3) select </a:t>
            </a:r>
            <a:r>
              <a:rPr lang="en-US" b="1" dirty="0" err="1">
                <a:solidFill>
                  <a:srgbClr val="FF0000"/>
                </a:solidFill>
                <a:ea typeface="+mn-ea"/>
              </a:rPr>
              <a:t>jabatan</a:t>
            </a:r>
            <a:r>
              <a:rPr lang="en-US" b="1" dirty="0">
                <a:solidFill>
                  <a:srgbClr val="FF0000"/>
                </a:solidFill>
                <a:ea typeface="+mn-ea"/>
              </a:rPr>
              <a:t>, </a:t>
            </a:r>
            <a:r>
              <a:rPr lang="en-US" b="1" dirty="0" err="1">
                <a:solidFill>
                  <a:srgbClr val="FF0000"/>
                </a:solidFill>
                <a:ea typeface="+mn-ea"/>
              </a:rPr>
              <a:t>jns_kelamin</a:t>
            </a:r>
            <a:r>
              <a:rPr lang="en-US" b="1" dirty="0">
                <a:solidFill>
                  <a:srgbClr val="FF0000"/>
                </a:solidFill>
                <a:ea typeface="+mn-ea"/>
              </a:rPr>
              <a:t>, count(*) total </a:t>
            </a:r>
          </a:p>
          <a:p>
            <a:pPr lvl="1">
              <a:buNone/>
            </a:pPr>
            <a:r>
              <a:rPr lang="en-US" b="1" dirty="0">
                <a:solidFill>
                  <a:srgbClr val="FF0000"/>
                </a:solidFill>
                <a:ea typeface="+mn-ea"/>
              </a:rPr>
              <a:t>	from </a:t>
            </a:r>
            <a:r>
              <a:rPr lang="en-US" b="1" dirty="0" err="1">
                <a:solidFill>
                  <a:srgbClr val="FF0000"/>
                </a:solidFill>
                <a:ea typeface="+mn-ea"/>
              </a:rPr>
              <a:t>panitia</a:t>
            </a:r>
            <a:r>
              <a:rPr lang="en-US" b="1" dirty="0">
                <a:solidFill>
                  <a:srgbClr val="FF0000"/>
                </a:solidFill>
                <a:ea typeface="+mn-ea"/>
              </a:rPr>
              <a:t> </a:t>
            </a:r>
          </a:p>
          <a:p>
            <a:pPr lvl="1">
              <a:buNone/>
            </a:pPr>
            <a:r>
              <a:rPr lang="en-US" dirty="0" smtClean="0">
                <a:solidFill>
                  <a:schemeClr val="bg1"/>
                </a:solidFill>
              </a:rPr>
              <a:t>	</a:t>
            </a:r>
            <a:r>
              <a:rPr lang="en-US" b="1" dirty="0" smtClean="0">
                <a:solidFill>
                  <a:srgbClr val="C00000"/>
                </a:solidFill>
              </a:rPr>
              <a:t>group by grouping </a:t>
            </a:r>
            <a:r>
              <a:rPr lang="en-US" b="1" dirty="0">
                <a:solidFill>
                  <a:srgbClr val="C00000"/>
                </a:solidFill>
              </a:rPr>
              <a:t>sets</a:t>
            </a:r>
            <a:r>
              <a:rPr lang="en-US" b="1" dirty="0">
                <a:solidFill>
                  <a:srgbClr val="FF0000"/>
                </a:solidFill>
                <a:ea typeface="+mn-ea"/>
              </a:rPr>
              <a:t>(</a:t>
            </a:r>
            <a:r>
              <a:rPr lang="en-US" b="1" dirty="0" err="1">
                <a:solidFill>
                  <a:srgbClr val="FF0000"/>
                </a:solidFill>
                <a:ea typeface="+mn-ea"/>
              </a:rPr>
              <a:t>jabatan</a:t>
            </a:r>
            <a:r>
              <a:rPr lang="en-US" b="1" dirty="0">
                <a:solidFill>
                  <a:srgbClr val="FF0000"/>
                </a:solidFill>
                <a:ea typeface="+mn-ea"/>
              </a:rPr>
              <a:t>, </a:t>
            </a:r>
            <a:r>
              <a:rPr lang="en-US" b="1" dirty="0" err="1">
                <a:solidFill>
                  <a:srgbClr val="FF0000"/>
                </a:solidFill>
                <a:ea typeface="+mn-ea"/>
              </a:rPr>
              <a:t>jns_kelamin</a:t>
            </a:r>
            <a:r>
              <a:rPr lang="en-US" b="1" dirty="0">
                <a:solidFill>
                  <a:srgbClr val="FF0000"/>
                </a:solidFill>
                <a:ea typeface="+mn-ea"/>
              </a:rPr>
              <a:t>); 	 </a:t>
            </a:r>
            <a:endParaRPr lang="en-US" b="1" dirty="0">
              <a:solidFill>
                <a:srgbClr val="FF0000"/>
              </a:solidFill>
              <a:ea typeface="+mn-ea"/>
            </a:endParaRPr>
          </a:p>
        </p:txBody>
      </p:sp>
    </p:spTree>
    <p:extLst>
      <p:ext uri="{BB962C8B-B14F-4D97-AF65-F5344CB8AC3E}">
        <p14:creationId xmlns:p14="http://schemas.microsoft.com/office/powerpoint/2010/main" val="17347671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6774780"/>
              </p:ext>
            </p:extLst>
          </p:nvPr>
        </p:nvGraphicFramePr>
        <p:xfrm>
          <a:off x="228600" y="685800"/>
          <a:ext cx="4419600" cy="3708400"/>
        </p:xfrm>
        <a:graphic>
          <a:graphicData uri="http://schemas.openxmlformats.org/drawingml/2006/table">
            <a:tbl>
              <a:tblPr firstRow="1" bandRow="1">
                <a:tableStyleId>{5C22544A-7EE6-4342-B048-85BDC9FD1C3A}</a:tableStyleId>
              </a:tblPr>
              <a:tblGrid>
                <a:gridCol w="1524000"/>
                <a:gridCol w="1676400"/>
                <a:gridCol w="1219200"/>
              </a:tblGrid>
              <a:tr h="370840">
                <a:tc>
                  <a:txBody>
                    <a:bodyPr/>
                    <a:lstStyle/>
                    <a:p>
                      <a:pPr algn="ctr"/>
                      <a:r>
                        <a:rPr lang="en-US" sz="1600" dirty="0" smtClean="0">
                          <a:solidFill>
                            <a:schemeClr val="bg1"/>
                          </a:solidFill>
                        </a:rPr>
                        <a:t>JABATAN</a:t>
                      </a:r>
                      <a:endParaRPr lang="en-US" sz="1600" dirty="0">
                        <a:solidFill>
                          <a:schemeClr val="bg1"/>
                        </a:solidFill>
                      </a:endParaRPr>
                    </a:p>
                  </a:txBody>
                  <a:tcPr/>
                </a:tc>
                <a:tc>
                  <a:txBody>
                    <a:bodyPr/>
                    <a:lstStyle/>
                    <a:p>
                      <a:pPr algn="ctr"/>
                      <a:r>
                        <a:rPr lang="en-US" sz="1600" dirty="0" smtClean="0">
                          <a:solidFill>
                            <a:schemeClr val="bg1"/>
                          </a:solidFill>
                        </a:rPr>
                        <a:t>JNS_KELAMIN</a:t>
                      </a:r>
                      <a:endParaRPr lang="en-US" sz="1600" dirty="0">
                        <a:solidFill>
                          <a:schemeClr val="bg1"/>
                        </a:solidFill>
                      </a:endParaRPr>
                    </a:p>
                  </a:txBody>
                  <a:tcPr/>
                </a:tc>
                <a:tc>
                  <a:txBody>
                    <a:bodyPr/>
                    <a:lstStyle/>
                    <a:p>
                      <a:pPr algn="ctr"/>
                      <a:r>
                        <a:rPr lang="en-US" sz="1600" dirty="0" smtClean="0">
                          <a:solidFill>
                            <a:schemeClr val="bg1"/>
                          </a:solidFill>
                        </a:rPr>
                        <a:t>TOTAL</a:t>
                      </a:r>
                      <a:endParaRPr lang="en-US" sz="1600" dirty="0">
                        <a:solidFill>
                          <a:schemeClr val="bg1"/>
                        </a:solidFill>
                      </a:endParaRPr>
                    </a:p>
                  </a:txBody>
                  <a:tcPr/>
                </a:tc>
              </a:tr>
              <a:tr h="370840">
                <a:tc>
                  <a:txBody>
                    <a:bodyPr/>
                    <a:lstStyle/>
                    <a:p>
                      <a:r>
                        <a:rPr lang="en-US" dirty="0" smtClean="0">
                          <a:solidFill>
                            <a:schemeClr val="tx1"/>
                          </a:solidFill>
                        </a:rPr>
                        <a:t>NULL</a:t>
                      </a:r>
                      <a:endParaRPr lang="en-US" dirty="0">
                        <a:solidFill>
                          <a:schemeClr val="tx1"/>
                        </a:solidFill>
                      </a:endParaRPr>
                    </a:p>
                  </a:txBody>
                  <a:tcPr>
                    <a:solidFill>
                      <a:schemeClr val="bg2">
                        <a:lumMod val="60000"/>
                        <a:lumOff val="40000"/>
                      </a:schemeClr>
                    </a:solidFill>
                  </a:tcPr>
                </a:tc>
                <a:tc>
                  <a:txBody>
                    <a:bodyPr/>
                    <a:lstStyle/>
                    <a:p>
                      <a:r>
                        <a:rPr lang="en-US" dirty="0" smtClean="0">
                          <a:solidFill>
                            <a:schemeClr val="tx1"/>
                          </a:solidFill>
                        </a:rPr>
                        <a:t>NULL</a:t>
                      </a:r>
                      <a:endParaRPr lang="en-US" dirty="0">
                        <a:solidFill>
                          <a:schemeClr val="tx1"/>
                        </a:solidFill>
                      </a:endParaRPr>
                    </a:p>
                  </a:txBody>
                  <a:tcPr>
                    <a:solidFill>
                      <a:schemeClr val="bg2">
                        <a:lumMod val="60000"/>
                        <a:lumOff val="40000"/>
                      </a:schemeClr>
                    </a:solidFill>
                  </a:tcPr>
                </a:tc>
                <a:tc>
                  <a:txBody>
                    <a:bodyPr/>
                    <a:lstStyle/>
                    <a:p>
                      <a:r>
                        <a:rPr lang="en-US" dirty="0" smtClean="0">
                          <a:solidFill>
                            <a:schemeClr val="tx1"/>
                          </a:solidFill>
                        </a:rPr>
                        <a:t>12</a:t>
                      </a:r>
                      <a:endParaRPr lang="en-US" dirty="0">
                        <a:solidFill>
                          <a:schemeClr val="tx1"/>
                        </a:solidFill>
                      </a:endParaRPr>
                    </a:p>
                  </a:txBody>
                  <a:tcPr>
                    <a:solidFill>
                      <a:schemeClr val="bg2">
                        <a:lumMod val="60000"/>
                        <a:lumOff val="40000"/>
                      </a:schemeClr>
                    </a:solidFill>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NULL</a:t>
                      </a:r>
                    </a:p>
                  </a:txBody>
                  <a:tcPr/>
                </a:tc>
                <a:tc>
                  <a:txBody>
                    <a:bodyPr/>
                    <a:lstStyle/>
                    <a:p>
                      <a:r>
                        <a:rPr lang="en-US" dirty="0" smtClean="0"/>
                        <a:t>L</a:t>
                      </a:r>
                      <a:endParaRPr lang="en-US" dirty="0"/>
                    </a:p>
                  </a:txBody>
                  <a:tcPr/>
                </a:tc>
                <a:tc>
                  <a:txBody>
                    <a:bodyPr/>
                    <a:lstStyle/>
                    <a:p>
                      <a:r>
                        <a:rPr lang="en-US" dirty="0" smtClean="0"/>
                        <a:t>5</a:t>
                      </a:r>
                      <a:endParaRPr lang="en-US" dirty="0"/>
                    </a:p>
                  </a:txBody>
                  <a:tcPr>
                    <a:solidFill>
                      <a:schemeClr val="accent2">
                        <a:lumMod val="40000"/>
                        <a:lumOff val="60000"/>
                      </a:schemeClr>
                    </a:solidFill>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NULL</a:t>
                      </a:r>
                    </a:p>
                  </a:txBody>
                  <a:tcPr/>
                </a:tc>
                <a:tc>
                  <a:txBody>
                    <a:bodyPr/>
                    <a:lstStyle/>
                    <a:p>
                      <a:r>
                        <a:rPr lang="en-US" dirty="0" smtClean="0"/>
                        <a:t>P</a:t>
                      </a:r>
                      <a:endParaRPr lang="en-US" dirty="0"/>
                    </a:p>
                  </a:txBody>
                  <a:tcPr/>
                </a:tc>
                <a:tc>
                  <a:txBody>
                    <a:bodyPr/>
                    <a:lstStyle/>
                    <a:p>
                      <a:r>
                        <a:rPr lang="en-US" dirty="0" smtClean="0"/>
                        <a:t>7</a:t>
                      </a:r>
                      <a:endParaRPr lang="en-US" dirty="0"/>
                    </a:p>
                  </a:txBody>
                  <a:tcPr>
                    <a:solidFill>
                      <a:schemeClr val="accent6">
                        <a:lumMod val="60000"/>
                        <a:lumOff val="40000"/>
                      </a:schemeClr>
                    </a:solidFill>
                  </a:tcPr>
                </a:tc>
              </a:tr>
              <a:tr h="370840">
                <a:tc>
                  <a:txBody>
                    <a:bodyPr/>
                    <a:lstStyle/>
                    <a:p>
                      <a:r>
                        <a:rPr lang="en-US" dirty="0" err="1" smtClean="0"/>
                        <a:t>Panitia</a:t>
                      </a:r>
                      <a:r>
                        <a:rPr lang="en-US" dirty="0" smtClean="0"/>
                        <a:t> </a:t>
                      </a:r>
                      <a:r>
                        <a:rPr lang="en-US" dirty="0" err="1" smtClean="0"/>
                        <a:t>Lokal</a:t>
                      </a:r>
                      <a:endParaRPr lang="en-US" dirty="0"/>
                    </a:p>
                  </a:txBody>
                  <a:tcPr>
                    <a:solidFill>
                      <a:schemeClr val="accent1"/>
                    </a:solidFill>
                  </a:tcPr>
                </a:tc>
                <a:tc>
                  <a:txBody>
                    <a:bodyPr/>
                    <a:lstStyle/>
                    <a:p>
                      <a:r>
                        <a:rPr lang="en-US" dirty="0" smtClean="0"/>
                        <a:t>NULL</a:t>
                      </a:r>
                      <a:endParaRPr lang="en-US" dirty="0"/>
                    </a:p>
                  </a:txBody>
                  <a:tcPr>
                    <a:solidFill>
                      <a:schemeClr val="accent1"/>
                    </a:solidFill>
                  </a:tcPr>
                </a:tc>
                <a:tc>
                  <a:txBody>
                    <a:bodyPr/>
                    <a:lstStyle/>
                    <a:p>
                      <a:r>
                        <a:rPr lang="en-US" dirty="0" smtClean="0"/>
                        <a:t>6</a:t>
                      </a:r>
                      <a:endParaRPr lang="en-US" dirty="0"/>
                    </a:p>
                  </a:txBody>
                  <a:tcPr>
                    <a:solidFill>
                      <a:schemeClr val="accent1"/>
                    </a:solidFill>
                  </a:tcPr>
                </a:tc>
              </a:tr>
              <a:tr h="370840">
                <a:tc>
                  <a:txBody>
                    <a:bodyPr/>
                    <a:lstStyle/>
                    <a:p>
                      <a:r>
                        <a:rPr lang="en-US" dirty="0" err="1" smtClean="0"/>
                        <a:t>Panitia</a:t>
                      </a:r>
                      <a:r>
                        <a:rPr lang="en-US" dirty="0" smtClean="0"/>
                        <a:t> </a:t>
                      </a:r>
                      <a:r>
                        <a:rPr lang="en-US" dirty="0" err="1" smtClean="0"/>
                        <a:t>Lokal</a:t>
                      </a:r>
                      <a:endParaRPr lang="en-US" dirty="0"/>
                    </a:p>
                  </a:txBody>
                  <a:tcPr/>
                </a:tc>
                <a:tc>
                  <a:txBody>
                    <a:bodyPr/>
                    <a:lstStyle/>
                    <a:p>
                      <a:r>
                        <a:rPr lang="en-US" dirty="0" smtClean="0"/>
                        <a:t>L</a:t>
                      </a:r>
                      <a:endParaRPr lang="en-US" dirty="0"/>
                    </a:p>
                  </a:txBody>
                  <a:tcPr/>
                </a:tc>
                <a:tc>
                  <a:txBody>
                    <a:bodyPr/>
                    <a:lstStyle/>
                    <a:p>
                      <a:r>
                        <a:rPr lang="en-US" dirty="0" smtClean="0"/>
                        <a:t>3</a:t>
                      </a:r>
                      <a:endParaRPr lang="en-US" dirty="0"/>
                    </a:p>
                  </a:txBody>
                  <a:tcPr>
                    <a:solidFill>
                      <a:schemeClr val="accent2">
                        <a:lumMod val="40000"/>
                        <a:lumOff val="60000"/>
                      </a:schemeClr>
                    </a:solidFill>
                  </a:tcPr>
                </a:tc>
              </a:tr>
              <a:tr h="370840">
                <a:tc>
                  <a:txBody>
                    <a:bodyPr/>
                    <a:lstStyle/>
                    <a:p>
                      <a:r>
                        <a:rPr lang="en-US" dirty="0" err="1" smtClean="0"/>
                        <a:t>Panitia</a:t>
                      </a:r>
                      <a:r>
                        <a:rPr lang="en-US" dirty="0" smtClean="0"/>
                        <a:t> </a:t>
                      </a:r>
                      <a:r>
                        <a:rPr lang="en-US" dirty="0" err="1" smtClean="0"/>
                        <a:t>Lokal</a:t>
                      </a:r>
                      <a:endParaRPr lang="en-US" dirty="0"/>
                    </a:p>
                  </a:txBody>
                  <a:tcPr/>
                </a:tc>
                <a:tc>
                  <a:txBody>
                    <a:bodyPr/>
                    <a:lstStyle/>
                    <a:p>
                      <a:r>
                        <a:rPr lang="en-US" dirty="0" smtClean="0"/>
                        <a:t>P</a:t>
                      </a:r>
                      <a:endParaRPr lang="en-US" dirty="0"/>
                    </a:p>
                  </a:txBody>
                  <a:tcPr/>
                </a:tc>
                <a:tc>
                  <a:txBody>
                    <a:bodyPr/>
                    <a:lstStyle/>
                    <a:p>
                      <a:r>
                        <a:rPr lang="en-US" dirty="0" smtClean="0"/>
                        <a:t>3</a:t>
                      </a:r>
                      <a:endParaRPr lang="en-US" dirty="0"/>
                    </a:p>
                  </a:txBody>
                  <a:tcPr>
                    <a:solidFill>
                      <a:schemeClr val="accent6">
                        <a:lumMod val="60000"/>
                        <a:lumOff val="40000"/>
                      </a:schemeClr>
                    </a:solidFill>
                  </a:tcPr>
                </a:tc>
              </a:tr>
              <a:tr h="370840">
                <a:tc>
                  <a:txBody>
                    <a:bodyPr/>
                    <a:lstStyle/>
                    <a:p>
                      <a:r>
                        <a:rPr lang="en-US" dirty="0" err="1" smtClean="0"/>
                        <a:t>Panita</a:t>
                      </a:r>
                      <a:r>
                        <a:rPr lang="en-US" dirty="0" smtClean="0"/>
                        <a:t> </a:t>
                      </a:r>
                      <a:r>
                        <a:rPr lang="en-US" dirty="0" err="1" smtClean="0"/>
                        <a:t>Pusat</a:t>
                      </a:r>
                      <a:endParaRPr lang="en-US" dirty="0"/>
                    </a:p>
                  </a:txBody>
                  <a:tcPr>
                    <a:solidFill>
                      <a:schemeClr val="accent1"/>
                    </a:solidFill>
                  </a:tcPr>
                </a:tc>
                <a:tc>
                  <a:txBody>
                    <a:bodyPr/>
                    <a:lstStyle/>
                    <a:p>
                      <a:r>
                        <a:rPr lang="en-US" dirty="0" smtClean="0"/>
                        <a:t>NULL</a:t>
                      </a:r>
                      <a:endParaRPr lang="en-US" dirty="0"/>
                    </a:p>
                  </a:txBody>
                  <a:tcPr>
                    <a:solidFill>
                      <a:schemeClr val="accent1"/>
                    </a:solidFill>
                  </a:tcPr>
                </a:tc>
                <a:tc>
                  <a:txBody>
                    <a:bodyPr/>
                    <a:lstStyle/>
                    <a:p>
                      <a:r>
                        <a:rPr lang="en-US" dirty="0" smtClean="0"/>
                        <a:t>6</a:t>
                      </a:r>
                      <a:endParaRPr lang="en-US" dirty="0"/>
                    </a:p>
                  </a:txBody>
                  <a:tcPr>
                    <a:solidFill>
                      <a:schemeClr val="accent1"/>
                    </a:solidFill>
                  </a:tcPr>
                </a:tc>
              </a:tr>
              <a:tr h="370840">
                <a:tc>
                  <a:txBody>
                    <a:bodyPr/>
                    <a:lstStyle/>
                    <a:p>
                      <a:r>
                        <a:rPr lang="en-US" dirty="0" err="1" smtClean="0"/>
                        <a:t>Panita</a:t>
                      </a:r>
                      <a:r>
                        <a:rPr lang="en-US" dirty="0" smtClean="0"/>
                        <a:t> </a:t>
                      </a:r>
                      <a:r>
                        <a:rPr lang="en-US" dirty="0" err="1" smtClean="0"/>
                        <a:t>Pusat</a:t>
                      </a:r>
                      <a:endParaRPr lang="en-US" dirty="0"/>
                    </a:p>
                  </a:txBody>
                  <a:tcPr/>
                </a:tc>
                <a:tc>
                  <a:txBody>
                    <a:bodyPr/>
                    <a:lstStyle/>
                    <a:p>
                      <a:r>
                        <a:rPr lang="en-US" dirty="0" smtClean="0"/>
                        <a:t>L</a:t>
                      </a:r>
                      <a:endParaRPr lang="en-US" dirty="0"/>
                    </a:p>
                  </a:txBody>
                  <a:tcPr/>
                </a:tc>
                <a:tc>
                  <a:txBody>
                    <a:bodyPr/>
                    <a:lstStyle/>
                    <a:p>
                      <a:r>
                        <a:rPr lang="en-US" dirty="0" smtClean="0"/>
                        <a:t>2</a:t>
                      </a:r>
                      <a:endParaRPr lang="en-US" dirty="0"/>
                    </a:p>
                  </a:txBody>
                  <a:tcPr>
                    <a:solidFill>
                      <a:schemeClr val="accent2">
                        <a:lumMod val="40000"/>
                        <a:lumOff val="60000"/>
                      </a:schemeClr>
                    </a:solidFill>
                  </a:tcPr>
                </a:tc>
              </a:tr>
              <a:tr h="370840">
                <a:tc>
                  <a:txBody>
                    <a:bodyPr/>
                    <a:lstStyle/>
                    <a:p>
                      <a:r>
                        <a:rPr lang="en-US" dirty="0" err="1" smtClean="0"/>
                        <a:t>Panita</a:t>
                      </a:r>
                      <a:r>
                        <a:rPr lang="en-US" dirty="0" smtClean="0"/>
                        <a:t> </a:t>
                      </a:r>
                      <a:r>
                        <a:rPr lang="en-US" dirty="0" err="1" smtClean="0"/>
                        <a:t>Pusat</a:t>
                      </a:r>
                      <a:endParaRPr lang="en-US" dirty="0"/>
                    </a:p>
                  </a:txBody>
                  <a:tcPr/>
                </a:tc>
                <a:tc>
                  <a:txBody>
                    <a:bodyPr/>
                    <a:lstStyle/>
                    <a:p>
                      <a:r>
                        <a:rPr lang="en-US" dirty="0" smtClean="0"/>
                        <a:t>P</a:t>
                      </a:r>
                      <a:endParaRPr lang="en-US" dirty="0"/>
                    </a:p>
                  </a:txBody>
                  <a:tcPr/>
                </a:tc>
                <a:tc>
                  <a:txBody>
                    <a:bodyPr/>
                    <a:lstStyle/>
                    <a:p>
                      <a:r>
                        <a:rPr lang="en-US" dirty="0" smtClean="0"/>
                        <a:t>4</a:t>
                      </a:r>
                      <a:endParaRPr lang="en-US" dirty="0"/>
                    </a:p>
                  </a:txBody>
                  <a:tcPr>
                    <a:solidFill>
                      <a:schemeClr val="accent6">
                        <a:lumMod val="60000"/>
                        <a:lumOff val="4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30348637"/>
              </p:ext>
            </p:extLst>
          </p:nvPr>
        </p:nvGraphicFramePr>
        <p:xfrm>
          <a:off x="4876800" y="685800"/>
          <a:ext cx="4038600" cy="4582160"/>
        </p:xfrm>
        <a:graphic>
          <a:graphicData uri="http://schemas.openxmlformats.org/drawingml/2006/table">
            <a:tbl>
              <a:tblPr firstRow="1" bandRow="1">
                <a:tableStyleId>{5C22544A-7EE6-4342-B048-85BDC9FD1C3A}</a:tableStyleId>
              </a:tblPr>
              <a:tblGrid>
                <a:gridCol w="1447800"/>
                <a:gridCol w="1600200"/>
                <a:gridCol w="990600"/>
              </a:tblGrid>
              <a:tr h="370840">
                <a:tc>
                  <a:txBody>
                    <a:bodyPr/>
                    <a:lstStyle/>
                    <a:p>
                      <a:pPr algn="ctr"/>
                      <a:r>
                        <a:rPr lang="en-US" sz="1400" dirty="0" smtClean="0">
                          <a:solidFill>
                            <a:schemeClr val="bg1"/>
                          </a:solidFill>
                        </a:rPr>
                        <a:t>JABATAN</a:t>
                      </a:r>
                      <a:endParaRPr lang="en-US" sz="1400" dirty="0">
                        <a:solidFill>
                          <a:schemeClr val="bg1"/>
                        </a:solidFill>
                      </a:endParaRPr>
                    </a:p>
                  </a:txBody>
                  <a:tcPr/>
                </a:tc>
                <a:tc>
                  <a:txBody>
                    <a:bodyPr/>
                    <a:lstStyle/>
                    <a:p>
                      <a:pPr algn="ctr"/>
                      <a:r>
                        <a:rPr lang="en-US" sz="1400" dirty="0" smtClean="0">
                          <a:solidFill>
                            <a:schemeClr val="bg1"/>
                          </a:solidFill>
                        </a:rPr>
                        <a:t>JNS_KELAMIN</a:t>
                      </a:r>
                      <a:endParaRPr lang="en-US" sz="1400" dirty="0">
                        <a:solidFill>
                          <a:schemeClr val="bg1"/>
                        </a:solidFill>
                      </a:endParaRPr>
                    </a:p>
                  </a:txBody>
                  <a:tcPr/>
                </a:tc>
                <a:tc>
                  <a:txBody>
                    <a:bodyPr/>
                    <a:lstStyle/>
                    <a:p>
                      <a:pPr algn="ctr"/>
                      <a:r>
                        <a:rPr lang="en-US" sz="1400" dirty="0" smtClean="0">
                          <a:solidFill>
                            <a:schemeClr val="bg1"/>
                          </a:solidFill>
                        </a:rPr>
                        <a:t>TOTAL</a:t>
                      </a:r>
                      <a:endParaRPr lang="en-US" sz="1400" dirty="0">
                        <a:solidFill>
                          <a:schemeClr val="bg1"/>
                        </a:solidFill>
                      </a:endParaRPr>
                    </a:p>
                  </a:txBody>
                  <a:tcPr/>
                </a:tc>
              </a:tr>
              <a:tr h="370840">
                <a:tc>
                  <a:txBody>
                    <a:bodyPr/>
                    <a:lstStyle/>
                    <a:p>
                      <a:r>
                        <a:rPr lang="en-US" dirty="0" err="1" smtClean="0"/>
                        <a:t>Panitia</a:t>
                      </a:r>
                      <a:r>
                        <a:rPr lang="en-US" dirty="0" smtClean="0"/>
                        <a:t> </a:t>
                      </a:r>
                      <a:r>
                        <a:rPr lang="en-US" dirty="0" err="1" smtClean="0"/>
                        <a:t>Lokal</a:t>
                      </a:r>
                      <a:endParaRPr lang="en-US" dirty="0"/>
                    </a:p>
                  </a:txBody>
                  <a:tcPr/>
                </a:tc>
                <a:tc>
                  <a:txBody>
                    <a:bodyPr/>
                    <a:lstStyle/>
                    <a:p>
                      <a:r>
                        <a:rPr lang="en-US" dirty="0" smtClean="0"/>
                        <a:t>L</a:t>
                      </a:r>
                      <a:endParaRPr lang="en-US" dirty="0"/>
                    </a:p>
                  </a:txBody>
                  <a:tcPr/>
                </a:tc>
                <a:tc>
                  <a:txBody>
                    <a:bodyPr/>
                    <a:lstStyle/>
                    <a:p>
                      <a:r>
                        <a:rPr lang="en-US" dirty="0" smtClean="0"/>
                        <a:t>3</a:t>
                      </a:r>
                      <a:endParaRPr lang="en-US" dirty="0"/>
                    </a:p>
                  </a:txBody>
                  <a:tcPr/>
                </a:tc>
              </a:tr>
              <a:tr h="370840">
                <a:tc>
                  <a:txBody>
                    <a:bodyPr/>
                    <a:lstStyle/>
                    <a:p>
                      <a:r>
                        <a:rPr lang="en-US" dirty="0" err="1" smtClean="0"/>
                        <a:t>Panitia</a:t>
                      </a:r>
                      <a:r>
                        <a:rPr lang="en-US" dirty="0" smtClean="0"/>
                        <a:t> </a:t>
                      </a:r>
                      <a:r>
                        <a:rPr lang="en-US" dirty="0" err="1" smtClean="0"/>
                        <a:t>Lokal</a:t>
                      </a:r>
                      <a:endParaRPr lang="en-US" dirty="0"/>
                    </a:p>
                  </a:txBody>
                  <a:tcPr/>
                </a:tc>
                <a:tc>
                  <a:txBody>
                    <a:bodyPr/>
                    <a:lstStyle/>
                    <a:p>
                      <a:r>
                        <a:rPr lang="en-US" dirty="0" smtClean="0"/>
                        <a:t>P</a:t>
                      </a:r>
                      <a:endParaRPr lang="en-US" dirty="0"/>
                    </a:p>
                  </a:txBody>
                  <a:tcPr/>
                </a:tc>
                <a:tc>
                  <a:txBody>
                    <a:bodyPr/>
                    <a:lstStyle/>
                    <a:p>
                      <a:r>
                        <a:rPr lang="en-US" dirty="0" smtClean="0"/>
                        <a:t>3</a:t>
                      </a:r>
                      <a:endParaRPr lang="en-US" dirty="0"/>
                    </a:p>
                  </a:txBody>
                  <a:tcPr/>
                </a:tc>
              </a:tr>
              <a:tr h="370840">
                <a:tc>
                  <a:txBody>
                    <a:bodyPr/>
                    <a:lstStyle/>
                    <a:p>
                      <a:r>
                        <a:rPr lang="en-US" dirty="0" err="1" smtClean="0"/>
                        <a:t>Panitia</a:t>
                      </a:r>
                      <a:r>
                        <a:rPr lang="en-US" dirty="0" smtClean="0"/>
                        <a:t> </a:t>
                      </a:r>
                      <a:r>
                        <a:rPr lang="en-US" dirty="0" err="1" smtClean="0"/>
                        <a:t>Lokal</a:t>
                      </a:r>
                      <a:endParaRPr lang="en-US" dirty="0"/>
                    </a:p>
                  </a:txBody>
                  <a:tcPr/>
                </a:tc>
                <a:tc>
                  <a:txBody>
                    <a:bodyPr/>
                    <a:lstStyle/>
                    <a:p>
                      <a:r>
                        <a:rPr lang="en-US" dirty="0" smtClean="0"/>
                        <a:t>NULL</a:t>
                      </a:r>
                      <a:endParaRPr lang="en-US" dirty="0"/>
                    </a:p>
                  </a:txBody>
                  <a:tcPr/>
                </a:tc>
                <a:tc>
                  <a:txBody>
                    <a:bodyPr/>
                    <a:lstStyle/>
                    <a:p>
                      <a:r>
                        <a:rPr lang="en-US" dirty="0" smtClean="0"/>
                        <a:t>6</a:t>
                      </a:r>
                      <a:endParaRPr lang="en-US" dirty="0"/>
                    </a:p>
                  </a:txBody>
                  <a:tcPr/>
                </a:tc>
              </a:tr>
              <a:tr h="370840">
                <a:tc>
                  <a:txBody>
                    <a:bodyPr/>
                    <a:lstStyle/>
                    <a:p>
                      <a:r>
                        <a:rPr lang="en-US" dirty="0" err="1" smtClean="0"/>
                        <a:t>Panita</a:t>
                      </a:r>
                      <a:r>
                        <a:rPr lang="en-US" dirty="0" smtClean="0"/>
                        <a:t> </a:t>
                      </a:r>
                      <a:r>
                        <a:rPr lang="en-US" dirty="0" err="1" smtClean="0"/>
                        <a:t>Pusat</a:t>
                      </a:r>
                      <a:endParaRPr lang="en-US" dirty="0"/>
                    </a:p>
                  </a:txBody>
                  <a:tcPr/>
                </a:tc>
                <a:tc>
                  <a:txBody>
                    <a:bodyPr/>
                    <a:lstStyle/>
                    <a:p>
                      <a:r>
                        <a:rPr lang="en-US" dirty="0" smtClean="0"/>
                        <a:t>L</a:t>
                      </a:r>
                      <a:endParaRPr lang="en-US" dirty="0"/>
                    </a:p>
                  </a:txBody>
                  <a:tcPr/>
                </a:tc>
                <a:tc>
                  <a:txBody>
                    <a:bodyPr/>
                    <a:lstStyle/>
                    <a:p>
                      <a:r>
                        <a:rPr lang="en-US" dirty="0" smtClean="0"/>
                        <a:t>2</a:t>
                      </a:r>
                      <a:endParaRPr lang="en-US" dirty="0"/>
                    </a:p>
                  </a:txBody>
                  <a:tcPr/>
                </a:tc>
              </a:tr>
              <a:tr h="370840">
                <a:tc>
                  <a:txBody>
                    <a:bodyPr/>
                    <a:lstStyle/>
                    <a:p>
                      <a:r>
                        <a:rPr lang="en-US" dirty="0" err="1" smtClean="0"/>
                        <a:t>Panita</a:t>
                      </a:r>
                      <a:r>
                        <a:rPr lang="en-US" dirty="0" smtClean="0"/>
                        <a:t> </a:t>
                      </a:r>
                      <a:r>
                        <a:rPr lang="en-US" dirty="0" err="1" smtClean="0"/>
                        <a:t>Pusat</a:t>
                      </a:r>
                      <a:endParaRPr lang="en-US" dirty="0"/>
                    </a:p>
                  </a:txBody>
                  <a:tcPr/>
                </a:tc>
                <a:tc>
                  <a:txBody>
                    <a:bodyPr/>
                    <a:lstStyle/>
                    <a:p>
                      <a:r>
                        <a:rPr lang="en-US" dirty="0" smtClean="0"/>
                        <a:t>P</a:t>
                      </a:r>
                      <a:endParaRPr lang="en-US" dirty="0"/>
                    </a:p>
                  </a:txBody>
                  <a:tcPr/>
                </a:tc>
                <a:tc>
                  <a:txBody>
                    <a:bodyPr/>
                    <a:lstStyle/>
                    <a:p>
                      <a:r>
                        <a:rPr lang="en-US" dirty="0" smtClean="0"/>
                        <a:t>4</a:t>
                      </a:r>
                      <a:endParaRPr lang="en-US" dirty="0"/>
                    </a:p>
                  </a:txBody>
                  <a:tcPr/>
                </a:tc>
              </a:tr>
              <a:tr h="370840">
                <a:tc>
                  <a:txBody>
                    <a:bodyPr/>
                    <a:lstStyle/>
                    <a:p>
                      <a:r>
                        <a:rPr lang="en-US" dirty="0" err="1" smtClean="0"/>
                        <a:t>Panita</a:t>
                      </a:r>
                      <a:r>
                        <a:rPr lang="en-US" dirty="0" smtClean="0"/>
                        <a:t> </a:t>
                      </a:r>
                      <a:r>
                        <a:rPr lang="en-US" dirty="0" err="1" smtClean="0"/>
                        <a:t>Pusat</a:t>
                      </a:r>
                      <a:endParaRPr lang="en-US" dirty="0"/>
                    </a:p>
                  </a:txBody>
                  <a:tcPr/>
                </a:tc>
                <a:tc>
                  <a:txBody>
                    <a:bodyPr/>
                    <a:lstStyle/>
                    <a:p>
                      <a:r>
                        <a:rPr lang="en-US" dirty="0" smtClean="0"/>
                        <a:t>NULL</a:t>
                      </a:r>
                      <a:endParaRPr lang="en-US" dirty="0"/>
                    </a:p>
                  </a:txBody>
                  <a:tcPr/>
                </a:tc>
                <a:tc>
                  <a:txBody>
                    <a:bodyPr/>
                    <a:lstStyle/>
                    <a:p>
                      <a:r>
                        <a:rPr lang="en-US" dirty="0" smtClean="0"/>
                        <a:t>6</a:t>
                      </a:r>
                      <a:endParaRPr lang="en-US" dirty="0"/>
                    </a:p>
                  </a:txBody>
                  <a:tcPr/>
                </a:tc>
              </a:tr>
              <a:tr h="370840">
                <a:tc>
                  <a:txBody>
                    <a:bodyPr/>
                    <a:lstStyle/>
                    <a:p>
                      <a:r>
                        <a:rPr lang="en-US" dirty="0" smtClean="0">
                          <a:solidFill>
                            <a:schemeClr val="bg1"/>
                          </a:solidFill>
                        </a:rPr>
                        <a:t>NULL</a:t>
                      </a:r>
                      <a:endParaRPr lang="en-US" dirty="0">
                        <a:solidFill>
                          <a:schemeClr val="bg1"/>
                        </a:solidFill>
                      </a:endParaRPr>
                    </a:p>
                  </a:txBody>
                  <a:tcPr/>
                </a:tc>
                <a:tc>
                  <a:txBody>
                    <a:bodyPr/>
                    <a:lstStyle/>
                    <a:p>
                      <a:r>
                        <a:rPr lang="en-US" dirty="0" smtClean="0">
                          <a:solidFill>
                            <a:schemeClr val="bg1"/>
                          </a:solidFill>
                        </a:rPr>
                        <a:t>NULL</a:t>
                      </a:r>
                      <a:endParaRPr lang="en-US" dirty="0">
                        <a:solidFill>
                          <a:schemeClr val="bg1"/>
                        </a:solidFill>
                      </a:endParaRPr>
                    </a:p>
                  </a:txBody>
                  <a:tcPr/>
                </a:tc>
                <a:tc>
                  <a:txBody>
                    <a:bodyPr/>
                    <a:lstStyle/>
                    <a:p>
                      <a:r>
                        <a:rPr lang="en-US" dirty="0" smtClean="0">
                          <a:solidFill>
                            <a:schemeClr val="bg1"/>
                          </a:solidFill>
                        </a:rPr>
                        <a:t>12</a:t>
                      </a:r>
                      <a:endParaRPr lang="en-US" dirty="0">
                        <a:solidFill>
                          <a:schemeClr val="bg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651886"/>
              </p:ext>
            </p:extLst>
          </p:nvPr>
        </p:nvGraphicFramePr>
        <p:xfrm>
          <a:off x="3276600" y="4648200"/>
          <a:ext cx="5105400" cy="1854200"/>
        </p:xfrm>
        <a:graphic>
          <a:graphicData uri="http://schemas.openxmlformats.org/drawingml/2006/table">
            <a:tbl>
              <a:tblPr firstRow="1" bandRow="1">
                <a:tableStyleId>{5C22544A-7EE6-4342-B048-85BDC9FD1C3A}</a:tableStyleId>
              </a:tblPr>
              <a:tblGrid>
                <a:gridCol w="1752600"/>
                <a:gridCol w="1981200"/>
                <a:gridCol w="1371600"/>
              </a:tblGrid>
              <a:tr h="370840">
                <a:tc>
                  <a:txBody>
                    <a:bodyPr/>
                    <a:lstStyle/>
                    <a:p>
                      <a:pPr algn="ctr"/>
                      <a:r>
                        <a:rPr lang="en-US" sz="1600" dirty="0" smtClean="0">
                          <a:solidFill>
                            <a:schemeClr val="bg1"/>
                          </a:solidFill>
                        </a:rPr>
                        <a:t>JABATAN</a:t>
                      </a:r>
                      <a:endParaRPr lang="en-US" sz="1600" dirty="0">
                        <a:solidFill>
                          <a:schemeClr val="bg1"/>
                        </a:solidFill>
                      </a:endParaRPr>
                    </a:p>
                  </a:txBody>
                  <a:tcPr/>
                </a:tc>
                <a:tc>
                  <a:txBody>
                    <a:bodyPr/>
                    <a:lstStyle/>
                    <a:p>
                      <a:pPr algn="ctr"/>
                      <a:r>
                        <a:rPr lang="en-US" sz="1600" dirty="0" smtClean="0">
                          <a:solidFill>
                            <a:schemeClr val="bg1"/>
                          </a:solidFill>
                        </a:rPr>
                        <a:t>JNS_KELAMIN</a:t>
                      </a:r>
                      <a:endParaRPr lang="en-US" sz="1600" dirty="0">
                        <a:solidFill>
                          <a:schemeClr val="bg1"/>
                        </a:solidFill>
                      </a:endParaRPr>
                    </a:p>
                  </a:txBody>
                  <a:tcPr/>
                </a:tc>
                <a:tc>
                  <a:txBody>
                    <a:bodyPr/>
                    <a:lstStyle/>
                    <a:p>
                      <a:pPr algn="ctr"/>
                      <a:r>
                        <a:rPr lang="en-US" sz="1600" dirty="0" smtClean="0">
                          <a:solidFill>
                            <a:schemeClr val="bg1"/>
                          </a:solidFill>
                        </a:rPr>
                        <a:t>TOTAL</a:t>
                      </a:r>
                      <a:endParaRPr lang="en-US" sz="1600" dirty="0">
                        <a:solidFill>
                          <a:schemeClr val="bg1"/>
                        </a:solidFill>
                      </a:endParaRPr>
                    </a:p>
                  </a:txBody>
                  <a:tcPr/>
                </a:tc>
              </a:tr>
              <a:tr h="370840">
                <a:tc>
                  <a:txBody>
                    <a:bodyPr/>
                    <a:lstStyle/>
                    <a:p>
                      <a:r>
                        <a:rPr lang="en-US" dirty="0" err="1" smtClean="0"/>
                        <a:t>Panitia</a:t>
                      </a:r>
                      <a:r>
                        <a:rPr lang="en-US" dirty="0" smtClean="0"/>
                        <a:t> </a:t>
                      </a:r>
                      <a:r>
                        <a:rPr lang="en-US" dirty="0" err="1" smtClean="0"/>
                        <a:t>Lokal</a:t>
                      </a:r>
                      <a:endParaRPr lang="en-US" dirty="0"/>
                    </a:p>
                  </a:txBody>
                  <a:tcPr/>
                </a:tc>
                <a:tc>
                  <a:txBody>
                    <a:bodyPr/>
                    <a:lstStyle/>
                    <a:p>
                      <a:r>
                        <a:rPr lang="en-US" dirty="0" smtClean="0"/>
                        <a:t>NULL</a:t>
                      </a:r>
                      <a:endParaRPr lang="en-US" dirty="0"/>
                    </a:p>
                  </a:txBody>
                  <a:tcPr/>
                </a:tc>
                <a:tc>
                  <a:txBody>
                    <a:bodyPr/>
                    <a:lstStyle/>
                    <a:p>
                      <a:r>
                        <a:rPr lang="en-US" dirty="0" smtClean="0"/>
                        <a:t>6</a:t>
                      </a:r>
                      <a:endParaRPr lang="en-US" dirty="0"/>
                    </a:p>
                  </a:txBody>
                  <a:tcPr/>
                </a:tc>
              </a:tr>
              <a:tr h="370840">
                <a:tc>
                  <a:txBody>
                    <a:bodyPr/>
                    <a:lstStyle/>
                    <a:p>
                      <a:r>
                        <a:rPr lang="en-US" dirty="0" err="1" smtClean="0"/>
                        <a:t>Panita</a:t>
                      </a:r>
                      <a:r>
                        <a:rPr lang="en-US" dirty="0" smtClean="0"/>
                        <a:t> </a:t>
                      </a:r>
                      <a:r>
                        <a:rPr lang="en-US" dirty="0" err="1" smtClean="0"/>
                        <a:t>Pusat</a:t>
                      </a:r>
                      <a:endParaRPr lang="en-US" dirty="0"/>
                    </a:p>
                  </a:txBody>
                  <a:tcPr/>
                </a:tc>
                <a:tc>
                  <a:txBody>
                    <a:bodyPr/>
                    <a:lstStyle/>
                    <a:p>
                      <a:r>
                        <a:rPr lang="en-US" dirty="0" smtClean="0"/>
                        <a:t>NULL</a:t>
                      </a:r>
                      <a:endParaRPr lang="en-US" dirty="0"/>
                    </a:p>
                  </a:txBody>
                  <a:tcPr/>
                </a:tc>
                <a:tc>
                  <a:txBody>
                    <a:bodyPr/>
                    <a:lstStyle/>
                    <a:p>
                      <a:r>
                        <a:rPr lang="en-US" dirty="0" smtClean="0"/>
                        <a:t>6</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NULL</a:t>
                      </a:r>
                    </a:p>
                  </a:txBody>
                  <a:tcPr/>
                </a:tc>
                <a:tc>
                  <a:txBody>
                    <a:bodyPr/>
                    <a:lstStyle/>
                    <a:p>
                      <a:r>
                        <a:rPr lang="en-US" dirty="0" smtClean="0"/>
                        <a:t>L</a:t>
                      </a:r>
                      <a:endParaRPr lang="en-US" dirty="0"/>
                    </a:p>
                  </a:txBody>
                  <a:tcPr/>
                </a:tc>
                <a:tc>
                  <a:txBody>
                    <a:bodyPr/>
                    <a:lstStyle/>
                    <a:p>
                      <a:r>
                        <a:rPr lang="en-US" dirty="0" smtClean="0"/>
                        <a:t>5</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NULL</a:t>
                      </a:r>
                    </a:p>
                  </a:txBody>
                  <a:tcPr/>
                </a:tc>
                <a:tc>
                  <a:txBody>
                    <a:bodyPr/>
                    <a:lstStyle/>
                    <a:p>
                      <a:r>
                        <a:rPr lang="en-US" dirty="0" smtClean="0"/>
                        <a:t>P</a:t>
                      </a:r>
                      <a:endParaRPr lang="en-US" dirty="0"/>
                    </a:p>
                  </a:txBody>
                  <a:tcPr/>
                </a:tc>
                <a:tc>
                  <a:txBody>
                    <a:bodyPr/>
                    <a:lstStyle/>
                    <a:p>
                      <a:r>
                        <a:rPr lang="en-US" dirty="0" smtClean="0"/>
                        <a:t>7</a:t>
                      </a:r>
                      <a:endParaRPr lang="en-US" dirty="0"/>
                    </a:p>
                  </a:txBody>
                  <a:tcPr/>
                </a:tc>
              </a:tr>
            </a:tbl>
          </a:graphicData>
        </a:graphic>
      </p:graphicFrame>
      <p:sp>
        <p:nvSpPr>
          <p:cNvPr id="7" name="TextBox 6"/>
          <p:cNvSpPr txBox="1"/>
          <p:nvPr/>
        </p:nvSpPr>
        <p:spPr>
          <a:xfrm>
            <a:off x="152400" y="0"/>
            <a:ext cx="609600" cy="830997"/>
          </a:xfrm>
          <a:prstGeom prst="rect">
            <a:avLst/>
          </a:prstGeom>
          <a:noFill/>
        </p:spPr>
        <p:txBody>
          <a:bodyPr wrap="square" rtlCol="0">
            <a:spAutoFit/>
          </a:bodyPr>
          <a:lstStyle/>
          <a:p>
            <a:r>
              <a:rPr lang="en-US" sz="4800" dirty="0" smtClean="0"/>
              <a:t>…</a:t>
            </a:r>
            <a:endParaRPr lang="en-US" sz="4800" dirty="0"/>
          </a:p>
        </p:txBody>
      </p:sp>
      <p:sp>
        <p:nvSpPr>
          <p:cNvPr id="8" name="TextBox 7"/>
          <p:cNvSpPr txBox="1"/>
          <p:nvPr/>
        </p:nvSpPr>
        <p:spPr>
          <a:xfrm>
            <a:off x="4953000" y="0"/>
            <a:ext cx="609600" cy="830997"/>
          </a:xfrm>
          <a:prstGeom prst="rect">
            <a:avLst/>
          </a:prstGeom>
          <a:noFill/>
        </p:spPr>
        <p:txBody>
          <a:bodyPr wrap="square" rtlCol="0">
            <a:spAutoFit/>
          </a:bodyPr>
          <a:lstStyle/>
          <a:p>
            <a:r>
              <a:rPr lang="en-US" sz="4800" dirty="0" smtClean="0"/>
              <a:t>…</a:t>
            </a:r>
            <a:endParaRPr lang="en-US" sz="4800" dirty="0"/>
          </a:p>
        </p:txBody>
      </p:sp>
      <p:sp>
        <p:nvSpPr>
          <p:cNvPr id="9" name="TextBox 8"/>
          <p:cNvSpPr txBox="1"/>
          <p:nvPr/>
        </p:nvSpPr>
        <p:spPr>
          <a:xfrm>
            <a:off x="4876800" y="3969603"/>
            <a:ext cx="609600" cy="830997"/>
          </a:xfrm>
          <a:prstGeom prst="rect">
            <a:avLst/>
          </a:prstGeom>
          <a:noFill/>
        </p:spPr>
        <p:txBody>
          <a:bodyPr wrap="square" rtlCol="0">
            <a:spAutoFit/>
          </a:bodyPr>
          <a:lstStyle/>
          <a:p>
            <a:r>
              <a:rPr lang="en-US" sz="4800" dirty="0" smtClean="0"/>
              <a:t>…</a:t>
            </a:r>
            <a:endParaRPr lang="en-US" sz="4800" dirty="0"/>
          </a:p>
        </p:txBody>
      </p:sp>
    </p:spTree>
    <p:extLst>
      <p:ext uri="{BB962C8B-B14F-4D97-AF65-F5344CB8AC3E}">
        <p14:creationId xmlns:p14="http://schemas.microsoft.com/office/powerpoint/2010/main" val="359662191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r"/>
            <a:r>
              <a:rPr lang="id-ID" sz="6000" b="1" dirty="0" smtClean="0">
                <a:solidFill>
                  <a:schemeClr val="tx2">
                    <a:lumMod val="75000"/>
                  </a:schemeClr>
                </a:solidFill>
                <a:effectLst>
                  <a:outerShdw blurRad="38100" dist="38100" dir="2700000" algn="tl">
                    <a:srgbClr val="000000">
                      <a:alpha val="43137"/>
                    </a:srgbClr>
                  </a:outerShdw>
                </a:effectLst>
              </a:rPr>
              <a:t>Subquery </a:t>
            </a:r>
            <a:endParaRPr lang="id-ID" sz="6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84784"/>
            <a:ext cx="8229600" cy="4641379"/>
          </a:xfrm>
        </p:spPr>
        <p:txBody>
          <a:bodyPr>
            <a:normAutofit/>
          </a:bodyPr>
          <a:lstStyle/>
          <a:p>
            <a:r>
              <a:rPr lang="id-ID" sz="3000" b="1" dirty="0">
                <a:solidFill>
                  <a:schemeClr val="tx2">
                    <a:lumMod val="75000"/>
                  </a:schemeClr>
                </a:solidFill>
              </a:rPr>
              <a:t>Subquery adalah statement SELECT yang di-embed-kan dalam klausa selain statement SELECT.</a:t>
            </a:r>
          </a:p>
          <a:p>
            <a:r>
              <a:rPr lang="id-ID" sz="3000" b="1" dirty="0">
                <a:solidFill>
                  <a:schemeClr val="tx2">
                    <a:lumMod val="75000"/>
                  </a:schemeClr>
                </a:solidFill>
              </a:rPr>
              <a:t>Subquery dapat ditempatkan dalam klausa SQL </a:t>
            </a:r>
            <a:r>
              <a:rPr lang="id-ID" sz="3000" b="1" dirty="0" smtClean="0">
                <a:solidFill>
                  <a:schemeClr val="tx2">
                    <a:lumMod val="75000"/>
                  </a:schemeClr>
                </a:solidFill>
              </a:rPr>
              <a:t>termasuk dalam:</a:t>
            </a:r>
            <a:endParaRPr lang="id-ID" sz="3000" b="1" dirty="0">
              <a:solidFill>
                <a:schemeClr val="tx2">
                  <a:lumMod val="75000"/>
                </a:schemeClr>
              </a:solidFill>
            </a:endParaRPr>
          </a:p>
          <a:p>
            <a:pPr marL="0" indent="0">
              <a:buNone/>
            </a:pPr>
            <a:r>
              <a:rPr lang="id-ID" sz="3000" b="1" dirty="0" smtClean="0">
                <a:solidFill>
                  <a:schemeClr val="tx2">
                    <a:lumMod val="75000"/>
                  </a:schemeClr>
                </a:solidFill>
              </a:rPr>
              <a:t>	1</a:t>
            </a:r>
            <a:r>
              <a:rPr lang="id-ID" sz="3000" b="1" dirty="0">
                <a:solidFill>
                  <a:schemeClr val="tx2">
                    <a:lumMod val="75000"/>
                  </a:schemeClr>
                </a:solidFill>
              </a:rPr>
              <a:t>. klausa WHERE</a:t>
            </a:r>
          </a:p>
          <a:p>
            <a:pPr marL="0" indent="0">
              <a:buNone/>
            </a:pPr>
            <a:r>
              <a:rPr lang="id-ID" sz="3000" b="1" dirty="0" smtClean="0">
                <a:solidFill>
                  <a:schemeClr val="tx2">
                    <a:lumMod val="75000"/>
                  </a:schemeClr>
                </a:solidFill>
              </a:rPr>
              <a:t>	2</a:t>
            </a:r>
            <a:r>
              <a:rPr lang="id-ID" sz="3000" b="1" dirty="0">
                <a:solidFill>
                  <a:schemeClr val="tx2">
                    <a:lumMod val="75000"/>
                  </a:schemeClr>
                </a:solidFill>
              </a:rPr>
              <a:t>. klausa HAVING</a:t>
            </a:r>
          </a:p>
          <a:p>
            <a:pPr marL="0" indent="0">
              <a:buNone/>
            </a:pPr>
            <a:r>
              <a:rPr lang="id-ID" sz="3000" b="1" dirty="0" smtClean="0">
                <a:solidFill>
                  <a:schemeClr val="tx2">
                    <a:lumMod val="75000"/>
                  </a:schemeClr>
                </a:solidFill>
              </a:rPr>
              <a:t>	3</a:t>
            </a:r>
            <a:r>
              <a:rPr lang="id-ID" sz="3000" b="1" dirty="0">
                <a:solidFill>
                  <a:schemeClr val="tx2">
                    <a:lumMod val="75000"/>
                  </a:schemeClr>
                </a:solidFill>
              </a:rPr>
              <a:t>. klausa FROM</a:t>
            </a:r>
          </a:p>
        </p:txBody>
      </p:sp>
    </p:spTree>
    <p:extLst>
      <p:ext uri="{BB962C8B-B14F-4D97-AF65-F5344CB8AC3E}">
        <p14:creationId xmlns:p14="http://schemas.microsoft.com/office/powerpoint/2010/main" val="24348973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Null Values 	</a:t>
            </a:r>
            <a:endParaRPr lang="en-US" dirty="0"/>
          </a:p>
        </p:txBody>
      </p:sp>
      <p:sp>
        <p:nvSpPr>
          <p:cNvPr id="3" name="Text Placeholder 2"/>
          <p:cNvSpPr>
            <a:spLocks noGrp="1"/>
          </p:cNvSpPr>
          <p:nvPr>
            <p:ph type="body" sz="quarter" idx="10"/>
          </p:nvPr>
        </p:nvSpPr>
        <p:spPr>
          <a:xfrm>
            <a:off x="381000" y="1143000"/>
            <a:ext cx="8382000" cy="5293757"/>
          </a:xfrm>
        </p:spPr>
        <p:txBody>
          <a:bodyPr/>
          <a:lstStyle/>
          <a:p>
            <a:r>
              <a:rPr lang="en-US" sz="2800" dirty="0" err="1" smtClean="0"/>
              <a:t>Penggunaan</a:t>
            </a:r>
            <a:r>
              <a:rPr lang="en-US" sz="2800" dirty="0" smtClean="0"/>
              <a:t> cube, rollup, </a:t>
            </a:r>
            <a:r>
              <a:rPr lang="en-US" sz="2800" dirty="0" err="1" smtClean="0"/>
              <a:t>maupun</a:t>
            </a:r>
            <a:r>
              <a:rPr lang="en-US" sz="2800" dirty="0" smtClean="0"/>
              <a:t> grouping sets </a:t>
            </a:r>
            <a:r>
              <a:rPr lang="en-US" sz="2800" dirty="0" err="1" smtClean="0"/>
              <a:t>akan</a:t>
            </a:r>
            <a:r>
              <a:rPr lang="en-US" sz="2800" dirty="0" smtClean="0"/>
              <a:t> </a:t>
            </a:r>
            <a:r>
              <a:rPr lang="en-US" sz="2800" dirty="0" err="1" smtClean="0"/>
              <a:t>menyebabkan</a:t>
            </a:r>
            <a:r>
              <a:rPr lang="en-US" sz="2800" dirty="0" smtClean="0"/>
              <a:t> </a:t>
            </a:r>
            <a:r>
              <a:rPr lang="en-US" sz="2800" dirty="0" err="1" smtClean="0"/>
              <a:t>munculnya</a:t>
            </a:r>
            <a:r>
              <a:rPr lang="en-US" sz="2800" dirty="0" smtClean="0"/>
              <a:t> </a:t>
            </a:r>
            <a:r>
              <a:rPr lang="en-US" sz="2800" dirty="0" err="1" smtClean="0"/>
              <a:t>nilai</a:t>
            </a:r>
            <a:r>
              <a:rPr lang="en-US" sz="2800" dirty="0" smtClean="0"/>
              <a:t> null </a:t>
            </a:r>
            <a:r>
              <a:rPr lang="en-US" sz="2800" dirty="0" err="1" smtClean="0"/>
              <a:t>pada</a:t>
            </a:r>
            <a:r>
              <a:rPr lang="en-US" sz="2800" dirty="0" smtClean="0"/>
              <a:t> </a:t>
            </a:r>
            <a:r>
              <a:rPr lang="en-US" sz="2800" dirty="0" err="1" smtClean="0"/>
              <a:t>beberapa</a:t>
            </a:r>
            <a:r>
              <a:rPr lang="en-US" sz="2800" dirty="0" smtClean="0"/>
              <a:t> </a:t>
            </a:r>
            <a:r>
              <a:rPr lang="en-US" sz="2800" dirty="0" err="1" smtClean="0"/>
              <a:t>kolom</a:t>
            </a:r>
            <a:r>
              <a:rPr lang="en-US" sz="2800" dirty="0" smtClean="0"/>
              <a:t> </a:t>
            </a:r>
            <a:r>
              <a:rPr lang="en-US" sz="2800" dirty="0" err="1" smtClean="0"/>
              <a:t>dari</a:t>
            </a:r>
            <a:r>
              <a:rPr lang="en-US" sz="2800" dirty="0" smtClean="0"/>
              <a:t> </a:t>
            </a:r>
            <a:r>
              <a:rPr lang="en-US" sz="2800" dirty="0" err="1" smtClean="0"/>
              <a:t>beberapa</a:t>
            </a:r>
            <a:r>
              <a:rPr lang="en-US" sz="2800" dirty="0" smtClean="0"/>
              <a:t> </a:t>
            </a:r>
            <a:r>
              <a:rPr lang="en-US" sz="2800" dirty="0" err="1" smtClean="0"/>
              <a:t>tuple</a:t>
            </a:r>
            <a:r>
              <a:rPr lang="en-US" sz="2800" dirty="0" smtClean="0"/>
              <a:t>. Agar </a:t>
            </a:r>
            <a:r>
              <a:rPr lang="en-US" sz="2800" dirty="0" err="1" smtClean="0"/>
              <a:t>nilai</a:t>
            </a:r>
            <a:r>
              <a:rPr lang="en-US" sz="2800" dirty="0" smtClean="0"/>
              <a:t> null </a:t>
            </a:r>
            <a:r>
              <a:rPr lang="en-US" sz="2800" dirty="0" err="1" smtClean="0"/>
              <a:t>tersebut</a:t>
            </a:r>
            <a:r>
              <a:rPr lang="en-US" sz="2800" dirty="0" smtClean="0"/>
              <a:t> </a:t>
            </a:r>
            <a:r>
              <a:rPr lang="en-US" sz="2800" dirty="0" err="1" smtClean="0"/>
              <a:t>tidak</a:t>
            </a:r>
            <a:r>
              <a:rPr lang="en-US" sz="2800" dirty="0" smtClean="0"/>
              <a:t> </a:t>
            </a:r>
            <a:r>
              <a:rPr lang="en-US" sz="2800" dirty="0" err="1" smtClean="0"/>
              <a:t>kosong</a:t>
            </a:r>
            <a:r>
              <a:rPr lang="en-US" sz="2800" dirty="0" smtClean="0"/>
              <a:t> </a:t>
            </a:r>
            <a:r>
              <a:rPr lang="en-US" sz="2800" dirty="0" err="1" smtClean="0"/>
              <a:t>maka</a:t>
            </a:r>
            <a:r>
              <a:rPr lang="en-US" sz="2800" dirty="0" smtClean="0"/>
              <a:t> </a:t>
            </a:r>
            <a:r>
              <a:rPr lang="en-US" sz="2800" dirty="0" err="1" smtClean="0"/>
              <a:t>bisa</a:t>
            </a:r>
            <a:r>
              <a:rPr lang="en-US" sz="2800" dirty="0" smtClean="0"/>
              <a:t> </a:t>
            </a:r>
            <a:r>
              <a:rPr lang="en-US" sz="2800" dirty="0" err="1" smtClean="0"/>
              <a:t>diisi</a:t>
            </a:r>
            <a:r>
              <a:rPr lang="en-US" sz="2800" dirty="0" smtClean="0"/>
              <a:t> </a:t>
            </a:r>
            <a:r>
              <a:rPr lang="en-US" sz="2800" dirty="0" err="1" smtClean="0"/>
              <a:t>dengan</a:t>
            </a:r>
            <a:r>
              <a:rPr lang="en-US" sz="2800" dirty="0" smtClean="0"/>
              <a:t> </a:t>
            </a:r>
            <a:r>
              <a:rPr lang="en-US" sz="2800" dirty="0" err="1" smtClean="0"/>
              <a:t>nilai</a:t>
            </a:r>
            <a:r>
              <a:rPr lang="en-US" sz="2800" dirty="0" smtClean="0"/>
              <a:t> yang </a:t>
            </a:r>
            <a:r>
              <a:rPr lang="en-US" sz="2800" dirty="0" err="1" smtClean="0"/>
              <a:t>kita</a:t>
            </a:r>
            <a:r>
              <a:rPr lang="en-US" sz="2800" dirty="0" smtClean="0"/>
              <a:t> </a:t>
            </a:r>
            <a:r>
              <a:rPr lang="en-US" sz="2800" dirty="0" err="1" smtClean="0"/>
              <a:t>definisikan</a:t>
            </a:r>
            <a:r>
              <a:rPr lang="en-US" sz="2800" dirty="0" smtClean="0"/>
              <a:t> </a:t>
            </a:r>
            <a:r>
              <a:rPr lang="en-US" sz="2800" dirty="0" err="1" smtClean="0"/>
              <a:t>dengan</a:t>
            </a:r>
            <a:r>
              <a:rPr lang="en-US" sz="2800" dirty="0" smtClean="0"/>
              <a:t> </a:t>
            </a:r>
            <a:r>
              <a:rPr lang="en-US" sz="2800" dirty="0" err="1" smtClean="0"/>
              <a:t>fungsi</a:t>
            </a:r>
            <a:r>
              <a:rPr lang="en-US" sz="2800" dirty="0" smtClean="0"/>
              <a:t> NVL, </a:t>
            </a:r>
            <a:r>
              <a:rPr lang="en-US" sz="2800" dirty="0" err="1" smtClean="0"/>
              <a:t>penulisannnya</a:t>
            </a:r>
            <a:r>
              <a:rPr lang="en-US" sz="2800" dirty="0" smtClean="0"/>
              <a:t> </a:t>
            </a:r>
            <a:r>
              <a:rPr lang="en-US" sz="2800" dirty="0" err="1" smtClean="0"/>
              <a:t>sebagai</a:t>
            </a:r>
            <a:r>
              <a:rPr lang="en-US" sz="2800" dirty="0" smtClean="0"/>
              <a:t> </a:t>
            </a:r>
            <a:r>
              <a:rPr lang="en-US" sz="2800" dirty="0" err="1" smtClean="0"/>
              <a:t>berikut</a:t>
            </a:r>
            <a:r>
              <a:rPr lang="en-US" sz="2800" dirty="0" smtClean="0"/>
              <a:t>: </a:t>
            </a:r>
          </a:p>
          <a:p>
            <a:pPr>
              <a:buNone/>
            </a:pPr>
            <a:r>
              <a:rPr lang="en-US" sz="2800" b="1" i="1" dirty="0" smtClean="0"/>
              <a:t>	</a:t>
            </a:r>
            <a:r>
              <a:rPr lang="en-US" sz="2800" b="1" i="1" dirty="0" smtClean="0">
                <a:solidFill>
                  <a:srgbClr val="C00000"/>
                </a:solidFill>
              </a:rPr>
              <a:t>NVL(</a:t>
            </a:r>
            <a:r>
              <a:rPr lang="en-US" sz="2800" b="1" i="1" dirty="0" err="1" smtClean="0">
                <a:solidFill>
                  <a:srgbClr val="C00000"/>
                </a:solidFill>
              </a:rPr>
              <a:t>kolom</a:t>
            </a:r>
            <a:r>
              <a:rPr lang="en-US" sz="2800" b="1" i="1" dirty="0" smtClean="0">
                <a:solidFill>
                  <a:srgbClr val="C00000"/>
                </a:solidFill>
              </a:rPr>
              <a:t>, </a:t>
            </a:r>
            <a:r>
              <a:rPr lang="en-US" sz="2800" b="1" i="1" dirty="0" err="1" smtClean="0">
                <a:solidFill>
                  <a:srgbClr val="C00000"/>
                </a:solidFill>
              </a:rPr>
              <a:t>nilai_bila_null</a:t>
            </a:r>
            <a:r>
              <a:rPr lang="en-US" sz="2800" b="1" i="1" dirty="0" smtClean="0">
                <a:solidFill>
                  <a:srgbClr val="C00000"/>
                </a:solidFill>
              </a:rPr>
              <a:t>) </a:t>
            </a:r>
          </a:p>
          <a:p>
            <a:r>
              <a:rPr lang="en-US" sz="2800" b="1" i="1" dirty="0" err="1" smtClean="0"/>
              <a:t>Contoh</a:t>
            </a:r>
            <a:r>
              <a:rPr lang="en-US" sz="2800" b="1" i="1" dirty="0" smtClean="0"/>
              <a:t> 8 :</a:t>
            </a:r>
          </a:p>
          <a:p>
            <a:pPr marL="915988" lvl="2">
              <a:buNone/>
            </a:pPr>
            <a:r>
              <a:rPr lang="en-US" b="1" dirty="0">
                <a:solidFill>
                  <a:srgbClr val="FF0000"/>
                </a:solidFill>
                <a:ea typeface="+mn-ea"/>
              </a:rPr>
              <a:t>SELECT NVL(</a:t>
            </a:r>
            <a:r>
              <a:rPr lang="en-US" b="1" dirty="0" err="1">
                <a:solidFill>
                  <a:srgbClr val="FF0000"/>
                </a:solidFill>
                <a:ea typeface="+mn-ea"/>
              </a:rPr>
              <a:t>id_panitia</a:t>
            </a:r>
            <a:r>
              <a:rPr lang="en-US" b="1" dirty="0">
                <a:solidFill>
                  <a:srgbClr val="FF0000"/>
                </a:solidFill>
                <a:ea typeface="+mn-ea"/>
              </a:rPr>
              <a:t>, ’</a:t>
            </a:r>
            <a:r>
              <a:rPr lang="en-US" b="1" dirty="0" err="1">
                <a:solidFill>
                  <a:srgbClr val="FF0000"/>
                </a:solidFill>
                <a:ea typeface="+mn-ea"/>
              </a:rPr>
              <a:t>Jumlah</a:t>
            </a:r>
            <a:r>
              <a:rPr lang="en-US" b="1" dirty="0">
                <a:solidFill>
                  <a:srgbClr val="FF0000"/>
                </a:solidFill>
                <a:ea typeface="+mn-ea"/>
              </a:rPr>
              <a:t> </a:t>
            </a:r>
            <a:r>
              <a:rPr lang="en-US" b="1" dirty="0" err="1">
                <a:solidFill>
                  <a:srgbClr val="FF0000"/>
                </a:solidFill>
                <a:ea typeface="+mn-ea"/>
              </a:rPr>
              <a:t>Panitia</a:t>
            </a:r>
            <a:r>
              <a:rPr lang="en-US" b="1" dirty="0">
                <a:solidFill>
                  <a:srgbClr val="FF0000"/>
                </a:solidFill>
                <a:ea typeface="+mn-ea"/>
              </a:rPr>
              <a:t>’) </a:t>
            </a:r>
            <a:r>
              <a:rPr lang="en-US" b="1" dirty="0" err="1">
                <a:solidFill>
                  <a:srgbClr val="FF0000"/>
                </a:solidFill>
                <a:ea typeface="+mn-ea"/>
              </a:rPr>
              <a:t>kode_panitia</a:t>
            </a:r>
            <a:r>
              <a:rPr lang="en-US" b="1" dirty="0">
                <a:solidFill>
                  <a:srgbClr val="FF0000"/>
                </a:solidFill>
                <a:ea typeface="+mn-ea"/>
              </a:rPr>
              <a:t>, </a:t>
            </a:r>
            <a:r>
              <a:rPr lang="en-US" b="1" dirty="0" err="1">
                <a:solidFill>
                  <a:srgbClr val="FF0000"/>
                </a:solidFill>
                <a:ea typeface="+mn-ea"/>
              </a:rPr>
              <a:t>nama_panitia</a:t>
            </a:r>
            <a:r>
              <a:rPr lang="en-US" b="1" dirty="0">
                <a:solidFill>
                  <a:srgbClr val="FF0000"/>
                </a:solidFill>
                <a:ea typeface="+mn-ea"/>
              </a:rPr>
              <a:t>, COUNT(*) </a:t>
            </a:r>
          </a:p>
          <a:p>
            <a:pPr marL="915988" lvl="2">
              <a:buNone/>
            </a:pPr>
            <a:r>
              <a:rPr lang="en-US" b="1" dirty="0">
                <a:solidFill>
                  <a:srgbClr val="FF0000"/>
                </a:solidFill>
                <a:ea typeface="+mn-ea"/>
              </a:rPr>
              <a:t>FROM </a:t>
            </a:r>
            <a:r>
              <a:rPr lang="en-US" b="1" dirty="0" err="1">
                <a:solidFill>
                  <a:srgbClr val="FF0000"/>
                </a:solidFill>
                <a:ea typeface="+mn-ea"/>
              </a:rPr>
              <a:t>panitia</a:t>
            </a:r>
            <a:r>
              <a:rPr lang="en-US" b="1" dirty="0">
                <a:solidFill>
                  <a:srgbClr val="FF0000"/>
                </a:solidFill>
                <a:ea typeface="+mn-ea"/>
              </a:rPr>
              <a:t> </a:t>
            </a:r>
          </a:p>
          <a:p>
            <a:pPr marL="915988" lvl="2">
              <a:buNone/>
            </a:pPr>
            <a:r>
              <a:rPr lang="en-US" b="1" dirty="0">
                <a:solidFill>
                  <a:srgbClr val="FF0000"/>
                </a:solidFill>
                <a:ea typeface="+mn-ea"/>
              </a:rPr>
              <a:t>GROUP BY ROLLUP(</a:t>
            </a:r>
            <a:r>
              <a:rPr lang="en-US" b="1" dirty="0" err="1">
                <a:solidFill>
                  <a:srgbClr val="FF0000"/>
                </a:solidFill>
                <a:ea typeface="+mn-ea"/>
              </a:rPr>
              <a:t>id_panitia</a:t>
            </a:r>
            <a:r>
              <a:rPr lang="en-US" b="1" dirty="0">
                <a:solidFill>
                  <a:srgbClr val="FF0000"/>
                </a:solidFill>
                <a:ea typeface="+mn-ea"/>
              </a:rPr>
              <a:t>, </a:t>
            </a:r>
            <a:r>
              <a:rPr lang="en-US" b="1" dirty="0" err="1">
                <a:solidFill>
                  <a:srgbClr val="FF0000"/>
                </a:solidFill>
                <a:ea typeface="+mn-ea"/>
              </a:rPr>
              <a:t>nama_panitia</a:t>
            </a:r>
            <a:r>
              <a:rPr lang="en-US" b="1" dirty="0">
                <a:solidFill>
                  <a:srgbClr val="FF0000"/>
                </a:solidFill>
                <a:ea typeface="+mn-ea"/>
              </a:rPr>
              <a:t>); </a:t>
            </a:r>
            <a:endParaRPr lang="en-US" b="1" dirty="0">
              <a:solidFill>
                <a:srgbClr val="FF0000"/>
              </a:solidFill>
              <a:ea typeface="+mn-ea"/>
            </a:endParaRPr>
          </a:p>
        </p:txBody>
      </p:sp>
    </p:spTree>
    <p:extLst>
      <p:ext uri="{BB962C8B-B14F-4D97-AF65-F5344CB8AC3E}">
        <p14:creationId xmlns:p14="http://schemas.microsoft.com/office/powerpoint/2010/main" val="15583028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2590800" y="2906713"/>
            <a:ext cx="5903913" cy="1500187"/>
          </a:xfrm>
          <a:prstGeom prst="rect">
            <a:avLst/>
          </a:prstGeom>
        </p:spPr>
        <p:txBody>
          <a:bodyPr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auto">
              <a:spcAft>
                <a:spcPts val="0"/>
              </a:spcAft>
              <a:defRPr/>
            </a:pPr>
            <a:r>
              <a:rPr lang="id-ID" sz="8000" b="1" smtClean="0">
                <a:solidFill>
                  <a:schemeClr val="tx1"/>
                </a:solidFill>
                <a:effectLst>
                  <a:outerShdw blurRad="38100" dist="38100" dir="2700000" algn="tl">
                    <a:srgbClr val="000000">
                      <a:alpha val="43137"/>
                    </a:srgbClr>
                  </a:outerShdw>
                </a:effectLst>
                <a:latin typeface="Calibri"/>
              </a:rPr>
              <a:t>SELESAI</a:t>
            </a:r>
            <a:endParaRPr lang="id-ID" sz="8000" b="1" dirty="0">
              <a:solidFill>
                <a:schemeClr val="tx1"/>
              </a:solidFill>
              <a:effectLst>
                <a:outerShdw blurRad="38100" dist="38100" dir="2700000" algn="tl">
                  <a:srgbClr val="000000">
                    <a:alpha val="43137"/>
                  </a:srgbClr>
                </a:outerShdw>
              </a:effectLst>
              <a:latin typeface="Calibri"/>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1675" y="228600"/>
            <a:ext cx="16970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84180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4800" b="1" dirty="0" smtClean="0">
                <a:solidFill>
                  <a:schemeClr val="tx2">
                    <a:lumMod val="75000"/>
                  </a:schemeClr>
                </a:solidFill>
                <a:effectLst>
                  <a:outerShdw blurRad="38100" dist="38100" dir="2700000" algn="tl">
                    <a:srgbClr val="000000">
                      <a:alpha val="43137"/>
                    </a:srgbClr>
                  </a:outerShdw>
                </a:effectLst>
              </a:rPr>
              <a:t>SINTAKS SUBQUERY</a:t>
            </a:r>
            <a:endParaRPr lang="id-ID" sz="4800" b="1" dirty="0">
              <a:solidFill>
                <a:schemeClr val="tx2">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09" y="1641013"/>
            <a:ext cx="816757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13331" y="3717032"/>
            <a:ext cx="8136904" cy="1815882"/>
          </a:xfrm>
          <a:prstGeom prst="rect">
            <a:avLst/>
          </a:prstGeom>
        </p:spPr>
        <p:txBody>
          <a:bodyPr wrap="square">
            <a:spAutoFit/>
          </a:bodyPr>
          <a:lstStyle/>
          <a:p>
            <a:pPr marL="457200" indent="-457200">
              <a:buFont typeface="Arial" pitchFamily="34" charset="0"/>
              <a:buChar char="•"/>
            </a:pPr>
            <a:r>
              <a:rPr lang="id-ID" sz="2800" b="1" dirty="0">
                <a:solidFill>
                  <a:schemeClr val="tx2">
                    <a:lumMod val="75000"/>
                  </a:schemeClr>
                </a:solidFill>
              </a:rPr>
              <a:t>Subquery (</a:t>
            </a:r>
            <a:r>
              <a:rPr lang="id-ID" sz="2800" b="1" i="1" dirty="0">
                <a:solidFill>
                  <a:schemeClr val="tx2">
                    <a:lumMod val="75000"/>
                  </a:schemeClr>
                </a:solidFill>
              </a:rPr>
              <a:t>inner query</a:t>
            </a:r>
            <a:r>
              <a:rPr lang="id-ID" sz="2800" b="1" dirty="0">
                <a:solidFill>
                  <a:schemeClr val="tx2">
                    <a:lumMod val="75000"/>
                  </a:schemeClr>
                </a:solidFill>
              </a:rPr>
              <a:t>) akan dieksekusi sebelum main query (</a:t>
            </a:r>
            <a:r>
              <a:rPr lang="id-ID" sz="2800" b="1" i="1" dirty="0">
                <a:solidFill>
                  <a:schemeClr val="tx2">
                    <a:lumMod val="75000"/>
                  </a:schemeClr>
                </a:solidFill>
              </a:rPr>
              <a:t>outer query</a:t>
            </a:r>
            <a:r>
              <a:rPr lang="id-ID" sz="2800" b="1" dirty="0">
                <a:solidFill>
                  <a:schemeClr val="tx2">
                    <a:lumMod val="75000"/>
                  </a:schemeClr>
                </a:solidFill>
              </a:rPr>
              <a:t>).</a:t>
            </a:r>
          </a:p>
          <a:p>
            <a:pPr marL="457200" indent="-457200">
              <a:buFont typeface="Arial" pitchFamily="34" charset="0"/>
              <a:buChar char="•"/>
            </a:pPr>
            <a:r>
              <a:rPr lang="id-ID" sz="2800" b="1" dirty="0">
                <a:solidFill>
                  <a:schemeClr val="tx2">
                    <a:lumMod val="75000"/>
                  </a:schemeClr>
                </a:solidFill>
              </a:rPr>
              <a:t>Hasil dari subquery akan digunakan oleh main query</a:t>
            </a:r>
          </a:p>
        </p:txBody>
      </p:sp>
    </p:spTree>
    <p:extLst>
      <p:ext uri="{BB962C8B-B14F-4D97-AF65-F5344CB8AC3E}">
        <p14:creationId xmlns:p14="http://schemas.microsoft.com/office/powerpoint/2010/main" val="30306483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1" y="274638"/>
            <a:ext cx="8475290" cy="1143000"/>
          </a:xfrm>
        </p:spPr>
        <p:txBody>
          <a:bodyPr>
            <a:normAutofit fontScale="90000"/>
          </a:bodyPr>
          <a:lstStyle/>
          <a:p>
            <a:pPr algn="l"/>
            <a:r>
              <a:rPr lang="id-ID" sz="4500" b="1" dirty="0" smtClean="0">
                <a:solidFill>
                  <a:schemeClr val="tx2">
                    <a:lumMod val="75000"/>
                  </a:schemeClr>
                </a:solidFill>
                <a:effectLst>
                  <a:outerShdw blurRad="38100" dist="38100" dir="2700000" algn="tl">
                    <a:srgbClr val="000000">
                      <a:alpha val="43137"/>
                    </a:srgbClr>
                  </a:outerShdw>
                </a:effectLst>
              </a:rPr>
              <a:t>Contoh Penggunaan Sub Query</a:t>
            </a:r>
            <a:endParaRPr lang="id-ID" sz="4500" b="1" dirty="0">
              <a:solidFill>
                <a:schemeClr val="tx2">
                  <a:lumMod val="75000"/>
                </a:schemeClr>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99" y="2132856"/>
            <a:ext cx="8182049"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4200" y="1412776"/>
            <a:ext cx="7792216" cy="477054"/>
          </a:xfrm>
          <a:prstGeom prst="rect">
            <a:avLst/>
          </a:prstGeom>
          <a:noFill/>
        </p:spPr>
        <p:txBody>
          <a:bodyPr wrap="square" rtlCol="0">
            <a:spAutoFit/>
          </a:bodyPr>
          <a:lstStyle/>
          <a:p>
            <a:r>
              <a:rPr lang="id-ID" sz="2500" b="1" dirty="0" smtClean="0">
                <a:solidFill>
                  <a:schemeClr val="tx2">
                    <a:lumMod val="75000"/>
                  </a:schemeClr>
                </a:solidFill>
              </a:rPr>
              <a:t>Dari contoh soal pada slide sebelumnya</a:t>
            </a:r>
            <a:endParaRPr lang="id-ID" sz="2500" b="1" dirty="0">
              <a:solidFill>
                <a:schemeClr val="tx2">
                  <a:lumMod val="75000"/>
                </a:schemeClr>
              </a:solidFill>
            </a:endParaRPr>
          </a:p>
        </p:txBody>
      </p:sp>
    </p:spTree>
    <p:extLst>
      <p:ext uri="{BB962C8B-B14F-4D97-AF65-F5344CB8AC3E}">
        <p14:creationId xmlns:p14="http://schemas.microsoft.com/office/powerpoint/2010/main" val="24179530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1" y="274638"/>
            <a:ext cx="8475290" cy="1143000"/>
          </a:xfrm>
        </p:spPr>
        <p:txBody>
          <a:bodyPr/>
          <a:lstStyle/>
          <a:p>
            <a:pPr algn="r"/>
            <a:r>
              <a:rPr lang="id-ID" b="1" dirty="0" smtClean="0">
                <a:solidFill>
                  <a:schemeClr val="tx2">
                    <a:lumMod val="75000"/>
                  </a:schemeClr>
                </a:solidFill>
                <a:effectLst>
                  <a:outerShdw blurRad="38100" dist="38100" dir="2700000" algn="tl">
                    <a:srgbClr val="000000">
                      <a:alpha val="43137"/>
                    </a:srgbClr>
                  </a:outerShdw>
                </a:effectLst>
              </a:rPr>
              <a:t>Panduan Penggunaan </a:t>
            </a:r>
            <a:br>
              <a:rPr lang="id-ID" b="1" dirty="0" smtClean="0">
                <a:solidFill>
                  <a:schemeClr val="tx2">
                    <a:lumMod val="75000"/>
                  </a:schemeClr>
                </a:solidFill>
                <a:effectLst>
                  <a:outerShdw blurRad="38100" dist="38100" dir="2700000" algn="tl">
                    <a:srgbClr val="000000">
                      <a:alpha val="43137"/>
                    </a:srgbClr>
                  </a:outerShdw>
                </a:effectLst>
              </a:rPr>
            </a:br>
            <a:r>
              <a:rPr lang="id-ID" b="1" dirty="0" smtClean="0">
                <a:solidFill>
                  <a:schemeClr val="tx2">
                    <a:lumMod val="75000"/>
                  </a:schemeClr>
                </a:solidFill>
                <a:effectLst>
                  <a:outerShdw blurRad="38100" dist="38100" dir="2700000" algn="tl">
                    <a:srgbClr val="000000">
                      <a:alpha val="43137"/>
                    </a:srgbClr>
                  </a:outerShdw>
                </a:effectLst>
              </a:rPr>
              <a:t>Sub Query</a:t>
            </a:r>
            <a:endParaRPr lang="id-ID"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normAutofit fontScale="92500"/>
          </a:bodyPr>
          <a:lstStyle/>
          <a:p>
            <a:r>
              <a:rPr lang="it-IT" sz="3000" b="1" dirty="0" smtClean="0">
                <a:solidFill>
                  <a:schemeClr val="tx2">
                    <a:lumMod val="75000"/>
                  </a:schemeClr>
                </a:solidFill>
              </a:rPr>
              <a:t>Letakkan sub</a:t>
            </a:r>
            <a:r>
              <a:rPr lang="id-ID" sz="3000" b="1" dirty="0" smtClean="0">
                <a:solidFill>
                  <a:schemeClr val="tx2">
                    <a:lumMod val="75000"/>
                  </a:schemeClr>
                </a:solidFill>
              </a:rPr>
              <a:t> </a:t>
            </a:r>
            <a:r>
              <a:rPr lang="it-IT" sz="3000" b="1" dirty="0" smtClean="0">
                <a:solidFill>
                  <a:schemeClr val="tx2">
                    <a:lumMod val="75000"/>
                  </a:schemeClr>
                </a:solidFill>
              </a:rPr>
              <a:t>quer</a:t>
            </a:r>
            <a:r>
              <a:rPr lang="id-ID" sz="3000" b="1" dirty="0" smtClean="0">
                <a:solidFill>
                  <a:schemeClr val="tx2">
                    <a:lumMod val="75000"/>
                  </a:schemeClr>
                </a:solidFill>
              </a:rPr>
              <a:t>y</a:t>
            </a:r>
            <a:r>
              <a:rPr lang="it-IT" sz="3000" b="1" dirty="0" smtClean="0">
                <a:solidFill>
                  <a:schemeClr val="tx2">
                    <a:lumMod val="75000"/>
                  </a:schemeClr>
                </a:solidFill>
              </a:rPr>
              <a:t> </a:t>
            </a:r>
            <a:r>
              <a:rPr lang="it-IT" sz="3000" b="1" dirty="0">
                <a:solidFill>
                  <a:schemeClr val="tx2">
                    <a:lumMod val="75000"/>
                  </a:schemeClr>
                </a:solidFill>
              </a:rPr>
              <a:t>di dalam tanda kurung</a:t>
            </a:r>
          </a:p>
          <a:p>
            <a:r>
              <a:rPr lang="fi-FI" sz="3000" b="1" dirty="0" smtClean="0">
                <a:solidFill>
                  <a:schemeClr val="tx2">
                    <a:lumMod val="75000"/>
                  </a:schemeClr>
                </a:solidFill>
              </a:rPr>
              <a:t>Tempatkan sub</a:t>
            </a:r>
            <a:r>
              <a:rPr lang="id-ID" sz="3000" b="1" dirty="0" smtClean="0">
                <a:solidFill>
                  <a:schemeClr val="tx2">
                    <a:lumMod val="75000"/>
                  </a:schemeClr>
                </a:solidFill>
              </a:rPr>
              <a:t> </a:t>
            </a:r>
            <a:r>
              <a:rPr lang="fi-FI" sz="3000" b="1" dirty="0" smtClean="0">
                <a:solidFill>
                  <a:schemeClr val="tx2">
                    <a:lumMod val="75000"/>
                  </a:schemeClr>
                </a:solidFill>
              </a:rPr>
              <a:t>quer</a:t>
            </a:r>
            <a:r>
              <a:rPr lang="id-ID" sz="3000" b="1" dirty="0" smtClean="0">
                <a:solidFill>
                  <a:schemeClr val="tx2">
                    <a:lumMod val="75000"/>
                  </a:schemeClr>
                </a:solidFill>
              </a:rPr>
              <a:t>y </a:t>
            </a:r>
            <a:r>
              <a:rPr lang="fi-FI" sz="3000" b="1" dirty="0" smtClean="0">
                <a:solidFill>
                  <a:schemeClr val="tx2">
                    <a:lumMod val="75000"/>
                  </a:schemeClr>
                </a:solidFill>
              </a:rPr>
              <a:t>pada </a:t>
            </a:r>
            <a:r>
              <a:rPr lang="fi-FI" sz="3000" b="1" dirty="0">
                <a:solidFill>
                  <a:schemeClr val="tx2">
                    <a:lumMod val="75000"/>
                  </a:schemeClr>
                </a:solidFill>
              </a:rPr>
              <a:t>sisi kanan dari kondisi pembandingan</a:t>
            </a:r>
          </a:p>
          <a:p>
            <a:r>
              <a:rPr lang="id-ID" sz="3000" b="1" dirty="0">
                <a:solidFill>
                  <a:schemeClr val="tx2">
                    <a:lumMod val="75000"/>
                  </a:schemeClr>
                </a:solidFill>
              </a:rPr>
              <a:t>Klausa ORDER BY dalam </a:t>
            </a:r>
            <a:r>
              <a:rPr lang="id-ID" sz="3000" b="1" dirty="0" smtClean="0">
                <a:solidFill>
                  <a:schemeClr val="tx2">
                    <a:lumMod val="75000"/>
                  </a:schemeClr>
                </a:solidFill>
              </a:rPr>
              <a:t>sub query </a:t>
            </a:r>
            <a:r>
              <a:rPr lang="id-ID" sz="3000" b="1" dirty="0">
                <a:solidFill>
                  <a:schemeClr val="tx2">
                    <a:lumMod val="75000"/>
                  </a:schemeClr>
                </a:solidFill>
              </a:rPr>
              <a:t>tidak diperlukan kecuali melakukan Top-N </a:t>
            </a:r>
            <a:r>
              <a:rPr lang="id-ID" sz="3000" b="1" dirty="0" smtClean="0">
                <a:solidFill>
                  <a:schemeClr val="tx2">
                    <a:lumMod val="75000"/>
                  </a:schemeClr>
                </a:solidFill>
              </a:rPr>
              <a:t>Analysis</a:t>
            </a:r>
          </a:p>
          <a:p>
            <a:r>
              <a:rPr lang="id-ID" sz="3000" b="1" dirty="0">
                <a:solidFill>
                  <a:schemeClr val="tx2">
                    <a:lumMod val="75000"/>
                  </a:schemeClr>
                </a:solidFill>
              </a:rPr>
              <a:t>Gunakan operator </a:t>
            </a:r>
            <a:r>
              <a:rPr lang="id-ID" sz="3000" b="1" i="1" dirty="0">
                <a:solidFill>
                  <a:schemeClr val="tx2">
                    <a:lumMod val="75000"/>
                  </a:schemeClr>
                </a:solidFill>
              </a:rPr>
              <a:t>single-row</a:t>
            </a:r>
            <a:r>
              <a:rPr lang="id-ID" sz="3000" b="1" dirty="0">
                <a:solidFill>
                  <a:schemeClr val="tx2">
                    <a:lumMod val="75000"/>
                  </a:schemeClr>
                </a:solidFill>
              </a:rPr>
              <a:t> dengan </a:t>
            </a:r>
            <a:r>
              <a:rPr lang="id-ID" sz="3000" b="1" i="1" dirty="0">
                <a:solidFill>
                  <a:schemeClr val="tx2">
                    <a:lumMod val="75000"/>
                  </a:schemeClr>
                </a:solidFill>
              </a:rPr>
              <a:t>single-row subqueries</a:t>
            </a:r>
            <a:r>
              <a:rPr lang="id-ID" sz="3000" b="1" dirty="0">
                <a:solidFill>
                  <a:schemeClr val="tx2">
                    <a:lumMod val="75000"/>
                  </a:schemeClr>
                </a:solidFill>
              </a:rPr>
              <a:t>, dan gunakan operator </a:t>
            </a:r>
            <a:r>
              <a:rPr lang="id-ID" sz="3000" b="1" i="1" dirty="0">
                <a:solidFill>
                  <a:schemeClr val="tx2">
                    <a:lumMod val="75000"/>
                  </a:schemeClr>
                </a:solidFill>
              </a:rPr>
              <a:t>multiple-row</a:t>
            </a:r>
            <a:r>
              <a:rPr lang="id-ID" sz="3000" b="1" dirty="0">
                <a:solidFill>
                  <a:schemeClr val="tx2">
                    <a:lumMod val="75000"/>
                  </a:schemeClr>
                </a:solidFill>
              </a:rPr>
              <a:t> dengan </a:t>
            </a:r>
            <a:r>
              <a:rPr lang="id-ID" sz="3000" b="1" i="1" dirty="0" smtClean="0">
                <a:solidFill>
                  <a:schemeClr val="tx2">
                    <a:lumMod val="75000"/>
                  </a:schemeClr>
                </a:solidFill>
              </a:rPr>
              <a:t>multiple-row </a:t>
            </a:r>
            <a:r>
              <a:rPr lang="id-ID" sz="3000" b="1" i="1" dirty="0">
                <a:solidFill>
                  <a:schemeClr val="tx2">
                    <a:lumMod val="75000"/>
                  </a:schemeClr>
                </a:solidFill>
              </a:rPr>
              <a:t>subqueries</a:t>
            </a:r>
            <a:r>
              <a:rPr lang="id-ID" sz="3000" b="1" dirty="0">
                <a:solidFill>
                  <a:schemeClr val="tx2">
                    <a:lumMod val="75000"/>
                  </a:schemeClr>
                </a:solidFill>
              </a:rPr>
              <a:t>.</a:t>
            </a:r>
          </a:p>
        </p:txBody>
      </p:sp>
    </p:spTree>
    <p:extLst>
      <p:ext uri="{BB962C8B-B14F-4D97-AF65-F5344CB8AC3E}">
        <p14:creationId xmlns:p14="http://schemas.microsoft.com/office/powerpoint/2010/main" val="3283304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4800" b="1" dirty="0" smtClean="0">
                <a:solidFill>
                  <a:schemeClr val="tx2">
                    <a:lumMod val="75000"/>
                  </a:schemeClr>
                </a:solidFill>
                <a:effectLst>
                  <a:outerShdw blurRad="38100" dist="38100" dir="2700000" algn="tl">
                    <a:srgbClr val="000000">
                      <a:alpha val="43137"/>
                    </a:srgbClr>
                  </a:outerShdw>
                </a:effectLst>
              </a:rPr>
              <a:t>Tipe Sub Query</a:t>
            </a:r>
            <a:endParaRPr lang="id-ID" sz="4800" b="1" dirty="0">
              <a:solidFill>
                <a:schemeClr val="tx2">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56792"/>
            <a:ext cx="7944883"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43803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r"/>
            <a:r>
              <a:rPr lang="id-ID" sz="4800" b="1" dirty="0" smtClean="0">
                <a:solidFill>
                  <a:schemeClr val="tx2">
                    <a:lumMod val="75000"/>
                  </a:schemeClr>
                </a:solidFill>
                <a:effectLst>
                  <a:outerShdw blurRad="38100" dist="38100" dir="2700000" algn="tl">
                    <a:srgbClr val="000000">
                      <a:alpha val="43137"/>
                    </a:srgbClr>
                  </a:outerShdw>
                </a:effectLst>
              </a:rPr>
              <a:t>Tipe Sub Query</a:t>
            </a:r>
            <a:endParaRPr lang="id-ID" sz="48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412776"/>
            <a:ext cx="8229600" cy="4669979"/>
          </a:xfrm>
        </p:spPr>
        <p:txBody>
          <a:bodyPr>
            <a:noAutofit/>
          </a:bodyPr>
          <a:lstStyle/>
          <a:p>
            <a:r>
              <a:rPr lang="id-ID" sz="2800" b="1" i="1" dirty="0">
                <a:solidFill>
                  <a:schemeClr val="tx2">
                    <a:lumMod val="75000"/>
                  </a:schemeClr>
                </a:solidFill>
              </a:rPr>
              <a:t>Single-row subqueries </a:t>
            </a:r>
            <a:r>
              <a:rPr lang="id-ID" sz="2800" b="1" dirty="0">
                <a:solidFill>
                  <a:schemeClr val="tx2">
                    <a:lumMod val="75000"/>
                  </a:schemeClr>
                </a:solidFill>
              </a:rPr>
              <a:t>: query yang hanya mengembalikan </a:t>
            </a:r>
            <a:r>
              <a:rPr lang="id-ID" sz="2800" b="1" dirty="0">
                <a:solidFill>
                  <a:srgbClr val="FF0000"/>
                </a:solidFill>
              </a:rPr>
              <a:t>satu</a:t>
            </a:r>
            <a:r>
              <a:rPr lang="id-ID" sz="2800" b="1" dirty="0">
                <a:solidFill>
                  <a:schemeClr val="tx2">
                    <a:lumMod val="75000"/>
                  </a:schemeClr>
                </a:solidFill>
              </a:rPr>
              <a:t> </a:t>
            </a:r>
            <a:r>
              <a:rPr lang="id-ID" sz="2800" b="1" dirty="0">
                <a:solidFill>
                  <a:srgbClr val="FF0000"/>
                </a:solidFill>
              </a:rPr>
              <a:t>record</a:t>
            </a:r>
            <a:r>
              <a:rPr lang="id-ID" sz="2800" b="1" dirty="0">
                <a:solidFill>
                  <a:schemeClr val="tx2">
                    <a:lumMod val="75000"/>
                  </a:schemeClr>
                </a:solidFill>
              </a:rPr>
              <a:t> (baris) dari inner statement SELECT</a:t>
            </a:r>
          </a:p>
          <a:p>
            <a:r>
              <a:rPr lang="id-ID" sz="2800" b="1" i="1" dirty="0">
                <a:solidFill>
                  <a:schemeClr val="tx2">
                    <a:lumMod val="75000"/>
                  </a:schemeClr>
                </a:solidFill>
              </a:rPr>
              <a:t>Multiple-row subqueries </a:t>
            </a:r>
            <a:r>
              <a:rPr lang="id-ID" sz="2800" b="1" dirty="0">
                <a:solidFill>
                  <a:schemeClr val="tx2">
                    <a:lumMod val="75000"/>
                  </a:schemeClr>
                </a:solidFill>
              </a:rPr>
              <a:t>: query yang mengembalikan </a:t>
            </a:r>
            <a:r>
              <a:rPr lang="id-ID" sz="2800" b="1" dirty="0">
                <a:solidFill>
                  <a:srgbClr val="FF0000"/>
                </a:solidFill>
              </a:rPr>
              <a:t>lebih dari satu record </a:t>
            </a:r>
            <a:r>
              <a:rPr lang="id-ID" sz="2800" b="1" dirty="0">
                <a:solidFill>
                  <a:schemeClr val="tx2">
                    <a:lumMod val="75000"/>
                  </a:schemeClr>
                </a:solidFill>
              </a:rPr>
              <a:t>(baris) dari inner statement </a:t>
            </a:r>
            <a:r>
              <a:rPr lang="id-ID" sz="2800" b="1" dirty="0" smtClean="0">
                <a:solidFill>
                  <a:schemeClr val="tx2">
                    <a:lumMod val="75000"/>
                  </a:schemeClr>
                </a:solidFill>
              </a:rPr>
              <a:t>SELECT</a:t>
            </a:r>
          </a:p>
          <a:p>
            <a:r>
              <a:rPr lang="id-ID" sz="2800" b="1" i="1" dirty="0">
                <a:solidFill>
                  <a:schemeClr val="tx2">
                    <a:lumMod val="75000"/>
                  </a:schemeClr>
                </a:solidFill>
              </a:rPr>
              <a:t>Multiple-column subqueries </a:t>
            </a:r>
            <a:r>
              <a:rPr lang="id-ID" sz="2800" b="1" dirty="0">
                <a:solidFill>
                  <a:schemeClr val="tx2">
                    <a:lumMod val="75000"/>
                  </a:schemeClr>
                </a:solidFill>
              </a:rPr>
              <a:t>: query yang mengembalikan </a:t>
            </a:r>
            <a:r>
              <a:rPr lang="id-ID" sz="2800" b="1" dirty="0">
                <a:solidFill>
                  <a:srgbClr val="FF0000"/>
                </a:solidFill>
              </a:rPr>
              <a:t>lebih dari satu kolom </a:t>
            </a:r>
            <a:r>
              <a:rPr lang="id-ID" sz="2800" b="1" dirty="0">
                <a:solidFill>
                  <a:schemeClr val="tx2">
                    <a:lumMod val="75000"/>
                  </a:schemeClr>
                </a:solidFill>
              </a:rPr>
              <a:t>dari inner statement SELECT</a:t>
            </a:r>
          </a:p>
        </p:txBody>
      </p:sp>
    </p:spTree>
    <p:extLst>
      <p:ext uri="{BB962C8B-B14F-4D97-AF65-F5344CB8AC3E}">
        <p14:creationId xmlns:p14="http://schemas.microsoft.com/office/powerpoint/2010/main" val="2230194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1614</TotalTime>
  <Words>1372</Words>
  <Application>Microsoft Office PowerPoint</Application>
  <PresentationFormat>On-screen Show (4:3)</PresentationFormat>
  <Paragraphs>314</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Design</vt:lpstr>
      <vt:lpstr>PowerPoint Presentation</vt:lpstr>
      <vt:lpstr>PowerPoint Presentation</vt:lpstr>
      <vt:lpstr>Subquery </vt:lpstr>
      <vt:lpstr>Subquery </vt:lpstr>
      <vt:lpstr>SINTAKS SUBQUERY</vt:lpstr>
      <vt:lpstr>Contoh Penggunaan Sub Query</vt:lpstr>
      <vt:lpstr>Panduan Penggunaan  Sub Query</vt:lpstr>
      <vt:lpstr>Tipe Sub Query</vt:lpstr>
      <vt:lpstr>Tipe Sub Query</vt:lpstr>
      <vt:lpstr>Single-Row Sub Query</vt:lpstr>
      <vt:lpstr>Contoh Single-Row  Sub Query</vt:lpstr>
      <vt:lpstr>Group Function dalam  Sub Query</vt:lpstr>
      <vt:lpstr>Klausa HAVING dalam  Sub Query</vt:lpstr>
      <vt:lpstr>Klausa HAVING dalam  Sub Query</vt:lpstr>
      <vt:lpstr>Kesalahan dalam Single-Row  Sub Query</vt:lpstr>
      <vt:lpstr>Multiple Row SubQuery</vt:lpstr>
      <vt:lpstr>Operator ANY dalam  Multiple-Row SubQuery</vt:lpstr>
      <vt:lpstr>Contoh Operator ANY</vt:lpstr>
      <vt:lpstr>Operator ALL dalam  Multiple-Row SubQuery</vt:lpstr>
      <vt:lpstr>Contoh Operator ALL</vt:lpstr>
      <vt:lpstr>Null Value dalam SubQuery</vt:lpstr>
      <vt:lpstr>SubQuery</vt:lpstr>
      <vt:lpstr>PowerPoint Presentation</vt:lpstr>
      <vt:lpstr>PowerPoint Presentation</vt:lpstr>
      <vt:lpstr>PowerPoint Presentation</vt:lpstr>
      <vt:lpstr>PowerPoint Presentation</vt:lpstr>
      <vt:lpstr>PowerPoint Presentation</vt:lpstr>
      <vt:lpstr>PowerPoint Presentation</vt:lpstr>
      <vt:lpstr>Correlated SubQuery</vt:lpstr>
      <vt:lpstr>How to Validate?</vt:lpstr>
      <vt:lpstr>PowerPoint Presentation</vt:lpstr>
      <vt:lpstr>Klausa With</vt:lpstr>
      <vt:lpstr>PowerPoint Presentation</vt:lpstr>
      <vt:lpstr>DDL Query &amp; DML Query  </vt:lpstr>
      <vt:lpstr>Cube, Rollup, dan Grouping Sets  </vt:lpstr>
      <vt:lpstr>Cube, Rollup, dan Grouping Sets  </vt:lpstr>
      <vt:lpstr>Cube, Rollup, dan Grouping Sets  </vt:lpstr>
      <vt:lpstr>PowerPoint Presentation</vt:lpstr>
      <vt:lpstr>PowerPoint Presentation</vt:lpstr>
      <vt:lpstr>Null Values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dc:title>
  <dc:creator>Arslan</dc:creator>
  <cp:lastModifiedBy>Boby - [2013]</cp:lastModifiedBy>
  <cp:revision>64</cp:revision>
  <dcterms:created xsi:type="dcterms:W3CDTF">2015-09-18T23:00:41Z</dcterms:created>
  <dcterms:modified xsi:type="dcterms:W3CDTF">2017-02-12T05:10:45Z</dcterms:modified>
</cp:coreProperties>
</file>