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23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24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25.xml" ContentType="application/vnd.openxmlformats-officedocument.themeOverride+xml"/>
  <Override PartName="/ppt/notesSlides/notesSlide24.xml" ContentType="application/vnd.openxmlformats-officedocument.presentationml.notesSlide+xml"/>
  <Override PartName="/ppt/theme/themeOverride26.xml" ContentType="application/vnd.openxmlformats-officedocument.themeOverride+xml"/>
  <Override PartName="/ppt/notesSlides/notesSlide25.xml" ContentType="application/vnd.openxmlformats-officedocument.presentationml.notesSlide+xml"/>
  <Override PartName="/ppt/theme/themeOverride27.xml" ContentType="application/vnd.openxmlformats-officedocument.themeOverride+xml"/>
  <Override PartName="/ppt/notesSlides/notesSlide26.xml" ContentType="application/vnd.openxmlformats-officedocument.presentationml.notesSlide+xml"/>
  <Override PartName="/ppt/theme/themeOverride28.xml" ContentType="application/vnd.openxmlformats-officedocument.themeOverride+xml"/>
  <Override PartName="/ppt/notesSlides/notesSlide27.xml" ContentType="application/vnd.openxmlformats-officedocument.presentationml.notesSlide+xml"/>
  <Override PartName="/ppt/theme/themeOverride2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0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69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0E0E0"/>
    <a:srgbClr val="FBFBFB"/>
    <a:srgbClr val="E1E1E1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6" autoAdjust="0"/>
    <p:restoredTop sz="80971" autoAdjust="0"/>
  </p:normalViewPr>
  <p:slideViewPr>
    <p:cSldViewPr>
      <p:cViewPr varScale="1">
        <p:scale>
          <a:sx n="63" d="100"/>
          <a:sy n="63" d="100"/>
        </p:scale>
        <p:origin x="-143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C3A1DE5-8154-4BAD-B555-7B75FDF39893}" type="datetimeFigureOut">
              <a:rPr lang="en-US"/>
              <a:pPr>
                <a:defRPr/>
              </a:pPr>
              <a:t>2/19/2017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405750A-7F1B-437B-85CB-2C12650C26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72625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err="1" smtClean="0"/>
              <a:t>Dapat</a:t>
            </a:r>
            <a:r>
              <a:rPr lang="en-US" dirty="0" smtClean="0"/>
              <a:t> di install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multi core processor, </a:t>
            </a:r>
            <a:r>
              <a:rPr lang="en-US" dirty="0" err="1" smtClean="0"/>
              <a:t>tapi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1 core processor </a:t>
            </a:r>
            <a:r>
              <a:rPr lang="en-US" dirty="0" err="1" smtClean="0"/>
              <a:t>saja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beroperasi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Oracle XE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err="1" smtClean="0"/>
              <a:t>Slogannya</a:t>
            </a:r>
            <a:r>
              <a:rPr lang="en-US" dirty="0" smtClean="0"/>
              <a:t> “No Restriction only Limitation”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err="1" smtClean="0"/>
              <a:t>Semua</a:t>
            </a:r>
            <a:r>
              <a:rPr lang="en-US" dirty="0" smtClean="0"/>
              <a:t> yang database </a:t>
            </a:r>
            <a:r>
              <a:rPr lang="en-US" dirty="0" err="1" smtClean="0"/>
              <a:t>berbayar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Oracle Express Edition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3C223-A350-4249-86AD-C931341A06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1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err="1" smtClean="0"/>
              <a:t>Fitur</a:t>
            </a:r>
            <a:r>
              <a:rPr lang="en-US" dirty="0" smtClean="0"/>
              <a:t> Reports, Forms, Charts, Calendar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terdapat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Application Builder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err="1" smtClean="0"/>
              <a:t>Fitur</a:t>
            </a:r>
            <a:r>
              <a:rPr lang="en-US" baseline="0" dirty="0" smtClean="0"/>
              <a:t> Templates, Validations, Computations, Authentications, Authorization </a:t>
            </a:r>
            <a:r>
              <a:rPr lang="en-US" baseline="0" dirty="0" err="1" smtClean="0"/>
              <a:t>terdapat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Shared Component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3C223-A350-4249-86AD-C931341A064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Akan </a:t>
            </a:r>
            <a:r>
              <a:rPr lang="en-US" dirty="0" err="1" smtClean="0"/>
              <a:t>tersedia</a:t>
            </a:r>
            <a:r>
              <a:rPr lang="en-US" dirty="0" smtClean="0"/>
              <a:t> </a:t>
            </a:r>
            <a:r>
              <a:rPr lang="en-US" dirty="0" err="1" smtClean="0"/>
              <a:t>pembahasan</a:t>
            </a:r>
            <a:r>
              <a:rPr lang="en-US" dirty="0" smtClean="0"/>
              <a:t> </a:t>
            </a:r>
            <a:r>
              <a:rPr lang="en-US" dirty="0" err="1" smtClean="0"/>
              <a:t>tersendiri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19F1F-BE72-4058-96E3-B3EBAFABBFE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86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Login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username admin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password yang </a:t>
            </a:r>
            <a:r>
              <a:rPr lang="en-US" baseline="0" dirty="0" err="1" smtClean="0"/>
              <a:t>didapatkan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ketika</a:t>
            </a:r>
            <a:r>
              <a:rPr lang="en-US" baseline="0" dirty="0" smtClean="0"/>
              <a:t> proses </a:t>
            </a:r>
            <a:r>
              <a:rPr lang="en-US" baseline="0" dirty="0" err="1" smtClean="0"/>
              <a:t>instalasi</a:t>
            </a:r>
            <a:endParaRPr lang="en-US" baseline="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Akan </a:t>
            </a:r>
            <a:r>
              <a:rPr lang="en-US" baseline="0" dirty="0" err="1" smtClean="0"/>
              <a:t>dibutuhkan</a:t>
            </a:r>
            <a:r>
              <a:rPr lang="en-US" baseline="0" dirty="0" smtClean="0"/>
              <a:t> proses </a:t>
            </a:r>
            <a:r>
              <a:rPr lang="en-US" baseline="0" dirty="0" err="1" smtClean="0"/>
              <a:t>pergantian</a:t>
            </a:r>
            <a:r>
              <a:rPr lang="en-US" baseline="0" dirty="0" smtClean="0"/>
              <a:t> password admin,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Password yang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baru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memiliki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ketentuan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</a:t>
            </a:r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Minimal 8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karakter</a:t>
            </a:r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Minimal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terdapat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sebuah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huruf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Kapital</a:t>
            </a:r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Minimal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terdapat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angka</a:t>
            </a:r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Minimal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terdapat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karakter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khusus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(!”#$%()’*+,-/:;&lt;=&gt;?_)</a:t>
            </a:r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Tidak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boleh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mengandung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unsur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username</a:t>
            </a:r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19F1F-BE72-4058-96E3-B3EBAFABBFE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862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Manage Workspaces </a:t>
            </a:r>
            <a:r>
              <a:rPr lang="en-US" dirty="0" err="1" smtClean="0"/>
              <a:t>lalu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fokus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area Workspace Actions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err="1" smtClean="0"/>
              <a:t>Buat</a:t>
            </a:r>
            <a:r>
              <a:rPr lang="en-US" baseline="0" dirty="0" smtClean="0"/>
              <a:t> Workspace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nama</a:t>
            </a:r>
            <a:r>
              <a:rPr lang="en-US" baseline="0" dirty="0" smtClean="0"/>
              <a:t> LATIHAN_WS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LATIHAN_WS </a:t>
            </a:r>
            <a:r>
              <a:rPr lang="en-US" baseline="0" dirty="0" err="1" smtClean="0"/>
              <a:t>memiliki</a:t>
            </a:r>
            <a:r>
              <a:rPr lang="en-US" baseline="0" dirty="0" smtClean="0"/>
              <a:t> administrator username ADMIN_LATIHAN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password </a:t>
            </a:r>
            <a:r>
              <a:rPr lang="en-US" baseline="0" dirty="0" err="1" smtClean="0"/>
              <a:t>biasa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tidak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ketentuan</a:t>
            </a:r>
            <a:r>
              <a:rPr lang="en-US" baseline="0" dirty="0" smtClean="0"/>
              <a:t>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waktu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pembuatan</a:t>
            </a:r>
            <a:r>
              <a:rPr lang="en-US" baseline="0" dirty="0" smtClean="0"/>
              <a:t> workspace LATIHAN_WS </a:t>
            </a:r>
            <a:r>
              <a:rPr lang="en-US" baseline="0" dirty="0" err="1" smtClean="0"/>
              <a:t>pilih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re-user existing schema. </a:t>
            </a:r>
            <a:r>
              <a:rPr lang="en-US" baseline="0" dirty="0" err="1" smtClean="0"/>
              <a:t>Maksudnya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dibuatkan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skema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baru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isikan</a:t>
            </a:r>
            <a:r>
              <a:rPr lang="en-US" baseline="0" dirty="0" smtClean="0"/>
              <a:t> LATIHAN_SKEMA</a:t>
            </a:r>
          </a:p>
          <a:p>
            <a:pPr marL="171450" indent="-1714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19F1F-BE72-4058-96E3-B3EBAFABBFE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862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Logout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skema</a:t>
            </a:r>
            <a:r>
              <a:rPr lang="en-US" dirty="0" smtClean="0"/>
              <a:t> INTERNAL </a:t>
            </a:r>
            <a:r>
              <a:rPr lang="en-US" dirty="0" err="1" smtClean="0"/>
              <a:t>sebagai</a:t>
            </a:r>
            <a:r>
              <a:rPr lang="en-US" dirty="0" smtClean="0"/>
              <a:t> user ADMIN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Login </a:t>
            </a:r>
            <a:r>
              <a:rPr lang="en-US" dirty="0" err="1" smtClean="0"/>
              <a:t>ke</a:t>
            </a:r>
            <a:r>
              <a:rPr lang="en-US" dirty="0" smtClean="0"/>
              <a:t> Workspace LATIHAN_WS </a:t>
            </a:r>
            <a:r>
              <a:rPr lang="en-US" dirty="0" err="1" smtClean="0"/>
              <a:t>sebagai</a:t>
            </a:r>
            <a:r>
              <a:rPr lang="en-US" dirty="0" smtClean="0"/>
              <a:t> user ADMIN_LATIHAN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 err="1" smtClean="0"/>
              <a:t>Masuk</a:t>
            </a:r>
            <a:r>
              <a:rPr lang="en-US" dirty="0" smtClean="0"/>
              <a:t> menu Administration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sub Manage Users and Groups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Create User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dirty="0" err="1" smtClean="0"/>
              <a:t>Misal</a:t>
            </a:r>
            <a:r>
              <a:rPr lang="en-US" dirty="0" smtClean="0"/>
              <a:t> username : </a:t>
            </a:r>
            <a:r>
              <a:rPr lang="en-US" dirty="0" err="1" smtClean="0"/>
              <a:t>politel</a:t>
            </a:r>
            <a:r>
              <a:rPr lang="en-US" dirty="0" smtClean="0"/>
              <a:t>, password : politel1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dirty="0" err="1" smtClean="0"/>
              <a:t>Pastikan</a:t>
            </a:r>
            <a:r>
              <a:rPr lang="en-US" dirty="0" smtClean="0"/>
              <a:t> </a:t>
            </a:r>
            <a:r>
              <a:rPr lang="en-US" dirty="0" err="1" smtClean="0"/>
              <a:t>pilihan</a:t>
            </a:r>
            <a:r>
              <a:rPr lang="en-US" dirty="0" smtClean="0"/>
              <a:t> User is a developer = Yes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dirty="0" smtClean="0"/>
              <a:t>Require</a:t>
            </a:r>
            <a:r>
              <a:rPr lang="en-US" baseline="0" dirty="0" smtClean="0"/>
              <a:t> Change of Password on First User = No (</a:t>
            </a:r>
            <a:r>
              <a:rPr lang="en-US" baseline="0" dirty="0" err="1" smtClean="0"/>
              <a:t>jika</a:t>
            </a:r>
            <a:r>
              <a:rPr lang="en-US" baseline="0" dirty="0" smtClean="0"/>
              <a:t> Yes </a:t>
            </a:r>
            <a:r>
              <a:rPr lang="en-US" baseline="0" dirty="0" err="1" smtClean="0"/>
              <a:t>maka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ketika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pertama</a:t>
            </a:r>
            <a:r>
              <a:rPr lang="en-US" baseline="0" dirty="0" smtClean="0"/>
              <a:t> kali login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minta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membuat</a:t>
            </a:r>
            <a:r>
              <a:rPr lang="en-US" baseline="0" dirty="0" smtClean="0"/>
              <a:t> password </a:t>
            </a:r>
            <a:r>
              <a:rPr lang="en-US" baseline="0" dirty="0" err="1" smtClean="0"/>
              <a:t>baru</a:t>
            </a:r>
            <a:r>
              <a:rPr lang="en-US" baseline="0" dirty="0" smtClean="0"/>
              <a:t>)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baseline="0" dirty="0" err="1" smtClean="0"/>
              <a:t>Akhiri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melakukan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tombol</a:t>
            </a:r>
            <a:r>
              <a:rPr lang="en-US" baseline="0" dirty="0" smtClean="0"/>
              <a:t> Create User (</a:t>
            </a:r>
            <a:r>
              <a:rPr lang="en-US" baseline="0" dirty="0" err="1" smtClean="0"/>
              <a:t>warna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kuning</a:t>
            </a:r>
            <a:r>
              <a:rPr lang="en-US" baseline="0" dirty="0" smtClean="0"/>
              <a:t>)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 err="1" smtClean="0"/>
              <a:t>Klik</a:t>
            </a:r>
            <a:r>
              <a:rPr lang="en-US" dirty="0" smtClean="0"/>
              <a:t> tab Groups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Create User Group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grouping </a:t>
            </a:r>
            <a:r>
              <a:rPr lang="en-US" dirty="0" err="1" smtClean="0"/>
              <a:t>pada</a:t>
            </a:r>
            <a:r>
              <a:rPr lang="en-US" dirty="0" smtClean="0"/>
              <a:t> user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dirty="0" err="1" smtClean="0"/>
              <a:t>Misal</a:t>
            </a:r>
            <a:r>
              <a:rPr lang="en-US" dirty="0" smtClean="0"/>
              <a:t> Group Name : </a:t>
            </a:r>
            <a:r>
              <a:rPr lang="en-US" dirty="0" err="1" smtClean="0"/>
              <a:t>grup_politel</a:t>
            </a:r>
            <a:endParaRPr lang="en-US" dirty="0" smtClean="0"/>
          </a:p>
          <a:p>
            <a:pPr marL="1085850" lvl="2" indent="-171450">
              <a:buFont typeface="Arial" pitchFamily="34" charset="0"/>
              <a:buChar char="•"/>
            </a:pPr>
            <a:r>
              <a:rPr lang="en-US" dirty="0" err="1" smtClean="0"/>
              <a:t>Akhiri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Create Group (</a:t>
            </a:r>
            <a:r>
              <a:rPr lang="en-US" dirty="0" err="1" smtClean="0"/>
              <a:t>warna</a:t>
            </a:r>
            <a:r>
              <a:rPr lang="en-US" dirty="0" smtClean="0"/>
              <a:t> </a:t>
            </a:r>
            <a:r>
              <a:rPr lang="en-US" dirty="0" err="1" smtClean="0"/>
              <a:t>kuning</a:t>
            </a:r>
            <a:r>
              <a:rPr lang="en-US" dirty="0" smtClean="0"/>
              <a:t>)</a:t>
            </a:r>
          </a:p>
          <a:p>
            <a:pPr marL="1543050" lvl="3" indent="-171450">
              <a:buFont typeface="Arial" pitchFamily="34" charset="0"/>
              <a:buChar char="•"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grouping</a:t>
            </a:r>
            <a:r>
              <a:rPr lang="en-US" baseline="0" dirty="0" smtClean="0"/>
              <a:t> user, edit user (</a:t>
            </a:r>
            <a:r>
              <a:rPr lang="en-US" baseline="0" dirty="0" err="1" smtClean="0"/>
              <a:t>mis</a:t>
            </a:r>
            <a:r>
              <a:rPr lang="en-US" baseline="0" dirty="0" smtClean="0"/>
              <a:t>: POLITEL) </a:t>
            </a:r>
            <a:r>
              <a:rPr lang="en-US" baseline="0" dirty="0" err="1" smtClean="0"/>
              <a:t>lalu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pilih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grup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ditetapkan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mis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grup_politel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memindahkan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grup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kotak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sebelah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kanan</a:t>
            </a:r>
            <a:endParaRPr lang="en-US" dirty="0" smtClean="0"/>
          </a:p>
          <a:p>
            <a:pPr marL="1085850" lvl="2" indent="-1714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19F1F-BE72-4058-96E3-B3EBAFABBFE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862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Logout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aplikasi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lalu</a:t>
            </a:r>
            <a:r>
              <a:rPr lang="en-US" baseline="0" dirty="0" smtClean="0"/>
              <a:t> login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skema</a:t>
            </a:r>
            <a:r>
              <a:rPr lang="en-US" baseline="0" dirty="0" smtClean="0"/>
              <a:t> LATIHAN_WS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user POLITEL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password politel1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err="1" smtClean="0"/>
              <a:t>Jika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berhasil</a:t>
            </a:r>
            <a:r>
              <a:rPr lang="en-US" baseline="0" dirty="0" smtClean="0"/>
              <a:t> login </a:t>
            </a:r>
            <a:r>
              <a:rPr lang="en-US" baseline="0" dirty="0" err="1" smtClean="0"/>
              <a:t>tampilan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login </a:t>
            </a:r>
            <a:r>
              <a:rPr lang="en-US" baseline="0" dirty="0" err="1" smtClean="0"/>
              <a:t>sebagai</a:t>
            </a:r>
            <a:r>
              <a:rPr lang="en-US" baseline="0" dirty="0" smtClean="0"/>
              <a:t> ADMIN_LATIHAN yang </a:t>
            </a:r>
            <a:r>
              <a:rPr lang="en-US" baseline="0" dirty="0" err="1" smtClean="0"/>
              <a:t>berbeda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ketika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klik</a:t>
            </a:r>
            <a:r>
              <a:rPr lang="en-US" baseline="0" dirty="0" smtClean="0"/>
              <a:t> di menu Administration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19F1F-BE72-4058-96E3-B3EBAFABBFE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862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SQL Workshop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Object Browser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SQL Commands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SQL Scripts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Query Builder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Utilities</a:t>
            </a:r>
          </a:p>
          <a:p>
            <a:pPr marL="171450" indent="-1714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19F1F-BE72-4058-96E3-B3EBAFABBFE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862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Mampu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mengelola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objek</a:t>
            </a:r>
            <a:r>
              <a:rPr lang="en-US" baseline="0" dirty="0" smtClean="0"/>
              <a:t> :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Tabel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View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Index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Sequence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Type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Package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Procedure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Function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Trigger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Database Link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Materialized View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Synonym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19F1F-BE72-4058-96E3-B3EBAFABBFE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862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err="1" smtClean="0"/>
              <a:t>Tombol</a:t>
            </a:r>
            <a:r>
              <a:rPr lang="en-US" dirty="0" smtClean="0"/>
              <a:t> Create </a:t>
            </a:r>
            <a:r>
              <a:rPr lang="en-US" dirty="0" err="1" smtClean="0"/>
              <a:t>berada</a:t>
            </a:r>
            <a:r>
              <a:rPr lang="en-US" dirty="0" smtClean="0"/>
              <a:t> di </a:t>
            </a:r>
            <a:r>
              <a:rPr lang="en-US" dirty="0" err="1" smtClean="0"/>
              <a:t>sebelah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r>
              <a:rPr lang="en-US" dirty="0" smtClean="0"/>
              <a:t> (</a:t>
            </a:r>
            <a:r>
              <a:rPr lang="en-US" dirty="0" err="1" smtClean="0"/>
              <a:t>warna</a:t>
            </a:r>
            <a:r>
              <a:rPr lang="en-US" dirty="0" smtClean="0"/>
              <a:t> </a:t>
            </a:r>
            <a:r>
              <a:rPr lang="en-US" dirty="0" err="1" smtClean="0"/>
              <a:t>kuning</a:t>
            </a:r>
            <a:r>
              <a:rPr lang="en-US" dirty="0" smtClean="0"/>
              <a:t>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tulisan</a:t>
            </a:r>
            <a:r>
              <a:rPr lang="en-US" dirty="0" smtClean="0"/>
              <a:t> “Create” </a:t>
            </a:r>
            <a:r>
              <a:rPr lang="en-US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berbeda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tampilannya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dibandingkan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jika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tanda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panah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19F1F-BE72-4058-96E3-B3EBAFABBFE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862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: TLATIH1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err="1" smtClean="0"/>
              <a:t>Atribut</a:t>
            </a:r>
            <a:r>
              <a:rPr lang="en-US" dirty="0" smtClean="0"/>
              <a:t> : </a:t>
            </a:r>
            <a:r>
              <a:rPr lang="en-US" dirty="0" err="1" smtClean="0"/>
              <a:t>nomor</a:t>
            </a:r>
            <a:r>
              <a:rPr lang="en-US" dirty="0" smtClean="0"/>
              <a:t> NUMBER NOT NULL, </a:t>
            </a:r>
            <a:r>
              <a:rPr lang="en-US" dirty="0" err="1" smtClean="0"/>
              <a:t>nama</a:t>
            </a:r>
            <a:r>
              <a:rPr lang="en-US" dirty="0" smtClean="0"/>
              <a:t> VARCHAR2(32),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tgl</a:t>
            </a:r>
            <a:r>
              <a:rPr lang="en-US" baseline="0" dirty="0" smtClean="0"/>
              <a:t> DATE</a:t>
            </a:r>
          </a:p>
          <a:p>
            <a:pPr marL="171450" indent="-1714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19F1F-BE72-4058-96E3-B3EBAFABBFE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86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instalasi</a:t>
            </a:r>
            <a:r>
              <a:rPr lang="en-US" dirty="0" smtClean="0"/>
              <a:t> Oracle Database XE 11g </a:t>
            </a:r>
            <a:r>
              <a:rPr lang="en-US" dirty="0" err="1" smtClean="0"/>
              <a:t>selesai</a:t>
            </a:r>
            <a:r>
              <a:rPr lang="en-US" dirty="0" smtClean="0"/>
              <a:t>, Oracle APEX 4.0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terinstall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3C223-A350-4249-86AD-C931341A06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25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Nomor</a:t>
            </a:r>
            <a:r>
              <a:rPr lang="en-US" dirty="0" smtClean="0"/>
              <a:t>(NUMBER) di </a:t>
            </a:r>
            <a:r>
              <a:rPr lang="en-US" dirty="0" err="1" smtClean="0"/>
              <a:t>pilih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sebagai</a:t>
            </a:r>
            <a:r>
              <a:rPr lang="en-US" baseline="0" dirty="0" smtClean="0"/>
              <a:t> primary 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19F1F-BE72-4058-96E3-B3EBAFABBFE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862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 smtClean="0"/>
              <a:t>Rename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 smtClean="0"/>
              <a:t>Copy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 smtClean="0"/>
              <a:t>Drop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 smtClean="0"/>
              <a:t>Truncate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 smtClean="0"/>
              <a:t>Create Lookup Table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 smtClean="0"/>
              <a:t>Add Column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 smtClean="0"/>
              <a:t>Modify Column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 smtClean="0"/>
              <a:t>Rename Column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 smtClean="0"/>
              <a:t>Drop Column</a:t>
            </a:r>
          </a:p>
          <a:p>
            <a:pPr marL="628650" lvl="1" indent="-1714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19F1F-BE72-4058-96E3-B3EBAFABBFE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862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err="1" smtClean="0"/>
              <a:t>Semua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Object</a:t>
            </a:r>
            <a:r>
              <a:rPr lang="en-US" baseline="0" dirty="0" smtClean="0"/>
              <a:t> Browser </a:t>
            </a:r>
            <a:r>
              <a:rPr lang="en-US" baseline="0" dirty="0" err="1" smtClean="0"/>
              <a:t>dapat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dilakukan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SQL Commands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err="1" smtClean="0"/>
              <a:t>Lakukan</a:t>
            </a:r>
            <a:r>
              <a:rPr lang="en-US" baseline="0" dirty="0" smtClean="0"/>
              <a:t> DDL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DML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simulasi</a:t>
            </a:r>
            <a:endParaRPr lang="en-US" baseline="0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CREATE TABLE tlatih2(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baseline="0" dirty="0" smtClean="0"/>
              <a:t>Id NUMBER NOT NULL,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baseline="0" dirty="0" err="1" smtClean="0"/>
              <a:t>Harga</a:t>
            </a:r>
            <a:r>
              <a:rPr lang="en-US" baseline="0" dirty="0" smtClean="0"/>
              <a:t> NUMBER,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baseline="0" dirty="0" err="1" smtClean="0"/>
              <a:t>Kode</a:t>
            </a:r>
            <a:r>
              <a:rPr lang="en-US" baseline="0" dirty="0" smtClean="0"/>
              <a:t> NUMBER,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baseline="0" dirty="0" smtClean="0"/>
              <a:t>CONSTRAINT pk_tlatih2 PRIMARY KEY (id),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baseline="0" dirty="0" smtClean="0"/>
              <a:t>CONSTRAINT fk_tlatih_12 FOREIGN KEY (</a:t>
            </a:r>
            <a:r>
              <a:rPr lang="en-US" baseline="0" dirty="0" err="1" smtClean="0"/>
              <a:t>kode</a:t>
            </a:r>
            <a:r>
              <a:rPr lang="en-US" baseline="0" dirty="0" smtClean="0"/>
              <a:t>) REFERENCES tlatih1(</a:t>
            </a:r>
            <a:r>
              <a:rPr lang="en-US" baseline="0" dirty="0" err="1" smtClean="0"/>
              <a:t>nomor</a:t>
            </a:r>
            <a:r>
              <a:rPr lang="en-US" baseline="0" dirty="0" smtClean="0"/>
              <a:t>)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);</a:t>
            </a:r>
          </a:p>
          <a:p>
            <a:pPr marL="628650" lvl="1" indent="-171450">
              <a:buFont typeface="Arial" pitchFamily="34" charset="0"/>
              <a:buChar char="•"/>
            </a:pPr>
            <a:endParaRPr lang="en-US" baseline="0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 smtClean="0"/>
              <a:t>INSERT INTO tlatih1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nomor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nama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tgl</a:t>
            </a:r>
            <a:r>
              <a:rPr lang="en-US" baseline="0" dirty="0" smtClean="0"/>
              <a:t>) VALUES (1, ‘</a:t>
            </a:r>
            <a:r>
              <a:rPr lang="en-US" baseline="0" dirty="0" err="1" smtClean="0"/>
              <a:t>nilai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satu</a:t>
            </a:r>
            <a:r>
              <a:rPr lang="en-US" baseline="0" dirty="0" smtClean="0"/>
              <a:t>’, TO_DATE(’12-09-2012’,’DD_MM-YYYY’));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INSERT INTO tlatih2</a:t>
            </a:r>
            <a:r>
              <a:rPr lang="en-US" baseline="0" dirty="0" smtClean="0"/>
              <a:t> (id, </a:t>
            </a:r>
            <a:r>
              <a:rPr lang="en-US" baseline="0" dirty="0" err="1" smtClean="0"/>
              <a:t>harga,kode</a:t>
            </a:r>
            <a:r>
              <a:rPr lang="en-US" baseline="0" dirty="0" smtClean="0"/>
              <a:t>) VALUES (1, 1000, 1);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smtClean="0"/>
              <a:t>SELECT </a:t>
            </a:r>
            <a:r>
              <a:rPr lang="en-US" baseline="0" dirty="0" err="1" smtClean="0"/>
              <a:t>nomor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nama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harga</a:t>
            </a:r>
            <a:r>
              <a:rPr lang="en-US" baseline="0" dirty="0" smtClean="0"/>
              <a:t> from tlatih1 a JOIN tlatih2 b ON </a:t>
            </a:r>
            <a:r>
              <a:rPr lang="en-US" baseline="0" dirty="0" err="1" smtClean="0"/>
              <a:t>a.nomor</a:t>
            </a:r>
            <a:r>
              <a:rPr lang="en-US" baseline="0" dirty="0" smtClean="0"/>
              <a:t>=</a:t>
            </a:r>
            <a:r>
              <a:rPr lang="en-US" baseline="0" dirty="0" err="1" smtClean="0"/>
              <a:t>b.kode</a:t>
            </a:r>
            <a:r>
              <a:rPr lang="en-US" baseline="0" dirty="0" smtClean="0"/>
              <a:t>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19F1F-BE72-4058-96E3-B3EBAFABBFE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862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SQL Script </a:t>
            </a:r>
            <a:r>
              <a:rPr lang="en-US" dirty="0" err="1" smtClean="0"/>
              <a:t>dapat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menyimpan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mengubah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menghapus</a:t>
            </a:r>
            <a:r>
              <a:rPr lang="en-US" baseline="0" dirty="0" smtClean="0"/>
              <a:t> script yang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pernah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buat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19F1F-BE72-4058-96E3-B3EBAFABBFE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862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err="1" smtClean="0"/>
              <a:t>Latihan</a:t>
            </a:r>
            <a:r>
              <a:rPr lang="en-US" dirty="0" smtClean="0"/>
              <a:t> 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 err="1" smtClean="0"/>
              <a:t>Buat</a:t>
            </a:r>
            <a:r>
              <a:rPr lang="en-US" dirty="0" smtClean="0"/>
              <a:t> script </a:t>
            </a:r>
            <a:r>
              <a:rPr lang="en-US" dirty="0" err="1" smtClean="0"/>
              <a:t>dengan</a:t>
            </a:r>
            <a:r>
              <a:rPr lang="en-US" dirty="0" smtClean="0"/>
              <a:t> notepad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baseline="0" dirty="0" smtClean="0"/>
              <a:t> insert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tabel</a:t>
            </a:r>
            <a:r>
              <a:rPr lang="en-US" baseline="0" dirty="0" smtClean="0"/>
              <a:t> tlatih1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tlatih2 (</a:t>
            </a:r>
            <a:r>
              <a:rPr lang="en-US" baseline="0" dirty="0" err="1" smtClean="0"/>
              <a:t>input_data.sql</a:t>
            </a:r>
            <a:r>
              <a:rPr lang="en-US" baseline="0" dirty="0" smtClean="0"/>
              <a:t>)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dirty="0" smtClean="0"/>
              <a:t>INSERT INTO tlatih1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nomor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nama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tgl</a:t>
            </a:r>
            <a:r>
              <a:rPr lang="en-US" baseline="0" dirty="0" smtClean="0"/>
              <a:t>) VALUES (2, ‘</a:t>
            </a:r>
            <a:r>
              <a:rPr lang="en-US" baseline="0" dirty="0" err="1" smtClean="0"/>
              <a:t>nilai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dua</a:t>
            </a:r>
            <a:r>
              <a:rPr lang="en-US" baseline="0" dirty="0" smtClean="0"/>
              <a:t>’, TO_DATE(’18-01-2012’,’DD_MM-YYYY’));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INSERT INTO tlatih2</a:t>
            </a:r>
            <a:r>
              <a:rPr lang="en-US" baseline="0" dirty="0" smtClean="0"/>
              <a:t> (id, </a:t>
            </a:r>
            <a:r>
              <a:rPr lang="en-US" baseline="0" dirty="0" err="1" smtClean="0"/>
              <a:t>harga</a:t>
            </a:r>
            <a:r>
              <a:rPr lang="en-US" baseline="0" dirty="0" smtClean="0"/>
              <a:t>) VALUES (2, 1000, 1);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INSERT INTO tlatih2</a:t>
            </a:r>
            <a:r>
              <a:rPr lang="en-US" baseline="0" dirty="0" smtClean="0"/>
              <a:t> (id, </a:t>
            </a:r>
            <a:r>
              <a:rPr lang="en-US" baseline="0" dirty="0" err="1" smtClean="0"/>
              <a:t>harga</a:t>
            </a:r>
            <a:r>
              <a:rPr lang="en-US" baseline="0" dirty="0" smtClean="0"/>
              <a:t>) VALUES (2, 1000, 1);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baseline="0" dirty="0" smtClean="0"/>
          </a:p>
          <a:p>
            <a:pPr marL="1085850" lvl="2" indent="-1714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19F1F-BE72-4058-96E3-B3EBAFABBFE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862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err="1" smtClean="0"/>
              <a:t>Latihan</a:t>
            </a:r>
            <a:r>
              <a:rPr lang="en-US" dirty="0" smtClean="0"/>
              <a:t> 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 err="1" smtClean="0"/>
              <a:t>Buat</a:t>
            </a:r>
            <a:r>
              <a:rPr lang="en-US" dirty="0" smtClean="0"/>
              <a:t> script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prosedur</a:t>
            </a:r>
            <a:r>
              <a:rPr lang="en-US" dirty="0" smtClean="0"/>
              <a:t> latih1</a:t>
            </a:r>
            <a:endParaRPr lang="en-US" baseline="0" dirty="0" smtClean="0"/>
          </a:p>
          <a:p>
            <a:pPr marL="1085850" lvl="2" indent="-171450">
              <a:buFont typeface="Arial" pitchFamily="34" charset="0"/>
              <a:buChar char="•"/>
            </a:pPr>
            <a:r>
              <a:rPr lang="en-US" dirty="0" smtClean="0"/>
              <a:t>CREATE OR REPLACE PROCEDURE latih1 (par1 IN NUMBER, par2 OUT NUMBER)</a:t>
            </a:r>
            <a:br>
              <a:rPr lang="en-US" dirty="0" smtClean="0"/>
            </a:br>
            <a:r>
              <a:rPr lang="en-US" dirty="0" smtClean="0"/>
              <a:t>    AS</a:t>
            </a:r>
            <a:br>
              <a:rPr lang="en-US" dirty="0" smtClean="0"/>
            </a:br>
            <a:r>
              <a:rPr lang="en-US" dirty="0" smtClean="0"/>
              <a:t>      </a:t>
            </a:r>
            <a:r>
              <a:rPr lang="en-US" dirty="0" err="1" smtClean="0"/>
              <a:t>hasil</a:t>
            </a:r>
            <a:r>
              <a:rPr lang="en-US" dirty="0" smtClean="0"/>
              <a:t> NUMBER:=0;</a:t>
            </a:r>
            <a:br>
              <a:rPr lang="en-US" dirty="0" smtClean="0"/>
            </a:br>
            <a:r>
              <a:rPr lang="en-US" dirty="0" smtClean="0"/>
              <a:t>    BEGIN</a:t>
            </a:r>
            <a:br>
              <a:rPr lang="en-US" dirty="0" smtClean="0"/>
            </a:br>
            <a:r>
              <a:rPr lang="en-US" dirty="0" smtClean="0"/>
              <a:t>      </a:t>
            </a:r>
            <a:r>
              <a:rPr lang="en-US" dirty="0" err="1" smtClean="0"/>
              <a:t>hasil</a:t>
            </a:r>
            <a:r>
              <a:rPr lang="en-US" dirty="0" smtClean="0"/>
              <a:t> := par1 + 100;</a:t>
            </a:r>
            <a:br>
              <a:rPr lang="en-US" dirty="0" smtClean="0"/>
            </a:br>
            <a:r>
              <a:rPr lang="en-US" dirty="0" smtClean="0"/>
              <a:t>      par2 := </a:t>
            </a:r>
            <a:r>
              <a:rPr lang="en-US" dirty="0" err="1" smtClean="0"/>
              <a:t>hasil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    END latih1;</a:t>
            </a:r>
            <a:br>
              <a:rPr lang="en-US" dirty="0" smtClean="0"/>
            </a:br>
            <a:r>
              <a:rPr lang="en-US" dirty="0" smtClean="0"/>
              <a:t>/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err="1" smtClean="0"/>
              <a:t>Eksekusi</a:t>
            </a:r>
            <a:r>
              <a:rPr lang="en-US" baseline="0" dirty="0" smtClean="0"/>
              <a:t> (Run) procedure </a:t>
            </a:r>
            <a:r>
              <a:rPr lang="en-US" baseline="0" dirty="0" err="1" smtClean="0"/>
              <a:t>tersebut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lihat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hasilnya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melalui</a:t>
            </a:r>
            <a:r>
              <a:rPr lang="en-US" baseline="0" dirty="0" smtClean="0"/>
              <a:t> Object Browser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err="1" smtClean="0"/>
              <a:t>Klik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tombol</a:t>
            </a:r>
            <a:r>
              <a:rPr lang="en-US" baseline="0" dirty="0" smtClean="0"/>
              <a:t> Save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menyimpannya</a:t>
            </a:r>
            <a:endParaRPr lang="en-US" baseline="0" dirty="0" smtClean="0"/>
          </a:p>
          <a:p>
            <a:pPr marL="1085850" lvl="2" indent="-1714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19F1F-BE72-4058-96E3-B3EBAFABBFE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862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Double click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struktur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tabel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tampil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19F1F-BE72-4058-96E3-B3EBAFABBFE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862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err="1" smtClean="0"/>
              <a:t>Pembuatan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relasi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dilakukan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melakukan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sebuah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atribut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jangan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lepas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klik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lepaskan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atribut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pasangannya</a:t>
            </a:r>
            <a:endParaRPr lang="en-US" baseline="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err="1" smtClean="0"/>
              <a:t>Pemilihan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atribut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dilakukan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melakukan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checkbox </a:t>
            </a:r>
            <a:r>
              <a:rPr lang="en-US" baseline="0" dirty="0" err="1" smtClean="0"/>
              <a:t>masing-msing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atribut</a:t>
            </a:r>
            <a:endParaRPr lang="en-US" baseline="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err="1" smtClean="0"/>
              <a:t>Klik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tombol</a:t>
            </a:r>
            <a:r>
              <a:rPr lang="en-US" baseline="0" dirty="0" smtClean="0"/>
              <a:t> Run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menampilkan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hasil</a:t>
            </a:r>
            <a:r>
              <a:rPr lang="en-US" baseline="0" dirty="0" smtClean="0"/>
              <a:t> query </a:t>
            </a:r>
            <a:r>
              <a:rPr lang="en-US" baseline="0" dirty="0" err="1" smtClean="0"/>
              <a:t>tersebut</a:t>
            </a:r>
            <a:endParaRPr lang="en-US" baseline="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err="1" smtClean="0"/>
              <a:t>Klik</a:t>
            </a:r>
            <a:r>
              <a:rPr lang="en-US" baseline="0" dirty="0" smtClean="0"/>
              <a:t> link SQL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melihat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koding</a:t>
            </a:r>
            <a:r>
              <a:rPr lang="en-US" baseline="0" dirty="0" smtClean="0"/>
              <a:t> 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19F1F-BE72-4058-96E3-B3EBAFABBFE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86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2-Tier architecture </a:t>
            </a:r>
            <a:r>
              <a:rPr lang="en-US" dirty="0" err="1" smtClean="0"/>
              <a:t>maksudnya</a:t>
            </a:r>
            <a:r>
              <a:rPr lang="en-US" dirty="0" smtClean="0"/>
              <a:t> client </a:t>
            </a:r>
            <a:r>
              <a:rPr lang="en-US" dirty="0" err="1" smtClean="0"/>
              <a:t>berhubungan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3C223-A350-4249-86AD-C931341A06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err="1" smtClean="0"/>
              <a:t>Fokus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di </a:t>
            </a:r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Database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19F1F-BE72-4058-96E3-B3EBAFABBF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86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err="1" smtClean="0"/>
              <a:t>Pembuatan</a:t>
            </a:r>
            <a:r>
              <a:rPr lang="en-US" baseline="0" dirty="0" smtClean="0"/>
              <a:t> Workspace </a:t>
            </a:r>
            <a:r>
              <a:rPr lang="en-US" baseline="0" dirty="0" err="1" smtClean="0"/>
              <a:t>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pembahasan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tersendiri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19F1F-BE72-4058-96E3-B3EBAFABBF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86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err="1" smtClean="0"/>
              <a:t>Tampilan</a:t>
            </a:r>
            <a:r>
              <a:rPr lang="en-US" dirty="0" smtClean="0"/>
              <a:t> admin workspace </a:t>
            </a:r>
            <a:r>
              <a:rPr lang="en-US" dirty="0" err="1" smtClean="0"/>
              <a:t>dengan</a:t>
            </a:r>
            <a:r>
              <a:rPr lang="en-US" dirty="0" smtClean="0"/>
              <a:t> user workspace </a:t>
            </a:r>
            <a:r>
              <a:rPr lang="en-US" dirty="0" err="1" smtClean="0"/>
              <a:t>hampir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, </a:t>
            </a:r>
            <a:r>
              <a:rPr lang="en-US" dirty="0" err="1" smtClean="0"/>
              <a:t>tapi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admin workspace INTERNAL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19F1F-BE72-4058-96E3-B3EBAFABBF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86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Application builder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database application, </a:t>
            </a:r>
            <a:r>
              <a:rPr lang="en-US" dirty="0" err="1" smtClean="0"/>
              <a:t>websheet</a:t>
            </a:r>
            <a:r>
              <a:rPr lang="en-US" dirty="0" smtClean="0"/>
              <a:t> </a:t>
            </a:r>
            <a:r>
              <a:rPr lang="en-US" dirty="0" err="1" smtClean="0"/>
              <a:t>spplication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sample application. </a:t>
            </a:r>
            <a:r>
              <a:rPr lang="en-US" dirty="0" err="1" smtClean="0"/>
              <a:t>Pembahasan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lanjut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19F1F-BE72-4058-96E3-B3EBAFABBF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86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err="1" smtClean="0"/>
              <a:t>Tabel</a:t>
            </a:r>
            <a:r>
              <a:rPr lang="en-US" dirty="0" smtClean="0"/>
              <a:t>, view, trigger, procedure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database</a:t>
            </a:r>
            <a:r>
              <a:rPr lang="en-US" baseline="0" dirty="0" smtClean="0"/>
              <a:t> lain </a:t>
            </a:r>
            <a:r>
              <a:rPr lang="en-US" baseline="0" dirty="0" err="1" smtClean="0"/>
              <a:t>dikelola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melalui</a:t>
            </a:r>
            <a:r>
              <a:rPr lang="en-US" baseline="0" dirty="0" smtClean="0"/>
              <a:t> SQL Workshop</a:t>
            </a:r>
            <a:endParaRPr lang="en-US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 smtClean="0"/>
              <a:t>poin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pembahasan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lanjut</a:t>
            </a:r>
            <a:r>
              <a:rPr lang="en-US" dirty="0" smtClean="0"/>
              <a:t> di slide </a:t>
            </a:r>
            <a:r>
              <a:rPr lang="en-US" dirty="0" err="1" smtClean="0"/>
              <a:t>berikutnya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19F1F-BE72-4058-96E3-B3EBAFABBF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86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Team Development </a:t>
            </a:r>
            <a:r>
              <a:rPr lang="en-US" dirty="0" err="1" smtClean="0"/>
              <a:t>berguna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pembagian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(</a:t>
            </a:r>
            <a:r>
              <a:rPr lang="en-US" dirty="0" err="1" smtClean="0"/>
              <a:t>menerapkan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19F1F-BE72-4058-96E3-B3EBAFABBF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86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B7DC7A-5960-4B37-A7F8-425A7E43A9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2760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962051-8B2C-4606-A176-B8160A4C57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950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7436D8-0459-491A-8723-5D54FC1A5C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480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90A430-A157-4709-AEEB-46B043E3A6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116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CA9C18-9E6A-4AE3-B1AA-155F751A26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9066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D4BCB6-4A0E-44D6-8B05-F98EAB237D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565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02F7E-6805-4C46-B46E-9AB45CC808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9261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D228F2-52EC-41A1-BB80-F98079F8F8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3998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CF208-B150-485B-90EF-49F099FE14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456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017447-17BE-453A-A009-4AA5D6B35E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3518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D66998-F24B-4042-ADF2-58BFBDE853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32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33E9EABD-20F7-46B7-9515-F95A1BAC950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2.png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5" Type="http://schemas.openxmlformats.org/officeDocument/2006/relationships/image" Target="../media/image2.png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16.wmf"/><Relationship Id="rId3" Type="http://schemas.openxmlformats.org/officeDocument/2006/relationships/slideLayout" Target="../slideLayouts/slideLayout8.xml"/><Relationship Id="rId21" Type="http://schemas.openxmlformats.org/officeDocument/2006/relationships/oleObject" Target="../embeddings/oleObject9.bin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7.bin"/><Relationship Id="rId2" Type="http://schemas.openxmlformats.org/officeDocument/2006/relationships/vmlDrawing" Target="../drawings/vmlDrawing1.vml"/><Relationship Id="rId16" Type="http://schemas.openxmlformats.org/officeDocument/2006/relationships/image" Target="../media/image15.wmf"/><Relationship Id="rId20" Type="http://schemas.openxmlformats.org/officeDocument/2006/relationships/image" Target="../media/image17.wmf"/><Relationship Id="rId1" Type="http://schemas.openxmlformats.org/officeDocument/2006/relationships/themeOverride" Target="../theme/themeOverride11.x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23" Type="http://schemas.openxmlformats.org/officeDocument/2006/relationships/image" Target="../media/image2.png"/><Relationship Id="rId10" Type="http://schemas.openxmlformats.org/officeDocument/2006/relationships/image" Target="../media/image12.wmf"/><Relationship Id="rId19" Type="http://schemas.openxmlformats.org/officeDocument/2006/relationships/oleObject" Target="../embeddings/oleObject8.bin"/><Relationship Id="rId4" Type="http://schemas.openxmlformats.org/officeDocument/2006/relationships/notesSlide" Target="../notesSlides/notesSlide10.xml"/><Relationship Id="rId9" Type="http://schemas.openxmlformats.org/officeDocument/2006/relationships/oleObject" Target="../embeddings/oleObject3.bin"/><Relationship Id="rId14" Type="http://schemas.openxmlformats.org/officeDocument/2006/relationships/image" Target="../media/image14.wmf"/><Relationship Id="rId22" Type="http://schemas.openxmlformats.org/officeDocument/2006/relationships/image" Target="../media/image1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5" Type="http://schemas.openxmlformats.org/officeDocument/2006/relationships/image" Target="../media/image2.png"/><Relationship Id="rId4" Type="http://schemas.openxmlformats.org/officeDocument/2006/relationships/image" Target="../media/image1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Relationship Id="rId6" Type="http://schemas.openxmlformats.org/officeDocument/2006/relationships/image" Target="../media/image2.png"/><Relationship Id="rId5" Type="http://schemas.openxmlformats.org/officeDocument/2006/relationships/hyperlink" Target="http://localhost:8080/apex" TargetMode="External"/><Relationship Id="rId4" Type="http://schemas.openxmlformats.org/officeDocument/2006/relationships/image" Target="../media/image2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Relationship Id="rId5" Type="http://schemas.openxmlformats.org/officeDocument/2006/relationships/image" Target="../media/image2.png"/><Relationship Id="rId4" Type="http://schemas.openxmlformats.org/officeDocument/2006/relationships/image" Target="../media/image2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Relationship Id="rId6" Type="http://schemas.openxmlformats.org/officeDocument/2006/relationships/image" Target="../media/image2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Relationship Id="rId5" Type="http://schemas.openxmlformats.org/officeDocument/2006/relationships/image" Target="../media/image2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Relationship Id="rId5" Type="http://schemas.openxmlformats.org/officeDocument/2006/relationships/image" Target="../media/image2.png"/><Relationship Id="rId4" Type="http://schemas.openxmlformats.org/officeDocument/2006/relationships/image" Target="../media/image8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Relationship Id="rId5" Type="http://schemas.openxmlformats.org/officeDocument/2006/relationships/image" Target="../media/image2.png"/><Relationship Id="rId4" Type="http://schemas.openxmlformats.org/officeDocument/2006/relationships/image" Target="../media/image2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Relationship Id="rId5" Type="http://schemas.openxmlformats.org/officeDocument/2006/relationships/image" Target="../media/image2.png"/><Relationship Id="rId4" Type="http://schemas.openxmlformats.org/officeDocument/2006/relationships/image" Target="../media/image26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Relationship Id="rId5" Type="http://schemas.openxmlformats.org/officeDocument/2006/relationships/image" Target="../media/image2.png"/><Relationship Id="rId4" Type="http://schemas.openxmlformats.org/officeDocument/2006/relationships/image" Target="../media/image27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Relationship Id="rId5" Type="http://schemas.openxmlformats.org/officeDocument/2006/relationships/image" Target="../media/image2.png"/><Relationship Id="rId4" Type="http://schemas.openxmlformats.org/officeDocument/2006/relationships/image" Target="../media/image28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Relationship Id="rId5" Type="http://schemas.openxmlformats.org/officeDocument/2006/relationships/image" Target="../media/image2.png"/><Relationship Id="rId4" Type="http://schemas.openxmlformats.org/officeDocument/2006/relationships/image" Target="../media/image29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Relationship Id="rId5" Type="http://schemas.openxmlformats.org/officeDocument/2006/relationships/image" Target="../media/image2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4.xml"/><Relationship Id="rId5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5.xml"/><Relationship Id="rId6" Type="http://schemas.openxmlformats.org/officeDocument/2006/relationships/image" Target="../media/image2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6.xml"/><Relationship Id="rId6" Type="http://schemas.openxmlformats.org/officeDocument/2006/relationships/image" Target="../media/image2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7.xml"/><Relationship Id="rId5" Type="http://schemas.openxmlformats.org/officeDocument/2006/relationships/image" Target="../media/image2.png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8.xml"/><Relationship Id="rId6" Type="http://schemas.openxmlformats.org/officeDocument/2006/relationships/image" Target="../media/image2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2.png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2.pn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5" descr="hea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457200" y="2828925"/>
            <a:ext cx="7467600" cy="1743075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5400" dirty="0" smtClean="0">
                <a:solidFill>
                  <a:srgbClr val="FF0000"/>
                </a:solidFill>
                <a:latin typeface="Roboto Medium" pitchFamily="2" charset="0"/>
              </a:rPr>
              <a:t>Oracle Application Express (APEX)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5400" dirty="0" smtClean="0">
                <a:solidFill>
                  <a:srgbClr val="FF0000"/>
                </a:solidFill>
                <a:latin typeface="Roboto Medium" pitchFamily="2" charset="0"/>
              </a:rPr>
              <a:t>Introduction</a:t>
            </a:r>
            <a:endParaRPr lang="en-US" altLang="en-US" sz="5400" dirty="0" smtClean="0">
              <a:solidFill>
                <a:srgbClr val="FF0000"/>
              </a:solidFill>
              <a:latin typeface="Roboto Medium" pitchFamily="2" charset="0"/>
            </a:endParaRPr>
          </a:p>
        </p:txBody>
      </p:sp>
      <p:sp>
        <p:nvSpPr>
          <p:cNvPr id="3076" name="Rectangle 10"/>
          <p:cNvSpPr>
            <a:spLocks noChangeArrowheads="1"/>
          </p:cNvSpPr>
          <p:nvPr/>
        </p:nvSpPr>
        <p:spPr bwMode="auto">
          <a:xfrm>
            <a:off x="838200" y="4343400"/>
            <a:ext cx="79248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 smtClean="0">
              <a:latin typeface="Roboto" pitchFamily="2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Roboto" pitchFamily="2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 smtClean="0">
              <a:latin typeface="Roboto" pitchFamily="2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Roboto Light" pitchFamily="2" charset="0"/>
              </a:rPr>
              <a:t>Program </a:t>
            </a:r>
            <a:r>
              <a:rPr lang="en-US" altLang="en-US" sz="2400" b="1" dirty="0" err="1">
                <a:latin typeface="Roboto Light" pitchFamily="2" charset="0"/>
              </a:rPr>
              <a:t>Studi</a:t>
            </a:r>
            <a:r>
              <a:rPr lang="en-US" altLang="en-US" sz="2400" b="1" dirty="0">
                <a:latin typeface="Roboto Light" pitchFamily="2" charset="0"/>
              </a:rPr>
              <a:t> D3 </a:t>
            </a:r>
            <a:r>
              <a:rPr lang="en-US" altLang="en-US" sz="2400" b="1" dirty="0" err="1" smtClean="0">
                <a:latin typeface="Roboto Light" pitchFamily="2" charset="0"/>
              </a:rPr>
              <a:t>Teknik</a:t>
            </a:r>
            <a:r>
              <a:rPr lang="en-US" altLang="en-US" sz="2400" b="1" dirty="0" smtClean="0">
                <a:latin typeface="Roboto Light" pitchFamily="2" charset="0"/>
              </a:rPr>
              <a:t> </a:t>
            </a:r>
            <a:r>
              <a:rPr lang="en-US" altLang="en-US" sz="2400" b="1" dirty="0" err="1">
                <a:latin typeface="Roboto Light" pitchFamily="2" charset="0"/>
              </a:rPr>
              <a:t>Informatika</a:t>
            </a:r>
            <a:r>
              <a:rPr lang="en-US" altLang="en-US" sz="2400" b="1" dirty="0">
                <a:latin typeface="Roboto Light" pitchFamily="2" charset="0"/>
              </a:rPr>
              <a:t> -</a:t>
            </a:r>
            <a:r>
              <a:rPr lang="en-US" altLang="en-US" sz="2400" b="1" dirty="0" err="1">
                <a:latin typeface="Roboto Light" pitchFamily="2" charset="0"/>
              </a:rPr>
              <a:t>Fakultas</a:t>
            </a:r>
            <a:r>
              <a:rPr lang="en-US" altLang="en-US" sz="2400" b="1" dirty="0">
                <a:latin typeface="Roboto Light" pitchFamily="2" charset="0"/>
              </a:rPr>
              <a:t> </a:t>
            </a:r>
            <a:r>
              <a:rPr lang="en-US" altLang="en-US" sz="2400" b="1" dirty="0" err="1">
                <a:latin typeface="Roboto Light" pitchFamily="2" charset="0"/>
              </a:rPr>
              <a:t>Ilmu</a:t>
            </a:r>
            <a:r>
              <a:rPr lang="en-US" altLang="en-US" sz="2400" b="1" dirty="0">
                <a:latin typeface="Roboto Light" pitchFamily="2" charset="0"/>
              </a:rPr>
              <a:t> </a:t>
            </a:r>
            <a:r>
              <a:rPr lang="en-US" altLang="en-US" sz="2400" b="1" dirty="0" err="1">
                <a:latin typeface="Roboto Light" pitchFamily="2" charset="0"/>
              </a:rPr>
              <a:t>Terapan</a:t>
            </a:r>
            <a:endParaRPr lang="en-US" altLang="en-US" sz="2400" b="1" dirty="0">
              <a:latin typeface="Roboto Light" pitchFamily="2" charset="0"/>
            </a:endParaRPr>
          </a:p>
          <a:p>
            <a:pPr eaLnBrk="1" hangingPunct="1">
              <a:buFontTx/>
              <a:buNone/>
            </a:pPr>
            <a:endParaRPr lang="en-US" altLang="en-US" sz="1600" dirty="0">
              <a:latin typeface="Roboto Light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384492"/>
            <a:ext cx="7543800" cy="838200"/>
          </a:xfrm>
        </p:spPr>
        <p:txBody>
          <a:bodyPr anchor="ctr" anchorCtr="1"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OVERVIEW ORACLE APEX </a:t>
            </a:r>
            <a:r>
              <a:rPr lang="en-US" sz="3600" dirty="0" smtClean="0">
                <a:solidFill>
                  <a:schemeClr val="tx1"/>
                </a:solidFill>
              </a:rPr>
              <a:t>4.0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9" name="Content Placeholder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42999"/>
            <a:ext cx="8001000" cy="45836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86000" y="3894083"/>
            <a:ext cx="5257800" cy="2133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txBody>
          <a:bodyPr vert="horz" lIns="91440" tIns="45720" rIns="91440" bIns="45720" rtlCol="0" anchor="ctr" anchorCtr="0">
            <a:normAutofit fontScale="92500" lnSpcReduction="10000"/>
          </a:bodyPr>
          <a:lstStyle>
            <a:defPPr>
              <a:defRPr lang="en-US"/>
            </a:defPPr>
            <a:lvl1pPr marL="274320" indent="-27432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594360" indent="-27432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>
                <a:solidFill>
                  <a:schemeClr val="tx2"/>
                </a:solidFill>
              </a:defRPr>
            </a:lvl2pPr>
            <a:lvl3pPr marL="86868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3pPr>
            <a:lvl4pPr marL="114300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</a:defRPr>
            </a:lvl4pPr>
            <a:lvl5pPr marL="137160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baseline="0">
                <a:solidFill>
                  <a:schemeClr val="tx2"/>
                </a:solidFill>
              </a:defRPr>
            </a:lvl5pPr>
            <a:lvl6pPr marL="164592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6pPr>
            <a:lvl7pPr marL="1901952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7pPr>
            <a:lvl8pPr marL="219456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8pPr>
            <a:lvl9pPr marL="246888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SQL Workshop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Object Browser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SQL Commands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SQL Scripts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Query Builder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Utilities</a:t>
            </a:r>
          </a:p>
        </p:txBody>
      </p:sp>
      <p:pic>
        <p:nvPicPr>
          <p:cNvPr id="11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89234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240" y="320040"/>
            <a:ext cx="7543800" cy="838200"/>
          </a:xfrm>
        </p:spPr>
        <p:txBody>
          <a:bodyPr anchor="ctr" anchorCtr="1"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OVERVIEW ORACLE APEX </a:t>
            </a:r>
            <a:r>
              <a:rPr lang="en-US" sz="3600" dirty="0" smtClean="0">
                <a:solidFill>
                  <a:schemeClr val="tx1"/>
                </a:solidFill>
              </a:rPr>
              <a:t>4.0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11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43000"/>
            <a:ext cx="7896360" cy="4572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86000" y="3581400"/>
            <a:ext cx="5257800" cy="24462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txBody>
          <a:bodyPr vert="horz" lIns="91440" tIns="45720" rIns="91440" bIns="45720" rtlCol="0" anchor="ctr" anchorCtr="0">
            <a:normAutofit lnSpcReduction="10000"/>
          </a:bodyPr>
          <a:lstStyle>
            <a:defPPr>
              <a:defRPr lang="en-US"/>
            </a:defPPr>
            <a:lvl1pPr marL="274320" indent="-27432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594360" indent="-27432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>
                <a:solidFill>
                  <a:schemeClr val="tx2"/>
                </a:solidFill>
              </a:defRPr>
            </a:lvl2pPr>
            <a:lvl3pPr marL="86868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3pPr>
            <a:lvl4pPr marL="114300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</a:defRPr>
            </a:lvl4pPr>
            <a:lvl5pPr marL="137160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baseline="0">
                <a:solidFill>
                  <a:schemeClr val="tx2"/>
                </a:solidFill>
              </a:defRPr>
            </a:lvl5pPr>
            <a:lvl6pPr marL="164592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6pPr>
            <a:lvl7pPr marL="1901952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7pPr>
            <a:lvl8pPr marL="219456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8pPr>
            <a:lvl9pPr marL="246888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Team Development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Features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Milestones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 Dos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Bugs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Feedback</a:t>
            </a:r>
          </a:p>
        </p:txBody>
      </p:sp>
      <p:pic>
        <p:nvPicPr>
          <p:cNvPr id="9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99124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2400" y="609600"/>
            <a:ext cx="3429000" cy="5518150"/>
          </a:xfrm>
        </p:spPr>
        <p:txBody>
          <a:bodyPr anchor="ctr" anchorCtr="1">
            <a:normAutofit/>
          </a:bodyPr>
          <a:lstStyle/>
          <a:p>
            <a:r>
              <a:rPr lang="en-US" sz="3200" dirty="0" smtClean="0"/>
              <a:t>OVERVIEW ORACLE APEX 4.0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FITUR DEVELOPMENT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862340"/>
              </p:ext>
            </p:extLst>
          </p:nvPr>
        </p:nvGraphicFramePr>
        <p:xfrm>
          <a:off x="3810000" y="1215800"/>
          <a:ext cx="849327" cy="545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Image" r:id="rId5" imgW="1333440" imgH="857160" progId="">
                  <p:embed/>
                </p:oleObj>
              </mc:Choice>
              <mc:Fallback>
                <p:oleObj name="Image" r:id="rId5" imgW="1333440" imgH="8571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215800"/>
                        <a:ext cx="849327" cy="5459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355613"/>
              </p:ext>
            </p:extLst>
          </p:nvPr>
        </p:nvGraphicFramePr>
        <p:xfrm>
          <a:off x="3810000" y="651305"/>
          <a:ext cx="849327" cy="545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Image" r:id="rId7" imgW="1333440" imgH="857160" progId="">
                  <p:embed/>
                </p:oleObj>
              </mc:Choice>
              <mc:Fallback>
                <p:oleObj name="Image" r:id="rId7" imgW="1333440" imgH="8571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651305"/>
                        <a:ext cx="849327" cy="5459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5167482"/>
              </p:ext>
            </p:extLst>
          </p:nvPr>
        </p:nvGraphicFramePr>
        <p:xfrm>
          <a:off x="3810000" y="1794925"/>
          <a:ext cx="849327" cy="545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Image" r:id="rId9" imgW="1333440" imgH="857160" progId="">
                  <p:embed/>
                </p:oleObj>
              </mc:Choice>
              <mc:Fallback>
                <p:oleObj name="Image" r:id="rId9" imgW="1333440" imgH="8571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794925"/>
                        <a:ext cx="849327" cy="5459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1519612"/>
              </p:ext>
            </p:extLst>
          </p:nvPr>
        </p:nvGraphicFramePr>
        <p:xfrm>
          <a:off x="3810000" y="2403310"/>
          <a:ext cx="849327" cy="545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Image" r:id="rId11" imgW="1333440" imgH="857160" progId="">
                  <p:embed/>
                </p:oleObj>
              </mc:Choice>
              <mc:Fallback>
                <p:oleObj name="Image" r:id="rId11" imgW="1333440" imgH="8571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403310"/>
                        <a:ext cx="849327" cy="5459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4128926"/>
              </p:ext>
            </p:extLst>
          </p:nvPr>
        </p:nvGraphicFramePr>
        <p:xfrm>
          <a:off x="3810000" y="2960490"/>
          <a:ext cx="849327" cy="545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Image" r:id="rId13" imgW="1333440" imgH="857160" progId="">
                  <p:embed/>
                </p:oleObj>
              </mc:Choice>
              <mc:Fallback>
                <p:oleObj name="Image" r:id="rId13" imgW="1333440" imgH="8571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960490"/>
                        <a:ext cx="849327" cy="5459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4604920" y="791339"/>
            <a:ext cx="23292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lnSpc>
                <a:spcPct val="100000"/>
              </a:lnSpc>
              <a:buClrTx/>
            </a:pPr>
            <a:r>
              <a:rPr lang="en-US" sz="2400" b="0" dirty="0">
                <a:latin typeface="Arial" pitchFamily="34" charset="0"/>
                <a:cs typeface="Arial" pitchFamily="34" charset="0"/>
              </a:rPr>
              <a:t>Reports</a:t>
            </a:r>
          </a:p>
        </p:txBody>
      </p:sp>
      <p:sp>
        <p:nvSpPr>
          <p:cNvPr id="17" name="Text Box 23"/>
          <p:cNvSpPr txBox="1">
            <a:spLocks noChangeArrowheads="1"/>
          </p:cNvSpPr>
          <p:nvPr/>
        </p:nvSpPr>
        <p:spPr bwMode="auto">
          <a:xfrm>
            <a:off x="4604920" y="1333889"/>
            <a:ext cx="23292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lnSpc>
                <a:spcPct val="100000"/>
              </a:lnSpc>
              <a:buClrTx/>
            </a:pPr>
            <a:r>
              <a:rPr lang="en-US" sz="2400" b="0" dirty="0">
                <a:latin typeface="Arial" pitchFamily="34" charset="0"/>
                <a:cs typeface="Arial" pitchFamily="34" charset="0"/>
              </a:rPr>
              <a:t>Forms</a:t>
            </a:r>
          </a:p>
        </p:txBody>
      </p:sp>
      <p:sp>
        <p:nvSpPr>
          <p:cNvPr id="18" name="Text Box 24"/>
          <p:cNvSpPr txBox="1">
            <a:spLocks noChangeArrowheads="1"/>
          </p:cNvSpPr>
          <p:nvPr/>
        </p:nvSpPr>
        <p:spPr bwMode="auto">
          <a:xfrm>
            <a:off x="4604920" y="1920329"/>
            <a:ext cx="23292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lnSpc>
                <a:spcPct val="100000"/>
              </a:lnSpc>
              <a:buClrTx/>
            </a:pPr>
            <a:r>
              <a:rPr lang="en-US" sz="2400" b="0">
                <a:latin typeface="Arial" pitchFamily="34" charset="0"/>
                <a:cs typeface="Arial" pitchFamily="34" charset="0"/>
              </a:rPr>
              <a:t>Charts</a:t>
            </a:r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4604920" y="2528714"/>
            <a:ext cx="23292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lnSpc>
                <a:spcPct val="100000"/>
              </a:lnSpc>
              <a:buClrTx/>
            </a:pPr>
            <a:r>
              <a:rPr lang="en-US" sz="2400" b="0" dirty="0">
                <a:latin typeface="Arial" pitchFamily="34" charset="0"/>
                <a:cs typeface="Arial" pitchFamily="34" charset="0"/>
              </a:rPr>
              <a:t>Calendar</a:t>
            </a:r>
          </a:p>
        </p:txBody>
      </p:sp>
      <p:sp>
        <p:nvSpPr>
          <p:cNvPr id="20" name="Text Box 26"/>
          <p:cNvSpPr txBox="1">
            <a:spLocks noChangeArrowheads="1"/>
          </p:cNvSpPr>
          <p:nvPr/>
        </p:nvSpPr>
        <p:spPr bwMode="auto">
          <a:xfrm>
            <a:off x="4604920" y="3085894"/>
            <a:ext cx="23292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lnSpc>
                <a:spcPct val="100000"/>
              </a:lnSpc>
              <a:buClrTx/>
            </a:pPr>
            <a:r>
              <a:rPr lang="en-US" sz="2400" b="0">
                <a:latin typeface="Arial" pitchFamily="34" charset="0"/>
                <a:cs typeface="Arial" pitchFamily="34" charset="0"/>
              </a:rPr>
              <a:t>Templates </a:t>
            </a:r>
          </a:p>
        </p:txBody>
      </p:sp>
      <p:graphicFrame>
        <p:nvGraphicFramePr>
          <p:cNvPr id="21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3953228"/>
              </p:ext>
            </p:extLst>
          </p:nvPr>
        </p:nvGraphicFramePr>
        <p:xfrm>
          <a:off x="3799872" y="3539888"/>
          <a:ext cx="849327" cy="545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Image" r:id="rId15" imgW="1333440" imgH="857160" progId="">
                  <p:embed/>
                </p:oleObj>
              </mc:Choice>
              <mc:Fallback>
                <p:oleObj name="Image" r:id="rId15" imgW="1333440" imgH="8571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9872" y="3539888"/>
                        <a:ext cx="849327" cy="5459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28"/>
          <p:cNvSpPr txBox="1">
            <a:spLocks noChangeArrowheads="1"/>
          </p:cNvSpPr>
          <p:nvPr/>
        </p:nvSpPr>
        <p:spPr bwMode="auto">
          <a:xfrm>
            <a:off x="4634417" y="3679922"/>
            <a:ext cx="23292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lnSpc>
                <a:spcPct val="100000"/>
              </a:lnSpc>
              <a:buClrTx/>
            </a:pPr>
            <a:r>
              <a:rPr lang="en-US" sz="2400" b="0" dirty="0">
                <a:latin typeface="Arial" pitchFamily="34" charset="0"/>
                <a:cs typeface="Arial" pitchFamily="34" charset="0"/>
              </a:rPr>
              <a:t>Validations </a:t>
            </a:r>
          </a:p>
        </p:txBody>
      </p:sp>
      <p:graphicFrame>
        <p:nvGraphicFramePr>
          <p:cNvPr id="2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5176731"/>
              </p:ext>
            </p:extLst>
          </p:nvPr>
        </p:nvGraphicFramePr>
        <p:xfrm>
          <a:off x="3802533" y="4178404"/>
          <a:ext cx="849327" cy="545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Image" r:id="rId17" imgW="1333440" imgH="857160" progId="">
                  <p:embed/>
                </p:oleObj>
              </mc:Choice>
              <mc:Fallback>
                <p:oleObj name="Image" r:id="rId17" imgW="1333440" imgH="8571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2533" y="4178404"/>
                        <a:ext cx="849327" cy="5459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30"/>
          <p:cNvSpPr txBox="1">
            <a:spLocks noChangeArrowheads="1"/>
          </p:cNvSpPr>
          <p:nvPr/>
        </p:nvSpPr>
        <p:spPr bwMode="auto">
          <a:xfrm>
            <a:off x="4637077" y="4303808"/>
            <a:ext cx="25880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lnSpc>
                <a:spcPct val="100000"/>
              </a:lnSpc>
              <a:buClrTx/>
            </a:pPr>
            <a:r>
              <a:rPr lang="en-US" sz="2400" b="0" dirty="0">
                <a:latin typeface="Arial" pitchFamily="34" charset="0"/>
                <a:cs typeface="Arial" pitchFamily="34" charset="0"/>
              </a:rPr>
              <a:t>Computations </a:t>
            </a:r>
          </a:p>
        </p:txBody>
      </p:sp>
      <p:graphicFrame>
        <p:nvGraphicFramePr>
          <p:cNvPr id="2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911922"/>
              </p:ext>
            </p:extLst>
          </p:nvPr>
        </p:nvGraphicFramePr>
        <p:xfrm>
          <a:off x="3787751" y="5397604"/>
          <a:ext cx="849327" cy="545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Image" r:id="rId19" imgW="1333440" imgH="857160" progId="">
                  <p:embed/>
                </p:oleObj>
              </mc:Choice>
              <mc:Fallback>
                <p:oleObj name="Image" r:id="rId19" imgW="1333440" imgH="8571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7751" y="5397604"/>
                        <a:ext cx="849327" cy="5459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3680814"/>
              </p:ext>
            </p:extLst>
          </p:nvPr>
        </p:nvGraphicFramePr>
        <p:xfrm>
          <a:off x="3787751" y="4803849"/>
          <a:ext cx="849327" cy="545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Image" r:id="rId21" imgW="1333440" imgH="857160" progId="">
                  <p:embed/>
                </p:oleObj>
              </mc:Choice>
              <mc:Fallback>
                <p:oleObj name="Image" r:id="rId21" imgW="1333440" imgH="8571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7751" y="4803849"/>
                        <a:ext cx="849327" cy="5459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36"/>
          <p:cNvSpPr txBox="1">
            <a:spLocks noChangeArrowheads="1"/>
          </p:cNvSpPr>
          <p:nvPr/>
        </p:nvSpPr>
        <p:spPr bwMode="auto">
          <a:xfrm>
            <a:off x="4632660" y="4921938"/>
            <a:ext cx="27174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lnSpc>
                <a:spcPct val="100000"/>
              </a:lnSpc>
              <a:buClrTx/>
            </a:pPr>
            <a:r>
              <a:rPr lang="en-US" sz="2400" b="0">
                <a:latin typeface="Arial" pitchFamily="34" charset="0"/>
                <a:cs typeface="Arial" pitchFamily="34" charset="0"/>
              </a:rPr>
              <a:t>Authentication </a:t>
            </a:r>
          </a:p>
        </p:txBody>
      </p:sp>
      <p:sp>
        <p:nvSpPr>
          <p:cNvPr id="28" name="Text Box 37"/>
          <p:cNvSpPr txBox="1">
            <a:spLocks noChangeArrowheads="1"/>
          </p:cNvSpPr>
          <p:nvPr/>
        </p:nvSpPr>
        <p:spPr bwMode="auto">
          <a:xfrm>
            <a:off x="4632660" y="5530323"/>
            <a:ext cx="27174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lnSpc>
                <a:spcPct val="100000"/>
              </a:lnSpc>
              <a:buClrTx/>
            </a:pPr>
            <a:r>
              <a:rPr lang="en-US" sz="2400" b="0">
                <a:latin typeface="Arial" pitchFamily="34" charset="0"/>
                <a:cs typeface="Arial" pitchFamily="34" charset="0"/>
              </a:rPr>
              <a:t>Authorization</a:t>
            </a:r>
          </a:p>
        </p:txBody>
      </p:sp>
      <p:pic>
        <p:nvPicPr>
          <p:cNvPr id="29" name="Picture 7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12414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352036"/>
            <a:ext cx="7543800" cy="838200"/>
          </a:xfrm>
        </p:spPr>
        <p:txBody>
          <a:bodyPr anchor="ctr" anchorCtr="1"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OVERVIEW ORACLE APEX </a:t>
            </a:r>
            <a:r>
              <a:rPr lang="en-US" sz="3600" dirty="0" smtClean="0">
                <a:solidFill>
                  <a:schemeClr val="tx1"/>
                </a:solidFill>
              </a:rPr>
              <a:t>4.0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9" name="Content Placeholder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25783"/>
            <a:ext cx="7696200" cy="48812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95600" y="4267200"/>
            <a:ext cx="5257800" cy="17604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en-US"/>
            </a:defPPr>
            <a:lvl1pPr marL="274320" indent="-27432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594360" indent="-27432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>
                <a:solidFill>
                  <a:schemeClr val="tx2"/>
                </a:solidFill>
              </a:defRPr>
            </a:lvl2pPr>
            <a:lvl3pPr marL="86868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3pPr>
            <a:lvl4pPr marL="114300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</a:defRPr>
            </a:lvl4pPr>
            <a:lvl5pPr marL="137160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baseline="0">
                <a:solidFill>
                  <a:schemeClr val="tx2"/>
                </a:solidFill>
              </a:defRPr>
            </a:lvl5pPr>
            <a:lvl6pPr marL="164592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6pPr>
            <a:lvl7pPr marL="1901952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7pPr>
            <a:lvl8pPr marL="219456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8pPr>
            <a:lvl9pPr marL="246888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Online Development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apex.oracle.com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Free Registration</a:t>
            </a:r>
          </a:p>
        </p:txBody>
      </p:sp>
      <p:pic>
        <p:nvPicPr>
          <p:cNvPr id="11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96903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2000" y="381000"/>
            <a:ext cx="7543800" cy="838200"/>
          </a:xfrm>
        </p:spPr>
        <p:txBody>
          <a:bodyPr anchor="ctr" anchorCtr="1">
            <a:normAutofit/>
          </a:bodyPr>
          <a:lstStyle/>
          <a:p>
            <a:pPr algn="ctr"/>
            <a:r>
              <a:rPr lang="en-US" sz="4000" dirty="0"/>
              <a:t>HOW </a:t>
            </a:r>
            <a:r>
              <a:rPr lang="en-US" sz="4000" dirty="0" smtClean="0"/>
              <a:t>TO </a:t>
            </a:r>
            <a:r>
              <a:rPr lang="en-US" sz="4000" dirty="0"/>
              <a:t>START ?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11" name="Content Placeholder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0" y="1143000"/>
            <a:ext cx="8197850" cy="4490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413234" y="3844158"/>
            <a:ext cx="5257800" cy="17604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en-US"/>
            </a:defPPr>
            <a:lvl1pPr marL="274320" indent="-27432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594360" indent="-27432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>
                <a:solidFill>
                  <a:schemeClr val="tx2"/>
                </a:solidFill>
              </a:defRPr>
            </a:lvl2pPr>
            <a:lvl3pPr marL="86868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3pPr>
            <a:lvl4pPr marL="114300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</a:defRPr>
            </a:lvl4pPr>
            <a:lvl5pPr marL="137160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baseline="0">
                <a:solidFill>
                  <a:schemeClr val="tx2"/>
                </a:solidFill>
              </a:defRPr>
            </a:lvl5pPr>
            <a:lvl6pPr marL="164592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6pPr>
            <a:lvl7pPr marL="1901952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7pPr>
            <a:lvl8pPr marL="219456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8pPr>
            <a:lvl9pPr marL="246888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9pPr>
          </a:lstStyle>
          <a:p>
            <a:r>
              <a:rPr lang="en-US" dirty="0">
                <a:hlinkClick r:id="rId5"/>
              </a:rPr>
              <a:t>http://localhost:8080/apex</a:t>
            </a:r>
            <a:endParaRPr lang="en-US" dirty="0"/>
          </a:p>
          <a:p>
            <a:r>
              <a:rPr lang="en-US" dirty="0"/>
              <a:t>Login </a:t>
            </a:r>
            <a:r>
              <a:rPr lang="en-US" dirty="0" err="1"/>
              <a:t>ke</a:t>
            </a:r>
            <a:r>
              <a:rPr lang="en-US" dirty="0"/>
              <a:t> Workspace INTERNAL</a:t>
            </a:r>
          </a:p>
        </p:txBody>
      </p:sp>
      <p:pic>
        <p:nvPicPr>
          <p:cNvPr id="9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56922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2000" y="381000"/>
            <a:ext cx="7543800" cy="838200"/>
          </a:xfrm>
        </p:spPr>
        <p:txBody>
          <a:bodyPr anchor="ctr" anchorCtr="1">
            <a:normAutofit/>
          </a:bodyPr>
          <a:lstStyle/>
          <a:p>
            <a:pPr algn="ctr"/>
            <a:r>
              <a:rPr lang="en-US" sz="4000" dirty="0"/>
              <a:t>HOW </a:t>
            </a:r>
            <a:r>
              <a:rPr lang="en-US" sz="4000" dirty="0" smtClean="0"/>
              <a:t>TO </a:t>
            </a:r>
            <a:r>
              <a:rPr lang="en-US" sz="4000" dirty="0"/>
              <a:t>START ?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87" y="1143000"/>
            <a:ext cx="7665180" cy="4114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11133" y="3481551"/>
            <a:ext cx="3294667" cy="17604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en-US"/>
            </a:defPPr>
            <a:lvl1pPr marL="274320" indent="-27432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594360" indent="-27432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>
                <a:solidFill>
                  <a:schemeClr val="tx2"/>
                </a:solidFill>
              </a:defRPr>
            </a:lvl2pPr>
            <a:lvl3pPr marL="86868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3pPr>
            <a:lvl4pPr marL="114300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</a:defRPr>
            </a:lvl4pPr>
            <a:lvl5pPr marL="137160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baseline="0">
                <a:solidFill>
                  <a:schemeClr val="tx2"/>
                </a:solidFill>
              </a:defRPr>
            </a:lvl5pPr>
            <a:lvl6pPr marL="164592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6pPr>
            <a:lvl7pPr marL="1901952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7pPr>
            <a:lvl8pPr marL="219456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8pPr>
            <a:lvl9pPr marL="246888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Create Workspace</a:t>
            </a:r>
          </a:p>
        </p:txBody>
      </p:sp>
      <p:pic>
        <p:nvPicPr>
          <p:cNvPr id="11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5123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2000" y="381000"/>
            <a:ext cx="7543800" cy="838200"/>
          </a:xfrm>
        </p:spPr>
        <p:txBody>
          <a:bodyPr anchor="ctr" anchorCtr="1">
            <a:normAutofit/>
          </a:bodyPr>
          <a:lstStyle/>
          <a:p>
            <a:pPr algn="ctr"/>
            <a:r>
              <a:rPr lang="en-US" sz="4000" dirty="0"/>
              <a:t>HOW </a:t>
            </a:r>
            <a:r>
              <a:rPr lang="en-US" sz="4000" dirty="0" smtClean="0"/>
              <a:t>TO </a:t>
            </a:r>
            <a:r>
              <a:rPr lang="en-US" sz="4000" dirty="0"/>
              <a:t>START ?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143000"/>
            <a:ext cx="6629401" cy="180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3027507"/>
            <a:ext cx="7533451" cy="2746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131676" y="1300847"/>
            <a:ext cx="3294667" cy="17604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en-US"/>
            </a:defPPr>
            <a:lvl1pPr marL="274320" indent="-27432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594360" indent="-27432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>
                <a:solidFill>
                  <a:schemeClr val="tx2"/>
                </a:solidFill>
              </a:defRPr>
            </a:lvl2pPr>
            <a:lvl3pPr marL="86868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3pPr>
            <a:lvl4pPr marL="114300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</a:defRPr>
            </a:lvl4pPr>
            <a:lvl5pPr marL="137160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baseline="0">
                <a:solidFill>
                  <a:schemeClr val="tx2"/>
                </a:solidFill>
              </a:defRPr>
            </a:lvl5pPr>
            <a:lvl6pPr marL="164592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6pPr>
            <a:lvl7pPr marL="1901952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7pPr>
            <a:lvl8pPr marL="219456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8pPr>
            <a:lvl9pPr marL="246888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Create Workspace</a:t>
            </a:r>
          </a:p>
          <a:p>
            <a:r>
              <a:rPr lang="en-US" dirty="0" smtClean="0"/>
              <a:t>Create </a:t>
            </a:r>
            <a:r>
              <a:rPr lang="en-US" dirty="0"/>
              <a:t>User</a:t>
            </a:r>
          </a:p>
        </p:txBody>
      </p:sp>
      <p:pic>
        <p:nvPicPr>
          <p:cNvPr id="9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99727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2000" y="381000"/>
            <a:ext cx="7543800" cy="838200"/>
          </a:xfrm>
        </p:spPr>
        <p:txBody>
          <a:bodyPr anchor="ctr" anchorCtr="1">
            <a:normAutofit/>
          </a:bodyPr>
          <a:lstStyle/>
          <a:p>
            <a:pPr algn="ctr"/>
            <a:r>
              <a:rPr lang="en-US" sz="4000" dirty="0"/>
              <a:t>HOW </a:t>
            </a:r>
            <a:r>
              <a:rPr lang="en-US" sz="4000" dirty="0" smtClean="0"/>
              <a:t>TO </a:t>
            </a:r>
            <a:r>
              <a:rPr lang="en-US" sz="4000" dirty="0"/>
              <a:t>START ?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2999"/>
            <a:ext cx="8153400" cy="4077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962400" y="3581400"/>
            <a:ext cx="4800600" cy="17604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en-US"/>
            </a:defPPr>
            <a:lvl1pPr marL="274320" indent="-27432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594360" indent="-27432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>
                <a:solidFill>
                  <a:schemeClr val="tx2"/>
                </a:solidFill>
              </a:defRPr>
            </a:lvl2pPr>
            <a:lvl3pPr marL="86868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3pPr>
            <a:lvl4pPr marL="114300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</a:defRPr>
            </a:lvl4pPr>
            <a:lvl5pPr marL="137160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baseline="0">
                <a:solidFill>
                  <a:schemeClr val="tx2"/>
                </a:solidFill>
              </a:defRPr>
            </a:lvl5pPr>
            <a:lvl6pPr marL="164592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6pPr>
            <a:lvl7pPr marL="1901952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7pPr>
            <a:lvl8pPr marL="219456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8pPr>
            <a:lvl9pPr marL="246888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Login as new User (POLITEL)</a:t>
            </a:r>
          </a:p>
        </p:txBody>
      </p:sp>
      <p:pic>
        <p:nvPicPr>
          <p:cNvPr id="11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46474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8600" y="405605"/>
            <a:ext cx="7543800" cy="838200"/>
          </a:xfrm>
        </p:spPr>
        <p:txBody>
          <a:bodyPr anchor="ctr" anchorCtr="1">
            <a:normAutofit/>
          </a:bodyPr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APAKAH SQL WORKSHOP ?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9" name="Content Placeholder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42999"/>
            <a:ext cx="8001000" cy="458364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71800" y="4572000"/>
            <a:ext cx="5257800" cy="12967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en-US"/>
            </a:defPPr>
            <a:lvl1pPr marL="274320" indent="-27432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594360" indent="-27432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>
                <a:solidFill>
                  <a:schemeClr val="tx2"/>
                </a:solidFill>
              </a:defRPr>
            </a:lvl2pPr>
            <a:lvl3pPr marL="86868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3pPr>
            <a:lvl4pPr marL="114300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</a:defRPr>
            </a:lvl4pPr>
            <a:lvl5pPr marL="137160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baseline="0">
                <a:solidFill>
                  <a:schemeClr val="tx2"/>
                </a:solidFill>
              </a:defRPr>
            </a:lvl5pPr>
            <a:lvl6pPr marL="164592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6pPr>
            <a:lvl7pPr marL="1901952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7pPr>
            <a:lvl8pPr marL="219456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8pPr>
            <a:lvl9pPr marL="246888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Komponen</a:t>
            </a:r>
            <a:r>
              <a:rPr lang="en-US" dirty="0"/>
              <a:t> Oracle APEX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Database Oracle (DDL &amp; DML)</a:t>
            </a:r>
          </a:p>
        </p:txBody>
      </p:sp>
      <p:pic>
        <p:nvPicPr>
          <p:cNvPr id="11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7919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19200"/>
            <a:ext cx="7924800" cy="4031346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200" y="381000"/>
            <a:ext cx="7543800" cy="838200"/>
          </a:xfrm>
        </p:spPr>
        <p:txBody>
          <a:bodyPr anchor="ctr" anchorCtr="1">
            <a:noAutofit/>
          </a:bodyPr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APAKAH OBJECT BROWSER ?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4600" y="3961078"/>
            <a:ext cx="6096000" cy="15253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en-US"/>
            </a:defPPr>
            <a:lvl1pPr marL="274320" indent="-27432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594360" indent="-27432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>
                <a:solidFill>
                  <a:schemeClr val="tx2"/>
                </a:solidFill>
              </a:defRPr>
            </a:lvl2pPr>
            <a:lvl3pPr marL="86868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3pPr>
            <a:lvl4pPr marL="114300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</a:defRPr>
            </a:lvl4pPr>
            <a:lvl5pPr marL="137160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baseline="0">
                <a:solidFill>
                  <a:schemeClr val="tx2"/>
                </a:solidFill>
              </a:defRPr>
            </a:lvl5pPr>
            <a:lvl6pPr marL="164592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6pPr>
            <a:lvl7pPr marL="1901952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7pPr>
            <a:lvl8pPr marL="219456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8pPr>
            <a:lvl9pPr marL="246888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Komponen</a:t>
            </a:r>
            <a:r>
              <a:rPr lang="en-US" dirty="0"/>
              <a:t> Oracle APEX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Database Oracle (DDL &amp; DML) </a:t>
            </a:r>
            <a:r>
              <a:rPr lang="en-US" dirty="0" err="1"/>
              <a:t>secara</a:t>
            </a:r>
            <a:r>
              <a:rPr lang="en-US" dirty="0"/>
              <a:t> GUI</a:t>
            </a:r>
          </a:p>
        </p:txBody>
      </p:sp>
      <p:pic>
        <p:nvPicPr>
          <p:cNvPr id="9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9404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68313" y="549275"/>
            <a:ext cx="8229600" cy="9398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id-ID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REFERENSI</a:t>
            </a:r>
            <a:endParaRPr lang="id-ID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8313" y="1844674"/>
            <a:ext cx="8229600" cy="447992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http://www.oracle.com/technetwork/developer-tools/apex/overview/index.html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http://www.oracle.com/technetwork/products/express-edition/overview/index.html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http://www.explorer.uk.com/pdf/apex_overview.pdf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http://www.oracle.com/technetwork/developer-tools/apex/overview/apex-overview-157752.ppt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http://apex.oracle.com</a:t>
            </a:r>
          </a:p>
          <a:p>
            <a:pPr>
              <a:lnSpc>
                <a:spcPct val="150000"/>
              </a:lnSpc>
              <a:defRPr/>
            </a:pPr>
            <a:endParaRPr lang="id-ID" sz="16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endParaRPr lang="id-ID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10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65356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19200"/>
            <a:ext cx="8077200" cy="3701032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2000" y="381000"/>
            <a:ext cx="7543800" cy="838200"/>
          </a:xfrm>
        </p:spPr>
        <p:txBody>
          <a:bodyPr anchor="ctr" anchorCtr="1">
            <a:norm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OBJECT BROWSER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4600" y="3961078"/>
            <a:ext cx="6096000" cy="15253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en-US"/>
            </a:defPPr>
            <a:lvl1pPr marL="274320" indent="-27432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594360" indent="-27432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>
                <a:solidFill>
                  <a:schemeClr val="tx2"/>
                </a:solidFill>
              </a:defRPr>
            </a:lvl2pPr>
            <a:lvl3pPr marL="86868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3pPr>
            <a:lvl4pPr marL="114300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</a:defRPr>
            </a:lvl4pPr>
            <a:lvl5pPr marL="137160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baseline="0">
                <a:solidFill>
                  <a:schemeClr val="tx2"/>
                </a:solidFill>
              </a:defRPr>
            </a:lvl5pPr>
            <a:lvl6pPr marL="164592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6pPr>
            <a:lvl7pPr marL="1901952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7pPr>
            <a:lvl8pPr marL="219456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8pPr>
            <a:lvl9pPr marL="246888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Create Table</a:t>
            </a:r>
          </a:p>
          <a:p>
            <a:r>
              <a:rPr lang="en-US" dirty="0"/>
              <a:t>CREATE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object database </a:t>
            </a:r>
            <a:r>
              <a:rPr lang="en-US" dirty="0" err="1"/>
              <a:t>baru</a:t>
            </a:r>
            <a:endParaRPr lang="en-US" dirty="0"/>
          </a:p>
        </p:txBody>
      </p:sp>
      <p:pic>
        <p:nvPicPr>
          <p:cNvPr id="11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1143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41677"/>
            <a:ext cx="8001000" cy="4310933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2000" y="381000"/>
            <a:ext cx="7543800" cy="838200"/>
          </a:xfrm>
        </p:spPr>
        <p:txBody>
          <a:bodyPr anchor="ctr" anchorCtr="1">
            <a:norm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OBJECT BROWSER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4600" y="3961078"/>
            <a:ext cx="6096000" cy="15253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en-US"/>
            </a:defPPr>
            <a:lvl1pPr marL="274320" indent="-27432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594360" indent="-27432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>
                <a:solidFill>
                  <a:schemeClr val="tx2"/>
                </a:solidFill>
              </a:defRPr>
            </a:lvl2pPr>
            <a:lvl3pPr marL="86868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3pPr>
            <a:lvl4pPr marL="114300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</a:defRPr>
            </a:lvl4pPr>
            <a:lvl5pPr marL="137160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baseline="0">
                <a:solidFill>
                  <a:schemeClr val="tx2"/>
                </a:solidFill>
              </a:defRPr>
            </a:lvl5pPr>
            <a:lvl6pPr marL="164592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6pPr>
            <a:lvl7pPr marL="1901952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7pPr>
            <a:lvl8pPr marL="219456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8pPr>
            <a:lvl9pPr marL="246888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Create Table</a:t>
            </a:r>
          </a:p>
          <a:p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atributnya</a:t>
            </a:r>
            <a:endParaRPr lang="en-US" dirty="0"/>
          </a:p>
        </p:txBody>
      </p:sp>
      <p:pic>
        <p:nvPicPr>
          <p:cNvPr id="9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9522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43000"/>
            <a:ext cx="7848600" cy="3792514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2000" y="381000"/>
            <a:ext cx="7543800" cy="838200"/>
          </a:xfrm>
        </p:spPr>
        <p:txBody>
          <a:bodyPr anchor="ctr" anchorCtr="1">
            <a:norm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OBJECT BROWSER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29200" y="1600200"/>
            <a:ext cx="3505200" cy="3657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en-US"/>
            </a:defPPr>
            <a:lvl1pPr marL="274320" indent="-27432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594360" indent="-27432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>
                <a:solidFill>
                  <a:schemeClr val="tx2"/>
                </a:solidFill>
              </a:defRPr>
            </a:lvl2pPr>
            <a:lvl3pPr marL="86868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3pPr>
            <a:lvl4pPr marL="114300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</a:defRPr>
            </a:lvl4pPr>
            <a:lvl5pPr marL="137160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baseline="0">
                <a:solidFill>
                  <a:schemeClr val="tx2"/>
                </a:solidFill>
              </a:defRPr>
            </a:lvl5pPr>
            <a:lvl6pPr marL="164592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6pPr>
            <a:lvl7pPr marL="1901952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7pPr>
            <a:lvl8pPr marL="219456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8pPr>
            <a:lvl9pPr marL="246888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Create Table</a:t>
            </a:r>
          </a:p>
          <a:p>
            <a:r>
              <a:rPr lang="en-US" dirty="0"/>
              <a:t>Primary key </a:t>
            </a:r>
            <a:r>
              <a:rPr lang="en-US" dirty="0" err="1"/>
              <a:t>diterapkan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yang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unik</a:t>
            </a:r>
            <a:r>
              <a:rPr lang="en-US" dirty="0"/>
              <a:t> (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berulang</a:t>
            </a:r>
            <a:r>
              <a:rPr lang="en-US" dirty="0"/>
              <a:t>)</a:t>
            </a:r>
          </a:p>
          <a:p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primary key</a:t>
            </a:r>
          </a:p>
          <a:p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dibuatkan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Sequence </a:t>
            </a:r>
          </a:p>
        </p:txBody>
      </p:sp>
      <p:pic>
        <p:nvPicPr>
          <p:cNvPr id="11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29670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143000"/>
            <a:ext cx="7939835" cy="2667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2000" y="381000"/>
            <a:ext cx="7543800" cy="838200"/>
          </a:xfrm>
        </p:spPr>
        <p:txBody>
          <a:bodyPr anchor="ctr" anchorCtr="1">
            <a:norm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OBJECT BROWSER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0400" y="3048000"/>
            <a:ext cx="5349034" cy="266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en-US"/>
            </a:defPPr>
            <a:lvl1pPr marL="274320" indent="-27432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594360" indent="-27432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>
                <a:solidFill>
                  <a:schemeClr val="tx2"/>
                </a:solidFill>
              </a:defRPr>
            </a:lvl2pPr>
            <a:lvl3pPr marL="86868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3pPr>
            <a:lvl4pPr marL="114300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</a:defRPr>
            </a:lvl4pPr>
            <a:lvl5pPr marL="137160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baseline="0">
                <a:solidFill>
                  <a:schemeClr val="tx2"/>
                </a:solidFill>
              </a:defRPr>
            </a:lvl5pPr>
            <a:lvl6pPr marL="164592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6pPr>
            <a:lvl7pPr marL="1901952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7pPr>
            <a:lvl8pPr marL="219456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8pPr>
            <a:lvl9pPr marL="246888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Create Table</a:t>
            </a:r>
          </a:p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Tabel</a:t>
            </a:r>
            <a:endParaRPr lang="en-US" dirty="0"/>
          </a:p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Atribut</a:t>
            </a:r>
            <a:endParaRPr lang="en-US" dirty="0"/>
          </a:p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(Database Objects)</a:t>
            </a:r>
          </a:p>
        </p:txBody>
      </p:sp>
      <p:pic>
        <p:nvPicPr>
          <p:cNvPr id="9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6208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74" y="1219199"/>
            <a:ext cx="7937560" cy="3738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2000" y="381000"/>
            <a:ext cx="7543800" cy="838200"/>
          </a:xfrm>
        </p:spPr>
        <p:txBody>
          <a:bodyPr anchor="ctr" anchorCtr="1">
            <a:norm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SQL COMMANDS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0400" y="3429000"/>
            <a:ext cx="5349034" cy="228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en-US"/>
            </a:defPPr>
            <a:lvl1pPr marL="274320" indent="-27432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594360" indent="-27432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>
                <a:solidFill>
                  <a:schemeClr val="tx2"/>
                </a:solidFill>
              </a:defRPr>
            </a:lvl2pPr>
            <a:lvl3pPr marL="86868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3pPr>
            <a:lvl4pPr marL="114300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</a:defRPr>
            </a:lvl4pPr>
            <a:lvl5pPr marL="137160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baseline="0">
                <a:solidFill>
                  <a:schemeClr val="tx2"/>
                </a:solidFill>
              </a:defRPr>
            </a:lvl5pPr>
            <a:lvl6pPr marL="164592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6pPr>
            <a:lvl7pPr marL="1901952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7pPr>
            <a:lvl8pPr marL="219456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8pPr>
            <a:lvl9pPr marL="246888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Komponen</a:t>
            </a:r>
            <a:r>
              <a:rPr lang="en-US" dirty="0"/>
              <a:t> Oracle APEX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Database Oracle (DDL &amp; DML) </a:t>
            </a:r>
            <a:r>
              <a:rPr lang="en-US" dirty="0" err="1"/>
              <a:t>secara</a:t>
            </a:r>
            <a:r>
              <a:rPr lang="en-US" dirty="0"/>
              <a:t> console</a:t>
            </a:r>
          </a:p>
        </p:txBody>
      </p:sp>
      <p:pic>
        <p:nvPicPr>
          <p:cNvPr id="11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7009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29" y="1295400"/>
            <a:ext cx="791761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2000" y="381000"/>
            <a:ext cx="7543800" cy="838200"/>
          </a:xfrm>
        </p:spPr>
        <p:txBody>
          <a:bodyPr anchor="ctr" anchorCtr="1">
            <a:norm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SQL SCRIPTS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0129" y="3733800"/>
            <a:ext cx="7563271" cy="2057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txBody>
          <a:bodyPr vert="horz" lIns="91440" tIns="45720" rIns="91440" bIns="45720" rtlCol="0" anchor="ctr" anchorCtr="0">
            <a:normAutofit fontScale="92500"/>
          </a:bodyPr>
          <a:lstStyle>
            <a:defPPr>
              <a:defRPr lang="en-US"/>
            </a:defPPr>
            <a:lvl1pPr marL="274320" indent="-27432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594360" indent="-27432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>
                <a:solidFill>
                  <a:schemeClr val="tx2"/>
                </a:solidFill>
              </a:defRPr>
            </a:lvl2pPr>
            <a:lvl3pPr marL="86868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3pPr>
            <a:lvl4pPr marL="114300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</a:defRPr>
            </a:lvl4pPr>
            <a:lvl5pPr marL="137160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baseline="0">
                <a:solidFill>
                  <a:schemeClr val="tx2"/>
                </a:solidFill>
              </a:defRPr>
            </a:lvl5pPr>
            <a:lvl6pPr marL="164592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6pPr>
            <a:lvl7pPr marL="1901952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7pPr>
            <a:lvl8pPr marL="219456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8pPr>
            <a:lvl9pPr marL="246888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halnya</a:t>
            </a:r>
            <a:r>
              <a:rPr lang="en-US" dirty="0"/>
              <a:t> SQL Commands </a:t>
            </a:r>
          </a:p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script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upload script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ada</a:t>
            </a:r>
            <a:endParaRPr lang="en-US" dirty="0"/>
          </a:p>
          <a:p>
            <a:r>
              <a:rPr lang="en-US" dirty="0"/>
              <a:t>Script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tersimpan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dieksekusi</a:t>
            </a:r>
            <a:r>
              <a:rPr lang="en-US" dirty="0"/>
              <a:t> </a:t>
            </a:r>
            <a:r>
              <a:rPr lang="en-US" dirty="0" err="1"/>
              <a:t>ulang</a:t>
            </a:r>
            <a:endParaRPr lang="en-US" dirty="0"/>
          </a:p>
          <a:p>
            <a:r>
              <a:rPr lang="en-US" dirty="0"/>
              <a:t>Script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dimodifikasi</a:t>
            </a:r>
            <a:r>
              <a:rPr lang="en-US" dirty="0"/>
              <a:t> (</a:t>
            </a:r>
            <a:r>
              <a:rPr lang="en-US" dirty="0" err="1"/>
              <a:t>ubah</a:t>
            </a:r>
            <a:r>
              <a:rPr lang="en-US" dirty="0"/>
              <a:t>) </a:t>
            </a:r>
            <a:r>
              <a:rPr lang="en-US" dirty="0" err="1"/>
              <a:t>atau</a:t>
            </a:r>
            <a:r>
              <a:rPr lang="en-US" dirty="0"/>
              <a:t> di </a:t>
            </a:r>
            <a:r>
              <a:rPr lang="en-US" dirty="0" err="1"/>
              <a:t>hapus</a:t>
            </a:r>
            <a:r>
              <a:rPr lang="en-US" dirty="0"/>
              <a:t> (Delete)</a:t>
            </a:r>
          </a:p>
        </p:txBody>
      </p:sp>
      <p:pic>
        <p:nvPicPr>
          <p:cNvPr id="9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1026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2000" y="381000"/>
            <a:ext cx="7543800" cy="838200"/>
          </a:xfrm>
        </p:spPr>
        <p:txBody>
          <a:bodyPr anchor="ctr" anchorCtr="1">
            <a:normAutofit/>
          </a:bodyPr>
          <a:lstStyle/>
          <a:p>
            <a:pPr algn="ctr"/>
            <a:r>
              <a:rPr lang="en-US" sz="4500" dirty="0" smtClean="0">
                <a:solidFill>
                  <a:schemeClr val="tx1"/>
                </a:solidFill>
              </a:rPr>
              <a:t>SQL SCRIPTS</a:t>
            </a:r>
            <a:endParaRPr lang="en-US" sz="4500" dirty="0">
              <a:solidFill>
                <a:schemeClr val="tx1"/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7206221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50" y="3383260"/>
            <a:ext cx="5674666" cy="2407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800600" y="2438400"/>
            <a:ext cx="3657600" cy="3352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txBody>
          <a:bodyPr vert="horz" lIns="91440" tIns="45720" rIns="91440" bIns="45720" rtlCol="0" anchor="ctr" anchorCtr="0">
            <a:normAutofit fontScale="92500"/>
          </a:bodyPr>
          <a:lstStyle>
            <a:defPPr>
              <a:defRPr lang="en-US"/>
            </a:defPPr>
            <a:lvl1pPr marL="274320" indent="-27432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594360" indent="-27432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>
                <a:solidFill>
                  <a:schemeClr val="tx2"/>
                </a:solidFill>
              </a:defRPr>
            </a:lvl2pPr>
            <a:lvl3pPr marL="86868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3pPr>
            <a:lvl4pPr marL="114300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</a:defRPr>
            </a:lvl4pPr>
            <a:lvl5pPr marL="137160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baseline="0">
                <a:solidFill>
                  <a:schemeClr val="tx2"/>
                </a:solidFill>
              </a:defRPr>
            </a:lvl5pPr>
            <a:lvl6pPr marL="164592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6pPr>
            <a:lvl7pPr marL="1901952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7pPr>
            <a:lvl8pPr marL="219456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8pPr>
            <a:lvl9pPr marL="246888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Upload</a:t>
            </a:r>
            <a:endParaRPr lang="en-US" dirty="0"/>
          </a:p>
          <a:p>
            <a:r>
              <a:rPr lang="en-US" dirty="0"/>
              <a:t>Upload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file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kodingan</a:t>
            </a:r>
            <a:r>
              <a:rPr lang="en-US" dirty="0"/>
              <a:t> SQL </a:t>
            </a:r>
            <a:r>
              <a:rPr lang="en-US" dirty="0" err="1"/>
              <a:t>atau</a:t>
            </a:r>
            <a:r>
              <a:rPr lang="en-US" dirty="0"/>
              <a:t> PL/SQL (Browse)</a:t>
            </a:r>
          </a:p>
          <a:p>
            <a:r>
              <a:rPr lang="en-US" dirty="0" err="1"/>
              <a:t>Hasil</a:t>
            </a:r>
            <a:r>
              <a:rPr lang="en-US" dirty="0"/>
              <a:t> upload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tersimpan</a:t>
            </a:r>
            <a:r>
              <a:rPr lang="en-US" dirty="0"/>
              <a:t> di </a:t>
            </a:r>
            <a:r>
              <a:rPr lang="en-US" dirty="0" err="1"/>
              <a:t>daftar</a:t>
            </a:r>
            <a:r>
              <a:rPr lang="en-US" dirty="0"/>
              <a:t> script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di </a:t>
            </a:r>
            <a:r>
              <a:rPr lang="en-US" dirty="0" err="1"/>
              <a:t>eksekusi</a:t>
            </a:r>
            <a:r>
              <a:rPr lang="en-US" dirty="0"/>
              <a:t> </a:t>
            </a:r>
            <a:r>
              <a:rPr lang="en-US" dirty="0" err="1"/>
              <a:t>berulang-ulang</a:t>
            </a:r>
            <a:r>
              <a:rPr lang="en-US" dirty="0"/>
              <a:t> (Run)</a:t>
            </a:r>
          </a:p>
        </p:txBody>
      </p:sp>
      <p:pic>
        <p:nvPicPr>
          <p:cNvPr id="11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3842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2000" y="381000"/>
            <a:ext cx="7543800" cy="838200"/>
          </a:xfrm>
        </p:spPr>
        <p:txBody>
          <a:bodyPr anchor="ctr" anchorCtr="1">
            <a:normAutofit/>
          </a:bodyPr>
          <a:lstStyle/>
          <a:p>
            <a:pPr algn="ctr"/>
            <a:r>
              <a:rPr lang="en-US" sz="4500" dirty="0" smtClean="0">
                <a:solidFill>
                  <a:schemeClr val="tx1"/>
                </a:solidFill>
              </a:rPr>
              <a:t>SQL SCRIPTS</a:t>
            </a:r>
            <a:endParaRPr lang="en-US" sz="4500" dirty="0">
              <a:solidFill>
                <a:schemeClr val="tx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50" y="1066800"/>
            <a:ext cx="8040250" cy="268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30" y="3886200"/>
            <a:ext cx="5190370" cy="2236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800600" y="2438400"/>
            <a:ext cx="3657600" cy="3352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txBody>
          <a:bodyPr vert="horz" lIns="91440" tIns="45720" rIns="91440" bIns="45720" rtlCol="0" anchor="ctr" anchorCtr="0">
            <a:normAutofit lnSpcReduction="10000"/>
          </a:bodyPr>
          <a:lstStyle>
            <a:defPPr>
              <a:defRPr lang="en-US"/>
            </a:defPPr>
            <a:lvl1pPr marL="274320" indent="-27432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594360" indent="-27432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>
                <a:solidFill>
                  <a:schemeClr val="tx2"/>
                </a:solidFill>
              </a:defRPr>
            </a:lvl2pPr>
            <a:lvl3pPr marL="86868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3pPr>
            <a:lvl4pPr marL="114300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</a:defRPr>
            </a:lvl4pPr>
            <a:lvl5pPr marL="137160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baseline="0">
                <a:solidFill>
                  <a:schemeClr val="tx2"/>
                </a:solidFill>
              </a:defRPr>
            </a:lvl5pPr>
            <a:lvl6pPr marL="164592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6pPr>
            <a:lvl7pPr marL="1901952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7pPr>
            <a:lvl8pPr marL="219456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8pPr>
            <a:lvl9pPr marL="246888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Create</a:t>
            </a:r>
            <a:endParaRPr lang="en-US" dirty="0"/>
          </a:p>
          <a:p>
            <a:r>
              <a:rPr lang="en-US" dirty="0" err="1"/>
              <a:t>Perintah</a:t>
            </a:r>
            <a:r>
              <a:rPr lang="en-US" dirty="0"/>
              <a:t> SQL </a:t>
            </a:r>
            <a:r>
              <a:rPr lang="en-US" dirty="0" err="1"/>
              <a:t>maupun</a:t>
            </a:r>
            <a:r>
              <a:rPr lang="en-US" dirty="0"/>
              <a:t> PL/SQL </a:t>
            </a:r>
            <a:r>
              <a:rPr lang="en-US" dirty="0" err="1"/>
              <a:t>dapat</a:t>
            </a:r>
            <a:r>
              <a:rPr lang="en-US" dirty="0"/>
              <a:t> di </a:t>
            </a:r>
            <a:r>
              <a:rPr lang="en-US" dirty="0" err="1"/>
              <a:t>buat</a:t>
            </a:r>
            <a:r>
              <a:rPr lang="en-US" dirty="0"/>
              <a:t> di </a:t>
            </a:r>
            <a:r>
              <a:rPr lang="en-US" dirty="0" err="1"/>
              <a:t>sini</a:t>
            </a:r>
            <a:endParaRPr lang="en-US" dirty="0"/>
          </a:p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script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tersimpan</a:t>
            </a:r>
            <a:r>
              <a:rPr lang="en-US" dirty="0"/>
              <a:t> di </a:t>
            </a:r>
            <a:r>
              <a:rPr lang="en-US" dirty="0" err="1"/>
              <a:t>daftar</a:t>
            </a:r>
            <a:r>
              <a:rPr lang="en-US" dirty="0"/>
              <a:t> script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di </a:t>
            </a:r>
            <a:r>
              <a:rPr lang="en-US" dirty="0" err="1"/>
              <a:t>eksekusi</a:t>
            </a:r>
            <a:r>
              <a:rPr lang="en-US" dirty="0"/>
              <a:t> </a:t>
            </a:r>
            <a:r>
              <a:rPr lang="en-US" dirty="0" err="1"/>
              <a:t>berulang-ulang</a:t>
            </a:r>
            <a:r>
              <a:rPr lang="en-US" dirty="0"/>
              <a:t> (Run)</a:t>
            </a:r>
          </a:p>
        </p:txBody>
      </p:sp>
      <p:pic>
        <p:nvPicPr>
          <p:cNvPr id="9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40818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2000" y="381000"/>
            <a:ext cx="7543800" cy="838200"/>
          </a:xfrm>
        </p:spPr>
        <p:txBody>
          <a:bodyPr anchor="ctr" anchorCtr="1">
            <a:normAutofit/>
          </a:bodyPr>
          <a:lstStyle/>
          <a:p>
            <a:pPr algn="ctr"/>
            <a:r>
              <a:rPr lang="en-US" sz="4500" dirty="0" smtClean="0">
                <a:solidFill>
                  <a:schemeClr val="tx1"/>
                </a:solidFill>
              </a:rPr>
              <a:t>QUERY BUILDER</a:t>
            </a:r>
            <a:endParaRPr lang="en-US" sz="4500" dirty="0">
              <a:solidFill>
                <a:schemeClr val="tx1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5638800" cy="4764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800600" y="3525444"/>
            <a:ext cx="3657600" cy="226575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en-US"/>
            </a:defPPr>
            <a:lvl1pPr marL="274320" indent="-27432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594360" indent="-27432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>
                <a:solidFill>
                  <a:schemeClr val="tx2"/>
                </a:solidFill>
              </a:defRPr>
            </a:lvl2pPr>
            <a:lvl3pPr marL="86868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3pPr>
            <a:lvl4pPr marL="114300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</a:defRPr>
            </a:lvl4pPr>
            <a:lvl5pPr marL="137160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baseline="0">
                <a:solidFill>
                  <a:schemeClr val="tx2"/>
                </a:solidFill>
              </a:defRPr>
            </a:lvl5pPr>
            <a:lvl6pPr marL="164592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6pPr>
            <a:lvl7pPr marL="1901952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7pPr>
            <a:lvl8pPr marL="219456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8pPr>
            <a:lvl9pPr marL="246888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Create</a:t>
            </a:r>
            <a:endParaRPr lang="en-US" dirty="0"/>
          </a:p>
          <a:p>
            <a:r>
              <a:rPr lang="en-US" dirty="0" err="1"/>
              <a:t>Melakukan</a:t>
            </a:r>
            <a:r>
              <a:rPr lang="en-US" dirty="0"/>
              <a:t> query </a:t>
            </a:r>
            <a:r>
              <a:rPr lang="en-US" dirty="0" err="1"/>
              <a:t>dengan</a:t>
            </a:r>
            <a:r>
              <a:rPr lang="en-US" dirty="0"/>
              <a:t> GUI</a:t>
            </a:r>
          </a:p>
        </p:txBody>
      </p:sp>
      <p:pic>
        <p:nvPicPr>
          <p:cNvPr id="11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11232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2000" y="381000"/>
            <a:ext cx="7543800" cy="838200"/>
          </a:xfrm>
        </p:spPr>
        <p:txBody>
          <a:bodyPr anchor="ctr" anchorCtr="1">
            <a:normAutofit/>
          </a:bodyPr>
          <a:lstStyle/>
          <a:p>
            <a:pPr algn="ctr"/>
            <a:r>
              <a:rPr lang="en-US" sz="4500" dirty="0" smtClean="0">
                <a:solidFill>
                  <a:schemeClr val="tx1"/>
                </a:solidFill>
              </a:rPr>
              <a:t>QUERY BUILDER</a:t>
            </a:r>
            <a:endParaRPr lang="en-US" sz="4500" dirty="0">
              <a:solidFill>
                <a:schemeClr val="tx1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5638800" cy="4764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52400" y="3108735"/>
            <a:ext cx="2910840" cy="279915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en-US"/>
            </a:defPPr>
            <a:lvl1pPr marL="274320" indent="-27432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594360" indent="-27432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>
                <a:solidFill>
                  <a:schemeClr val="tx2"/>
                </a:solidFill>
              </a:defRPr>
            </a:lvl2pPr>
            <a:lvl3pPr marL="86868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3pPr>
            <a:lvl4pPr marL="114300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</a:defRPr>
            </a:lvl4pPr>
            <a:lvl5pPr marL="137160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baseline="0">
                <a:solidFill>
                  <a:schemeClr val="tx2"/>
                </a:solidFill>
              </a:defRPr>
            </a:lvl5pPr>
            <a:lvl6pPr marL="164592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6pPr>
            <a:lvl7pPr marL="1901952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7pPr>
            <a:lvl8pPr marL="219456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8pPr>
            <a:lvl9pPr marL="246888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relasi</a:t>
            </a:r>
            <a:endParaRPr lang="en-US" dirty="0"/>
          </a:p>
          <a:p>
            <a:r>
              <a:rPr lang="en-US" dirty="0" err="1"/>
              <a:t>Pemilihan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dinamis</a:t>
            </a:r>
            <a:endParaRPr lang="en-US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00" y="2876550"/>
            <a:ext cx="30099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9813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2400" y="609600"/>
            <a:ext cx="3429000" cy="5518150"/>
          </a:xfrm>
        </p:spPr>
        <p:txBody>
          <a:bodyPr anchor="ctr" anchorCtr="1">
            <a:normAutofit/>
          </a:bodyPr>
          <a:lstStyle/>
          <a:p>
            <a:r>
              <a:rPr lang="en-US" sz="3600" dirty="0" smtClean="0"/>
              <a:t>APAKAH ORACLE DATABASE EXPRESS EDITION 11g (XE 11g) ?</a:t>
            </a:r>
            <a:endParaRPr lang="en-US" sz="36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733800" y="914399"/>
            <a:ext cx="4953000" cy="5211763"/>
          </a:xfrm>
        </p:spPr>
        <p:txBody>
          <a:bodyPr>
            <a:normAutofit lnSpcReduction="10000"/>
          </a:bodyPr>
          <a:lstStyle/>
          <a:p>
            <a:r>
              <a:rPr lang="en-US" sz="2400" kern="1200" dirty="0"/>
              <a:t>Oracle Database GRATIS!!!</a:t>
            </a:r>
          </a:p>
          <a:p>
            <a:r>
              <a:rPr lang="en-US" sz="2400" kern="1200" dirty="0"/>
              <a:t>Oracle DB XE </a:t>
            </a:r>
            <a:r>
              <a:rPr lang="en-US" sz="2400" kern="1200" dirty="0" err="1"/>
              <a:t>versi</a:t>
            </a:r>
            <a:r>
              <a:rPr lang="en-US" sz="2400" kern="1200" dirty="0"/>
              <a:t> </a:t>
            </a:r>
            <a:r>
              <a:rPr lang="en-US" sz="2400" kern="1200" dirty="0" err="1"/>
              <a:t>terbaru</a:t>
            </a:r>
            <a:r>
              <a:rPr lang="en-US" sz="2400" kern="1200" dirty="0"/>
              <a:t> (</a:t>
            </a:r>
            <a:r>
              <a:rPr lang="en-US" sz="2400" kern="1200" dirty="0" err="1"/>
              <a:t>tahun</a:t>
            </a:r>
            <a:r>
              <a:rPr lang="en-US" sz="2400" kern="1200" dirty="0"/>
              <a:t> 2013) yang </a:t>
            </a:r>
            <a:r>
              <a:rPr lang="en-US" sz="2400" kern="1200" dirty="0" err="1"/>
              <a:t>setara</a:t>
            </a:r>
            <a:r>
              <a:rPr lang="en-US" sz="2400" kern="1200" dirty="0"/>
              <a:t> </a:t>
            </a:r>
            <a:r>
              <a:rPr lang="en-US" sz="2400" kern="1200" dirty="0" err="1"/>
              <a:t>dengan</a:t>
            </a:r>
            <a:r>
              <a:rPr lang="en-US" sz="2400" kern="1200" dirty="0"/>
              <a:t> Oracle Database 11g R2 (</a:t>
            </a:r>
            <a:r>
              <a:rPr lang="en-US" sz="2400" kern="1200" dirty="0" err="1"/>
              <a:t>berbayar</a:t>
            </a:r>
            <a:r>
              <a:rPr lang="en-US" sz="2400" kern="1200" dirty="0"/>
              <a:t>)</a:t>
            </a:r>
          </a:p>
          <a:p>
            <a:r>
              <a:rPr lang="en-US" sz="2400" kern="1200" dirty="0" err="1"/>
              <a:t>Dapat</a:t>
            </a:r>
            <a:r>
              <a:rPr lang="en-US" sz="2400" kern="1200" dirty="0"/>
              <a:t> di install </a:t>
            </a:r>
            <a:r>
              <a:rPr lang="en-US" sz="2400" kern="1200" dirty="0" err="1"/>
              <a:t>pada</a:t>
            </a:r>
            <a:r>
              <a:rPr lang="en-US" sz="2400" kern="1200" dirty="0"/>
              <a:t> server </a:t>
            </a:r>
            <a:r>
              <a:rPr lang="en-US" sz="2400" kern="1200" dirty="0" err="1"/>
              <a:t>apapun</a:t>
            </a:r>
            <a:r>
              <a:rPr lang="en-US" sz="2400" kern="1200" dirty="0"/>
              <a:t> (CPU </a:t>
            </a:r>
            <a:r>
              <a:rPr lang="en-US" sz="2400" kern="1200" dirty="0" err="1"/>
              <a:t>lebih</a:t>
            </a:r>
            <a:r>
              <a:rPr lang="en-US" sz="2400" kern="1200" dirty="0"/>
              <a:t> </a:t>
            </a:r>
            <a:r>
              <a:rPr lang="en-US" sz="2400" kern="1200" dirty="0" err="1"/>
              <a:t>dari</a:t>
            </a:r>
            <a:r>
              <a:rPr lang="en-US" sz="2400" kern="1200" dirty="0"/>
              <a:t> 1 </a:t>
            </a:r>
            <a:r>
              <a:rPr lang="en-US" sz="2400" kern="1200" dirty="0" err="1"/>
              <a:t>tidak</a:t>
            </a:r>
            <a:r>
              <a:rPr lang="en-US" sz="2400" kern="1200" dirty="0"/>
              <a:t> </a:t>
            </a:r>
            <a:r>
              <a:rPr lang="en-US" sz="2400" kern="1200" dirty="0" err="1"/>
              <a:t>masalah</a:t>
            </a:r>
            <a:r>
              <a:rPr lang="en-US" sz="2400" kern="1200" dirty="0"/>
              <a:t>)</a:t>
            </a:r>
          </a:p>
          <a:p>
            <a:r>
              <a:rPr lang="en-US" sz="2400" kern="1200" dirty="0" err="1"/>
              <a:t>Dapat</a:t>
            </a:r>
            <a:r>
              <a:rPr lang="en-US" sz="2400" kern="1200" dirty="0"/>
              <a:t> </a:t>
            </a:r>
            <a:r>
              <a:rPr lang="en-US" sz="2400" kern="1200" dirty="0" err="1"/>
              <a:t>diinstall</a:t>
            </a:r>
            <a:r>
              <a:rPr lang="en-US" sz="2400" kern="1200" dirty="0"/>
              <a:t> </a:t>
            </a:r>
            <a:r>
              <a:rPr lang="en-US" sz="2400" kern="1200" dirty="0" err="1"/>
              <a:t>pada</a:t>
            </a:r>
            <a:r>
              <a:rPr lang="en-US" sz="2400" kern="1200" dirty="0"/>
              <a:t> </a:t>
            </a:r>
            <a:r>
              <a:rPr lang="en-US" sz="2400" kern="1200" dirty="0" err="1"/>
              <a:t>sistem</a:t>
            </a:r>
            <a:r>
              <a:rPr lang="en-US" sz="2400" kern="1200" dirty="0"/>
              <a:t> </a:t>
            </a:r>
            <a:r>
              <a:rPr lang="en-US" sz="2400" kern="1200" dirty="0" err="1"/>
              <a:t>operasi</a:t>
            </a:r>
            <a:r>
              <a:rPr lang="en-US" sz="2400" kern="1200" dirty="0"/>
              <a:t> Windows (x32) </a:t>
            </a:r>
            <a:r>
              <a:rPr lang="en-US" sz="2400" kern="1200" dirty="0" err="1"/>
              <a:t>dan</a:t>
            </a:r>
            <a:r>
              <a:rPr lang="en-US" sz="2400" kern="1200" dirty="0"/>
              <a:t> Linux (x64 RPM)</a:t>
            </a:r>
          </a:p>
          <a:p>
            <a:r>
              <a:rPr lang="en-US" sz="2400" kern="1200" dirty="0" err="1"/>
              <a:t>Menggunakan</a:t>
            </a:r>
            <a:r>
              <a:rPr lang="en-US" sz="2400" kern="1200" dirty="0"/>
              <a:t> 1GB memory</a:t>
            </a:r>
          </a:p>
          <a:p>
            <a:r>
              <a:rPr lang="en-US" sz="2400" kern="1200" dirty="0" err="1"/>
              <a:t>Maksimal</a:t>
            </a:r>
            <a:r>
              <a:rPr lang="en-US" sz="2400" kern="1200" dirty="0"/>
              <a:t> </a:t>
            </a:r>
            <a:r>
              <a:rPr lang="en-US" sz="2400" kern="1200" dirty="0" err="1"/>
              <a:t>menyimpan</a:t>
            </a:r>
            <a:r>
              <a:rPr lang="en-US" sz="2400" kern="1200" dirty="0"/>
              <a:t> 11GB </a:t>
            </a:r>
            <a:r>
              <a:rPr lang="en-US" sz="2400" kern="1200" dirty="0"/>
              <a:t>data</a:t>
            </a:r>
            <a:endParaRPr lang="en-US" sz="2400" kern="1200" dirty="0"/>
          </a:p>
        </p:txBody>
      </p:sp>
      <p:pic>
        <p:nvPicPr>
          <p:cNvPr id="10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9728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2590800" y="2906713"/>
            <a:ext cx="5903913" cy="15001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id-ID" sz="8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SELESAI</a:t>
            </a:r>
            <a:endParaRPr lang="id-ID" sz="8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pic>
        <p:nvPicPr>
          <p:cNvPr id="2560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8418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2400" y="609600"/>
            <a:ext cx="3429000" cy="5518150"/>
          </a:xfrm>
        </p:spPr>
        <p:txBody>
          <a:bodyPr anchor="ctr" anchorCtr="1">
            <a:normAutofit/>
          </a:bodyPr>
          <a:lstStyle/>
          <a:p>
            <a:r>
              <a:rPr lang="en-US" sz="3600" dirty="0" smtClean="0"/>
              <a:t>APAKAH HUBUNGAN ORACLE APEX DENGAN ORACLE DB XE ?</a:t>
            </a:r>
            <a:endParaRPr lang="en-US" sz="36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733800" y="1066800"/>
            <a:ext cx="4953000" cy="5059363"/>
          </a:xfrm>
        </p:spPr>
        <p:txBody>
          <a:bodyPr>
            <a:normAutofit/>
          </a:bodyPr>
          <a:lstStyle/>
          <a:p>
            <a:r>
              <a:rPr lang="en-US" sz="2400" kern="1200" dirty="0"/>
              <a:t>Oracle APEX </a:t>
            </a:r>
            <a:r>
              <a:rPr lang="en-US" sz="2400" kern="1200" dirty="0" err="1"/>
              <a:t>sudah</a:t>
            </a:r>
            <a:r>
              <a:rPr lang="en-US" sz="2400" kern="1200" dirty="0"/>
              <a:t> </a:t>
            </a:r>
            <a:r>
              <a:rPr lang="en-US" sz="2400" kern="1200" dirty="0" err="1"/>
              <a:t>terintegrasi</a:t>
            </a:r>
            <a:r>
              <a:rPr lang="en-US" sz="2400" kern="1200" dirty="0"/>
              <a:t> </a:t>
            </a:r>
            <a:r>
              <a:rPr lang="en-US" sz="2400" kern="1200" dirty="0" err="1"/>
              <a:t>dengan</a:t>
            </a:r>
            <a:r>
              <a:rPr lang="en-US" sz="2400" kern="1200" dirty="0"/>
              <a:t> Oracle Database XE</a:t>
            </a:r>
          </a:p>
          <a:p>
            <a:r>
              <a:rPr lang="en-US" sz="2400" kern="1200" dirty="0" err="1"/>
              <a:t>Tidak</a:t>
            </a:r>
            <a:r>
              <a:rPr lang="en-US" sz="2400" kern="1200" dirty="0"/>
              <a:t> </a:t>
            </a:r>
            <a:r>
              <a:rPr lang="en-US" sz="2400" kern="1200" dirty="0" err="1"/>
              <a:t>perlu</a:t>
            </a:r>
            <a:r>
              <a:rPr lang="en-US" sz="2400" kern="1200" dirty="0"/>
              <a:t> </a:t>
            </a:r>
            <a:r>
              <a:rPr lang="en-US" sz="2400" kern="1200" dirty="0" err="1"/>
              <a:t>konfigurasi</a:t>
            </a:r>
            <a:r>
              <a:rPr lang="en-US" sz="2400" kern="1200" dirty="0"/>
              <a:t> manual (</a:t>
            </a:r>
            <a:r>
              <a:rPr lang="en-US" sz="2400" kern="1200" dirty="0" err="1"/>
              <a:t>otomatis</a:t>
            </a:r>
            <a:r>
              <a:rPr lang="en-US" sz="2400" kern="1200" dirty="0"/>
              <a:t> </a:t>
            </a:r>
            <a:r>
              <a:rPr lang="en-US" sz="2400" kern="1200" dirty="0" err="1"/>
              <a:t>terkonfigurasi</a:t>
            </a:r>
            <a:r>
              <a:rPr lang="en-US" sz="2400" kern="1200" dirty="0"/>
              <a:t> </a:t>
            </a:r>
            <a:r>
              <a:rPr lang="en-US" sz="2400" kern="1200" dirty="0" err="1"/>
              <a:t>ketika</a:t>
            </a:r>
            <a:r>
              <a:rPr lang="en-US" sz="2400" kern="1200" dirty="0"/>
              <a:t> proses </a:t>
            </a:r>
            <a:r>
              <a:rPr lang="en-US" sz="2400" kern="1200" dirty="0" err="1"/>
              <a:t>instalasi</a:t>
            </a:r>
            <a:r>
              <a:rPr lang="en-US" sz="2400" kern="1200" dirty="0"/>
              <a:t> Oracle DB XE)</a:t>
            </a:r>
          </a:p>
          <a:p>
            <a:endParaRPr lang="en-US" sz="2400" kern="1200" dirty="0"/>
          </a:p>
        </p:txBody>
      </p:sp>
      <p:pic>
        <p:nvPicPr>
          <p:cNvPr id="10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9928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2400" y="609600"/>
            <a:ext cx="3429000" cy="5518150"/>
          </a:xfrm>
        </p:spPr>
        <p:txBody>
          <a:bodyPr anchor="ctr" anchorCtr="1">
            <a:normAutofit/>
          </a:bodyPr>
          <a:lstStyle/>
          <a:p>
            <a:r>
              <a:rPr lang="en-US" sz="4500" dirty="0" smtClean="0"/>
              <a:t>ARSITEKTUR ORACLE APEX</a:t>
            </a:r>
            <a:endParaRPr lang="en-US" sz="45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733800" y="3703637"/>
            <a:ext cx="4953000" cy="26971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2-Tier Architecture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Running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ketika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database run</a:t>
            </a:r>
          </a:p>
          <a:p>
            <a:r>
              <a:rPr lang="en-US" sz="24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akses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PC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maupun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mobile devices</a:t>
            </a:r>
          </a:p>
        </p:txBody>
      </p:sp>
      <p:pic>
        <p:nvPicPr>
          <p:cNvPr id="11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884237"/>
            <a:ext cx="5252419" cy="2923135"/>
          </a:xfrm>
          <a:prstGeom prst="rect">
            <a:avLst/>
          </a:prstGeom>
        </p:spPr>
      </p:pic>
      <p:pic>
        <p:nvPicPr>
          <p:cNvPr id="10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43339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315913"/>
            <a:ext cx="7543800" cy="838200"/>
          </a:xfrm>
        </p:spPr>
        <p:txBody>
          <a:bodyPr anchor="ctr" anchorCtr="1">
            <a:normAutofit/>
          </a:bodyPr>
          <a:lstStyle/>
          <a:p>
            <a:pPr algn="l"/>
            <a:r>
              <a:rPr lang="en-US" sz="3600" dirty="0"/>
              <a:t>ORACLE </a:t>
            </a:r>
            <a:r>
              <a:rPr lang="en-US" sz="3600" dirty="0" smtClean="0"/>
              <a:t>APEX BIG </a:t>
            </a:r>
            <a:r>
              <a:rPr lang="en-US" sz="3600" dirty="0"/>
              <a:t>PICTURES</a:t>
            </a:r>
          </a:p>
        </p:txBody>
      </p:sp>
      <p:pic>
        <p:nvPicPr>
          <p:cNvPr id="9" name="Content Placeholder 1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20230"/>
            <a:ext cx="5943600" cy="5033577"/>
          </a:xfrm>
        </p:spPr>
      </p:pic>
      <p:pic>
        <p:nvPicPr>
          <p:cNvPr id="10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69792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393604"/>
            <a:ext cx="7543800" cy="838200"/>
          </a:xfrm>
        </p:spPr>
        <p:txBody>
          <a:bodyPr anchor="ctr" anchorCtr="1">
            <a:normAutofit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</a:rPr>
              <a:t>OVERVIEW ORACLE APEX </a:t>
            </a:r>
            <a:r>
              <a:rPr lang="en-US" sz="3600" dirty="0" smtClean="0">
                <a:solidFill>
                  <a:schemeClr val="tx1"/>
                </a:solidFill>
              </a:rPr>
              <a:t>4.0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11" name="Content Placeholder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31804"/>
            <a:ext cx="7239000" cy="391885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71800" y="4572000"/>
            <a:ext cx="5257800" cy="12967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en-US"/>
            </a:defPPr>
            <a:lvl1pPr marL="274320" indent="-27432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594360" indent="-27432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>
                <a:solidFill>
                  <a:schemeClr val="tx2"/>
                </a:solidFill>
              </a:defRPr>
            </a:lvl2pPr>
            <a:lvl3pPr marL="86868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3pPr>
            <a:lvl4pPr marL="114300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</a:defRPr>
            </a:lvl4pPr>
            <a:lvl5pPr marL="137160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baseline="0">
                <a:solidFill>
                  <a:schemeClr val="tx2"/>
                </a:solidFill>
              </a:defRPr>
            </a:lvl5pPr>
            <a:lvl6pPr marL="164592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6pPr>
            <a:lvl7pPr marL="1901952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7pPr>
            <a:lvl8pPr marL="219456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8pPr>
            <a:lvl9pPr marL="246888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Login Page</a:t>
            </a:r>
          </a:p>
          <a:p>
            <a:r>
              <a:rPr lang="en-US" dirty="0" err="1" smtClean="0"/>
              <a:t>Dibutuhkan</a:t>
            </a:r>
            <a:r>
              <a:rPr lang="en-US" dirty="0" smtClean="0"/>
              <a:t> </a:t>
            </a:r>
            <a:r>
              <a:rPr lang="en-US" dirty="0"/>
              <a:t>username, password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workspace</a:t>
            </a:r>
          </a:p>
        </p:txBody>
      </p:sp>
      <p:pic>
        <p:nvPicPr>
          <p:cNvPr id="9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9399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320040"/>
            <a:ext cx="7543800" cy="838200"/>
          </a:xfrm>
        </p:spPr>
        <p:txBody>
          <a:bodyPr anchor="ctr" anchorCtr="1">
            <a:normAutofit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</a:rPr>
              <a:t>OVERVIEW ORACLE APEX </a:t>
            </a:r>
            <a:r>
              <a:rPr lang="en-US" sz="3600" dirty="0" smtClean="0">
                <a:solidFill>
                  <a:schemeClr val="tx1"/>
                </a:solidFill>
              </a:rPr>
              <a:t>4.0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49" y="1143000"/>
            <a:ext cx="7740651" cy="463965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95600" y="3462827"/>
            <a:ext cx="5257800" cy="255697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en-US"/>
            </a:defPPr>
            <a:lvl1pPr marL="274320" indent="-27432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594360" indent="-27432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>
                <a:solidFill>
                  <a:schemeClr val="tx2"/>
                </a:solidFill>
              </a:defRPr>
            </a:lvl2pPr>
            <a:lvl3pPr marL="86868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3pPr>
            <a:lvl4pPr marL="114300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</a:defRPr>
            </a:lvl4pPr>
            <a:lvl5pPr marL="137160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baseline="0">
                <a:solidFill>
                  <a:schemeClr val="tx2"/>
                </a:solidFill>
              </a:defRPr>
            </a:lvl5pPr>
            <a:lvl6pPr marL="164592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6pPr>
            <a:lvl7pPr marL="1901952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7pPr>
            <a:lvl8pPr marL="219456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8pPr>
            <a:lvl9pPr marL="246888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Home Page</a:t>
            </a:r>
          </a:p>
          <a:p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: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Application Builder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SQL Workshop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Team Developer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Administration</a:t>
            </a:r>
          </a:p>
        </p:txBody>
      </p:sp>
      <p:pic>
        <p:nvPicPr>
          <p:cNvPr id="11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631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381000"/>
            <a:ext cx="7543800" cy="838200"/>
          </a:xfrm>
        </p:spPr>
        <p:txBody>
          <a:bodyPr anchor="ctr" anchorCtr="1"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OVERVIEW ORACLE APEX </a:t>
            </a:r>
            <a:r>
              <a:rPr lang="en-US" sz="3600" dirty="0" smtClean="0">
                <a:solidFill>
                  <a:schemeClr val="tx1"/>
                </a:solidFill>
              </a:rPr>
              <a:t>4.0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11" name="Content Placeholder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88" y="1219200"/>
            <a:ext cx="7727512" cy="463965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14400" y="3886200"/>
            <a:ext cx="5257800" cy="1676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en-US"/>
            </a:defPPr>
            <a:lvl1pPr marL="274320" indent="-27432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594360" indent="-27432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>
                <a:solidFill>
                  <a:schemeClr val="tx2"/>
                </a:solidFill>
              </a:defRPr>
            </a:lvl2pPr>
            <a:lvl3pPr marL="86868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3pPr>
            <a:lvl4pPr marL="114300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</a:defRPr>
            </a:lvl4pPr>
            <a:lvl5pPr marL="137160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baseline="0">
                <a:solidFill>
                  <a:schemeClr val="tx2"/>
                </a:solidFill>
              </a:defRPr>
            </a:lvl5pPr>
            <a:lvl6pPr marL="164592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6pPr>
            <a:lvl7pPr marL="1901952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7pPr>
            <a:lvl8pPr marL="219456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8pPr>
            <a:lvl9pPr marL="246888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Application Builder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Database Application</a:t>
            </a:r>
          </a:p>
          <a:p>
            <a:pPr lvl="1"/>
            <a:r>
              <a:rPr lang="en-US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Websheet</a:t>
            </a:r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Application</a:t>
            </a:r>
          </a:p>
        </p:txBody>
      </p:sp>
      <p:pic>
        <p:nvPicPr>
          <p:cNvPr id="9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1098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0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2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3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4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5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6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7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8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9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0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2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3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4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5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6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7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8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9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5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6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7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8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9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1648</TotalTime>
  <Words>1371</Words>
  <Application>Microsoft Office PowerPoint</Application>
  <PresentationFormat>On-screen Show (4:3)</PresentationFormat>
  <Paragraphs>255</Paragraphs>
  <Slides>30</Slides>
  <Notes>27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Default Design</vt:lpstr>
      <vt:lpstr>Image</vt:lpstr>
      <vt:lpstr>PowerPoint Presentation</vt:lpstr>
      <vt:lpstr>PowerPoint Presentation</vt:lpstr>
      <vt:lpstr>APAKAH ORACLE DATABASE EXPRESS EDITION 11g (XE 11g) ?</vt:lpstr>
      <vt:lpstr>APAKAH HUBUNGAN ORACLE APEX DENGAN ORACLE DB XE ?</vt:lpstr>
      <vt:lpstr>ARSITEKTUR ORACLE APEX</vt:lpstr>
      <vt:lpstr>ORACLE APEX BIG PICTURES</vt:lpstr>
      <vt:lpstr>OVERVIEW ORACLE APEX 4.0</vt:lpstr>
      <vt:lpstr>OVERVIEW ORACLE APEX 4.0</vt:lpstr>
      <vt:lpstr>OVERVIEW ORACLE APEX 4.0</vt:lpstr>
      <vt:lpstr>OVERVIEW ORACLE APEX 4.0</vt:lpstr>
      <vt:lpstr>OVERVIEW ORACLE APEX 4.0</vt:lpstr>
      <vt:lpstr>OVERVIEW ORACLE APEX 4.0  FITUR DEVELOPMENT</vt:lpstr>
      <vt:lpstr>OVERVIEW ORACLE APEX 4.0</vt:lpstr>
      <vt:lpstr>HOW TO START ?</vt:lpstr>
      <vt:lpstr>HOW TO START ?</vt:lpstr>
      <vt:lpstr>HOW TO START ?</vt:lpstr>
      <vt:lpstr>HOW TO START ?</vt:lpstr>
      <vt:lpstr>APAKAH SQL WORKSHOP ?</vt:lpstr>
      <vt:lpstr>APAKAH OBJECT BROWSER ?</vt:lpstr>
      <vt:lpstr>OBJECT BROWSER</vt:lpstr>
      <vt:lpstr>OBJECT BROWSER</vt:lpstr>
      <vt:lpstr>OBJECT BROWSER</vt:lpstr>
      <vt:lpstr>OBJECT BROWSER</vt:lpstr>
      <vt:lpstr>SQL COMMANDS</vt:lpstr>
      <vt:lpstr>SQL SCRIPTS</vt:lpstr>
      <vt:lpstr>SQL SCRIPTS</vt:lpstr>
      <vt:lpstr>SQL SCRIPTS</vt:lpstr>
      <vt:lpstr>QUERY BUILDER</vt:lpstr>
      <vt:lpstr>QUERY BUILDER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</dc:title>
  <dc:creator>Arslan</dc:creator>
  <cp:lastModifiedBy>Boby - [2013]</cp:lastModifiedBy>
  <cp:revision>69</cp:revision>
  <dcterms:created xsi:type="dcterms:W3CDTF">2015-09-18T23:00:41Z</dcterms:created>
  <dcterms:modified xsi:type="dcterms:W3CDTF">2017-02-19T17:14:39Z</dcterms:modified>
</cp:coreProperties>
</file>