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6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CB0E428-B5F9-4B61-9E29-BAE06CED52B0}" type="slidenum">
              <a:rPr lang="id-ID" smtClean="0"/>
              <a:t>‹#›</a:t>
            </a:fld>
            <a:endParaRPr lang="id-ID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4B90F740-5994-4B97-9DC3-C23C7086116C}" type="datetime1">
              <a:rPr lang="id-ID" smtClean="0"/>
              <a:t>23/01/2017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5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0E428-B5F9-4B61-9E29-BAE06CED52B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B326FBA-254E-4882-96CA-EFD958057B05}" type="datetime1">
              <a:rPr lang="id-ID" smtClean="0"/>
              <a:t>23/01/2017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DDL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(Data Definition Language)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1000" y="1905000"/>
            <a:ext cx="8326438" cy="4025490"/>
          </a:xfrm>
        </p:spPr>
        <p:txBody>
          <a:bodyPr/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database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(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terisi</a:t>
            </a:r>
            <a:r>
              <a:rPr lang="en-US" sz="2000" dirty="0"/>
              <a:t>), </a:t>
            </a:r>
            <a:r>
              <a:rPr lang="en-US" sz="2000" dirty="0" err="1"/>
              <a:t>maka</a:t>
            </a:r>
            <a:r>
              <a:rPr lang="en-US" sz="2000" dirty="0"/>
              <a:t> constraint NOT NULL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,,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error.</a:t>
            </a:r>
          </a:p>
          <a:p>
            <a:r>
              <a:rPr lang="en-US" sz="2000" dirty="0" err="1"/>
              <a:t>Contraint</a:t>
            </a:r>
            <a:r>
              <a:rPr lang="en-US" sz="2000" dirty="0"/>
              <a:t> NULL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mengizinkan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pun </a:t>
            </a:r>
            <a:r>
              <a:rPr lang="en-US" sz="2000" dirty="0" err="1"/>
              <a:t>dikosongkan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: </a:t>
            </a:r>
          </a:p>
          <a:p>
            <a:pPr>
              <a:buNone/>
            </a:pPr>
            <a:r>
              <a:rPr lang="en-US" sz="2000" dirty="0"/>
              <a:t>	CREATE TABLE </a:t>
            </a:r>
            <a:r>
              <a:rPr lang="en-US" sz="2000" dirty="0" err="1"/>
              <a:t>mhs</a:t>
            </a:r>
            <a:r>
              <a:rPr lang="en-US" sz="2000" dirty="0"/>
              <a:t> (</a:t>
            </a:r>
            <a:r>
              <a:rPr lang="en-US" sz="2000" dirty="0" err="1"/>
              <a:t>nim</a:t>
            </a:r>
            <a:r>
              <a:rPr lang="en-US" sz="2000" dirty="0"/>
              <a:t> char(9) CONSTRAINT </a:t>
            </a:r>
            <a:r>
              <a:rPr lang="en-US" sz="2000" dirty="0" err="1"/>
              <a:t>pk_mhs</a:t>
            </a:r>
            <a:r>
              <a:rPr lang="en-US" sz="2000" dirty="0"/>
              <a:t> PRIMARY KEY, </a:t>
            </a:r>
            <a:r>
              <a:rPr lang="en-US" sz="2000" dirty="0" err="1"/>
              <a:t>nama</a:t>
            </a:r>
            <a:r>
              <a:rPr lang="en-US" sz="2000" dirty="0"/>
              <a:t> varchar2(20) NOT NULL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10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CB6DE17-746A-4B46-9810-B5CF8D541C93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/ Not Null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4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err="1"/>
              <a:t>Merupaka</a:t>
            </a:r>
            <a:r>
              <a:rPr lang="en-US" sz="2000" dirty="0"/>
              <a:t> constraint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Primary Key,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, constraint unique </a:t>
            </a:r>
            <a:r>
              <a:rPr lang="en-US" sz="2000" dirty="0" err="1"/>
              <a:t>megijinkan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NULL.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mhs</a:t>
            </a:r>
            <a:r>
              <a:rPr lang="en-US" sz="2000" dirty="0"/>
              <a:t>(</a:t>
            </a:r>
            <a:r>
              <a:rPr lang="en-US" sz="2000" dirty="0" err="1"/>
              <a:t>nim</a:t>
            </a:r>
            <a:r>
              <a:rPr lang="en-US" sz="2000" dirty="0"/>
              <a:t> char(9) CONSTRAINT </a:t>
            </a:r>
            <a:r>
              <a:rPr lang="en-US" sz="2000" dirty="0" err="1"/>
              <a:t>pk_mhs</a:t>
            </a:r>
            <a:r>
              <a:rPr lang="en-US" sz="2000" dirty="0"/>
              <a:t> PRIMARY KEY, </a:t>
            </a:r>
            <a:r>
              <a:rPr lang="en-US" sz="2000" dirty="0" err="1"/>
              <a:t>nama</a:t>
            </a:r>
            <a:r>
              <a:rPr lang="en-US" sz="2000" dirty="0"/>
              <a:t> varchar2(20) NOT NULL, email varchar2(25) CONSTRAINT </a:t>
            </a:r>
            <a:r>
              <a:rPr lang="en-US" sz="2000" dirty="0" err="1"/>
              <a:t>uk_mhs</a:t>
            </a:r>
            <a:r>
              <a:rPr lang="en-US" sz="2000" dirty="0"/>
              <a:t> UNIQUE (email));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11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22E1E30-1C9A-409E-A2ED-96AE5A3CDCD2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817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Constraint check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. </a:t>
            </a:r>
            <a:r>
              <a:rPr lang="en-US" sz="2000" dirty="0" err="1"/>
              <a:t>Kriteria-kriteria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, range, NULL, LIKE, EXISTS.</a:t>
            </a:r>
          </a:p>
          <a:p>
            <a:r>
              <a:rPr lang="en-US" sz="2000" dirty="0" err="1"/>
              <a:t>Contraint</a:t>
            </a:r>
            <a:r>
              <a:rPr lang="en-US" sz="2000" dirty="0"/>
              <a:t> check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 smtClean="0"/>
              <a:t>Acuan</a:t>
            </a:r>
            <a:r>
              <a:rPr lang="en-US" sz="2000" dirty="0" smtClean="0"/>
              <a:t> </a:t>
            </a:r>
            <a:r>
              <a:rPr lang="en-US" sz="2000" dirty="0"/>
              <a:t>pseudo-columns </a:t>
            </a:r>
            <a:r>
              <a:rPr lang="en-US" sz="2000" dirty="0" err="1"/>
              <a:t>seperti</a:t>
            </a:r>
            <a:r>
              <a:rPr lang="en-US" sz="2000" dirty="0"/>
              <a:t> SYSDATE, UID,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Query yang </a:t>
            </a:r>
            <a:r>
              <a:rPr lang="en-US" sz="2000" dirty="0" err="1"/>
              <a:t>mengacu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lain.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12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356B122-282D-421E-ABDB-E43AC3979FD7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432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mhs</a:t>
            </a:r>
            <a:r>
              <a:rPr lang="en-US" dirty="0"/>
              <a:t> (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nim</a:t>
            </a:r>
            <a:r>
              <a:rPr lang="en-US" dirty="0"/>
              <a:t> char(9) CONSTRAINT </a:t>
            </a:r>
            <a:r>
              <a:rPr lang="en-US" dirty="0" err="1"/>
              <a:t>pk_mhs</a:t>
            </a:r>
            <a:r>
              <a:rPr lang="en-US" dirty="0"/>
              <a:t> PRIMARY KEY, </a:t>
            </a:r>
            <a:r>
              <a:rPr lang="en-US" dirty="0" err="1"/>
              <a:t>nama</a:t>
            </a:r>
            <a:r>
              <a:rPr lang="en-US" dirty="0"/>
              <a:t> varchar2(20) NOT NULL, </a:t>
            </a:r>
            <a:r>
              <a:rPr lang="en-US" dirty="0" err="1"/>
              <a:t>umur</a:t>
            </a:r>
            <a:r>
              <a:rPr lang="en-US" dirty="0"/>
              <a:t> number(2,0) CONSTRAINT </a:t>
            </a:r>
            <a:r>
              <a:rPr lang="en-US" dirty="0" err="1"/>
              <a:t>ck_mhs</a:t>
            </a:r>
            <a:r>
              <a:rPr lang="en-US" dirty="0"/>
              <a:t> CHECK(</a:t>
            </a:r>
            <a:r>
              <a:rPr lang="en-US" dirty="0" err="1"/>
              <a:t>umur</a:t>
            </a:r>
            <a:r>
              <a:rPr lang="en-US" dirty="0"/>
              <a:t>&gt;17)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13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F254552-FBD5-400E-A1DB-75C12EBBF8BE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103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227762"/>
          </a:xfrm>
        </p:spPr>
        <p:txBody>
          <a:bodyPr/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user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beserta</a:t>
            </a:r>
            <a:r>
              <a:rPr lang="en-US" sz="1800" dirty="0"/>
              <a:t> password </a:t>
            </a:r>
            <a:r>
              <a:rPr lang="en-US" sz="1800" dirty="0" err="1"/>
              <a:t>nya</a:t>
            </a:r>
            <a:r>
              <a:rPr lang="en-US" sz="1800" dirty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id-ID" sz="1800" b="1" dirty="0"/>
          </a:p>
          <a:p>
            <a:pPr>
              <a:buNone/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</a:t>
            </a:r>
            <a:r>
              <a:rPr lang="en-US" sz="1800" b="1" dirty="0"/>
              <a:t>: </a:t>
            </a:r>
            <a:r>
              <a:rPr lang="id-ID" sz="1800" b="1" dirty="0" smtClean="0"/>
              <a:t/>
            </a:r>
            <a:br>
              <a:rPr lang="id-ID" sz="1800" b="1" dirty="0" smtClean="0"/>
            </a:br>
            <a:r>
              <a:rPr lang="en-US" sz="1800" dirty="0" smtClean="0"/>
              <a:t>CREATE </a:t>
            </a:r>
            <a:r>
              <a:rPr lang="en-US" sz="1800" dirty="0"/>
              <a:t>USER </a:t>
            </a:r>
            <a:r>
              <a:rPr lang="en-US" sz="1800" dirty="0" err="1" smtClean="0"/>
              <a:t>fulan</a:t>
            </a:r>
            <a:r>
              <a:rPr lang="id-ID" sz="1800" dirty="0" smtClean="0"/>
              <a:t> </a:t>
            </a:r>
            <a:r>
              <a:rPr lang="en-US" sz="1800" dirty="0" smtClean="0"/>
              <a:t>IDENTIFIED </a:t>
            </a:r>
            <a:r>
              <a:rPr lang="en-US" sz="1800" dirty="0"/>
              <a:t>BY </a:t>
            </a:r>
            <a:r>
              <a:rPr lang="en-US" sz="1800" dirty="0" err="1"/>
              <a:t>cupu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b="1" dirty="0" err="1" smtClean="0"/>
              <a:t>Ket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800" dirty="0"/>
              <a:t>Agar user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log on,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di create </a:t>
            </a:r>
            <a:r>
              <a:rPr lang="en-US" sz="1800" dirty="0" err="1"/>
              <a:t>lakukan</a:t>
            </a:r>
            <a:r>
              <a:rPr lang="en-US" sz="1800" dirty="0"/>
              <a:t> GRANT CONNECT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 </a:t>
            </a:r>
            <a:r>
              <a:rPr lang="en-US" sz="1800" b="1" dirty="0"/>
              <a:t>GRANT CONNECT, RESOURCE TO </a:t>
            </a:r>
            <a:r>
              <a:rPr lang="en-US" sz="1800" dirty="0" err="1"/>
              <a:t>nama_user</a:t>
            </a:r>
            <a:r>
              <a:rPr lang="en-US" sz="1800" dirty="0"/>
              <a:t>;</a:t>
            </a:r>
          </a:p>
          <a:p>
            <a:endParaRPr lang="id-ID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14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9B0F66-58F4-4EA4-8AA5-5F267C1E4481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40047"/>
              </p:ext>
            </p:extLst>
          </p:nvPr>
        </p:nvGraphicFramePr>
        <p:xfrm>
          <a:off x="1331640" y="249289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CREATE USER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nama_user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0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IDENTIFIED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BY 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password_user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ORACLE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indeks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800" dirty="0"/>
              <a:t>DROP TABLE </a:t>
            </a:r>
            <a:r>
              <a:rPr lang="en-US" sz="1800" dirty="0" err="1"/>
              <a:t>mahasiswa</a:t>
            </a:r>
            <a:r>
              <a:rPr lang="en-US" sz="1800" dirty="0"/>
              <a:t> CASCADE CONSTRAINT;</a:t>
            </a:r>
          </a:p>
          <a:p>
            <a:pPr>
              <a:buNone/>
            </a:pPr>
            <a:r>
              <a:rPr lang="en-US" sz="1800" b="1" dirty="0" err="1" smtClean="0"/>
              <a:t>Ket</a:t>
            </a:r>
            <a:r>
              <a:rPr lang="en-US" sz="1800" b="1" dirty="0" smtClean="0"/>
              <a:t> 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800" dirty="0"/>
              <a:t>Option CASCADE CONSTRAINT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pula constraint </a:t>
            </a:r>
            <a:r>
              <a:rPr lang="en-US" sz="1800" dirty="0" err="1"/>
              <a:t>referensi</a:t>
            </a:r>
            <a:r>
              <a:rPr lang="en-US" sz="1800" dirty="0"/>
              <a:t> integrity yang </a:t>
            </a:r>
            <a:r>
              <a:rPr lang="en-US" sz="1800" dirty="0" err="1"/>
              <a:t>terhubung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15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DDF039B-962B-4865-8BA1-2CFEF79EA8CF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56844"/>
              </p:ext>
            </p:extLst>
          </p:nvPr>
        </p:nvGraphicFramePr>
        <p:xfrm>
          <a:off x="899592" y="2780928"/>
          <a:ext cx="7488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DROP TABLE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[CASCADE CONSTRAINT];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21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nl-NL" sz="2000" dirty="0"/>
              <a:t>dan menghapus tabel dan konstrain yang </a:t>
            </a:r>
            <a:r>
              <a:rPr lang="nl-NL" sz="2000" dirty="0" smtClean="0"/>
              <a:t>berlaku.</a:t>
            </a:r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 smtClean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16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4CD0A1E-FA4E-4E49-A00F-3E2DCCA04462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Alter Table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14623"/>
              </p:ext>
            </p:extLst>
          </p:nvPr>
        </p:nvGraphicFramePr>
        <p:xfrm>
          <a:off x="827584" y="2782808"/>
          <a:ext cx="748883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 :  ALTER TABLE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tablename</a:t>
                      </a:r>
                      <a:endParaRPr kumimoji="0" lang="en-US" sz="1800" b="0" kern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ADD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attributename</a:t>
                      </a:r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datatype</a:t>
                      </a:r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 constraint</a:t>
                      </a: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ADD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tableconstraint</a:t>
                      </a:r>
                      <a:endParaRPr kumimoji="0" lang="en-US" sz="1800" b="0" kern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MODIFY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attributename</a:t>
                      </a:r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datatype</a:t>
                      </a:r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 constraint</a:t>
                      </a: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DROP PRIMARY KEY</a:t>
                      </a: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DROP UNIQUE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attributename</a:t>
                      </a:r>
                      <a:endParaRPr kumimoji="0" lang="en-US" sz="1800" b="0" kern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482725" indent="0"/>
                      <a:r>
                        <a:rPr kumimoji="0" lang="fr-FR" sz="1800" b="0" kern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0" lang="fr-FR" sz="1800" b="0" kern="1200" baseline="0" dirty="0" err="1" smtClean="0">
                          <a:solidFill>
                            <a:srgbClr val="FF0000"/>
                          </a:solidFill>
                        </a:rPr>
                        <a:t>menghilangkan</a:t>
                      </a:r>
                      <a:r>
                        <a:rPr kumimoji="0" lang="fr-FR" sz="1800" b="0" kern="1200" baseline="0" dirty="0" smtClean="0">
                          <a:solidFill>
                            <a:srgbClr val="FF0000"/>
                          </a:solidFill>
                        </a:rPr>
                        <a:t> unique </a:t>
                      </a:r>
                      <a:r>
                        <a:rPr kumimoji="0" lang="fr-FR" sz="1800" b="0" kern="1200" baseline="0" dirty="0" err="1" smtClean="0">
                          <a:solidFill>
                            <a:srgbClr val="FF0000"/>
                          </a:solidFill>
                        </a:rPr>
                        <a:t>constraint</a:t>
                      </a:r>
                      <a:r>
                        <a:rPr kumimoji="0" lang="fr-FR" sz="1800" b="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0" lang="fr-FR" sz="1800" b="0" kern="1200" baseline="0" dirty="0" err="1" smtClean="0">
                          <a:solidFill>
                            <a:srgbClr val="FF0000"/>
                          </a:solidFill>
                        </a:rPr>
                        <a:t>pada</a:t>
                      </a:r>
                      <a:r>
                        <a:rPr kumimoji="0" lang="fr-FR" sz="1800" b="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0" lang="fr-FR" sz="1800" b="0" kern="1200" baseline="0" dirty="0" err="1" smtClean="0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kumimoji="0" lang="fr-FR" sz="1800" b="0" kern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1081088" indent="0"/>
                      <a:r>
                        <a:rPr kumimoji="0" lang="en-US" sz="1800" b="0" kern="1200" baseline="0" dirty="0" smtClean="0">
                          <a:solidFill>
                            <a:srgbClr val="FF0000"/>
                          </a:solidFill>
                        </a:rPr>
                        <a:t>DROP CONSTRAINT </a:t>
                      </a:r>
                      <a:r>
                        <a:rPr kumimoji="0" lang="en-US" sz="1800" b="0" kern="1200" baseline="0" dirty="0" err="1" smtClean="0">
                          <a:solidFill>
                            <a:srgbClr val="FF0000"/>
                          </a:solidFill>
                        </a:rPr>
                        <a:t>constraintname</a:t>
                      </a:r>
                      <a:endParaRPr kumimoji="0" lang="en-US" sz="1800" b="0" kern="12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ADD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konstrain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Perintah</a:t>
            </a:r>
            <a:r>
              <a:rPr lang="en-US" dirty="0"/>
              <a:t> MODIFY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r>
              <a:rPr lang="en-US" dirty="0" err="1"/>
              <a:t>Klausa</a:t>
            </a:r>
            <a:r>
              <a:rPr lang="en-US" dirty="0"/>
              <a:t> DROP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kontrain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17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0697622-7E63-4CDF-A3D4-5054C341F425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110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password </a:t>
            </a:r>
            <a:r>
              <a:rPr lang="en-US" dirty="0" err="1"/>
              <a:t>seorang</a:t>
            </a:r>
            <a:r>
              <a:rPr lang="en-US" dirty="0"/>
              <a:t> user.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>
              <a:buNone/>
            </a:pPr>
            <a:r>
              <a:rPr lang="en-US" dirty="0"/>
              <a:t>ALTER USER </a:t>
            </a:r>
            <a:r>
              <a:rPr lang="en-US" dirty="0" err="1"/>
              <a:t>fulan</a:t>
            </a:r>
            <a:r>
              <a:rPr lang="en-US" dirty="0"/>
              <a:t> IDENTIFIED BY cups;</a:t>
            </a:r>
          </a:p>
          <a:p>
            <a:pPr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18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A2867C-3B6E-44AD-BCBC-A096038E2D66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User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56586"/>
              </p:ext>
            </p:extLst>
          </p:nvPr>
        </p:nvGraphicFramePr>
        <p:xfrm>
          <a:off x="827584" y="3068960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: A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LTER USER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nama_user</a:t>
                      </a: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IDENTIF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IED BY password;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6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Index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pengaksesan</a:t>
            </a:r>
            <a:r>
              <a:rPr lang="en-US" sz="2000" dirty="0"/>
              <a:t> data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. Index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Contoh</a:t>
            </a:r>
            <a:r>
              <a:rPr lang="en-US" sz="2000" b="1" dirty="0" smtClean="0"/>
              <a:t> </a:t>
            </a:r>
            <a:r>
              <a:rPr lang="en-US" sz="2000" b="1" dirty="0"/>
              <a:t>:</a:t>
            </a:r>
          </a:p>
          <a:p>
            <a:pPr>
              <a:buNone/>
            </a:pPr>
            <a:r>
              <a:rPr lang="en-US" sz="2000" dirty="0"/>
              <a:t>CREATE INDEX </a:t>
            </a:r>
            <a:r>
              <a:rPr lang="en-US" sz="2000" dirty="0" err="1"/>
              <a:t>e_mail</a:t>
            </a:r>
            <a:r>
              <a:rPr lang="en-US" sz="2000" dirty="0"/>
              <a:t> FOR </a:t>
            </a:r>
            <a:r>
              <a:rPr lang="en-US" sz="2000" dirty="0" err="1"/>
              <a:t>mahasiswa</a:t>
            </a:r>
            <a:r>
              <a:rPr lang="en-US" sz="2000" dirty="0"/>
              <a:t> (email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19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3559DA2-8D0B-4121-8F9F-F4810629DC52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51007"/>
              </p:ext>
            </p:extLst>
          </p:nvPr>
        </p:nvGraphicFramePr>
        <p:xfrm>
          <a:off x="683568" y="3140968"/>
          <a:ext cx="77048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CREATE INDEX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nama_index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FOR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(atribut-1, atribut-2,…,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atribut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-n);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1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index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basis data.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dirty="0"/>
              <a:t>DROP INDEX </a:t>
            </a:r>
            <a:r>
              <a:rPr lang="en-US" dirty="0" err="1"/>
              <a:t>e_mail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20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247250-2BBC-42AE-BE7A-6736716BB74E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Index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83053"/>
              </p:ext>
            </p:extLst>
          </p:nvPr>
        </p:nvGraphicFramePr>
        <p:xfrm>
          <a:off x="611560" y="3068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: DROP INDEX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nama_index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0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view, sequence, </a:t>
            </a:r>
            <a:r>
              <a:rPr lang="en-US" dirty="0" err="1"/>
              <a:t>dan</a:t>
            </a:r>
            <a:r>
              <a:rPr lang="en-US" dirty="0"/>
              <a:t> synonym.</a:t>
            </a:r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>
              <a:buNone/>
            </a:pPr>
            <a:r>
              <a:rPr lang="en-US" dirty="0"/>
              <a:t>RENAME </a:t>
            </a:r>
            <a:r>
              <a:rPr lang="en-US" dirty="0" err="1"/>
              <a:t>mahasiswa</a:t>
            </a:r>
            <a:r>
              <a:rPr lang="en-US" dirty="0"/>
              <a:t> TO </a:t>
            </a:r>
            <a:r>
              <a:rPr lang="en-US" dirty="0" err="1"/>
              <a:t>mhs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21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7D771E4-F5DC-478F-BFC2-D3D0F7D1AB12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75437"/>
              </p:ext>
            </p:extLst>
          </p:nvPr>
        </p:nvGraphicFramePr>
        <p:xfrm>
          <a:off x="539552" y="31409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RENAME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nama_lama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TO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nama_baru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76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>
              <a:buNone/>
            </a:pPr>
            <a:r>
              <a:rPr lang="en-US" dirty="0"/>
              <a:t>TRUNCATE TABLE </a:t>
            </a:r>
            <a:r>
              <a:rPr lang="en-US" dirty="0" err="1"/>
              <a:t>mhs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22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C8A559-6869-42C4-86DB-3D8C5A00D27B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7724"/>
              </p:ext>
            </p:extLst>
          </p:nvPr>
        </p:nvGraphicFramePr>
        <p:xfrm>
          <a:off x="914400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TRUNCATE TABLE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4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memberikan komentar terhadap tabel/view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>
              <a:buNone/>
            </a:pPr>
            <a:r>
              <a:rPr lang="id-ID" dirty="0"/>
              <a:t>COMMENT ON </a:t>
            </a:r>
            <a:r>
              <a:rPr lang="en-US" dirty="0"/>
              <a:t>TABLE </a:t>
            </a:r>
            <a:r>
              <a:rPr lang="id-ID" dirty="0"/>
              <a:t>mhs IS ‘merupakan tabel yang berisikan data-data mahasiswa</a:t>
            </a:r>
            <a:r>
              <a:rPr lang="id-ID" dirty="0" smtClean="0"/>
              <a:t>’;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23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D19D740-7584-4998-B129-6441F7C91CCB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COMMENT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2361"/>
              </p:ext>
            </p:extLst>
          </p:nvPr>
        </p:nvGraphicFramePr>
        <p:xfrm>
          <a:off x="755576" y="3068960"/>
          <a:ext cx="784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COMMENT ON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TABLE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 IS ‘isi komentar’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3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138883"/>
            <a:ext cx="4443908" cy="267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24</a:t>
            </a:fld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D3141B-3B97-437D-9135-92CD90458BCF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4989879"/>
            <a:ext cx="3883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Buat implementasi tabelnya!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00134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Tambahkan constraint unique pada tabel Produk  kolom nmProduk</a:t>
            </a:r>
          </a:p>
          <a:p>
            <a:r>
              <a:rPr lang="id-ID" dirty="0"/>
              <a:t>Tambahkan comment pada table Produk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25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EC8CC5-058C-4AC4-8409-3D7E74F95505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2</a:t>
            </a:r>
          </a:p>
        </p:txBody>
      </p:sp>
    </p:spTree>
    <p:extLst>
      <p:ext uri="{BB962C8B-B14F-4D97-AF65-F5344CB8AC3E}">
        <p14:creationId xmlns:p14="http://schemas.microsoft.com/office/powerpoint/2010/main" val="111330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1000" y="1524000"/>
            <a:ext cx="8326438" cy="4025490"/>
          </a:xfrm>
        </p:spPr>
        <p:txBody>
          <a:bodyPr/>
          <a:lstStyle/>
          <a:p>
            <a:r>
              <a:rPr lang="id-ID" sz="1800" dirty="0"/>
              <a:t>create table  kategori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		( </a:t>
            </a:r>
            <a:r>
              <a:rPr lang="id-ID" sz="1800" dirty="0"/>
              <a:t>idkategori char(6),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		nmkategori </a:t>
            </a:r>
            <a:r>
              <a:rPr lang="id-ID" sz="1800" dirty="0"/>
              <a:t>varchar2(20),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		deskripsi </a:t>
            </a:r>
            <a:r>
              <a:rPr lang="id-ID" sz="1800" dirty="0"/>
              <a:t>varchar2(50</a:t>
            </a:r>
            <a:r>
              <a:rPr lang="id-ID" sz="1800" dirty="0" smtClean="0"/>
              <a:t>),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constraint kategori_pk primary key (idkategori)   );</a:t>
            </a:r>
          </a:p>
          <a:p>
            <a:r>
              <a:rPr lang="id-ID" sz="1800" dirty="0" smtClean="0"/>
              <a:t>CREATE </a:t>
            </a:r>
            <a:r>
              <a:rPr lang="id-ID" sz="1800" dirty="0"/>
              <a:t>TABLE PRODUK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   </a:t>
            </a:r>
            <a:r>
              <a:rPr lang="id-ID" sz="1800" dirty="0"/>
              <a:t>	( idproduk char(6),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nmproduk varchar2(20), 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stok number</a:t>
            </a:r>
            <a:r>
              <a:rPr lang="id-ID" sz="1800" dirty="0" smtClean="0"/>
              <a:t>,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harga number</a:t>
            </a:r>
            <a:r>
              <a:rPr lang="id-ID" sz="1800" dirty="0" smtClean="0"/>
              <a:t>,	</a:t>
            </a:r>
            <a:br>
              <a:rPr lang="id-ID" sz="1800" dirty="0" smtClean="0"/>
            </a:br>
            <a:r>
              <a:rPr lang="id-ID" sz="1800" dirty="0" smtClean="0"/>
              <a:t>		detail </a:t>
            </a:r>
            <a:r>
              <a:rPr lang="id-ID" sz="1800" dirty="0"/>
              <a:t>varchar2(50</a:t>
            </a:r>
            <a:r>
              <a:rPr lang="id-ID" sz="1800" dirty="0" smtClean="0"/>
              <a:t>),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spesifikasi varchar2(50</a:t>
            </a:r>
            <a:r>
              <a:rPr lang="id-ID" sz="1800" dirty="0" smtClean="0"/>
              <a:t>),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idkategori char(6</a:t>
            </a:r>
            <a:r>
              <a:rPr lang="id-ID" sz="1800" dirty="0" smtClean="0"/>
              <a:t>),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constraint produk_pk primary key (idproduk) </a:t>
            </a:r>
            <a:r>
              <a:rPr lang="id-ID" sz="1800" dirty="0" smtClean="0"/>
              <a:t>enable		</a:t>
            </a:r>
            <a:br>
              <a:rPr lang="id-ID" sz="1800" dirty="0" smtClean="0"/>
            </a:br>
            <a:r>
              <a:rPr lang="id-ID" sz="1800" dirty="0" smtClean="0"/>
              <a:t>	</a:t>
            </a:r>
            <a:r>
              <a:rPr lang="id-ID" sz="1800" dirty="0"/>
              <a:t>	constraint produk_fk foreign key (idkategori) </a:t>
            </a:r>
            <a:r>
              <a:rPr lang="id-ID" sz="1800" dirty="0" smtClean="0"/>
              <a:t>references 	</a:t>
            </a:r>
            <a:br>
              <a:rPr lang="id-ID" sz="1800" dirty="0" smtClean="0"/>
            </a:br>
            <a:r>
              <a:rPr lang="id-ID" sz="1800" dirty="0" smtClean="0"/>
              <a:t>		kategori (</a:t>
            </a:r>
            <a:r>
              <a:rPr lang="id-ID" sz="1800" dirty="0"/>
              <a:t>idkategori) on delete cascade 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26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1BA747D-8215-457D-BFE8-87FFCF4A78DA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26438" cy="641239"/>
          </a:xfrm>
        </p:spPr>
        <p:txBody>
          <a:bodyPr/>
          <a:lstStyle/>
          <a:p>
            <a:r>
              <a:rPr lang="id-ID" dirty="0"/>
              <a:t>Pembahasan 1</a:t>
            </a:r>
          </a:p>
        </p:txBody>
      </p:sp>
    </p:spTree>
    <p:extLst>
      <p:ext uri="{BB962C8B-B14F-4D97-AF65-F5344CB8AC3E}">
        <p14:creationId xmlns:p14="http://schemas.microsoft.com/office/powerpoint/2010/main" val="3942415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alter table </a:t>
            </a:r>
            <a:r>
              <a:rPr lang="id-ID" sz="2000" dirty="0"/>
              <a:t>produk </a:t>
            </a:r>
            <a:r>
              <a:rPr lang="en-US" sz="2000" dirty="0"/>
              <a:t>add(constraint </a:t>
            </a:r>
            <a:r>
              <a:rPr lang="en-US" sz="2000" dirty="0" err="1"/>
              <a:t>uk</a:t>
            </a:r>
            <a:r>
              <a:rPr lang="en-US" sz="2000" dirty="0"/>
              <a:t>_</a:t>
            </a:r>
            <a:r>
              <a:rPr lang="id-ID" sz="2000" dirty="0"/>
              <a:t>produk</a:t>
            </a:r>
            <a:r>
              <a:rPr lang="en-US" sz="2000" dirty="0"/>
              <a:t> unique(</a:t>
            </a:r>
            <a:r>
              <a:rPr lang="id-ID" sz="2000" dirty="0"/>
              <a:t>nmProduk</a:t>
            </a:r>
            <a:r>
              <a:rPr lang="en-US" sz="2000" dirty="0"/>
              <a:t>))</a:t>
            </a:r>
            <a:endParaRPr lang="id-ID" sz="2000" dirty="0"/>
          </a:p>
          <a:p>
            <a:pPr marL="365760" lvl="1" indent="0">
              <a:buNone/>
            </a:pPr>
            <a:r>
              <a:rPr lang="id-ID" sz="1800" dirty="0">
                <a:sym typeface="Wingdings" panose="05000000000000000000" pitchFamily="2" charset="2"/>
              </a:rPr>
              <a:t>Melihat constraint dari suatu tabel :</a:t>
            </a:r>
          </a:p>
          <a:p>
            <a:pPr marL="365760" lvl="1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constraint_name</a:t>
            </a:r>
            <a:r>
              <a:rPr lang="id-ID" sz="1800" dirty="0"/>
              <a:t>, </a:t>
            </a:r>
            <a:r>
              <a:rPr lang="en-US" sz="1800" dirty="0" err="1"/>
              <a:t>constraint_type</a:t>
            </a:r>
            <a:r>
              <a:rPr lang="en-US" sz="1800" dirty="0"/>
              <a:t> from </a:t>
            </a:r>
            <a:r>
              <a:rPr lang="en-US" sz="1800" dirty="0" err="1"/>
              <a:t>user_constraints</a:t>
            </a:r>
            <a:r>
              <a:rPr lang="en-US" sz="1800" dirty="0"/>
              <a:t> where </a:t>
            </a:r>
            <a:r>
              <a:rPr lang="en-US" sz="1800" dirty="0" err="1"/>
              <a:t>table_name</a:t>
            </a:r>
            <a:r>
              <a:rPr lang="en-US" sz="1800" dirty="0"/>
              <a:t> =‘</a:t>
            </a:r>
            <a:r>
              <a:rPr lang="id-ID" sz="1800" dirty="0"/>
              <a:t>Produkl’</a:t>
            </a:r>
          </a:p>
          <a:p>
            <a:pPr marL="0" indent="0">
              <a:buNone/>
            </a:pPr>
            <a:endParaRPr lang="id-ID" sz="2000" dirty="0"/>
          </a:p>
          <a:p>
            <a:r>
              <a:rPr lang="id-ID" sz="2000" dirty="0"/>
              <a:t>Comment on table produk is ‘berisi data detil tiap produk yang dijual’</a:t>
            </a:r>
          </a:p>
          <a:p>
            <a:pPr marL="365760" lvl="1" indent="0">
              <a:buNone/>
            </a:pPr>
            <a:r>
              <a:rPr lang="id-ID" sz="1800" dirty="0">
                <a:sym typeface="Wingdings" panose="05000000000000000000" pitchFamily="2" charset="2"/>
              </a:rPr>
              <a:t></a:t>
            </a:r>
            <a:r>
              <a:rPr lang="id-ID" sz="1800" dirty="0"/>
              <a:t>Melihat comment dengan menjalankan script dibawah:</a:t>
            </a:r>
          </a:p>
          <a:p>
            <a:pPr marL="365760" lvl="1" indent="0">
              <a:buNone/>
            </a:pPr>
            <a:r>
              <a:rPr lang="en-US" sz="1800" dirty="0"/>
              <a:t>select comments  from </a:t>
            </a:r>
            <a:r>
              <a:rPr lang="en-US" sz="1800" dirty="0" err="1"/>
              <a:t>user_tab_comments</a:t>
            </a:r>
            <a:r>
              <a:rPr lang="en-US" sz="1800" dirty="0"/>
              <a:t>  where </a:t>
            </a:r>
            <a:r>
              <a:rPr lang="en-US" sz="1800" dirty="0" err="1"/>
              <a:t>table_name</a:t>
            </a:r>
            <a:r>
              <a:rPr lang="en-US" sz="1800" dirty="0"/>
              <a:t> = ‘</a:t>
            </a:r>
            <a:r>
              <a:rPr lang="id-ID" sz="1800" dirty="0"/>
              <a:t>Produk</a:t>
            </a:r>
            <a:r>
              <a:rPr lang="en-US" sz="1800" dirty="0"/>
              <a:t>;</a:t>
            </a:r>
            <a:endParaRPr lang="id-ID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27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B89A8A-ED0C-43E6-959E-BA772B118CE5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Pembahasan 2</a:t>
            </a:r>
          </a:p>
        </p:txBody>
      </p:sp>
    </p:spTree>
    <p:extLst>
      <p:ext uri="{BB962C8B-B14F-4D97-AF65-F5344CB8AC3E}">
        <p14:creationId xmlns:p14="http://schemas.microsoft.com/office/powerpoint/2010/main" val="243990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Create Table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r>
              <a:rPr lang="id-ID" dirty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3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D69DB0-38D6-4BFD-8378-B7CDD39114CC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38572"/>
              </p:ext>
            </p:extLst>
          </p:nvPr>
        </p:nvGraphicFramePr>
        <p:xfrm>
          <a:off x="755576" y="3068960"/>
          <a:ext cx="7704856" cy="1798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: CREATE TABLE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nama_atribut1 tipe1 CONSTRAINT 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pk_nama_tabel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PRIMARY KEY,</a:t>
                      </a: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Nama_atribut2 tipe2 [unique][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/null][default]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nilai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default [check],</a:t>
                      </a: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………</a:t>
                      </a: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);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91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340768"/>
            <a:ext cx="52565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 smtClean="0"/>
              <a:t>Contoh</a:t>
            </a:r>
            <a:r>
              <a:rPr lang="en-US" sz="2000" b="1" dirty="0" smtClean="0"/>
              <a:t> :</a:t>
            </a:r>
            <a:r>
              <a:rPr lang="id-ID" sz="2000" b="1" dirty="0" smtClean="0"/>
              <a:t/>
            </a:r>
            <a:br>
              <a:rPr lang="id-ID" sz="2000" b="1" dirty="0" smtClean="0"/>
            </a:b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mahasiswa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id-ID" sz="2000" dirty="0" smtClean="0"/>
              <a:t> </a:t>
            </a:r>
            <a:r>
              <a:rPr lang="en-US" sz="2000" dirty="0" err="1" smtClean="0"/>
              <a:t>Nim</a:t>
            </a:r>
            <a:r>
              <a:rPr lang="en-US" sz="2000" dirty="0" smtClean="0"/>
              <a:t>  char(10) not Null,</a:t>
            </a:r>
            <a:endParaRPr lang="id-ID" sz="2000" dirty="0" smtClean="0"/>
          </a:p>
          <a:p>
            <a:pPr marL="266700" indent="-266700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(50),</a:t>
            </a:r>
            <a:endParaRPr lang="id-ID" sz="2000" dirty="0" smtClean="0"/>
          </a:p>
          <a:p>
            <a:pPr marL="266700" indent="-266700">
              <a:buNone/>
            </a:pPr>
            <a:r>
              <a:rPr lang="id-ID" sz="2000" dirty="0"/>
              <a:t>	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(100),</a:t>
            </a:r>
            <a:endParaRPr lang="id-ID" sz="2000" dirty="0" smtClean="0"/>
          </a:p>
          <a:p>
            <a:pPr marL="266700" indent="-266700">
              <a:buNone/>
            </a:pPr>
            <a:r>
              <a:rPr lang="id-ID" sz="2000" dirty="0"/>
              <a:t>	</a:t>
            </a:r>
            <a:r>
              <a:rPr lang="en-US" sz="2000" dirty="0" err="1" smtClean="0"/>
              <a:t>KodeJur</a:t>
            </a:r>
            <a:r>
              <a:rPr lang="en-US" sz="2000" dirty="0" smtClean="0"/>
              <a:t> char(2),</a:t>
            </a:r>
            <a:endParaRPr lang="id-ID" sz="2000" dirty="0" smtClean="0"/>
          </a:p>
          <a:p>
            <a:pPr marL="266700" indent="-266700">
              <a:buNone/>
            </a:pPr>
            <a:r>
              <a:rPr lang="id-ID" sz="2000" dirty="0"/>
              <a:t>	</a:t>
            </a:r>
            <a:r>
              <a:rPr lang="en-US" sz="2000" dirty="0" smtClean="0"/>
              <a:t>CONSTRAINT   </a:t>
            </a:r>
            <a:r>
              <a:rPr lang="en-US" sz="2000" dirty="0" err="1" smtClean="0"/>
              <a:t>pk_nim</a:t>
            </a:r>
            <a:r>
              <a:rPr lang="en-US" sz="2000" dirty="0" smtClean="0"/>
              <a:t> PRIMARY KEY (</a:t>
            </a:r>
            <a:r>
              <a:rPr lang="en-US" sz="2000" dirty="0" err="1" smtClean="0"/>
              <a:t>Nim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err="1" smtClean="0"/>
              <a:t>Ket</a:t>
            </a:r>
            <a:r>
              <a:rPr lang="en-US" sz="2000" b="1" dirty="0" smtClean="0"/>
              <a:t> :</a:t>
            </a:r>
          </a:p>
          <a:p>
            <a:pPr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DESCRIBE </a:t>
            </a:r>
            <a:r>
              <a:rPr lang="en-US" sz="2000" dirty="0" err="1" smtClean="0"/>
              <a:t>nama_tabel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: SQL&gt; DESCRIBE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520" y="1707078"/>
            <a:ext cx="348792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4</a:t>
            </a:fld>
            <a:endParaRPr lang="id-ID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7FC100-F737-4477-8A1A-59F21930B42C}" type="datetime1">
              <a:rPr lang="id-ID" smtClean="0"/>
              <a:t>23/01/2017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45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Constraint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pemaksaan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level </a:t>
            </a:r>
            <a:r>
              <a:rPr lang="en-US" sz="2000" dirty="0" err="1"/>
              <a:t>tabel</a:t>
            </a:r>
            <a:r>
              <a:rPr lang="en-US" sz="2000" dirty="0"/>
              <a:t>.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constraint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: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2000" dirty="0"/>
              <a:t>Primary Key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2000" dirty="0"/>
              <a:t>Foreign Key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2000" dirty="0"/>
              <a:t>Null / Not Null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2000" dirty="0"/>
              <a:t>Unique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2000" dirty="0"/>
              <a:t>Check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5</a:t>
            </a:fld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A65E25A-ED6A-42BC-819E-6E617DB6BF18}" type="datetime1">
              <a:rPr lang="id-ID" smtClean="0"/>
              <a:t>23/01/2017</a:t>
            </a:fld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Mengenal </a:t>
            </a:r>
            <a:r>
              <a:rPr lang="en-US" dirty="0"/>
              <a:t>Constraint</a:t>
            </a:r>
            <a:endParaRPr lang="id-ID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61814"/>
              </p:ext>
            </p:extLst>
          </p:nvPr>
        </p:nvGraphicFramePr>
        <p:xfrm>
          <a:off x="3779912" y="3212976"/>
          <a:ext cx="48965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442848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Format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 penulisan constraint:</a:t>
                      </a:r>
                      <a:b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</a:br>
                      <a:endParaRPr lang="id-ID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Nama atribut tipe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 CONSTRAINT nama_constraint [jenis_constraint]</a:t>
                      </a:r>
                      <a:endParaRPr lang="id-ID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id-ID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Atau</a:t>
                      </a:r>
                      <a:br>
                        <a:rPr lang="id-ID" sz="16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id-ID" sz="16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CONSTRAINT nama_constraint [jenis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_constraint</a:t>
                      </a:r>
                      <a:r>
                        <a:rPr lang="id-ID" sz="1600" dirty="0" smtClean="0">
                          <a:solidFill>
                            <a:srgbClr val="FF0000"/>
                          </a:solidFill>
                        </a:rPr>
                        <a:t>] (nama_atribut)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1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implisit</a:t>
            </a:r>
            <a:r>
              <a:rPr lang="en-US" sz="2800" dirty="0"/>
              <a:t> Primary Key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/>
              <a:t>keunikan</a:t>
            </a:r>
            <a:r>
              <a:rPr lang="en-US" sz="2800" dirty="0"/>
              <a:t>.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primary key yang </a:t>
            </a:r>
            <a:r>
              <a:rPr lang="en-US" sz="2800" dirty="0" err="1"/>
              <a:t>diperbolehkan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. </a:t>
            </a:r>
            <a:endParaRPr lang="id-ID" sz="2800" dirty="0" smtClean="0"/>
          </a:p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/>
              <a:t>implisit</a:t>
            </a:r>
            <a:r>
              <a:rPr lang="en-US" sz="2800" dirty="0"/>
              <a:t> Primary Key </a:t>
            </a:r>
            <a:r>
              <a:rPr lang="en-US" sz="2800" dirty="0" err="1"/>
              <a:t>adalah</a:t>
            </a:r>
            <a:r>
              <a:rPr lang="en-US" sz="2800" dirty="0"/>
              <a:t> NOT NULL. Primary Key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dikatakan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constraint Unique yang </a:t>
            </a:r>
            <a:r>
              <a:rPr lang="en-US" sz="2800" dirty="0" err="1"/>
              <a:t>bernilai</a:t>
            </a:r>
            <a:r>
              <a:rPr lang="en-US" sz="2800" dirty="0"/>
              <a:t> NOT NULL. </a:t>
            </a:r>
            <a:endParaRPr lang="id-ID" sz="2800" dirty="0" smtClean="0"/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Primary Key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constraint Unique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diperbolehkan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NOT NULL.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6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E66511-4D39-407F-A5E9-39519C4FA4A9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906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371600"/>
            <a:ext cx="864096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 smtClean="0"/>
              <a:t>Contoh</a:t>
            </a:r>
            <a:r>
              <a:rPr lang="en-US" sz="2000" b="1" dirty="0" smtClean="0"/>
              <a:t> :</a:t>
            </a:r>
          </a:p>
          <a:p>
            <a:pPr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mahasiswa</a:t>
            </a:r>
            <a:r>
              <a:rPr lang="id-ID" sz="2000" dirty="0" smtClean="0"/>
              <a:t> 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nim</a:t>
            </a:r>
            <a:r>
              <a:rPr lang="en-US" sz="2000" dirty="0" smtClean="0">
                <a:solidFill>
                  <a:srgbClr val="0070C0"/>
                </a:solidFill>
              </a:rPr>
              <a:t> char(9)</a:t>
            </a:r>
            <a:r>
              <a:rPr lang="id-ID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CONSTRAINT </a:t>
            </a:r>
            <a:r>
              <a:rPr lang="en-US" sz="2000" dirty="0" err="1" smtClean="0">
                <a:solidFill>
                  <a:srgbClr val="0070C0"/>
                </a:solidFill>
              </a:rPr>
              <a:t>pk_mahasiswa</a:t>
            </a:r>
            <a:r>
              <a:rPr lang="en-US" sz="2000" dirty="0" smtClean="0">
                <a:solidFill>
                  <a:srgbClr val="0070C0"/>
                </a:solidFill>
              </a:rPr>
              <a:t> PRIMARY KEY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nama</a:t>
            </a:r>
            <a:r>
              <a:rPr lang="en-US" sz="2000" dirty="0" smtClean="0"/>
              <a:t> varchar2(10),</a:t>
            </a:r>
          </a:p>
          <a:p>
            <a:pPr>
              <a:buNone/>
            </a:pPr>
            <a:r>
              <a:rPr lang="en-US" sz="2000" dirty="0" smtClean="0"/>
              <a:t>);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mahasiswa</a:t>
            </a:r>
            <a:r>
              <a:rPr lang="id-ID" sz="2000" dirty="0" smtClean="0"/>
              <a:t> 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nim</a:t>
            </a:r>
            <a:r>
              <a:rPr lang="en-US" sz="2000" dirty="0" smtClean="0"/>
              <a:t> char(9),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nama</a:t>
            </a:r>
            <a:r>
              <a:rPr lang="en-US" sz="2000" dirty="0" smtClean="0"/>
              <a:t> varchar2(10),</a:t>
            </a:r>
            <a:endParaRPr lang="id-ID" sz="2000" dirty="0" smtClean="0"/>
          </a:p>
          <a:p>
            <a:pPr>
              <a:buNone/>
            </a:pPr>
            <a:r>
              <a:rPr lang="id-ID" sz="2000" dirty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CONSTRAINT </a:t>
            </a:r>
            <a:r>
              <a:rPr lang="en-US" sz="2000" dirty="0" err="1" smtClean="0">
                <a:solidFill>
                  <a:srgbClr val="0070C0"/>
                </a:solidFill>
              </a:rPr>
              <a:t>pk_mahasiswa</a:t>
            </a:r>
            <a:r>
              <a:rPr lang="en-US" sz="2000" dirty="0" smtClean="0">
                <a:solidFill>
                  <a:srgbClr val="0070C0"/>
                </a:solidFill>
              </a:rPr>
              <a:t> PRIMARY KEY</a:t>
            </a:r>
            <a:r>
              <a:rPr lang="id-ID" sz="2000" dirty="0" smtClean="0">
                <a:solidFill>
                  <a:srgbClr val="0070C0"/>
                </a:solidFill>
              </a:rPr>
              <a:t> (nim)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matakuliah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kode_mk</a:t>
            </a:r>
            <a:r>
              <a:rPr lang="en-US" sz="2000" dirty="0" smtClean="0"/>
              <a:t> char(5),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nama_mk</a:t>
            </a:r>
            <a:r>
              <a:rPr lang="en-US" sz="2000" dirty="0" smtClean="0"/>
              <a:t> varchar2(10),</a:t>
            </a:r>
          </a:p>
          <a:p>
            <a:pPr>
              <a:buNone/>
            </a:pPr>
            <a:r>
              <a:rPr lang="en-US" sz="2000" dirty="0" smtClean="0"/>
              <a:t>	CONSTRAINT </a:t>
            </a:r>
            <a:r>
              <a:rPr lang="en-US" sz="2000" dirty="0" err="1" smtClean="0"/>
              <a:t>pk_mahasiswa</a:t>
            </a:r>
            <a:r>
              <a:rPr lang="en-US" sz="2000" dirty="0" smtClean="0"/>
              <a:t> PRIMARY KEY (</a:t>
            </a:r>
            <a:r>
              <a:rPr lang="en-US" sz="2000" dirty="0" err="1" smtClean="0">
                <a:solidFill>
                  <a:srgbClr val="00B050"/>
                </a:solidFill>
              </a:rPr>
              <a:t>kode_mk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id-ID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nama_mk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2708920"/>
            <a:ext cx="1080120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atau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1756" y="5013176"/>
            <a:ext cx="4014660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Jika composite key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7</a:t>
            </a:fld>
            <a:endParaRPr lang="id-ID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6D67C3B-3743-45C1-8638-A0A15D64A926}" type="datetime1">
              <a:rPr lang="id-ID" smtClean="0"/>
              <a:t>23/01/2017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00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primary </a:t>
            </a:r>
            <a:r>
              <a:rPr lang="en-US" sz="2400" dirty="0" err="1"/>
              <a:t>atau</a:t>
            </a:r>
            <a:r>
              <a:rPr lang="en-US" sz="2400" dirty="0"/>
              <a:t> unique key lain. Constraint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smtClean="0"/>
              <a:t>k</a:t>
            </a:r>
            <a:r>
              <a:rPr lang="id-ID" sz="2400" dirty="0" smtClean="0"/>
              <a:t>unci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 smtClean="0"/>
              <a:t>tabel</a:t>
            </a:r>
            <a:r>
              <a:rPr lang="id-ID" sz="2400" dirty="0" smtClean="0"/>
              <a:t> yang berelasi dengan tabel lain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r>
              <a:rPr lang="en-US" sz="2400" dirty="0" smtClean="0"/>
              <a:t>Foreign </a:t>
            </a:r>
            <a:r>
              <a:rPr lang="en-US" sz="2400" dirty="0"/>
              <a:t>key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referential integrity constraint.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foreign key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Primary Key </a:t>
            </a:r>
            <a:r>
              <a:rPr lang="en-US" sz="2400" dirty="0" err="1"/>
              <a:t>atau</a:t>
            </a:r>
            <a:r>
              <a:rPr lang="en-US" sz="2400" dirty="0"/>
              <a:t> Unique key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.</a:t>
            </a:r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8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F5F92C0-8467-4527-8670-BB634E9C5B46}" type="datetime1">
              <a:rPr lang="id-ID" smtClean="0"/>
              <a:t>23/01/2017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50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412776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sz="1800" dirty="0" smtClean="0"/>
              <a:t>CREATE TABLE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(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 smtClean="0"/>
              <a:t>	</a:t>
            </a:r>
            <a:r>
              <a:rPr lang="en-US" sz="1800" dirty="0" err="1" smtClean="0"/>
              <a:t>nim</a:t>
            </a:r>
            <a:r>
              <a:rPr lang="en-US" sz="1800" dirty="0" smtClean="0"/>
              <a:t> char(9),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 smtClean="0"/>
              <a:t>	</a:t>
            </a:r>
            <a:r>
              <a:rPr lang="en-US" sz="1800" dirty="0" err="1" smtClean="0"/>
              <a:t>kode_mk</a:t>
            </a:r>
            <a:r>
              <a:rPr lang="en-US" sz="1800" dirty="0" smtClean="0"/>
              <a:t> char(5),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 smtClean="0"/>
              <a:t>	semester char(1),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 smtClean="0"/>
              <a:t>	CONSTRAINT </a:t>
            </a:r>
            <a:r>
              <a:rPr lang="en-US" sz="1800" dirty="0" err="1" smtClean="0"/>
              <a:t>fk_mhs</a:t>
            </a:r>
            <a:r>
              <a:rPr lang="en-US" sz="1800" dirty="0" smtClean="0"/>
              <a:t> FOREIGN KEY(</a:t>
            </a:r>
            <a:r>
              <a:rPr lang="en-US" sz="1800" dirty="0" err="1" smtClean="0"/>
              <a:t>nim</a:t>
            </a:r>
            <a:r>
              <a:rPr lang="en-US" sz="1800" dirty="0" smtClean="0"/>
              <a:t>) REFERENCES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ON DELETE CASCADE,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 smtClean="0"/>
              <a:t>	CONSTRAINT </a:t>
            </a:r>
            <a:r>
              <a:rPr lang="en-US" sz="1800" dirty="0" err="1" smtClean="0"/>
              <a:t>fk_mk</a:t>
            </a:r>
            <a:r>
              <a:rPr lang="en-US" sz="1800" dirty="0" smtClean="0"/>
              <a:t> FOREIGN KEY(</a:t>
            </a:r>
            <a:r>
              <a:rPr lang="en-US" sz="1800" dirty="0" err="1" smtClean="0"/>
              <a:t>kode_mk</a:t>
            </a:r>
            <a:r>
              <a:rPr lang="en-US" sz="1800" dirty="0" smtClean="0"/>
              <a:t>) REFERENCES </a:t>
            </a:r>
            <a:r>
              <a:rPr lang="en-US" sz="1800" dirty="0" err="1" smtClean="0"/>
              <a:t>matakuliah</a:t>
            </a:r>
            <a:r>
              <a:rPr lang="en-US" sz="1800" dirty="0" smtClean="0"/>
              <a:t>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ON DELETE CASCADE,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CONSTRAINT </a:t>
            </a:r>
            <a:r>
              <a:rPr lang="en-US" sz="1800" dirty="0" err="1" smtClean="0"/>
              <a:t>pk_ambil</a:t>
            </a:r>
            <a:r>
              <a:rPr lang="en-US" sz="1800" dirty="0" smtClean="0"/>
              <a:t> PRIMARY KEY (</a:t>
            </a:r>
            <a:r>
              <a:rPr lang="en-US" sz="1800" dirty="0" err="1" smtClean="0"/>
              <a:t>nim,kode_mk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Ket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sz="2000" dirty="0" smtClean="0"/>
              <a:t>On Delete Cascade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keterkaitan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parent </a:t>
            </a:r>
            <a:r>
              <a:rPr lang="en-US" sz="2000" dirty="0" err="1" smtClean="0"/>
              <a:t>dihapus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,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child yang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terhapus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E428-B5F9-4B61-9E29-BAE06CED52B0}" type="slidenum">
              <a:rPr lang="id-ID" smtClean="0"/>
              <a:t>9</a:t>
            </a:fld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716064C-C798-4533-8185-33D8792A27A9}" type="datetime1">
              <a:rPr lang="id-ID" smtClean="0"/>
              <a:t>23/01/2017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6176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922</Words>
  <Application>Microsoft Office PowerPoint</Application>
  <PresentationFormat>On-screen Show (4:3)</PresentationFormat>
  <Paragraphs>245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PowerPoint Presentation</vt:lpstr>
      <vt:lpstr>Create Table</vt:lpstr>
      <vt:lpstr>PowerPoint Presentation</vt:lpstr>
      <vt:lpstr>Mengenal Constraint</vt:lpstr>
      <vt:lpstr>Primary Key</vt:lpstr>
      <vt:lpstr>PowerPoint Presentation</vt:lpstr>
      <vt:lpstr>Foreign Key</vt:lpstr>
      <vt:lpstr>PowerPoint Presentation</vt:lpstr>
      <vt:lpstr>Null / Not Null</vt:lpstr>
      <vt:lpstr>Unique</vt:lpstr>
      <vt:lpstr>Check</vt:lpstr>
      <vt:lpstr>PowerPoint Presentation</vt:lpstr>
      <vt:lpstr>Create User</vt:lpstr>
      <vt:lpstr>Drop Table</vt:lpstr>
      <vt:lpstr>Alter Table</vt:lpstr>
      <vt:lpstr>PowerPoint Presentation</vt:lpstr>
      <vt:lpstr>Alter User</vt:lpstr>
      <vt:lpstr>Create Index</vt:lpstr>
      <vt:lpstr>Drop Index</vt:lpstr>
      <vt:lpstr>RENAME</vt:lpstr>
      <vt:lpstr>TRUNCATE</vt:lpstr>
      <vt:lpstr>COMMENT</vt:lpstr>
      <vt:lpstr>Latihan 1</vt:lpstr>
      <vt:lpstr>Latihan 2</vt:lpstr>
      <vt:lpstr>Pembahasan 1</vt:lpstr>
      <vt:lpstr>Pembahasan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35</cp:revision>
  <dcterms:created xsi:type="dcterms:W3CDTF">2015-09-18T23:00:41Z</dcterms:created>
  <dcterms:modified xsi:type="dcterms:W3CDTF">2017-01-23T09:01:02Z</dcterms:modified>
</cp:coreProperties>
</file>