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87" r:id="rId2"/>
  </p:sldMasterIdLst>
  <p:notesMasterIdLst>
    <p:notesMasterId r:id="rId30"/>
  </p:notesMasterIdLst>
  <p:sldIdLst>
    <p:sldId id="27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95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04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1841-F702-486D-83B1-ADD7E3D7E36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424D-6362-4CEC-8FF1-04562C47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 smtClean="0"/>
          </a:p>
        </p:txBody>
      </p:sp>
      <p:sp>
        <p:nvSpPr>
          <p:cNvPr id="64515" name="Rectangle 1027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B8036-2E17-4B99-BEFD-5CECD038B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119BA-1ABE-4785-8419-01D97E52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19081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563" y="274638"/>
            <a:ext cx="55737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ABD-290A-4925-B925-4DD0F6AF1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30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3053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41548589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3053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31996404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9050"/>
            <a:ext cx="4038600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4098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1F0AB-55B6-423D-9E97-0F7D42F2F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861D-A27E-4238-9696-2AA40424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34AD-7CA0-4BC0-9BEF-C94915BD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401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150" y="1600200"/>
            <a:ext cx="37417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AE6-6D43-4364-A44F-9588FD268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6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4F9A-1CA0-436F-ACD3-6E3D97B9F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028-716D-41C0-A132-65A01FE0F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9DA5-347E-46BA-BE79-61B325F8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0268-8DB8-4799-A2D9-FD3F78628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8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93D6-82FD-470D-AA5F-E2FCE0031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7A27C-4B7D-4CF9-AF04-1DCC1496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4260-D63D-4633-A5A6-F39DEA3C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9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274638"/>
            <a:ext cx="2024062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919788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73E23-66E0-4BE3-B745-2D2BE7E4D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DEF0D-17B8-44C9-99A9-655F3D2C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600200"/>
            <a:ext cx="3741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5421-8669-4382-BD79-3F575FED5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3DC0-BDC2-4BE9-BC17-6E9EFE7C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C7F15-87A4-4F33-A9A0-F89CC31BC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E937F-773D-4652-8B75-8B4A7501F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A2CD8-454E-430F-8E5E-57F0BC142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FAA1-63E5-4106-9F70-C296C40B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600200"/>
            <a:ext cx="7634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8913DA5F-F9E6-4FE0-9BCE-5D941766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10" r:id="rId12"/>
    <p:sldLayoutId id="2147483711" r:id="rId13"/>
    <p:sldLayoutId id="214748371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3428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AE8F7BB9-989C-4861-9B6F-C3BC286F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4760" y="1957050"/>
            <a:ext cx="75691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FUNCTIONAL DEPENDECY</a:t>
            </a:r>
          </a:p>
          <a:p>
            <a:pPr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 NORMALISASI 1</a:t>
            </a:r>
            <a:endParaRPr lang="id-ID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" y="381000"/>
            <a:ext cx="4970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DMH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1F4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BASIS DATA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Semester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Ganjil 2016/2017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863" y="3403600"/>
            <a:ext cx="65706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Disajikan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oleh </a:t>
            </a: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: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 Pengajar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Basis Data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1905000" y="5410200"/>
            <a:ext cx="718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sz="1400">
                <a:solidFill>
                  <a:srgbClr val="FF0000"/>
                </a:solidFill>
              </a:rPr>
              <a:t>Hanya dipergunakan untuk kepentingan pengajaran di lingkungan Telkom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048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Kirim-barang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</p:nvPr>
        </p:nvGraphicFramePr>
        <p:xfrm>
          <a:off x="457200" y="1908175"/>
          <a:ext cx="8229600" cy="3306763"/>
        </p:xfrm>
        <a:graphic>
          <a:graphicData uri="http://schemas.openxmlformats.org/drawingml/2006/table">
            <a:tbl>
              <a:tblPr/>
              <a:tblGrid>
                <a:gridCol w="1927225"/>
                <a:gridCol w="2532063"/>
                <a:gridCol w="1887537"/>
                <a:gridCol w="1882775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NA-PEM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220663" y="5335588"/>
            <a:ext cx="8851900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CTH KET FUNGSIONAL :   NO-PEM</a:t>
            </a: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NA-PEM</a:t>
            </a:r>
          </a:p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NO-BAR,NO-PEMJUMLAH (TERGANTUNG PENUH THD KEYNYA)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4190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218" name="Group 42"/>
          <p:cNvGraphicFramePr>
            <a:graphicFrameLocks noGrp="1"/>
          </p:cNvGraphicFramePr>
          <p:nvPr>
            <p:ph idx="1"/>
          </p:nvPr>
        </p:nvGraphicFramePr>
        <p:xfrm>
          <a:off x="422275" y="2466975"/>
          <a:ext cx="8428038" cy="3046413"/>
        </p:xfrm>
        <a:graphic>
          <a:graphicData uri="http://schemas.openxmlformats.org/drawingml/2006/table">
            <a:tbl>
              <a:tblPr/>
              <a:tblGrid>
                <a:gridCol w="1406525"/>
                <a:gridCol w="1379538"/>
                <a:gridCol w="2649537"/>
                <a:gridCol w="1489075"/>
                <a:gridCol w="1503363"/>
              </a:tblGrid>
              <a:tr h="8209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2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Sebagian</a:t>
            </a:r>
          </a:p>
        </p:txBody>
      </p:sp>
      <p:sp>
        <p:nvSpPr>
          <p:cNvPr id="32" name="Freeform 31"/>
          <p:cNvSpPr/>
          <p:nvPr/>
        </p:nvSpPr>
        <p:spPr>
          <a:xfrm flipH="1">
            <a:off x="2214563" y="1784350"/>
            <a:ext cx="4143375" cy="715963"/>
          </a:xfrm>
          <a:custGeom>
            <a:avLst/>
            <a:gdLst>
              <a:gd name="connsiteX0" fmla="*/ 0 w 4350327"/>
              <a:gd name="connsiteY0" fmla="*/ 653473 h 778165"/>
              <a:gd name="connsiteX1" fmla="*/ 678873 w 4350327"/>
              <a:gd name="connsiteY1" fmla="*/ 2309 h 778165"/>
              <a:gd name="connsiteX2" fmla="*/ 3823854 w 4350327"/>
              <a:gd name="connsiteY2" fmla="*/ 667328 h 778165"/>
              <a:gd name="connsiteX3" fmla="*/ 3837709 w 4350327"/>
              <a:gd name="connsiteY3" fmla="*/ 667328 h 7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327" h="778165">
                <a:moveTo>
                  <a:pt x="0" y="653473"/>
                </a:moveTo>
                <a:cubicBezTo>
                  <a:pt x="20782" y="326736"/>
                  <a:pt x="41564" y="0"/>
                  <a:pt x="678873" y="2309"/>
                </a:cubicBezTo>
                <a:cubicBezTo>
                  <a:pt x="1316182" y="4618"/>
                  <a:pt x="3297381" y="556492"/>
                  <a:pt x="3823854" y="667328"/>
                </a:cubicBezTo>
                <a:cubicBezTo>
                  <a:pt x="4350327" y="778165"/>
                  <a:pt x="4094018" y="722746"/>
                  <a:pt x="3837709" y="667328"/>
                </a:cubicBezTo>
              </a:path>
            </a:pathLst>
          </a:cu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Freeform 32"/>
          <p:cNvSpPr/>
          <p:nvPr/>
        </p:nvSpPr>
        <p:spPr>
          <a:xfrm flipH="1">
            <a:off x="3848100" y="1784350"/>
            <a:ext cx="2509838" cy="715963"/>
          </a:xfrm>
          <a:custGeom>
            <a:avLst/>
            <a:gdLst>
              <a:gd name="connsiteX0" fmla="*/ 0 w 4350327"/>
              <a:gd name="connsiteY0" fmla="*/ 653473 h 778165"/>
              <a:gd name="connsiteX1" fmla="*/ 678873 w 4350327"/>
              <a:gd name="connsiteY1" fmla="*/ 2309 h 778165"/>
              <a:gd name="connsiteX2" fmla="*/ 3823854 w 4350327"/>
              <a:gd name="connsiteY2" fmla="*/ 667328 h 778165"/>
              <a:gd name="connsiteX3" fmla="*/ 3837709 w 4350327"/>
              <a:gd name="connsiteY3" fmla="*/ 667328 h 7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327" h="778165">
                <a:moveTo>
                  <a:pt x="0" y="653473"/>
                </a:moveTo>
                <a:cubicBezTo>
                  <a:pt x="20782" y="326736"/>
                  <a:pt x="41564" y="0"/>
                  <a:pt x="678873" y="2309"/>
                </a:cubicBezTo>
                <a:cubicBezTo>
                  <a:pt x="1316182" y="4618"/>
                  <a:pt x="3297381" y="556492"/>
                  <a:pt x="3823854" y="667328"/>
                </a:cubicBezTo>
                <a:cubicBezTo>
                  <a:pt x="4350327" y="778165"/>
                  <a:pt x="4094018" y="722746"/>
                  <a:pt x="3837709" y="667328"/>
                </a:cubicBezTo>
              </a:path>
            </a:pathLst>
          </a:cu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56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42875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Transitif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2233613"/>
            <a:ext cx="8186737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Atribut z pada relasi r dikatakan tergantung transitif pada atribut x, jika atribut y tergantung pada atribut x pada relasi r dan atribut z tergantung pada atribut y pada relasi r. ( X </a:t>
            </a:r>
            <a:r>
              <a:rPr lang="en-US" altLang="en-US" sz="3600" smtClean="0">
                <a:sym typeface="Wingdings" pitchFamily="2" charset="2"/>
              </a:rPr>
              <a:t> y, y  z, maka x  z)</a:t>
            </a: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4207084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Group 2"/>
          <p:cNvGraphicFramePr>
            <a:graphicFrameLocks noGrp="1"/>
          </p:cNvGraphicFramePr>
          <p:nvPr>
            <p:ph idx="1"/>
          </p:nvPr>
        </p:nvGraphicFramePr>
        <p:xfrm>
          <a:off x="422275" y="1628775"/>
          <a:ext cx="8428038" cy="2926040"/>
        </p:xfrm>
        <a:graphic>
          <a:graphicData uri="http://schemas.openxmlformats.org/drawingml/2006/table">
            <a:tbl>
              <a:tblPr/>
              <a:tblGrid>
                <a:gridCol w="1406525"/>
                <a:gridCol w="1379538"/>
                <a:gridCol w="2649537"/>
                <a:gridCol w="1489075"/>
                <a:gridCol w="1503363"/>
              </a:tblGrid>
              <a:tr h="70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4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4421188" y="4887913"/>
            <a:ext cx="4140200" cy="141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KET FUNGSIONAL : 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/>
              <a:t>NO-PEM  </a:t>
            </a:r>
            <a:r>
              <a:rPr lang="en-US" sz="2800" b="1" baseline="-25000">
                <a:sym typeface="Wingdings" pitchFamily="2" charset="2"/>
              </a:rPr>
              <a:t>  KODE-KOTA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ym typeface="Wingdings" pitchFamily="2" charset="2"/>
              </a:rPr>
              <a:t>KODE-KOTA  KOTA, MAKA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800" b="1" baseline="-25000">
                <a:sym typeface="Wingdings" pitchFamily="2" charset="2"/>
              </a:rPr>
              <a:t>NO-PEM  KOTA</a:t>
            </a:r>
            <a:endParaRPr lang="en-US" sz="2800" b="1" baseline="-25000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1090613" y="1268413"/>
            <a:ext cx="0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1062038" y="1266825"/>
            <a:ext cx="1282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330450" y="126841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076325" y="4660900"/>
            <a:ext cx="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1090613" y="5059363"/>
            <a:ext cx="324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4337050" y="46450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492375" y="4659313"/>
            <a:ext cx="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92375" y="4852988"/>
            <a:ext cx="1165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671888" y="4675188"/>
            <a:ext cx="14287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Ketergantungan Transitif </a:t>
            </a:r>
          </a:p>
        </p:txBody>
      </p:sp>
    </p:spTree>
    <p:extLst>
      <p:ext uri="{BB962C8B-B14F-4D97-AF65-F5344CB8AC3E}">
        <p14:creationId xmlns:p14="http://schemas.microsoft.com/office/powerpoint/2010/main" val="280313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05800" cy="4029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CONTOH NORMALISASI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BENTUK UN NORMAL s/d BENTUK NORMAL KE-TIGA (3NF) </a:t>
            </a:r>
          </a:p>
        </p:txBody>
      </p:sp>
    </p:spTree>
    <p:extLst>
      <p:ext uri="{BB962C8B-B14F-4D97-AF65-F5344CB8AC3E}">
        <p14:creationId xmlns:p14="http://schemas.microsoft.com/office/powerpoint/2010/main" val="395881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Kirim-1 (Unnormal)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>
            <p:ph idx="1"/>
          </p:nvPr>
        </p:nvGraphicFramePr>
        <p:xfrm>
          <a:off x="511175" y="1981200"/>
          <a:ext cx="8458200" cy="3324225"/>
        </p:xfrm>
        <a:graphic>
          <a:graphicData uri="http://schemas.openxmlformats.org/drawingml/2006/table">
            <a:tbl>
              <a:tblPr/>
              <a:tblGrid>
                <a:gridCol w="1411288"/>
                <a:gridCol w="1585912"/>
                <a:gridCol w="1970088"/>
                <a:gridCol w="1982787"/>
                <a:gridCol w="1508125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2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Kesatu (1nf)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2214563"/>
            <a:ext cx="8186737" cy="3470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kesatu bila setiap data bersifat atomik, yaitu setiap irisan baris dan kolom hanya mempunyai satu nilai data</a:t>
            </a:r>
          </a:p>
        </p:txBody>
      </p:sp>
    </p:spTree>
    <p:extLst>
      <p:ext uri="{BB962C8B-B14F-4D97-AF65-F5344CB8AC3E}">
        <p14:creationId xmlns:p14="http://schemas.microsoft.com/office/powerpoint/2010/main" val="654072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Kirim-2 (1nf)</a:t>
            </a:r>
          </a:p>
        </p:txBody>
      </p:sp>
      <p:graphicFrame>
        <p:nvGraphicFramePr>
          <p:cNvPr id="181251" name="Group 3"/>
          <p:cNvGraphicFramePr>
            <a:graphicFrameLocks noGrp="1"/>
          </p:cNvGraphicFramePr>
          <p:nvPr>
            <p:ph idx="1"/>
          </p:nvPr>
        </p:nvGraphicFramePr>
        <p:xfrm>
          <a:off x="384175" y="1981200"/>
          <a:ext cx="7985125" cy="3324225"/>
        </p:xfrm>
        <a:graphic>
          <a:graphicData uri="http://schemas.openxmlformats.org/drawingml/2006/table">
            <a:tbl>
              <a:tblPr/>
              <a:tblGrid>
                <a:gridCol w="1412875"/>
                <a:gridCol w="1349375"/>
                <a:gridCol w="2332038"/>
                <a:gridCol w="1449387"/>
                <a:gridCol w="1441450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8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766763" y="439102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JUMLAH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259138" y="3621088"/>
            <a:ext cx="1990725" cy="3022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429000" y="39243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NO-PEM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452813" y="5437188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NO-BAR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>
            <a:off x="2330450" y="4681538"/>
            <a:ext cx="928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337300" y="333851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KODE-KOTA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6346825" y="442436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KOTA</a:t>
            </a: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4999038" y="3517900"/>
            <a:ext cx="1343025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5029200" y="4121150"/>
            <a:ext cx="132715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H="1" flipV="1">
            <a:off x="7905750" y="4697413"/>
            <a:ext cx="515938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8405813" y="3502025"/>
            <a:ext cx="0" cy="119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>
            <a:off x="7905750" y="348773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idx="1"/>
          </p:nvPr>
        </p:nvGraphicFramePr>
        <p:xfrm>
          <a:off x="500063" y="357188"/>
          <a:ext cx="7985125" cy="2786062"/>
        </p:xfrm>
        <a:graphic>
          <a:graphicData uri="http://schemas.openxmlformats.org/drawingml/2006/table">
            <a:tbl>
              <a:tblPr/>
              <a:tblGrid>
                <a:gridCol w="1412875"/>
                <a:gridCol w="1349375"/>
                <a:gridCol w="2332038"/>
                <a:gridCol w="1449387"/>
                <a:gridCol w="1441450"/>
              </a:tblGrid>
              <a:tr h="7543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1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64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Kedua (2nf)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2071688"/>
            <a:ext cx="8186737" cy="3613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kedua bila relasi tersebut sudah memenuhi bentuk normal pertama dan atribut yang bukan key sudah tergantung penuh terhadap key nya</a:t>
            </a:r>
          </a:p>
        </p:txBody>
      </p:sp>
    </p:spTree>
    <p:extLst>
      <p:ext uri="{BB962C8B-B14F-4D97-AF65-F5344CB8AC3E}">
        <p14:creationId xmlns:p14="http://schemas.microsoft.com/office/powerpoint/2010/main" val="109516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14513"/>
            <a:ext cx="8305800" cy="4329112"/>
          </a:xfrm>
        </p:spPr>
        <p:txBody>
          <a:bodyPr/>
          <a:lstStyle/>
          <a:p>
            <a:pPr eaLnBrk="1" hangingPunct="1"/>
            <a:r>
              <a:rPr lang="en-US" altLang="en-US" smtClean="0"/>
              <a:t>Referential Integrity </a:t>
            </a:r>
          </a:p>
          <a:p>
            <a:pPr eaLnBrk="1" hangingPunct="1"/>
            <a:r>
              <a:rPr lang="en-US" altLang="en-US" smtClean="0"/>
              <a:t>Functional Dependency</a:t>
            </a:r>
          </a:p>
          <a:p>
            <a:pPr eaLnBrk="1" hangingPunct="1"/>
            <a:r>
              <a:rPr lang="en-US" altLang="en-US" smtClean="0"/>
              <a:t>Transitive Dependency</a:t>
            </a:r>
          </a:p>
          <a:p>
            <a:pPr eaLnBrk="1" hangingPunct="1"/>
            <a:r>
              <a:rPr lang="en-US" altLang="en-US" smtClean="0"/>
              <a:t>1NF, 2NF, 3NF</a:t>
            </a:r>
          </a:p>
        </p:txBody>
      </p:sp>
    </p:spTree>
    <p:extLst>
      <p:ext uri="{BB962C8B-B14F-4D97-AF65-F5344CB8AC3E}">
        <p14:creationId xmlns:p14="http://schemas.microsoft.com/office/powerpoint/2010/main" val="3786812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Pemasok-1 (2nf)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ph idx="1"/>
          </p:nvPr>
        </p:nvGraphicFramePr>
        <p:xfrm>
          <a:off x="1209675" y="2136775"/>
          <a:ext cx="8466138" cy="2420938"/>
        </p:xfrm>
        <a:graphic>
          <a:graphicData uri="http://schemas.openxmlformats.org/drawingml/2006/table">
            <a:tbl>
              <a:tblPr/>
              <a:tblGrid>
                <a:gridCol w="1830388"/>
                <a:gridCol w="2152650"/>
                <a:gridCol w="2308225"/>
                <a:gridCol w="719137"/>
                <a:gridCol w="1455738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Kedua (2nf)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sz="half" idx="1"/>
          </p:nvPr>
        </p:nvGraphicFramePr>
        <p:xfrm>
          <a:off x="1728788" y="2582863"/>
          <a:ext cx="7312025" cy="3340100"/>
        </p:xfrm>
        <a:graphic>
          <a:graphicData uri="http://schemas.openxmlformats.org/drawingml/2006/table">
            <a:tbl>
              <a:tblPr/>
              <a:tblGrid>
                <a:gridCol w="1870075"/>
                <a:gridCol w="2027237"/>
                <a:gridCol w="1906588"/>
                <a:gridCol w="250825"/>
                <a:gridCol w="1257300"/>
              </a:tblGrid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58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19" name="Text Box 24"/>
          <p:cNvSpPr txBox="1">
            <a:spLocks noChangeArrowheads="1"/>
          </p:cNvSpPr>
          <p:nvPr/>
        </p:nvSpPr>
        <p:spPr bwMode="auto">
          <a:xfrm>
            <a:off x="1719263" y="2222500"/>
            <a:ext cx="1733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KIRIM-3 (2NF)</a:t>
            </a:r>
          </a:p>
        </p:txBody>
      </p:sp>
    </p:spTree>
    <p:extLst>
      <p:ext uri="{BB962C8B-B14F-4D97-AF65-F5344CB8AC3E}">
        <p14:creationId xmlns:p14="http://schemas.microsoft.com/office/powerpoint/2010/main" val="425782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Ketiga (3nf)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2214563"/>
            <a:ext cx="8186737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Suatu relasi dikatakan sdh memenuhi bentuk normal ketiga bila relasi tersebut sudah memenuhi bentuk normal kedua dan atribut yang bukan key sudah tidak tergantung transitif terhadap key nya</a:t>
            </a:r>
          </a:p>
        </p:txBody>
      </p:sp>
    </p:spTree>
    <p:extLst>
      <p:ext uri="{BB962C8B-B14F-4D97-AF65-F5344CB8AC3E}">
        <p14:creationId xmlns:p14="http://schemas.microsoft.com/office/powerpoint/2010/main" val="1330694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85750"/>
            <a:ext cx="8672512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Bentuk Normal Ketiga (3nf)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sz="half" idx="1"/>
          </p:nvPr>
        </p:nvGraphicFramePr>
        <p:xfrm>
          <a:off x="687388" y="2098675"/>
          <a:ext cx="5970587" cy="1973626"/>
        </p:xfrm>
        <a:graphic>
          <a:graphicData uri="http://schemas.openxmlformats.org/drawingml/2006/table">
            <a:tbl>
              <a:tblPr/>
              <a:tblGrid>
                <a:gridCol w="1095375"/>
                <a:gridCol w="1149350"/>
                <a:gridCol w="1820862"/>
                <a:gridCol w="877888"/>
                <a:gridCol w="1027112"/>
              </a:tblGrid>
              <a:tr h="3887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NO-BAR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4" marB="4569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B02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416" name="Group 24"/>
          <p:cNvGraphicFramePr>
            <a:graphicFrameLocks noGrp="1"/>
          </p:cNvGraphicFramePr>
          <p:nvPr>
            <p:ph sz="quarter" idx="2"/>
          </p:nvPr>
        </p:nvGraphicFramePr>
        <p:xfrm>
          <a:off x="4725988" y="4552950"/>
          <a:ext cx="4151312" cy="1317625"/>
        </p:xfrm>
        <a:graphic>
          <a:graphicData uri="http://schemas.openxmlformats.org/drawingml/2006/table">
            <a:tbl>
              <a:tblPr/>
              <a:tblGrid>
                <a:gridCol w="1085850"/>
                <a:gridCol w="1519237"/>
                <a:gridCol w="842963"/>
                <a:gridCol w="70326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434" name="Group 42"/>
          <p:cNvGraphicFramePr>
            <a:graphicFrameLocks noGrp="1"/>
          </p:cNvGraphicFramePr>
          <p:nvPr>
            <p:ph sz="quarter" idx="3"/>
          </p:nvPr>
        </p:nvGraphicFramePr>
        <p:xfrm>
          <a:off x="0" y="4554538"/>
          <a:ext cx="4935538" cy="1341437"/>
        </p:xfrm>
        <a:graphic>
          <a:graphicData uri="http://schemas.openxmlformats.org/drawingml/2006/table">
            <a:tbl>
              <a:tblPr/>
              <a:tblGrid>
                <a:gridCol w="1001649"/>
                <a:gridCol w="1549299"/>
                <a:gridCol w="1344525"/>
                <a:gridCol w="208268"/>
                <a:gridCol w="831797"/>
              </a:tblGrid>
              <a:tr h="34131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KODE-KOTA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KOTA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JAKARTA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BANDUNG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SURABAYA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94" name="Text Box 64"/>
          <p:cNvSpPr txBox="1">
            <a:spLocks noChangeArrowheads="1"/>
          </p:cNvSpPr>
          <p:nvPr/>
        </p:nvSpPr>
        <p:spPr bwMode="auto">
          <a:xfrm>
            <a:off x="609600" y="1654175"/>
            <a:ext cx="1733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KIRIM-3 (3NF)</a:t>
            </a:r>
          </a:p>
        </p:txBody>
      </p:sp>
      <p:sp>
        <p:nvSpPr>
          <p:cNvPr id="27695" name="Text Box 65"/>
          <p:cNvSpPr txBox="1">
            <a:spLocks noChangeArrowheads="1"/>
          </p:cNvSpPr>
          <p:nvPr/>
        </p:nvSpPr>
        <p:spPr bwMode="auto">
          <a:xfrm>
            <a:off x="831850" y="4179888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PEMASOK-2  (3NF)</a:t>
            </a:r>
          </a:p>
        </p:txBody>
      </p:sp>
      <p:sp>
        <p:nvSpPr>
          <p:cNvPr id="27696" name="Text Box 66"/>
          <p:cNvSpPr txBox="1">
            <a:spLocks noChangeArrowheads="1"/>
          </p:cNvSpPr>
          <p:nvPr/>
        </p:nvSpPr>
        <p:spPr bwMode="auto">
          <a:xfrm>
            <a:off x="4597400" y="4167188"/>
            <a:ext cx="2071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TABEL PEMASOK-3 (3NF)</a:t>
            </a:r>
          </a:p>
        </p:txBody>
      </p:sp>
    </p:spTree>
    <p:extLst>
      <p:ext uri="{BB962C8B-B14F-4D97-AF65-F5344CB8AC3E}">
        <p14:creationId xmlns:p14="http://schemas.microsoft.com/office/powerpoint/2010/main" val="2372145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572000" y="2057400"/>
          <a:ext cx="4038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4038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Question &amp; Quiz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4114800" cy="3848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/>
              <a:t>Ubah bentuk tabel tidak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normal berikut sampai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memenuhi bentuk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normal 3 (3NF)</a:t>
            </a:r>
          </a:p>
        </p:txBody>
      </p:sp>
    </p:spTree>
    <p:extLst>
      <p:ext uri="{BB962C8B-B14F-4D97-AF65-F5344CB8AC3E}">
        <p14:creationId xmlns:p14="http://schemas.microsoft.com/office/powerpoint/2010/main" val="30859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428625"/>
            <a:ext cx="8658225" cy="1143000"/>
          </a:xfrm>
          <a:noFill/>
        </p:spPr>
        <p:txBody>
          <a:bodyPr/>
          <a:lstStyle/>
          <a:p>
            <a:r>
              <a:rPr lang="en-US" altLang="en-US" smtClean="0"/>
              <a:t>Normalisasi Database Perkuliahan</a:t>
            </a:r>
          </a:p>
        </p:txBody>
      </p:sp>
      <p:graphicFrame>
        <p:nvGraphicFramePr>
          <p:cNvPr id="169004" name="Group 44"/>
          <p:cNvGraphicFramePr>
            <a:graphicFrameLocks noGrp="1"/>
          </p:cNvGraphicFramePr>
          <p:nvPr>
            <p:ph idx="1"/>
          </p:nvPr>
        </p:nvGraphicFramePr>
        <p:xfrm>
          <a:off x="323850" y="2492375"/>
          <a:ext cx="8120063" cy="1943100"/>
        </p:xfrm>
        <a:graphic>
          <a:graphicData uri="http://schemas.openxmlformats.org/drawingml/2006/table">
            <a:tbl>
              <a:tblPr/>
              <a:tblGrid>
                <a:gridCol w="819150"/>
                <a:gridCol w="990600"/>
                <a:gridCol w="685800"/>
                <a:gridCol w="762000"/>
                <a:gridCol w="2057400"/>
                <a:gridCol w="839788"/>
                <a:gridCol w="1317625"/>
                <a:gridCol w="647700"/>
              </a:tblGrid>
              <a:tr h="5488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NO-MHS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NAMA-MHS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 MK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JURUSAN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NAMA-MK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KODE-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DOSEN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NAMA-DOSEN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NILAI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4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2683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WELLI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BAKRI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MI350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MI465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MI350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AK201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MK300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MANAJEMEN DB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ANALISIS PRC SISTEM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MANAJEMEN DB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AKUNT.KEUANGAN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DASAR PEMASARAN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B317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D310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B212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LOLA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989" name="Rectangle 29"/>
          <p:cNvSpPr>
            <a:spLocks noChangeArrowheads="1"/>
          </p:cNvSpPr>
          <p:nvPr/>
        </p:nvSpPr>
        <p:spPr bwMode="auto">
          <a:xfrm>
            <a:off x="309563" y="4610100"/>
            <a:ext cx="6637337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ASUMSI :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SEORANG MHS DAPAT MENGAMBIL BEBERAPA MATAKULIAH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MATAKULIAH DAPAT DIAMBIL OLEH LBH DR 1 MHSW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MATAKULIAH HANYA DIAJARKAN SATU DOSEN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SATU DOSEN DAPAT MENGAJAR BEBERAPA MATAKULIAH</a:t>
            </a:r>
          </a:p>
          <a:p>
            <a:pPr lvl="1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SEORANG MHSW PD MATAKULIAH TERTENTU HANYA MEMPUNYAI SATU NILAI</a:t>
            </a:r>
          </a:p>
        </p:txBody>
      </p:sp>
    </p:spTree>
    <p:extLst>
      <p:ext uri="{BB962C8B-B14F-4D97-AF65-F5344CB8AC3E}">
        <p14:creationId xmlns:p14="http://schemas.microsoft.com/office/powerpoint/2010/main" val="48453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  <a:noFill/>
        </p:spPr>
        <p:txBody>
          <a:bodyPr/>
          <a:lstStyle/>
          <a:p>
            <a:r>
              <a:rPr lang="en-US" altLang="en-US" smtClean="0"/>
              <a:t>Diagram Ketergantungan Fungsional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6763" y="35433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NILAI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9138" y="2773363"/>
            <a:ext cx="1990725" cy="3022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307657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NO-MHS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452813" y="458946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KODE-MK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330450" y="3833813"/>
            <a:ext cx="928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337300" y="2490788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NAMA-MHS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46825" y="3390900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JURUSAN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4999038" y="2670175"/>
            <a:ext cx="1343025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029200" y="3273425"/>
            <a:ext cx="1341438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381750" y="486092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KODE-DOSEN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05563" y="5578475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NAMA-DOSEN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7950200" y="5851525"/>
            <a:ext cx="515938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8450263" y="5068888"/>
            <a:ext cx="0" cy="782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7950200" y="505618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348413" y="4164013"/>
            <a:ext cx="1577975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baseline="-25000"/>
              <a:t>NAMA-MK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014913" y="4852988"/>
            <a:ext cx="1385887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029200" y="4852988"/>
            <a:ext cx="13414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5029200" y="4365625"/>
            <a:ext cx="132715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100000"/>
              </a:spcBef>
              <a:buClr>
                <a:schemeClr val="hlink"/>
              </a:buClr>
            </a:pPr>
            <a:r>
              <a:rPr lang="en-US" altLang="en-US" sz="3600" smtClean="0"/>
              <a:t>Normalisasi adalah suatu teknik untuk mengorganisasi data ke dalam table – table untuk memenuhi kebutuhan pemakai</a:t>
            </a:r>
          </a:p>
          <a:p>
            <a:pPr eaLnBrk="1" hangingPunct="1">
              <a:lnSpc>
                <a:spcPct val="135000"/>
              </a:lnSpc>
              <a:spcBef>
                <a:spcPct val="100000"/>
              </a:spcBef>
              <a:buFont typeface="Monotype Sorts" pitchFamily="2" charset="2"/>
              <a:buNone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82442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Tujuan Dari Normalisasi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200400"/>
          </a:xfrm>
        </p:spPr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Menghilangkan Kerangkapan Data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Mengurangi Kompleksitas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smtClean="0"/>
              <a:t>Mempermudah Pemodifikasian Data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418706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Proses Normalisasi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5500"/>
            <a:ext cx="8401050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Data diuraikan dalam bentuk tabel, selanjutnya di analisis berdasarkan persyaratan tertentu ke beberapa tingkat</a:t>
            </a:r>
            <a:endParaRPr lang="id-ID" altLang="en-US" smtClean="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Apabila tabel yang diuji belum memenuhi persyaratan, maka tabel tersebut perlu dipecah menjadi beberapa tabel yg lebih sederhana sampai memenuhi kriteria optimal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3059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Tahapan Normalisasi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714375" y="1714500"/>
            <a:ext cx="3576638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TIDAK NORMAL 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428625" y="2876550"/>
            <a:ext cx="4913313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PERTAMA (1NF)  </a:t>
            </a:r>
          </a:p>
          <a:p>
            <a:pPr algn="ctr">
              <a:defRPr/>
            </a:pPr>
            <a:endParaRPr lang="en-US" sz="3200" b="1" baseline="-25000"/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547688" y="4037013"/>
            <a:ext cx="4403725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KEDUA (2NF)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500063" y="5180013"/>
            <a:ext cx="446405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SzPct val="100000"/>
              <a:defRPr/>
            </a:pPr>
            <a:r>
              <a:rPr lang="en-US" sz="3200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BENTUK NORMAL KETIGA (3NF)</a:t>
            </a:r>
          </a:p>
          <a:p>
            <a:pPr algn="ctr">
              <a:defRPr/>
            </a:pPr>
            <a:endParaRPr lang="en-US" sz="3200" b="1" baseline="-25000" dirty="0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2417763" y="4572000"/>
            <a:ext cx="15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500313" y="4579938"/>
            <a:ext cx="49720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ketergantungan transitif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2500313" y="3365500"/>
            <a:ext cx="52038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ketergantungan sebagian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2500313" y="2286000"/>
            <a:ext cx="42624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baseline="-25000">
                <a:solidFill>
                  <a:srgbClr val="023DD0"/>
                </a:solidFill>
              </a:rPr>
              <a:t>Menghilangkan perulangan group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 flipH="1">
            <a:off x="2428875" y="3351213"/>
            <a:ext cx="15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 flipH="1">
            <a:off x="2428875" y="2208213"/>
            <a:ext cx="15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2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Ketergantungan Fungsional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47900"/>
            <a:ext cx="8229600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Atribut Y pada relasi  R dikatakan tergantung fungsional pada atribut X,  jika dan hanya jika stp nilai X pada relasi R mempunyai tepat satu nilai Y pada R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mtClean="0"/>
              <a:t>Misal,terdapat skema db pemasok-barang: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id-ID" altLang="en-US" smtClean="0"/>
              <a:t>   </a:t>
            </a:r>
            <a:r>
              <a:rPr lang="en-US" altLang="en-US" smtClean="0"/>
              <a:t>pemasok(no-pem,na-pem)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3128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81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Tabel Pemasok-barang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>
            <p:ph idx="1"/>
          </p:nvPr>
        </p:nvGraphicFramePr>
        <p:xfrm>
          <a:off x="2189163" y="2209800"/>
          <a:ext cx="4803775" cy="2147888"/>
        </p:xfrm>
        <a:graphic>
          <a:graphicData uri="http://schemas.openxmlformats.org/drawingml/2006/table">
            <a:tbl>
              <a:tblPr/>
              <a:tblGrid>
                <a:gridCol w="2054225"/>
                <a:gridCol w="274955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NO-PEM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NA-PEM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BAHARU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68350" y="4813300"/>
            <a:ext cx="616267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CTH KET FUNGSIONAL :   NO-PEM</a:t>
            </a:r>
            <a:r>
              <a:rPr lang="en-US" sz="32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NA-PEM</a:t>
            </a:r>
            <a:r>
              <a:rPr lang="en-US" sz="3200" b="1" baseline="-25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23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smtClean="0"/>
              <a:t>Ketergantungan Fungsional Penuh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2214563"/>
            <a:ext cx="8658225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Atribut y pada relasi r dikatakan tergantung fungsional penuh pada atribut x pd relasi r, jika y tidak tergantung pd subset dr x (bila x adalah key gabungan)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3600" smtClean="0"/>
              <a:t>Kirim-barang(no-pem,na-pem,</a:t>
            </a:r>
            <a:r>
              <a:rPr lang="id-ID" altLang="en-US" sz="3600" smtClean="0"/>
              <a:t> </a:t>
            </a:r>
            <a:r>
              <a:rPr lang="en-US" altLang="en-US" sz="3600" smtClean="0"/>
              <a:t>nobar,</a:t>
            </a:r>
            <a:r>
              <a:rPr lang="id-ID" altLang="en-US" sz="3600" smtClean="0"/>
              <a:t> </a:t>
            </a:r>
            <a:r>
              <a:rPr lang="en-US" altLang="en-US" sz="3600" smtClean="0"/>
              <a:t>jumlah)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05000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Pages>0</Pages>
  <Words>820</Words>
  <Characters>0</Characters>
  <Application>Microsoft Office PowerPoint</Application>
  <DocSecurity>0</DocSecurity>
  <PresentationFormat>On-screen Show (4:3)</PresentationFormat>
  <Lines>0</Lines>
  <Paragraphs>380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ind_1977_slide</vt:lpstr>
      <vt:lpstr>1_ind_1977_slide</vt:lpstr>
      <vt:lpstr>Microsoft Clip Gallery</vt:lpstr>
      <vt:lpstr>PowerPoint Presentation</vt:lpstr>
      <vt:lpstr>Learning Objectives</vt:lpstr>
      <vt:lpstr>NORMALISASI</vt:lpstr>
      <vt:lpstr>Tujuan Dari Normalisasi</vt:lpstr>
      <vt:lpstr>Proses Normalisasi</vt:lpstr>
      <vt:lpstr>Tahapan Normalisasi</vt:lpstr>
      <vt:lpstr>Ketergantungan Fungsional</vt:lpstr>
      <vt:lpstr>Tabel Pemasok-barang</vt:lpstr>
      <vt:lpstr>Ketergantungan Fungsional Penuh </vt:lpstr>
      <vt:lpstr>Tabel Kirim-barang</vt:lpstr>
      <vt:lpstr>Ketergantungan Sebagian</vt:lpstr>
      <vt:lpstr>Ketergantungan Transitif </vt:lpstr>
      <vt:lpstr>Ketergantungan Transitif </vt:lpstr>
      <vt:lpstr>CONTOH NORMALISASI  BENTUK UN NORMAL s/d BENTUK NORMAL KE-TIGA (3NF) </vt:lpstr>
      <vt:lpstr>Tabel Kirim-1 (Unnormal)</vt:lpstr>
      <vt:lpstr>Bentuk Normal Kesatu (1nf) </vt:lpstr>
      <vt:lpstr>Tabel Kirim-2 (1nf)</vt:lpstr>
      <vt:lpstr>PowerPoint Presentation</vt:lpstr>
      <vt:lpstr>Bentuk Normal Kedua (2nf) </vt:lpstr>
      <vt:lpstr>Tabel Pemasok-1 (2nf)</vt:lpstr>
      <vt:lpstr>Bentuk Normal Kedua (2nf)</vt:lpstr>
      <vt:lpstr>Bentuk Normal Ketiga (3nf) </vt:lpstr>
      <vt:lpstr>Bentuk Normal Ketiga (3nf)</vt:lpstr>
      <vt:lpstr>The Question &amp; Quiz</vt:lpstr>
      <vt:lpstr>Normalisasi Database Perkuliahan</vt:lpstr>
      <vt:lpstr>Diagram Ketergantungan Fungsional </vt:lpstr>
      <vt:lpstr>PowerPoint Presentation</vt:lpstr>
    </vt:vector>
  </TitlesOfParts>
  <Company>HillsOrient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Boby - [2013]</cp:lastModifiedBy>
  <cp:revision>61</cp:revision>
  <cp:lastPrinted>1899-12-30T00:00:00Z</cp:lastPrinted>
  <dcterms:created xsi:type="dcterms:W3CDTF">2001-08-06T05:40:35Z</dcterms:created>
  <dcterms:modified xsi:type="dcterms:W3CDTF">2016-09-15T07:58:06Z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