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8"/>
  </p:notesMasterIdLst>
  <p:sldIdLst>
    <p:sldId id="269" r:id="rId3"/>
    <p:sldId id="257" r:id="rId4"/>
    <p:sldId id="283" r:id="rId5"/>
    <p:sldId id="284" r:id="rId6"/>
    <p:sldId id="285" r:id="rId7"/>
    <p:sldId id="286" r:id="rId8"/>
    <p:sldId id="287" r:id="rId9"/>
    <p:sldId id="301" r:id="rId10"/>
    <p:sldId id="288" r:id="rId11"/>
    <p:sldId id="289" r:id="rId12"/>
    <p:sldId id="298" r:id="rId13"/>
    <p:sldId id="303" r:id="rId14"/>
    <p:sldId id="290" r:id="rId15"/>
    <p:sldId id="299" r:id="rId16"/>
    <p:sldId id="306" r:id="rId17"/>
    <p:sldId id="307" r:id="rId18"/>
    <p:sldId id="302" r:id="rId19"/>
    <p:sldId id="304" r:id="rId20"/>
    <p:sldId id="291" r:id="rId21"/>
    <p:sldId id="292" r:id="rId22"/>
    <p:sldId id="305" r:id="rId23"/>
    <p:sldId id="296" r:id="rId24"/>
    <p:sldId id="297" r:id="rId25"/>
    <p:sldId id="300" r:id="rId26"/>
    <p:sldId id="282" r:id="rId2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20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7281F-4F62-4A03-A83A-0F87CB6A4790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FAEBB-E4F5-4096-A09C-0DC540DED6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00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9F94B4-8191-451F-9692-741810EE4B2F}" type="datetimeFigureOut">
              <a:rPr lang="id-ID" smtClean="0"/>
              <a:pPr/>
              <a:t>14/10/2016</a:t>
            </a:fld>
            <a:endParaRPr lang="id-ID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0A1F3F-09E3-4442-A23E-7D3B55CE1DC1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7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1722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8"/>
          <p:cNvSpPr txBox="1">
            <a:spLocks noChangeArrowheads="1"/>
          </p:cNvSpPr>
          <p:nvPr userDrawn="1"/>
        </p:nvSpPr>
        <p:spPr bwMode="auto">
          <a:xfrm>
            <a:off x="1905000" y="5410200"/>
            <a:ext cx="7188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d-ID" sz="1400" dirty="0">
                <a:solidFill>
                  <a:srgbClr val="FF0000"/>
                </a:solidFill>
              </a:rPr>
              <a:t>Hanya dipergunakan untuk kepentingan pengajaran di lingkungan Telkom University</a:t>
            </a:r>
          </a:p>
        </p:txBody>
      </p:sp>
    </p:spTree>
    <p:extLst>
      <p:ext uri="{BB962C8B-B14F-4D97-AF65-F5344CB8AC3E}">
        <p14:creationId xmlns:p14="http://schemas.microsoft.com/office/powerpoint/2010/main" val="303265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9F94B4-8191-451F-9692-741810EE4B2F}" type="datetimeFigureOut">
              <a:rPr lang="id-ID" smtClean="0"/>
              <a:pPr/>
              <a:t>14/10/2016</a:t>
            </a:fld>
            <a:endParaRPr lang="id-ID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0A1F3F-09E3-4442-A23E-7D3B55CE1DC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0402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2788" y="274638"/>
            <a:ext cx="2024062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74638"/>
            <a:ext cx="5919788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9F94B4-8191-451F-9692-741810EE4B2F}" type="datetimeFigureOut">
              <a:rPr lang="id-ID" smtClean="0"/>
              <a:pPr/>
              <a:t>14/10/2016</a:t>
            </a:fld>
            <a:endParaRPr lang="id-ID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0A1F3F-09E3-4442-A23E-7D3B55CE1DC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4515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55082-3364-4246-B4D3-D613D9E91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07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7BDF0-5B06-4928-9F01-3ACD95D1EF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42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C9E2D-C609-42BE-82DB-F8FF049D5B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10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2563" y="1600200"/>
            <a:ext cx="3740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5113" y="1600200"/>
            <a:ext cx="374173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306A9-5404-4502-9E47-4085C771FA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95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5AD10-4EA8-48B3-ADD3-DB5B977707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69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0E60F-6442-426C-94E4-1CDCF30FEB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19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8EAE3-0510-4165-B3DE-462FC17941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733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424AC-1784-4E24-9342-B1F4A197C3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7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9F94B4-8191-451F-9692-741810EE4B2F}" type="datetimeFigureOut">
              <a:rPr lang="id-ID" smtClean="0"/>
              <a:pPr/>
              <a:t>14/10/2016</a:t>
            </a:fld>
            <a:endParaRPr lang="id-ID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0A1F3F-09E3-4442-A23E-7D3B55CE1DC1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7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1722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850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id-ID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80B3E-4652-4245-8E86-B1F18BD86F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312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D0960-B698-4FA5-8C87-1EDC7DCE35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125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8675" y="274638"/>
            <a:ext cx="1908175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2563" y="274638"/>
            <a:ext cx="55737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366A3B-34FC-4487-B2D7-C342EBB686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49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9F94B4-8191-451F-9692-741810EE4B2F}" type="datetimeFigureOut">
              <a:rPr lang="id-ID" smtClean="0"/>
              <a:pPr/>
              <a:t>14/10/2016</a:t>
            </a:fld>
            <a:endParaRPr lang="id-ID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0A1F3F-09E3-4442-A23E-7D3B55CE1DC1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7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1722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720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00200"/>
            <a:ext cx="374015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3150" y="1600200"/>
            <a:ext cx="3741738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9F94B4-8191-451F-9692-741810EE4B2F}" type="datetimeFigureOut">
              <a:rPr lang="id-ID" smtClean="0"/>
              <a:pPr/>
              <a:t>14/10/2016</a:t>
            </a:fld>
            <a:endParaRPr lang="id-ID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0A1F3F-09E3-4442-A23E-7D3B55CE1DC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896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9F94B4-8191-451F-9692-741810EE4B2F}" type="datetimeFigureOut">
              <a:rPr lang="id-ID" smtClean="0"/>
              <a:pPr/>
              <a:t>14/10/2016</a:t>
            </a:fld>
            <a:endParaRPr lang="id-ID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0A1F3F-09E3-4442-A23E-7D3B55CE1DC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1431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9F94B4-8191-451F-9692-741810EE4B2F}" type="datetimeFigureOut">
              <a:rPr lang="id-ID" smtClean="0"/>
              <a:pPr/>
              <a:t>14/10/2016</a:t>
            </a:fld>
            <a:endParaRPr lang="id-ID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0A1F3F-09E3-4442-A23E-7D3B55CE1DC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647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9F94B4-8191-451F-9692-741810EE4B2F}" type="datetimeFigureOut">
              <a:rPr lang="id-ID" smtClean="0"/>
              <a:pPr/>
              <a:t>14/10/2016</a:t>
            </a:fld>
            <a:endParaRPr lang="id-ID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0A1F3F-09E3-4442-A23E-7D3B55CE1DC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493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9F94B4-8191-451F-9692-741810EE4B2F}" type="datetimeFigureOut">
              <a:rPr lang="id-ID" smtClean="0"/>
              <a:pPr/>
              <a:t>14/10/2016</a:t>
            </a:fld>
            <a:endParaRPr lang="id-ID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0A1F3F-09E3-4442-A23E-7D3B55CE1DC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1039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id-ID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9F94B4-8191-451F-9692-741810EE4B2F}" type="datetimeFigureOut">
              <a:rPr lang="id-ID" smtClean="0"/>
              <a:pPr/>
              <a:t>14/10/2016</a:t>
            </a:fld>
            <a:endParaRPr lang="id-ID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0A1F3F-09E3-4442-A23E-7D3B55CE1DC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867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52563" y="274638"/>
            <a:ext cx="76342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00200"/>
            <a:ext cx="7634288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pitchFamily="34" charset="0"/>
                <a:ea typeface="SimSun" pitchFamily="2" charset="-122"/>
                <a:cs typeface="Arial" pitchFamily="34" charset="0"/>
              </a:defRPr>
            </a:lvl1pPr>
          </a:lstStyle>
          <a:p>
            <a:fld id="{3E9F94B4-8191-451F-9692-741810EE4B2F}" type="datetimeFigureOut">
              <a:rPr lang="id-ID" smtClean="0"/>
              <a:pPr/>
              <a:t>14/10/2016</a:t>
            </a:fld>
            <a:endParaRPr lang="id-ID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pitchFamily="34" charset="0"/>
                <a:ea typeface="SimSun" pitchFamily="2" charset="-122"/>
                <a:cs typeface="Arial" pitchFamily="34" charset="0"/>
              </a:defRPr>
            </a:lvl1pPr>
          </a:lstStyle>
          <a:p>
            <a:endParaRPr lang="id-ID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pitchFamily="34" charset="0"/>
                <a:ea typeface="SimSun" pitchFamily="2" charset="-122"/>
                <a:cs typeface="Arial" pitchFamily="34" charset="0"/>
              </a:defRPr>
            </a:lvl1pPr>
          </a:lstStyle>
          <a:p>
            <a:fld id="{980A1F3F-09E3-4442-A23E-7D3B55CE1DC1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52563" y="274638"/>
            <a:ext cx="76342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600200"/>
            <a:ext cx="763428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pitchFamily="34" charset="0"/>
                <a:ea typeface="SimSun" pitchFamily="2" charset="-122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pitchFamily="34" charset="0"/>
                <a:ea typeface="SimSun" pitchFamily="2" charset="-122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pitchFamily="34" charset="0"/>
                <a:ea typeface="SimSun" pitchFamily="2" charset="-122"/>
                <a:cs typeface="Arial" pitchFamily="34" charset="0"/>
              </a:defRPr>
            </a:lvl1pPr>
          </a:lstStyle>
          <a:p>
            <a:pPr>
              <a:defRPr/>
            </a:pPr>
            <a:fld id="{C16FCB4F-A4F9-49BC-B54D-5DC85068EB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 fontScale="90000"/>
          </a:bodyPr>
          <a:lstStyle/>
          <a:p>
            <a:pPr algn="l"/>
            <a:r>
              <a:rPr lang="id-ID" sz="55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SASARAN PEMBELAJARAN</a:t>
            </a:r>
            <a:endParaRPr lang="id-ID" sz="5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3773016"/>
          </a:xfrm>
        </p:spPr>
        <p:txBody>
          <a:bodyPr>
            <a:normAutofit lnSpcReduction="10000"/>
          </a:bodyPr>
          <a:lstStyle/>
          <a:p>
            <a:r>
              <a:rPr lang="id-ID" sz="3000" b="1" dirty="0">
                <a:solidFill>
                  <a:schemeClr val="tx2">
                    <a:lumMod val="75000"/>
                  </a:schemeClr>
                </a:solidFill>
              </a:rPr>
              <a:t>Mampu membuat query untuk mengakses data dari lebih satu tabel dengan menggunakan </a:t>
            </a:r>
            <a:r>
              <a:rPr lang="id-ID" sz="3000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equijoins</a:t>
            </a:r>
            <a:r>
              <a:rPr lang="id-ID" sz="3000" b="1" dirty="0">
                <a:solidFill>
                  <a:schemeClr val="tx2">
                    <a:lumMod val="75000"/>
                  </a:schemeClr>
                </a:solidFill>
              </a:rPr>
              <a:t> dan </a:t>
            </a:r>
            <a:r>
              <a:rPr lang="id-ID" sz="3000" b="1" u="sng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equijoins</a:t>
            </a:r>
            <a:endParaRPr lang="id-ID" sz="3000" b="1" u="sng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Mampu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membuat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query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menggunakan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</a:t>
            </a:r>
            <a:r>
              <a:rPr lang="en-US" sz="3000" b="1" u="sng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  <a:endParaRPr lang="id-ID" sz="3000" b="1" u="sng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d-ID" sz="3000" b="1" dirty="0">
                <a:solidFill>
                  <a:schemeClr val="tx2">
                    <a:lumMod val="75000"/>
                  </a:schemeClr>
                </a:solidFill>
              </a:rPr>
              <a:t>Mampu membuat query menggunakan </a:t>
            </a:r>
            <a:r>
              <a:rPr lang="id-ID" sz="3000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outer joins</a:t>
            </a:r>
            <a:endParaRPr lang="id-ID" sz="3000" b="1" u="sng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683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r"/>
            <a:r>
              <a:rPr lang="id-ID" sz="45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Join/Cartesian Product</a:t>
            </a:r>
            <a:endParaRPr lang="id-ID" sz="4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97" y="1268760"/>
            <a:ext cx="8770937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539552" y="1124744"/>
            <a:ext cx="4536504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2398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Join/Cartesian Product</a:t>
            </a:r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98" y="1628800"/>
            <a:ext cx="8904287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539552" y="1484784"/>
            <a:ext cx="5328592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449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5736" y="4869160"/>
            <a:ext cx="6048672" cy="1008112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d-ID" sz="4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 Join</a:t>
            </a:r>
            <a:endParaRPr lang="id-ID" sz="4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lnSpcReduction="10000"/>
          </a:bodyPr>
          <a:lstStyle/>
          <a:p>
            <a:r>
              <a:rPr lang="en-US" sz="2300" b="1" dirty="0" err="1">
                <a:solidFill>
                  <a:schemeClr val="tx2">
                    <a:lumMod val="75000"/>
                  </a:schemeClr>
                </a:solidFill>
              </a:rPr>
              <a:t>Misal</a:t>
            </a:r>
            <a:r>
              <a:rPr lang="en-US" sz="2300" b="1" dirty="0">
                <a:solidFill>
                  <a:schemeClr val="tx2">
                    <a:lumMod val="75000"/>
                  </a:schemeClr>
                </a:solidFill>
              </a:rPr>
              <a:t> table </a:t>
            </a:r>
            <a:r>
              <a:rPr lang="id-ID" sz="2300" b="1" dirty="0" smtClean="0">
                <a:solidFill>
                  <a:schemeClr val="tx2">
                    <a:lumMod val="75000"/>
                  </a:schemeClr>
                </a:solidFill>
              </a:rPr>
              <a:t>PENJUALAN </a:t>
            </a:r>
            <a:r>
              <a:rPr lang="en-US" sz="2300" b="1" dirty="0" err="1" smtClean="0">
                <a:solidFill>
                  <a:schemeClr val="tx2">
                    <a:lumMod val="75000"/>
                  </a:schemeClr>
                </a:solidFill>
              </a:rPr>
              <a:t>memiliki</a:t>
            </a:r>
            <a:r>
              <a:rPr lang="en-US" sz="23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300" b="1" dirty="0">
                <a:solidFill>
                  <a:schemeClr val="tx2">
                    <a:lumMod val="75000"/>
                  </a:schemeClr>
                </a:solidFill>
              </a:rPr>
              <a:t>primary key </a:t>
            </a:r>
            <a:r>
              <a:rPr lang="id-ID" sz="2300" b="1" i="1" dirty="0" smtClean="0">
                <a:solidFill>
                  <a:schemeClr val="tx2">
                    <a:lumMod val="75000"/>
                  </a:schemeClr>
                </a:solidFill>
              </a:rPr>
              <a:t>faktur</a:t>
            </a:r>
            <a:r>
              <a:rPr lang="en-US" sz="2300" b="1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300" b="1" dirty="0" err="1">
                <a:solidFill>
                  <a:schemeClr val="tx2">
                    <a:lumMod val="75000"/>
                  </a:schemeClr>
                </a:solidFill>
              </a:rPr>
              <a:t>dan</a:t>
            </a:r>
            <a:r>
              <a:rPr lang="en-US" sz="23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300" b="1" dirty="0" err="1">
                <a:solidFill>
                  <a:schemeClr val="tx2">
                    <a:lumMod val="75000"/>
                  </a:schemeClr>
                </a:solidFill>
              </a:rPr>
              <a:t>memiliki</a:t>
            </a:r>
            <a:r>
              <a:rPr lang="en-US" sz="2300" b="1" dirty="0">
                <a:solidFill>
                  <a:schemeClr val="tx2">
                    <a:lumMod val="75000"/>
                  </a:schemeClr>
                </a:solidFill>
              </a:rPr>
              <a:t> foreign </a:t>
            </a:r>
            <a:r>
              <a:rPr lang="en-US" sz="2300" b="1" dirty="0" smtClean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id-ID" sz="23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id-ID" sz="2300" b="1" i="1" dirty="0" smtClean="0">
                <a:solidFill>
                  <a:schemeClr val="tx2">
                    <a:lumMod val="75000"/>
                  </a:schemeClr>
                </a:solidFill>
              </a:rPr>
              <a:t>kdcust </a:t>
            </a:r>
            <a:r>
              <a:rPr lang="id-ID" sz="2300" b="1" dirty="0">
                <a:solidFill>
                  <a:schemeClr val="tx2">
                    <a:lumMod val="75000"/>
                  </a:schemeClr>
                </a:solidFill>
              </a:rPr>
              <a:t>dimana </a:t>
            </a:r>
            <a:r>
              <a:rPr lang="id-ID" sz="2300" b="1" i="1" dirty="0" smtClean="0">
                <a:solidFill>
                  <a:schemeClr val="tx2">
                    <a:lumMod val="75000"/>
                  </a:schemeClr>
                </a:solidFill>
              </a:rPr>
              <a:t>kdcust  </a:t>
            </a:r>
            <a:r>
              <a:rPr lang="id-ID" sz="2300" b="1" dirty="0">
                <a:solidFill>
                  <a:schemeClr val="tx2">
                    <a:lumMod val="75000"/>
                  </a:schemeClr>
                </a:solidFill>
              </a:rPr>
              <a:t>ini merupakan primary key dari table yang lain yaitu </a:t>
            </a:r>
            <a:r>
              <a:rPr lang="id-ID" sz="2300" b="1" dirty="0" smtClean="0">
                <a:solidFill>
                  <a:schemeClr val="tx2">
                    <a:lumMod val="75000"/>
                  </a:schemeClr>
                </a:solidFill>
              </a:rPr>
              <a:t>table CUSTOMER</a:t>
            </a:r>
            <a:r>
              <a:rPr lang="en-US" sz="2300" b="1" dirty="0" smtClean="0">
                <a:solidFill>
                  <a:schemeClr val="tx2">
                    <a:lumMod val="75000"/>
                  </a:schemeClr>
                </a:solidFill>
              </a:rPr>
              <a:t>. </a:t>
            </a:r>
            <a:endParaRPr lang="id-ID" sz="23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300" b="1" dirty="0" err="1" smtClean="0">
                <a:solidFill>
                  <a:schemeClr val="tx2">
                    <a:lumMod val="75000"/>
                  </a:schemeClr>
                </a:solidFill>
              </a:rPr>
              <a:t>Relasi</a:t>
            </a:r>
            <a:r>
              <a:rPr lang="en-US" sz="23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300" b="1" dirty="0" err="1">
                <a:solidFill>
                  <a:schemeClr val="tx2">
                    <a:lumMod val="75000"/>
                  </a:schemeClr>
                </a:solidFill>
              </a:rPr>
              <a:t>antara</a:t>
            </a:r>
            <a:r>
              <a:rPr lang="en-US" sz="23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id-ID" sz="2300" b="1" dirty="0" smtClean="0">
                <a:solidFill>
                  <a:schemeClr val="tx2">
                    <a:lumMod val="75000"/>
                  </a:schemeClr>
                </a:solidFill>
              </a:rPr>
              <a:t>PENJUALAN </a:t>
            </a:r>
            <a:r>
              <a:rPr lang="en-US" sz="2300" b="1" dirty="0" err="1" smtClean="0">
                <a:solidFill>
                  <a:schemeClr val="tx2">
                    <a:lumMod val="75000"/>
                  </a:schemeClr>
                </a:solidFill>
              </a:rPr>
              <a:t>dengan</a:t>
            </a:r>
            <a:r>
              <a:rPr lang="en-US" sz="23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id-ID" sz="2300" b="1" dirty="0" smtClean="0">
                <a:solidFill>
                  <a:schemeClr val="tx2">
                    <a:lumMod val="75000"/>
                  </a:schemeClr>
                </a:solidFill>
              </a:rPr>
              <a:t>CUSTOMER </a:t>
            </a:r>
            <a:r>
              <a:rPr lang="en-US" sz="2300" b="1" dirty="0" err="1" smtClean="0">
                <a:solidFill>
                  <a:schemeClr val="tx2">
                    <a:lumMod val="75000"/>
                  </a:schemeClr>
                </a:solidFill>
              </a:rPr>
              <a:t>disebut</a:t>
            </a:r>
            <a:r>
              <a:rPr lang="en-US" sz="23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300" b="1" dirty="0" err="1">
                <a:solidFill>
                  <a:schemeClr val="tx2">
                    <a:lumMod val="75000"/>
                  </a:schemeClr>
                </a:solidFill>
              </a:rPr>
              <a:t>equi</a:t>
            </a:r>
            <a:r>
              <a:rPr lang="en-US" sz="2300" b="1" dirty="0">
                <a:solidFill>
                  <a:schemeClr val="tx2">
                    <a:lumMod val="75000"/>
                  </a:schemeClr>
                </a:solidFill>
              </a:rPr>
              <a:t>-join.</a:t>
            </a:r>
          </a:p>
          <a:p>
            <a:r>
              <a:rPr lang="id-ID" sz="2300" b="1" dirty="0">
                <a:solidFill>
                  <a:schemeClr val="tx2">
                    <a:lumMod val="75000"/>
                  </a:schemeClr>
                </a:solidFill>
              </a:rPr>
              <a:t>Relasi antara dua tabel ditulis dalam klausa WHERE. Dari kedua tabel pada contoh kasus tersebut</a:t>
            </a:r>
            <a:r>
              <a:rPr lang="id-ID" sz="2300" b="1" dirty="0" smtClean="0">
                <a:solidFill>
                  <a:schemeClr val="tx2">
                    <a:lumMod val="75000"/>
                  </a:schemeClr>
                </a:solidFill>
              </a:rPr>
              <a:t>, maka </a:t>
            </a:r>
            <a:r>
              <a:rPr lang="id-ID" sz="2300" b="1" dirty="0">
                <a:solidFill>
                  <a:schemeClr val="tx2">
                    <a:lumMod val="75000"/>
                  </a:schemeClr>
                </a:solidFill>
              </a:rPr>
              <a:t>jika kita ingin menampilkan </a:t>
            </a:r>
            <a:r>
              <a:rPr lang="id-ID" sz="2300" b="1" dirty="0" smtClean="0">
                <a:solidFill>
                  <a:schemeClr val="tx2">
                    <a:lumMod val="75000"/>
                  </a:schemeClr>
                </a:solidFill>
              </a:rPr>
              <a:t>semua kolom dalam kedua tabel, maka perintah </a:t>
            </a:r>
            <a:r>
              <a:rPr lang="id-ID" sz="2300" b="1" dirty="0">
                <a:solidFill>
                  <a:schemeClr val="tx2">
                    <a:lumMod val="75000"/>
                  </a:schemeClr>
                </a:solidFill>
              </a:rPr>
              <a:t>SQL yang dibuat </a:t>
            </a:r>
            <a:r>
              <a:rPr lang="id-ID" sz="2300" b="1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id-ID" sz="23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id-ID" sz="2300" b="1" dirty="0" smtClean="0">
                <a:solidFill>
                  <a:schemeClr val="tx2">
                    <a:lumMod val="75000"/>
                  </a:schemeClr>
                </a:solidFill>
              </a:rPr>
              <a:t>                     SELECT * FROM customer c, penjualan p</a:t>
            </a:r>
          </a:p>
          <a:p>
            <a:pPr marL="0" indent="0">
              <a:buNone/>
            </a:pPr>
            <a:r>
              <a:rPr lang="id-ID" sz="23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id-ID" sz="2300" b="1" dirty="0" smtClean="0">
                <a:solidFill>
                  <a:schemeClr val="tx2">
                    <a:lumMod val="75000"/>
                  </a:schemeClr>
                </a:solidFill>
              </a:rPr>
              <a:t>                        WHERE c.kdcust = p.kdcust;</a:t>
            </a:r>
            <a:endParaRPr lang="id-ID" sz="23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87824" y="5877272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>
                <a:solidFill>
                  <a:schemeClr val="tx2">
                    <a:lumMod val="75000"/>
                  </a:schemeClr>
                </a:solidFill>
              </a:rPr>
              <a:t>Customer siapa saja yang pernah melakukan transaksi</a:t>
            </a:r>
            <a:endParaRPr lang="id-ID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90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id-ID" sz="4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 Join</a:t>
            </a:r>
            <a:endParaRPr lang="id-ID" sz="4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48" y="1196752"/>
            <a:ext cx="8828087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283448" y="1124744"/>
            <a:ext cx="5152648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Oval 4"/>
          <p:cNvSpPr/>
          <p:nvPr/>
        </p:nvSpPr>
        <p:spPr>
          <a:xfrm>
            <a:off x="283448" y="2636912"/>
            <a:ext cx="554461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339492" y="4149080"/>
            <a:ext cx="5040560" cy="5620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542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id-ID" sz="6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Natural Join</a:t>
            </a:r>
            <a:endParaRPr lang="id-ID" sz="6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4" y="1700808"/>
            <a:ext cx="9056687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0" y="1556792"/>
            <a:ext cx="6084168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Oval 4"/>
          <p:cNvSpPr/>
          <p:nvPr/>
        </p:nvSpPr>
        <p:spPr>
          <a:xfrm>
            <a:off x="251520" y="3520083"/>
            <a:ext cx="8784976" cy="6289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455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d-ID" sz="5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Natural Join</a:t>
            </a:r>
            <a:endParaRPr lang="id-ID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b="1" dirty="0">
                <a:solidFill>
                  <a:schemeClr val="tx2">
                    <a:lumMod val="75000"/>
                  </a:schemeClr>
                </a:solidFill>
              </a:rPr>
              <a:t>Klausa NATURAL JOIN dibuat berdasarkan semua kolom pada dua table yang memiliki nama </a:t>
            </a:r>
            <a:r>
              <a:rPr lang="id-ID" b="1" dirty="0" smtClean="0">
                <a:solidFill>
                  <a:schemeClr val="tx2">
                    <a:lumMod val="75000"/>
                  </a:schemeClr>
                </a:solidFill>
              </a:rPr>
              <a:t>yang sama</a:t>
            </a:r>
            <a:r>
              <a:rPr lang="id-ID" b="1" dirty="0">
                <a:solidFill>
                  <a:schemeClr val="tx2">
                    <a:lumMod val="75000"/>
                  </a:schemeClr>
                </a:solidFill>
              </a:rPr>
              <a:t>. Baris terpilih adalah yang memiliki nilai yang sama untuk setiap kolom yang bersesuaian </a:t>
            </a:r>
            <a:r>
              <a:rPr lang="id-ID" b="1" dirty="0" smtClean="0">
                <a:solidFill>
                  <a:schemeClr val="tx2">
                    <a:lumMod val="75000"/>
                  </a:schemeClr>
                </a:solidFill>
              </a:rPr>
              <a:t>dari </a:t>
            </a:r>
            <a:r>
              <a:rPr lang="sv-SE" b="1" dirty="0" smtClean="0">
                <a:solidFill>
                  <a:schemeClr val="tx2">
                    <a:lumMod val="75000"/>
                  </a:schemeClr>
                </a:solidFill>
              </a:rPr>
              <a:t>dua </a:t>
            </a:r>
            <a:r>
              <a:rPr lang="sv-SE" b="1" dirty="0">
                <a:solidFill>
                  <a:schemeClr val="tx2">
                    <a:lumMod val="75000"/>
                  </a:schemeClr>
                </a:solidFill>
              </a:rPr>
              <a:t>table. Jika kolom memiliki nama yang sama tapi tipe data berbeda, maka akan terjadi error.</a:t>
            </a:r>
            <a:endParaRPr lang="id-ID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92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id-ID" sz="5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Klausa USING</a:t>
            </a:r>
            <a:endParaRPr lang="id-ID" sz="5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lnSpcReduction="10000"/>
          </a:bodyPr>
          <a:lstStyle/>
          <a:p>
            <a:r>
              <a:rPr lang="id-ID" sz="2800" b="1" dirty="0">
                <a:solidFill>
                  <a:schemeClr val="tx2">
                    <a:lumMod val="75000"/>
                  </a:schemeClr>
                </a:solidFill>
              </a:rPr>
              <a:t>Jika beberapa kolom memiliki nama yang sama tapi tipe datanya tidak sesuai maka NATURAL </a:t>
            </a:r>
            <a:r>
              <a:rPr lang="id-ID" sz="2800" b="1" dirty="0" smtClean="0">
                <a:solidFill>
                  <a:schemeClr val="tx2">
                    <a:lumMod val="75000"/>
                  </a:schemeClr>
                </a:solidFill>
              </a:rPr>
              <a:t>JOIN dapat </a:t>
            </a:r>
            <a:r>
              <a:rPr lang="id-ID" sz="2800" b="1" dirty="0">
                <a:solidFill>
                  <a:schemeClr val="tx2">
                    <a:lumMod val="75000"/>
                  </a:schemeClr>
                </a:solidFill>
              </a:rPr>
              <a:t>diubah dengan menggunakan klausa USING untuk menentukan kolom mana yang </a:t>
            </a:r>
            <a:r>
              <a:rPr lang="id-ID" sz="2800" b="1" dirty="0" smtClean="0">
                <a:solidFill>
                  <a:schemeClr val="tx2">
                    <a:lumMod val="75000"/>
                  </a:schemeClr>
                </a:solidFill>
              </a:rPr>
              <a:t>harus digunakan</a:t>
            </a:r>
            <a:r>
              <a:rPr lang="id-ID" sz="2800" b="1" dirty="0">
                <a:solidFill>
                  <a:schemeClr val="tx2">
                    <a:lumMod val="75000"/>
                  </a:schemeClr>
                </a:solidFill>
              </a:rPr>
              <a:t>. </a:t>
            </a:r>
            <a:endParaRPr lang="id-ID" sz="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id-ID" sz="2800" b="1" dirty="0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lang="id-ID" sz="2800" b="1" dirty="0" smtClean="0">
                <a:solidFill>
                  <a:schemeClr val="tx2">
                    <a:lumMod val="75000"/>
                  </a:schemeClr>
                </a:solidFill>
              </a:rPr>
              <a:t>lausa </a:t>
            </a:r>
            <a:r>
              <a:rPr lang="id-ID" sz="2800" b="1" dirty="0">
                <a:solidFill>
                  <a:schemeClr val="tx2">
                    <a:lumMod val="75000"/>
                  </a:schemeClr>
                </a:solidFill>
              </a:rPr>
              <a:t>USING digunakan hanya untuk mencocokkan satu kolom saja pada saat lebih </a:t>
            </a:r>
            <a:r>
              <a:rPr lang="id-ID" sz="2800" b="1" dirty="0" smtClean="0">
                <a:solidFill>
                  <a:schemeClr val="tx2">
                    <a:lumMod val="75000"/>
                  </a:schemeClr>
                </a:solidFill>
              </a:rPr>
              <a:t>dari </a:t>
            </a:r>
            <a:r>
              <a:rPr lang="id-ID" sz="2800" b="1" dirty="0">
                <a:solidFill>
                  <a:schemeClr val="tx2">
                    <a:lumMod val="75000"/>
                  </a:schemeClr>
                </a:solidFill>
              </a:rPr>
              <a:t>satu kolom yang sesuai. </a:t>
            </a:r>
            <a:endParaRPr lang="id-ID" sz="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id-ID" sz="2800" b="1" dirty="0" smtClean="0">
                <a:solidFill>
                  <a:schemeClr val="tx2">
                    <a:lumMod val="75000"/>
                  </a:schemeClr>
                </a:solidFill>
              </a:rPr>
              <a:t>Tidak </a:t>
            </a:r>
            <a:r>
              <a:rPr lang="id-ID" sz="2800" b="1" dirty="0">
                <a:solidFill>
                  <a:schemeClr val="tx2">
                    <a:lumMod val="75000"/>
                  </a:schemeClr>
                </a:solidFill>
              </a:rPr>
              <a:t>diperbolehkan untuk menggunakan nama table atau alias dalam </a:t>
            </a:r>
            <a:r>
              <a:rPr lang="id-ID" sz="2800" b="1" dirty="0" smtClean="0">
                <a:solidFill>
                  <a:schemeClr val="tx2">
                    <a:lumMod val="75000"/>
                  </a:schemeClr>
                </a:solidFill>
              </a:rPr>
              <a:t>kolom referensi</a:t>
            </a:r>
            <a:r>
              <a:rPr lang="id-ID" sz="2800" b="1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872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d-ID" sz="5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Equi Join</a:t>
            </a:r>
            <a:endParaRPr lang="id-ID" sz="5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1296144"/>
          </a:xfrm>
        </p:spPr>
        <p:txBody>
          <a:bodyPr>
            <a:normAutofit/>
          </a:bodyPr>
          <a:lstStyle/>
          <a:p>
            <a:r>
              <a:rPr lang="id-ID" sz="2500" b="1" dirty="0">
                <a:solidFill>
                  <a:schemeClr val="tx2">
                    <a:lumMod val="75000"/>
                  </a:schemeClr>
                </a:solidFill>
              </a:rPr>
              <a:t>Relasi antara dua </a:t>
            </a:r>
            <a:r>
              <a:rPr lang="id-ID" sz="2500" b="1" dirty="0" smtClean="0">
                <a:solidFill>
                  <a:schemeClr val="tx2">
                    <a:lumMod val="75000"/>
                  </a:schemeClr>
                </a:solidFill>
              </a:rPr>
              <a:t>tabel disebut </a:t>
            </a:r>
            <a:r>
              <a:rPr lang="id-ID" sz="2500" b="1" dirty="0">
                <a:solidFill>
                  <a:schemeClr val="tx2">
                    <a:lumMod val="75000"/>
                  </a:schemeClr>
                </a:solidFill>
              </a:rPr>
              <a:t>non-equijoin jika kolom pada </a:t>
            </a:r>
            <a:r>
              <a:rPr lang="id-ID" sz="2500" b="1" dirty="0" smtClean="0">
                <a:solidFill>
                  <a:schemeClr val="tx2">
                    <a:lumMod val="75000"/>
                  </a:schemeClr>
                </a:solidFill>
              </a:rPr>
              <a:t>tabel pertama berkorespondensi langsung </a:t>
            </a:r>
            <a:r>
              <a:rPr lang="id-ID" sz="2500" b="1" dirty="0">
                <a:solidFill>
                  <a:schemeClr val="tx2">
                    <a:lumMod val="75000"/>
                  </a:schemeClr>
                </a:solidFill>
              </a:rPr>
              <a:t>dengan kolom pada </a:t>
            </a:r>
            <a:r>
              <a:rPr lang="id-ID" sz="2500" b="1" dirty="0" smtClean="0">
                <a:solidFill>
                  <a:schemeClr val="tx2">
                    <a:lumMod val="75000"/>
                  </a:schemeClr>
                </a:solidFill>
              </a:rPr>
              <a:t>tabel kedua</a:t>
            </a:r>
            <a:r>
              <a:rPr lang="id-ID" sz="2500" b="1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08919"/>
            <a:ext cx="7272808" cy="369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389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1484784"/>
            <a:ext cx="7416824" cy="14401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id-ID" sz="5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Equi Join</a:t>
            </a:r>
            <a:endParaRPr lang="id-ID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376" y="1549842"/>
            <a:ext cx="7499176" cy="12961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d-ID" sz="2200" b="1" dirty="0" smtClean="0">
                <a:solidFill>
                  <a:schemeClr val="tx2">
                    <a:lumMod val="75000"/>
                  </a:schemeClr>
                </a:solidFill>
              </a:rPr>
              <a:t>     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SELECT </a:t>
            </a:r>
            <a:r>
              <a:rPr lang="id-ID" sz="2200" b="1" dirty="0" smtClean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</a:rPr>
              <a:t>last_name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</a:rPr>
              <a:t>e.salary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</a:rPr>
              <a:t>j.grade_level</a:t>
            </a:r>
            <a:endParaRPr lang="en-US" sz="22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id-ID" sz="2200" b="1" dirty="0" smtClean="0">
                <a:solidFill>
                  <a:schemeClr val="tx2">
                    <a:lumMod val="75000"/>
                  </a:schemeClr>
                </a:solidFill>
              </a:rPr>
              <a:t>     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FROM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employees e,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</a:rPr>
              <a:t>job_grades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 j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id-ID" sz="2200" b="1" dirty="0" smtClean="0">
                <a:solidFill>
                  <a:schemeClr val="tx2">
                    <a:lumMod val="75000"/>
                  </a:schemeClr>
                </a:solidFill>
              </a:rPr>
              <a:t>       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WHERE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</a:rPr>
              <a:t>e.salary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 BETWEEN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</a:rPr>
              <a:t>j.lowest_sal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</a:rPr>
              <a:t>j.highest_sal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;</a:t>
            </a:r>
            <a:endParaRPr lang="id-ID" sz="2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84984"/>
            <a:ext cx="7320534" cy="2533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760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r"/>
            <a:r>
              <a:rPr lang="id-ID" sz="5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Join</a:t>
            </a:r>
            <a:endParaRPr lang="id-ID" sz="5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10299"/>
            <a:ext cx="8563551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98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7" y="2060848"/>
            <a:ext cx="7024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7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TABLE</a:t>
            </a:r>
            <a:endParaRPr lang="id-ID" sz="7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9375" y="548680"/>
            <a:ext cx="4104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 smtClean="0">
                <a:solidFill>
                  <a:schemeClr val="tx2">
                    <a:lumMod val="75000"/>
                  </a:schemeClr>
                </a:solidFill>
              </a:rPr>
              <a:t>MI2154 – SQL LANJUT</a:t>
            </a:r>
          </a:p>
          <a:p>
            <a:r>
              <a:rPr lang="id-ID" sz="2000" b="1" dirty="0" smtClean="0">
                <a:solidFill>
                  <a:schemeClr val="tx2">
                    <a:lumMod val="75000"/>
                  </a:schemeClr>
                </a:solidFill>
              </a:rPr>
              <a:t>Semester Genap 2015/2016</a:t>
            </a:r>
            <a:endParaRPr lang="id-ID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1640" y="3356992"/>
            <a:ext cx="662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solidFill>
                  <a:schemeClr val="tx2">
                    <a:lumMod val="75000"/>
                  </a:schemeClr>
                </a:solidFill>
              </a:rPr>
              <a:t>Disusun oleh   : RA. Paramita Mayadewi, S.Kom, M.T</a:t>
            </a:r>
          </a:p>
          <a:p>
            <a:r>
              <a:rPr lang="id-ID" sz="2000" dirty="0" smtClean="0">
                <a:solidFill>
                  <a:schemeClr val="tx2">
                    <a:lumMod val="75000"/>
                  </a:schemeClr>
                </a:solidFill>
              </a:rPr>
              <a:t>Disajikan oleh : Tim Pengajar SQL Lanjut</a:t>
            </a:r>
            <a:endParaRPr lang="id-ID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72816"/>
            <a:ext cx="8430962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id-ID" sz="5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Join</a:t>
            </a:r>
            <a:endParaRPr lang="id-ID" sz="5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251520" y="1052736"/>
            <a:ext cx="8712968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187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5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OUTER JOIN</a:t>
            </a:r>
            <a:endParaRPr lang="id-ID" sz="5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3124944"/>
          </a:xfrm>
        </p:spPr>
        <p:txBody>
          <a:bodyPr>
            <a:normAutofit lnSpcReduction="10000"/>
          </a:bodyPr>
          <a:lstStyle/>
          <a:p>
            <a:r>
              <a:rPr lang="sv-SE" sz="4000" b="1" dirty="0">
                <a:solidFill>
                  <a:schemeClr val="tx2">
                    <a:lumMod val="75000"/>
                  </a:schemeClr>
                </a:solidFill>
              </a:rPr>
              <a:t>Jika terdapat baris yang tidak memenuhi kondisi join, dan akan ditampilkan pada hasil query, </a:t>
            </a:r>
            <a:r>
              <a:rPr lang="sv-SE" sz="4000" b="1" dirty="0" smtClean="0">
                <a:solidFill>
                  <a:schemeClr val="tx2">
                    <a:lumMod val="75000"/>
                  </a:schemeClr>
                </a:solidFill>
              </a:rPr>
              <a:t>maka</a:t>
            </a:r>
            <a:r>
              <a:rPr lang="id-ID" sz="4000" b="1" dirty="0" smtClean="0">
                <a:solidFill>
                  <a:schemeClr val="tx2">
                    <a:lumMod val="75000"/>
                  </a:schemeClr>
                </a:solidFill>
              </a:rPr>
              <a:t> digunakan </a:t>
            </a:r>
            <a:r>
              <a:rPr lang="id-ID" sz="4000" b="1" i="1" dirty="0">
                <a:solidFill>
                  <a:schemeClr val="tx2">
                    <a:lumMod val="75000"/>
                  </a:schemeClr>
                </a:solidFill>
              </a:rPr>
              <a:t>outer join.</a:t>
            </a:r>
            <a:endParaRPr lang="id-ID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39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id-ID" sz="5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 Outer Join</a:t>
            </a:r>
            <a:endParaRPr lang="id-ID" sz="5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8780462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0" y="1988840"/>
            <a:ext cx="644420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852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id-ID" sz="5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 Outer </a:t>
            </a:r>
            <a:r>
              <a:rPr lang="id-ID" sz="5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  <a:endParaRPr lang="id-ID" sz="5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675687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251520" y="1847546"/>
            <a:ext cx="619268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635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06" y="476672"/>
            <a:ext cx="8229600" cy="1012974"/>
          </a:xfrm>
        </p:spPr>
        <p:txBody>
          <a:bodyPr>
            <a:normAutofit/>
          </a:bodyPr>
          <a:lstStyle/>
          <a:p>
            <a:pPr algn="l"/>
            <a:r>
              <a:rPr lang="id-ID" sz="5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 Outer Join</a:t>
            </a:r>
            <a:endParaRPr lang="id-ID" sz="5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63" y="1916832"/>
            <a:ext cx="8828087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173063" y="1772816"/>
            <a:ext cx="6775201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4722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492896"/>
            <a:ext cx="7772400" cy="1362075"/>
          </a:xfrm>
        </p:spPr>
        <p:txBody>
          <a:bodyPr/>
          <a:lstStyle/>
          <a:p>
            <a:pPr algn="ctr"/>
            <a:r>
              <a:rPr lang="id-ID" sz="6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Selesai</a:t>
            </a:r>
            <a:endParaRPr lang="id-ID" sz="60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84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id-ID" sz="5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PENGANTAR JOIN</a:t>
            </a:r>
            <a:endParaRPr lang="id-ID" sz="5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id-ID" sz="2800" b="1" dirty="0">
                <a:solidFill>
                  <a:schemeClr val="tx2">
                    <a:lumMod val="75000"/>
                  </a:schemeClr>
                </a:solidFill>
              </a:rPr>
              <a:t>JOIN adalah sebuah query yang mengkombinasikan baris dari dua atau lebih tabel atau view</a:t>
            </a:r>
            <a:r>
              <a:rPr lang="id-ID" sz="2800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id-ID" sz="2800" b="1" dirty="0">
                <a:solidFill>
                  <a:schemeClr val="tx2">
                    <a:lumMod val="75000"/>
                  </a:schemeClr>
                </a:solidFill>
              </a:rPr>
              <a:t>Untuk melakukan query </a:t>
            </a:r>
            <a:r>
              <a:rPr lang="id-ID" sz="2800" b="1">
                <a:solidFill>
                  <a:schemeClr val="tx2">
                    <a:lumMod val="75000"/>
                  </a:schemeClr>
                </a:solidFill>
              </a:rPr>
              <a:t>data </a:t>
            </a:r>
            <a:r>
              <a:rPr lang="id-ID" sz="2800" b="1" smtClean="0">
                <a:solidFill>
                  <a:schemeClr val="tx2">
                    <a:lumMod val="75000"/>
                  </a:schemeClr>
                </a:solidFill>
              </a:rPr>
              <a:t>lebih dari satu </a:t>
            </a:r>
            <a:r>
              <a:rPr lang="id-ID" sz="2800" b="1" dirty="0">
                <a:solidFill>
                  <a:schemeClr val="tx2">
                    <a:lumMod val="75000"/>
                  </a:schemeClr>
                </a:solidFill>
              </a:rPr>
              <a:t>tabel, perlu untuk mengidentifikasi kolom yang </a:t>
            </a:r>
            <a:r>
              <a:rPr lang="id-ID" sz="2800" b="1" dirty="0" smtClean="0">
                <a:solidFill>
                  <a:schemeClr val="tx2">
                    <a:lumMod val="75000"/>
                  </a:schemeClr>
                </a:solidFill>
              </a:rPr>
              <a:t>memiliki </a:t>
            </a:r>
            <a:r>
              <a:rPr lang="id-ID" sz="2800" b="1" dirty="0">
                <a:solidFill>
                  <a:schemeClr val="tx2">
                    <a:lumMod val="75000"/>
                  </a:schemeClr>
                </a:solidFill>
              </a:rPr>
              <a:t>sifat umum yang merelasikan dua tabel.</a:t>
            </a:r>
          </a:p>
          <a:p>
            <a:endParaRPr lang="id-ID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00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d-ID" sz="4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ILUSTRASI JOIN TABLE</a:t>
            </a:r>
            <a:endParaRPr lang="id-ID" sz="4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27646"/>
            <a:ext cx="7632849" cy="4521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43808" y="5862402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b="1" i="1" dirty="0" smtClean="0">
                <a:solidFill>
                  <a:schemeClr val="tx2">
                    <a:lumMod val="75000"/>
                  </a:schemeClr>
                </a:solidFill>
              </a:rPr>
              <a:t>Sumber : Oracle </a:t>
            </a:r>
            <a:r>
              <a:rPr lang="id-ID" sz="1200" b="1" i="1" dirty="0">
                <a:solidFill>
                  <a:schemeClr val="tx2">
                    <a:lumMod val="75000"/>
                  </a:schemeClr>
                </a:solidFill>
              </a:rPr>
              <a:t>Database 10g: SQL Fundamental I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122995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id-ID" sz="5400" b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Bentuk Umum Sintaks</a:t>
            </a:r>
            <a:endParaRPr lang="id-ID" sz="5400" b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55554"/>
            <a:ext cx="7416824" cy="4593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83469" y="6004197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b="1" i="1" dirty="0" smtClean="0">
                <a:solidFill>
                  <a:schemeClr val="tx2">
                    <a:lumMod val="75000"/>
                  </a:schemeClr>
                </a:solidFill>
              </a:rPr>
              <a:t>Sumber : </a:t>
            </a:r>
            <a:r>
              <a:rPr lang="id-ID" sz="1200" b="1" i="1" dirty="0">
                <a:solidFill>
                  <a:schemeClr val="tx2">
                    <a:lumMod val="75000"/>
                  </a:schemeClr>
                </a:solidFill>
              </a:rPr>
              <a:t>Oracle SQL Jumpstart With Examples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304807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pPr algn="l"/>
            <a:r>
              <a:rPr lang="id-ID" sz="6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Join</a:t>
            </a:r>
            <a:endParaRPr lang="id-ID" sz="6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id-ID" sz="2400" b="1" dirty="0">
                <a:solidFill>
                  <a:srgbClr val="7030A0"/>
                </a:solidFill>
              </a:rPr>
              <a:t>Cross-Join atau Cartesian </a:t>
            </a:r>
            <a:r>
              <a:rPr lang="id-ID" sz="2400" b="1" dirty="0" smtClean="0">
                <a:solidFill>
                  <a:srgbClr val="7030A0"/>
                </a:solidFill>
              </a:rPr>
              <a:t>Product</a:t>
            </a:r>
            <a:endParaRPr lang="id-ID" sz="2400" b="1" dirty="0">
              <a:solidFill>
                <a:srgbClr val="7030A0"/>
              </a:solidFill>
            </a:endParaRPr>
          </a:p>
          <a:p>
            <a:pPr lvl="1"/>
            <a:r>
              <a:rPr lang="id-ID" sz="2000" b="1" dirty="0">
                <a:solidFill>
                  <a:schemeClr val="tx2">
                    <a:lumMod val="75000"/>
                  </a:schemeClr>
                </a:solidFill>
              </a:rPr>
              <a:t>Menggabungkan semua data yang dipilih dari kedua </a:t>
            </a:r>
            <a:r>
              <a:rPr lang="id-ID" sz="2000" b="1" dirty="0" smtClean="0">
                <a:solidFill>
                  <a:schemeClr val="tx2">
                    <a:lumMod val="75000"/>
                  </a:schemeClr>
                </a:solidFill>
              </a:rPr>
              <a:t>tabel </a:t>
            </a:r>
            <a:r>
              <a:rPr lang="id-ID" sz="2000" b="1" dirty="0">
                <a:solidFill>
                  <a:schemeClr val="tx2">
                    <a:lumMod val="75000"/>
                  </a:schemeClr>
                </a:solidFill>
              </a:rPr>
              <a:t>kedalam satu </a:t>
            </a:r>
            <a:r>
              <a:rPr lang="id-ID" sz="2000" b="1" i="1" dirty="0">
                <a:solidFill>
                  <a:schemeClr val="tx2">
                    <a:lumMod val="75000"/>
                  </a:schemeClr>
                </a:solidFill>
              </a:rPr>
              <a:t>result </a:t>
            </a:r>
            <a:r>
              <a:rPr lang="id-ID" sz="2000" b="1" i="1" dirty="0" smtClean="0">
                <a:solidFill>
                  <a:schemeClr val="tx2">
                    <a:lumMod val="75000"/>
                  </a:schemeClr>
                </a:solidFill>
              </a:rPr>
              <a:t>set</a:t>
            </a:r>
          </a:p>
          <a:p>
            <a:r>
              <a:rPr lang="id-ID" sz="2400" b="1" dirty="0" smtClean="0">
                <a:solidFill>
                  <a:srgbClr val="7030A0"/>
                </a:solidFill>
              </a:rPr>
              <a:t>Inner Join = Natural Join = Equi-Join</a:t>
            </a:r>
          </a:p>
          <a:p>
            <a:pPr lvl="1"/>
            <a:r>
              <a:rPr lang="id-ID" sz="2000" b="1" dirty="0">
                <a:solidFill>
                  <a:schemeClr val="tx2">
                    <a:lumMod val="75000"/>
                  </a:schemeClr>
                </a:solidFill>
              </a:rPr>
              <a:t>Mengkombinasikan baris dari kedua tabel menggunakan nama dan nilai yang </a:t>
            </a:r>
            <a:r>
              <a:rPr lang="id-ID" sz="2000" b="1" dirty="0" smtClean="0">
                <a:solidFill>
                  <a:schemeClr val="tx2">
                    <a:lumMod val="75000"/>
                  </a:schemeClr>
                </a:solidFill>
              </a:rPr>
              <a:t>sama (match). </a:t>
            </a:r>
            <a:r>
              <a:rPr lang="id-ID" sz="2000" b="1" dirty="0">
                <a:solidFill>
                  <a:schemeClr val="tx2">
                    <a:lumMod val="75000"/>
                  </a:schemeClr>
                </a:solidFill>
              </a:rPr>
              <a:t>Hasil result set </a:t>
            </a:r>
            <a:r>
              <a:rPr lang="id-ID" sz="2000" b="1" dirty="0" smtClean="0">
                <a:solidFill>
                  <a:schemeClr val="tx2">
                    <a:lumMod val="75000"/>
                  </a:schemeClr>
                </a:solidFill>
              </a:rPr>
              <a:t>hanya </a:t>
            </a:r>
            <a:r>
              <a:rPr lang="id-ID" sz="2000" b="1" dirty="0">
                <a:solidFill>
                  <a:schemeClr val="tx2">
                    <a:lumMod val="75000"/>
                  </a:schemeClr>
                </a:solidFill>
              </a:rPr>
              <a:t>berisi baris-baris yang </a:t>
            </a:r>
            <a:r>
              <a:rPr lang="id-ID" sz="2000" b="1" dirty="0" smtClean="0">
                <a:solidFill>
                  <a:schemeClr val="tx2">
                    <a:lumMod val="75000"/>
                  </a:schemeClr>
                </a:solidFill>
              </a:rPr>
              <a:t>sama (match)</a:t>
            </a:r>
          </a:p>
          <a:p>
            <a:r>
              <a:rPr lang="id-ID" sz="2400" b="1" dirty="0" smtClean="0">
                <a:solidFill>
                  <a:srgbClr val="7030A0"/>
                </a:solidFill>
              </a:rPr>
              <a:t>Self Join</a:t>
            </a:r>
          </a:p>
          <a:p>
            <a:pPr lvl="1"/>
            <a:r>
              <a:rPr lang="id-ID" sz="2000" b="1" dirty="0">
                <a:solidFill>
                  <a:schemeClr val="tx2">
                    <a:lumMod val="75000"/>
                  </a:schemeClr>
                </a:solidFill>
              </a:rPr>
              <a:t>Tabel yang berelasi </a:t>
            </a:r>
            <a:r>
              <a:rPr lang="id-ID" sz="2000" b="1" dirty="0" smtClean="0">
                <a:solidFill>
                  <a:schemeClr val="tx2">
                    <a:lumMod val="75000"/>
                  </a:schemeClr>
                </a:solidFill>
              </a:rPr>
              <a:t>dengan </a:t>
            </a:r>
            <a:r>
              <a:rPr lang="id-ID" sz="2000" b="1" dirty="0">
                <a:solidFill>
                  <a:schemeClr val="tx2">
                    <a:lumMod val="75000"/>
                  </a:schemeClr>
                </a:solidFill>
              </a:rPr>
              <a:t>dirinya </a:t>
            </a:r>
            <a:r>
              <a:rPr lang="id-ID" sz="2000" b="1" dirty="0" smtClean="0">
                <a:solidFill>
                  <a:schemeClr val="tx2">
                    <a:lumMod val="75000"/>
                  </a:schemeClr>
                </a:solidFill>
              </a:rPr>
              <a:t>sendiri</a:t>
            </a:r>
          </a:p>
          <a:p>
            <a:r>
              <a:rPr lang="id-ID" sz="2400" b="1" dirty="0" smtClean="0">
                <a:solidFill>
                  <a:srgbClr val="7030A0"/>
                </a:solidFill>
              </a:rPr>
              <a:t>Non Equi-Join</a:t>
            </a:r>
          </a:p>
          <a:p>
            <a:pPr lvl="1"/>
            <a:r>
              <a:rPr lang="id-ID" sz="2000" b="1" dirty="0" smtClean="0">
                <a:solidFill>
                  <a:schemeClr val="tx2">
                    <a:lumMod val="75000"/>
                  </a:schemeClr>
                </a:solidFill>
              </a:rPr>
              <a:t>Statement </a:t>
            </a:r>
            <a:r>
              <a:rPr lang="id-ID" sz="2000" b="1" dirty="0">
                <a:solidFill>
                  <a:schemeClr val="tx2">
                    <a:lumMod val="75000"/>
                  </a:schemeClr>
                </a:solidFill>
              </a:rPr>
              <a:t>join yang menggunakan operasi </a:t>
            </a:r>
            <a:r>
              <a:rPr lang="id-ID" sz="2000" b="1" dirty="0" smtClean="0">
                <a:solidFill>
                  <a:schemeClr val="tx2">
                    <a:lumMod val="75000"/>
                  </a:schemeClr>
                </a:solidFill>
              </a:rPr>
              <a:t>un-equal </a:t>
            </a:r>
            <a:r>
              <a:rPr lang="id-ID" sz="2000" b="1" dirty="0">
                <a:solidFill>
                  <a:schemeClr val="tx2">
                    <a:lumMod val="75000"/>
                  </a:schemeClr>
                </a:solidFill>
              </a:rPr>
              <a:t>(&lt;&gt;, &lt;, &gt;, != , BETWEEN, dsb) untuk memetakan </a:t>
            </a:r>
            <a:r>
              <a:rPr lang="id-ID" sz="2000" b="1" dirty="0" smtClean="0">
                <a:solidFill>
                  <a:schemeClr val="tx2">
                    <a:lumMod val="75000"/>
                  </a:schemeClr>
                </a:solidFill>
              </a:rPr>
              <a:t>kesesuaian </a:t>
            </a:r>
            <a:r>
              <a:rPr lang="id-ID" sz="2000" b="1" dirty="0">
                <a:solidFill>
                  <a:schemeClr val="tx2">
                    <a:lumMod val="75000"/>
                  </a:schemeClr>
                </a:solidFill>
              </a:rPr>
              <a:t>baris dari tabel yang berbeda.</a:t>
            </a:r>
            <a:endParaRPr lang="id-ID" sz="20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10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pPr algn="r"/>
            <a:r>
              <a:rPr lang="id-ID" sz="6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Join</a:t>
            </a:r>
            <a:endParaRPr lang="id-ID" sz="6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lnSpcReduction="10000"/>
          </a:bodyPr>
          <a:lstStyle/>
          <a:p>
            <a:r>
              <a:rPr lang="id-ID" sz="2400" b="1" dirty="0">
                <a:solidFill>
                  <a:srgbClr val="7030A0"/>
                </a:solidFill>
              </a:rPr>
              <a:t>Outer Join</a:t>
            </a:r>
          </a:p>
          <a:p>
            <a:pPr lvl="1"/>
            <a:r>
              <a:rPr lang="id-ID" sz="2000" b="1" dirty="0">
                <a:solidFill>
                  <a:schemeClr val="tx2">
                    <a:lumMod val="75000"/>
                  </a:schemeClr>
                </a:solidFill>
              </a:rPr>
              <a:t>Sama seperti inner join, hanya baris yang dipilih bisa berasal dari satu atau kedua tabel yang tidak sama (match) dengan baris pada tabel yang lainnya. </a:t>
            </a:r>
          </a:p>
          <a:p>
            <a:pPr lvl="1"/>
            <a:r>
              <a:rPr lang="id-ID" sz="2000" b="1" dirty="0">
                <a:solidFill>
                  <a:schemeClr val="tx2">
                    <a:lumMod val="75000"/>
                  </a:schemeClr>
                </a:solidFill>
              </a:rPr>
              <a:t>Value yang tidak ada akan digantikan dengan NULL </a:t>
            </a:r>
            <a:r>
              <a:rPr lang="id-ID" sz="2000" b="1" dirty="0" smtClean="0">
                <a:solidFill>
                  <a:schemeClr val="tx2">
                    <a:lumMod val="75000"/>
                  </a:schemeClr>
                </a:solidFill>
              </a:rPr>
              <a:t>value</a:t>
            </a:r>
          </a:p>
          <a:p>
            <a:pPr lvl="1">
              <a:buFont typeface="Arial" pitchFamily="34" charset="0"/>
              <a:buChar char="•"/>
            </a:pPr>
            <a:r>
              <a:rPr lang="id-ID" sz="2000" b="1" dirty="0" smtClean="0">
                <a:solidFill>
                  <a:srgbClr val="7030A0"/>
                </a:solidFill>
              </a:rPr>
              <a:t>Left Outer Join</a:t>
            </a:r>
          </a:p>
          <a:p>
            <a:pPr lvl="2"/>
            <a:r>
              <a:rPr lang="id-ID" sz="1600" b="1" dirty="0">
                <a:solidFill>
                  <a:schemeClr val="tx2">
                    <a:lumMod val="75000"/>
                  </a:schemeClr>
                </a:solidFill>
              </a:rPr>
              <a:t>Semua baris dari tabel sebelah kiri ditambah semua baris yang sesuai (match) dengan tabel sebelah </a:t>
            </a:r>
            <a:r>
              <a:rPr lang="id-ID" sz="1600" b="1" dirty="0" smtClean="0">
                <a:solidFill>
                  <a:schemeClr val="tx2">
                    <a:lumMod val="75000"/>
                  </a:schemeClr>
                </a:solidFill>
              </a:rPr>
              <a:t>kanan</a:t>
            </a:r>
            <a:r>
              <a:rPr lang="id-ID" sz="1600" b="1" dirty="0">
                <a:solidFill>
                  <a:schemeClr val="tx2">
                    <a:lumMod val="75000"/>
                  </a:schemeClr>
                </a:solidFill>
              </a:rPr>
              <a:t>. Nilai kolom dari tabel sebelah kanan akan digantikan dengan nilai NULL ketika tidak </a:t>
            </a:r>
            <a:r>
              <a:rPr lang="id-ID" sz="1600" b="1" dirty="0" smtClean="0">
                <a:solidFill>
                  <a:schemeClr val="tx2">
                    <a:lumMod val="75000"/>
                  </a:schemeClr>
                </a:solidFill>
              </a:rPr>
              <a:t>ada baris </a:t>
            </a:r>
            <a:r>
              <a:rPr lang="id-ID" sz="1600" b="1" dirty="0">
                <a:solidFill>
                  <a:schemeClr val="tx2">
                    <a:lumMod val="75000"/>
                  </a:schemeClr>
                </a:solidFill>
              </a:rPr>
              <a:t>yang sesuai dengan tabel sebelah </a:t>
            </a:r>
            <a:r>
              <a:rPr lang="id-ID" sz="1600" b="1" dirty="0" smtClean="0">
                <a:solidFill>
                  <a:schemeClr val="tx2">
                    <a:lumMod val="75000"/>
                  </a:schemeClr>
                </a:solidFill>
              </a:rPr>
              <a:t>kiri</a:t>
            </a:r>
          </a:p>
          <a:p>
            <a:pPr lvl="1">
              <a:buFont typeface="Arial" pitchFamily="34" charset="0"/>
              <a:buChar char="•"/>
            </a:pPr>
            <a:r>
              <a:rPr lang="id-ID" sz="2000" b="1" dirty="0" smtClean="0">
                <a:solidFill>
                  <a:srgbClr val="7030A0"/>
                </a:solidFill>
              </a:rPr>
              <a:t>Right Outer Join</a:t>
            </a:r>
          </a:p>
          <a:p>
            <a:pPr lvl="2"/>
            <a:r>
              <a:rPr lang="id-ID" sz="1600" b="1" dirty="0">
                <a:solidFill>
                  <a:schemeClr val="tx2">
                    <a:lumMod val="75000"/>
                  </a:schemeClr>
                </a:solidFill>
              </a:rPr>
              <a:t>Semua baris dari tabel sebelah kanan ditambah semua baris yang sesuai (match) dengan tabel sebelah </a:t>
            </a:r>
            <a:r>
              <a:rPr lang="id-ID" sz="1600" b="1" dirty="0" smtClean="0">
                <a:solidFill>
                  <a:schemeClr val="tx2">
                    <a:lumMod val="75000"/>
                  </a:schemeClr>
                </a:solidFill>
              </a:rPr>
              <a:t>kiri, kebalikan dari left outer join</a:t>
            </a:r>
          </a:p>
          <a:p>
            <a:pPr lvl="1">
              <a:buFont typeface="Arial" pitchFamily="34" charset="0"/>
              <a:buChar char="•"/>
            </a:pPr>
            <a:r>
              <a:rPr lang="id-ID" sz="2000" b="1" dirty="0" smtClean="0">
                <a:solidFill>
                  <a:srgbClr val="7030A0"/>
                </a:solidFill>
              </a:rPr>
              <a:t>Full Outer Join</a:t>
            </a:r>
          </a:p>
          <a:p>
            <a:pPr lvl="2"/>
            <a:r>
              <a:rPr lang="id-ID" sz="1600" b="1" dirty="0">
                <a:solidFill>
                  <a:schemeClr val="tx2">
                    <a:lumMod val="75000"/>
                  </a:schemeClr>
                </a:solidFill>
              </a:rPr>
              <a:t>Semua baris dari kedua tabel, dengan menggantikan missing value dengan NULL value</a:t>
            </a:r>
            <a:endParaRPr lang="id-ID" sz="16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7878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Join/Cartesian Product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500" b="1" dirty="0">
                <a:solidFill>
                  <a:schemeClr val="tx2">
                    <a:lumMod val="75000"/>
                  </a:schemeClr>
                </a:solidFill>
              </a:rPr>
              <a:t>Cartesian product dibentuk pada saat :</a:t>
            </a:r>
          </a:p>
          <a:p>
            <a:pPr lvl="1"/>
            <a:r>
              <a:rPr lang="id-ID" sz="2500" b="1" dirty="0" smtClean="0">
                <a:solidFill>
                  <a:schemeClr val="tx2">
                    <a:lumMod val="75000"/>
                  </a:schemeClr>
                </a:solidFill>
              </a:rPr>
              <a:t>Kondisi </a:t>
            </a:r>
            <a:r>
              <a:rPr lang="id-ID" sz="2500" b="1" dirty="0">
                <a:solidFill>
                  <a:schemeClr val="tx2">
                    <a:lumMod val="75000"/>
                  </a:schemeClr>
                </a:solidFill>
              </a:rPr>
              <a:t>join diabaikan</a:t>
            </a:r>
          </a:p>
          <a:p>
            <a:pPr lvl="1"/>
            <a:r>
              <a:rPr lang="id-ID" sz="2500" b="1" dirty="0" smtClean="0">
                <a:solidFill>
                  <a:schemeClr val="tx2">
                    <a:lumMod val="75000"/>
                  </a:schemeClr>
                </a:solidFill>
              </a:rPr>
              <a:t>Kondisi </a:t>
            </a:r>
            <a:r>
              <a:rPr lang="id-ID" sz="2500" b="1" dirty="0">
                <a:solidFill>
                  <a:schemeClr val="tx2">
                    <a:lumMod val="75000"/>
                  </a:schemeClr>
                </a:solidFill>
              </a:rPr>
              <a:t>join tidak valid</a:t>
            </a:r>
          </a:p>
          <a:p>
            <a:pPr lvl="1"/>
            <a:r>
              <a:rPr lang="id-ID" sz="2500" b="1" dirty="0" smtClean="0">
                <a:solidFill>
                  <a:schemeClr val="tx2">
                    <a:lumMod val="75000"/>
                  </a:schemeClr>
                </a:solidFill>
              </a:rPr>
              <a:t>Semua </a:t>
            </a:r>
            <a:r>
              <a:rPr lang="id-ID" sz="2500" b="1" dirty="0">
                <a:solidFill>
                  <a:schemeClr val="tx2">
                    <a:lumMod val="75000"/>
                  </a:schemeClr>
                </a:solidFill>
              </a:rPr>
              <a:t>baris dalam table pertama dijoinkan ke semua baris dalam table </a:t>
            </a:r>
            <a:r>
              <a:rPr lang="id-ID" sz="2500" b="1" dirty="0" smtClean="0">
                <a:solidFill>
                  <a:schemeClr val="tx2">
                    <a:lumMod val="75000"/>
                  </a:schemeClr>
                </a:solidFill>
              </a:rPr>
              <a:t>kedua</a:t>
            </a:r>
          </a:p>
          <a:p>
            <a:r>
              <a:rPr lang="id-ID" sz="2500" b="1" dirty="0">
                <a:solidFill>
                  <a:schemeClr val="tx2">
                    <a:lumMod val="75000"/>
                  </a:schemeClr>
                </a:solidFill>
              </a:rPr>
              <a:t>Karena Cartesian Product meliputi semua kombinasi data dari dua tabel, maka tabel hasilnya </a:t>
            </a:r>
            <a:r>
              <a:rPr lang="id-ID" sz="2500" b="1" dirty="0" smtClean="0">
                <a:solidFill>
                  <a:schemeClr val="tx2">
                    <a:lumMod val="75000"/>
                  </a:schemeClr>
                </a:solidFill>
              </a:rPr>
              <a:t>berisi sejumlah </a:t>
            </a:r>
            <a:r>
              <a:rPr lang="id-ID" sz="2500" b="1" dirty="0">
                <a:solidFill>
                  <a:schemeClr val="tx2">
                    <a:lumMod val="75000"/>
                  </a:schemeClr>
                </a:solidFill>
              </a:rPr>
              <a:t>perkalian antara jumlah record dari tabel pertama dikalikan dengan jumlah record </a:t>
            </a:r>
            <a:r>
              <a:rPr lang="id-ID" sz="2500" b="1" dirty="0" smtClean="0">
                <a:solidFill>
                  <a:schemeClr val="tx2">
                    <a:lumMod val="75000"/>
                  </a:schemeClr>
                </a:solidFill>
              </a:rPr>
              <a:t>tabel kedua</a:t>
            </a:r>
            <a:r>
              <a:rPr lang="id-ID" sz="2500" b="1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112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id-ID" sz="45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Join/Cartesian Product</a:t>
            </a:r>
            <a:endParaRPr lang="id-ID" sz="4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6480720" cy="4406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351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ind_1977_slide">
  <a:themeElements>
    <a:clrScheme name="1_ind_1977_slide 1">
      <a:dk1>
        <a:srgbClr val="000000"/>
      </a:dk1>
      <a:lt1>
        <a:srgbClr val="B9D3EE"/>
      </a:lt1>
      <a:dk2>
        <a:srgbClr val="000000"/>
      </a:dk2>
      <a:lt2>
        <a:srgbClr val="B2B2B2"/>
      </a:lt2>
      <a:accent1>
        <a:srgbClr val="D2E3F4"/>
      </a:accent1>
      <a:accent2>
        <a:srgbClr val="679FDA"/>
      </a:accent2>
      <a:accent3>
        <a:srgbClr val="D9E6F5"/>
      </a:accent3>
      <a:accent4>
        <a:srgbClr val="000000"/>
      </a:accent4>
      <a:accent5>
        <a:srgbClr val="E5EFF8"/>
      </a:accent5>
      <a:accent6>
        <a:srgbClr val="5D90C5"/>
      </a:accent6>
      <a:hlink>
        <a:srgbClr val="2865A4"/>
      </a:hlink>
      <a:folHlink>
        <a:srgbClr val="2E4C6B"/>
      </a:folHlink>
    </a:clrScheme>
    <a:fontScheme name="1_ind_1977_slid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nd_1977_slide 1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D2E3F4"/>
        </a:accent1>
        <a:accent2>
          <a:srgbClr val="679FDA"/>
        </a:accent2>
        <a:accent3>
          <a:srgbClr val="D9E6F5"/>
        </a:accent3>
        <a:accent4>
          <a:srgbClr val="000000"/>
        </a:accent4>
        <a:accent5>
          <a:srgbClr val="E5EFF8"/>
        </a:accent5>
        <a:accent6>
          <a:srgbClr val="5D90C5"/>
        </a:accent6>
        <a:hlink>
          <a:srgbClr val="2865A4"/>
        </a:hlink>
        <a:folHlink>
          <a:srgbClr val="2E4C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d_1977_slide 2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66B9CC"/>
        </a:accent1>
        <a:accent2>
          <a:srgbClr val="6666CC"/>
        </a:accent2>
        <a:accent3>
          <a:srgbClr val="D9E6F5"/>
        </a:accent3>
        <a:accent4>
          <a:srgbClr val="000000"/>
        </a:accent4>
        <a:accent5>
          <a:srgbClr val="B8D9E2"/>
        </a:accent5>
        <a:accent6>
          <a:srgbClr val="5C5CB9"/>
        </a:accent6>
        <a:hlink>
          <a:srgbClr val="2E4C6B"/>
        </a:hlink>
        <a:folHlink>
          <a:srgbClr val="2E2E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d_1977_slide 3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C56230"/>
        </a:accent1>
        <a:accent2>
          <a:srgbClr val="B69715"/>
        </a:accent2>
        <a:accent3>
          <a:srgbClr val="D9E6F5"/>
        </a:accent3>
        <a:accent4>
          <a:srgbClr val="000000"/>
        </a:accent4>
        <a:accent5>
          <a:srgbClr val="DFB7AD"/>
        </a:accent5>
        <a:accent6>
          <a:srgbClr val="A58812"/>
        </a:accent6>
        <a:hlink>
          <a:srgbClr val="2E4C6B"/>
        </a:hlink>
        <a:folHlink>
          <a:srgbClr val="6B51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d_1977_slide 4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B46E17"/>
        </a:accent1>
        <a:accent2>
          <a:srgbClr val="A7BC2E"/>
        </a:accent2>
        <a:accent3>
          <a:srgbClr val="D9E6F5"/>
        </a:accent3>
        <a:accent4>
          <a:srgbClr val="000000"/>
        </a:accent4>
        <a:accent5>
          <a:srgbClr val="D6BAAB"/>
        </a:accent5>
        <a:accent6>
          <a:srgbClr val="97AA29"/>
        </a:accent6>
        <a:hlink>
          <a:srgbClr val="2E4C6B"/>
        </a:hlink>
        <a:folHlink>
          <a:srgbClr val="6B2E6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d_1977_slide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D2E3F4"/>
        </a:accent1>
        <a:accent2>
          <a:srgbClr val="679FDA"/>
        </a:accent2>
        <a:accent3>
          <a:srgbClr val="FFFFFF"/>
        </a:accent3>
        <a:accent4>
          <a:srgbClr val="000000"/>
        </a:accent4>
        <a:accent5>
          <a:srgbClr val="E5EFF8"/>
        </a:accent5>
        <a:accent6>
          <a:srgbClr val="5D90C5"/>
        </a:accent6>
        <a:hlink>
          <a:srgbClr val="2865A4"/>
        </a:hlink>
        <a:folHlink>
          <a:srgbClr val="2E4C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d_1977_slide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B9CC"/>
        </a:accent1>
        <a:accent2>
          <a:srgbClr val="6666CC"/>
        </a:accent2>
        <a:accent3>
          <a:srgbClr val="FFFFFF"/>
        </a:accent3>
        <a:accent4>
          <a:srgbClr val="000000"/>
        </a:accent4>
        <a:accent5>
          <a:srgbClr val="B8D9E2"/>
        </a:accent5>
        <a:accent6>
          <a:srgbClr val="5C5CB9"/>
        </a:accent6>
        <a:hlink>
          <a:srgbClr val="2E4C6B"/>
        </a:hlink>
        <a:folHlink>
          <a:srgbClr val="2E2E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d_1977_slide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56230"/>
        </a:accent1>
        <a:accent2>
          <a:srgbClr val="B69715"/>
        </a:accent2>
        <a:accent3>
          <a:srgbClr val="FFFFFF"/>
        </a:accent3>
        <a:accent4>
          <a:srgbClr val="000000"/>
        </a:accent4>
        <a:accent5>
          <a:srgbClr val="DFB7AD"/>
        </a:accent5>
        <a:accent6>
          <a:srgbClr val="A58812"/>
        </a:accent6>
        <a:hlink>
          <a:srgbClr val="2E4C6B"/>
        </a:hlink>
        <a:folHlink>
          <a:srgbClr val="6B51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d_1977_slide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46E17"/>
        </a:accent1>
        <a:accent2>
          <a:srgbClr val="A7BC2E"/>
        </a:accent2>
        <a:accent3>
          <a:srgbClr val="FFFFFF"/>
        </a:accent3>
        <a:accent4>
          <a:srgbClr val="000000"/>
        </a:accent4>
        <a:accent5>
          <a:srgbClr val="D6BAAB"/>
        </a:accent5>
        <a:accent6>
          <a:srgbClr val="97AA29"/>
        </a:accent6>
        <a:hlink>
          <a:srgbClr val="2E4C6B"/>
        </a:hlink>
        <a:folHlink>
          <a:srgbClr val="6B2E6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d_1977_slide">
  <a:themeElements>
    <a:clrScheme name="ind_1977_slide 1">
      <a:dk1>
        <a:srgbClr val="000000"/>
      </a:dk1>
      <a:lt1>
        <a:srgbClr val="B9D3EE"/>
      </a:lt1>
      <a:dk2>
        <a:srgbClr val="000000"/>
      </a:dk2>
      <a:lt2>
        <a:srgbClr val="B2B2B2"/>
      </a:lt2>
      <a:accent1>
        <a:srgbClr val="D2E3F4"/>
      </a:accent1>
      <a:accent2>
        <a:srgbClr val="679FDA"/>
      </a:accent2>
      <a:accent3>
        <a:srgbClr val="D9E6F5"/>
      </a:accent3>
      <a:accent4>
        <a:srgbClr val="000000"/>
      </a:accent4>
      <a:accent5>
        <a:srgbClr val="E5EFF8"/>
      </a:accent5>
      <a:accent6>
        <a:srgbClr val="5D90C5"/>
      </a:accent6>
      <a:hlink>
        <a:srgbClr val="2865A4"/>
      </a:hlink>
      <a:folHlink>
        <a:srgbClr val="2E4C6B"/>
      </a:folHlink>
    </a:clrScheme>
    <a:fontScheme name="ind_1977_slid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d_1977_slide 1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D2E3F4"/>
        </a:accent1>
        <a:accent2>
          <a:srgbClr val="679FDA"/>
        </a:accent2>
        <a:accent3>
          <a:srgbClr val="D9E6F5"/>
        </a:accent3>
        <a:accent4>
          <a:srgbClr val="000000"/>
        </a:accent4>
        <a:accent5>
          <a:srgbClr val="E5EFF8"/>
        </a:accent5>
        <a:accent6>
          <a:srgbClr val="5D90C5"/>
        </a:accent6>
        <a:hlink>
          <a:srgbClr val="2865A4"/>
        </a:hlink>
        <a:folHlink>
          <a:srgbClr val="2E4C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2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66B9CC"/>
        </a:accent1>
        <a:accent2>
          <a:srgbClr val="6666CC"/>
        </a:accent2>
        <a:accent3>
          <a:srgbClr val="D9E6F5"/>
        </a:accent3>
        <a:accent4>
          <a:srgbClr val="000000"/>
        </a:accent4>
        <a:accent5>
          <a:srgbClr val="B8D9E2"/>
        </a:accent5>
        <a:accent6>
          <a:srgbClr val="5C5CB9"/>
        </a:accent6>
        <a:hlink>
          <a:srgbClr val="2E4C6B"/>
        </a:hlink>
        <a:folHlink>
          <a:srgbClr val="2E2E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3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C56230"/>
        </a:accent1>
        <a:accent2>
          <a:srgbClr val="B69715"/>
        </a:accent2>
        <a:accent3>
          <a:srgbClr val="D9E6F5"/>
        </a:accent3>
        <a:accent4>
          <a:srgbClr val="000000"/>
        </a:accent4>
        <a:accent5>
          <a:srgbClr val="DFB7AD"/>
        </a:accent5>
        <a:accent6>
          <a:srgbClr val="A58812"/>
        </a:accent6>
        <a:hlink>
          <a:srgbClr val="2E4C6B"/>
        </a:hlink>
        <a:folHlink>
          <a:srgbClr val="6B51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4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B46E17"/>
        </a:accent1>
        <a:accent2>
          <a:srgbClr val="A7BC2E"/>
        </a:accent2>
        <a:accent3>
          <a:srgbClr val="D9E6F5"/>
        </a:accent3>
        <a:accent4>
          <a:srgbClr val="000000"/>
        </a:accent4>
        <a:accent5>
          <a:srgbClr val="D6BAAB"/>
        </a:accent5>
        <a:accent6>
          <a:srgbClr val="97AA29"/>
        </a:accent6>
        <a:hlink>
          <a:srgbClr val="2E4C6B"/>
        </a:hlink>
        <a:folHlink>
          <a:srgbClr val="6B2E6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D2E3F4"/>
        </a:accent1>
        <a:accent2>
          <a:srgbClr val="679FDA"/>
        </a:accent2>
        <a:accent3>
          <a:srgbClr val="FFFFFF"/>
        </a:accent3>
        <a:accent4>
          <a:srgbClr val="000000"/>
        </a:accent4>
        <a:accent5>
          <a:srgbClr val="E5EFF8"/>
        </a:accent5>
        <a:accent6>
          <a:srgbClr val="5D90C5"/>
        </a:accent6>
        <a:hlink>
          <a:srgbClr val="2865A4"/>
        </a:hlink>
        <a:folHlink>
          <a:srgbClr val="2E4C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B9CC"/>
        </a:accent1>
        <a:accent2>
          <a:srgbClr val="6666CC"/>
        </a:accent2>
        <a:accent3>
          <a:srgbClr val="FFFFFF"/>
        </a:accent3>
        <a:accent4>
          <a:srgbClr val="000000"/>
        </a:accent4>
        <a:accent5>
          <a:srgbClr val="B8D9E2"/>
        </a:accent5>
        <a:accent6>
          <a:srgbClr val="5C5CB9"/>
        </a:accent6>
        <a:hlink>
          <a:srgbClr val="2E4C6B"/>
        </a:hlink>
        <a:folHlink>
          <a:srgbClr val="2E2E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56230"/>
        </a:accent1>
        <a:accent2>
          <a:srgbClr val="B69715"/>
        </a:accent2>
        <a:accent3>
          <a:srgbClr val="FFFFFF"/>
        </a:accent3>
        <a:accent4>
          <a:srgbClr val="000000"/>
        </a:accent4>
        <a:accent5>
          <a:srgbClr val="DFB7AD"/>
        </a:accent5>
        <a:accent6>
          <a:srgbClr val="A58812"/>
        </a:accent6>
        <a:hlink>
          <a:srgbClr val="2E4C6B"/>
        </a:hlink>
        <a:folHlink>
          <a:srgbClr val="6B51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46E17"/>
        </a:accent1>
        <a:accent2>
          <a:srgbClr val="A7BC2E"/>
        </a:accent2>
        <a:accent3>
          <a:srgbClr val="FFFFFF"/>
        </a:accent3>
        <a:accent4>
          <a:srgbClr val="000000"/>
        </a:accent4>
        <a:accent5>
          <a:srgbClr val="D6BAAB"/>
        </a:accent5>
        <a:accent6>
          <a:srgbClr val="97AA29"/>
        </a:accent6>
        <a:hlink>
          <a:srgbClr val="2E4C6B"/>
        </a:hlink>
        <a:folHlink>
          <a:srgbClr val="6B2E6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it-ppt-template-005</Template>
  <TotalTime>7583</TotalTime>
  <Words>691</Words>
  <Application>Microsoft Office PowerPoint</Application>
  <PresentationFormat>On-screen Show (4:3)</PresentationFormat>
  <Paragraphs>74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SimSun</vt:lpstr>
      <vt:lpstr>Arial</vt:lpstr>
      <vt:lpstr>Bradley Hand ITC</vt:lpstr>
      <vt:lpstr>Calibri</vt:lpstr>
      <vt:lpstr>1_ind_1977_slide</vt:lpstr>
      <vt:lpstr>ind_1977_slide</vt:lpstr>
      <vt:lpstr>SASARAN PEMBELAJARAN</vt:lpstr>
      <vt:lpstr>PowerPoint Presentation</vt:lpstr>
      <vt:lpstr>PENGANTAR JOIN</vt:lpstr>
      <vt:lpstr>ILUSTRASI JOIN TABLE</vt:lpstr>
      <vt:lpstr>Bentuk Umum Sintaks</vt:lpstr>
      <vt:lpstr>Tipe Join</vt:lpstr>
      <vt:lpstr>Tipe Join</vt:lpstr>
      <vt:lpstr>Cross Join/Cartesian Product</vt:lpstr>
      <vt:lpstr>Cross Join/Cartesian Product</vt:lpstr>
      <vt:lpstr>Cross Join/Cartesian Product</vt:lpstr>
      <vt:lpstr>Cross Join/Cartesian Product</vt:lpstr>
      <vt:lpstr>Equi Join</vt:lpstr>
      <vt:lpstr>Equi Join</vt:lpstr>
      <vt:lpstr>Natural Join</vt:lpstr>
      <vt:lpstr>Natural Join</vt:lpstr>
      <vt:lpstr>Klausa USING</vt:lpstr>
      <vt:lpstr>Non Equi Join</vt:lpstr>
      <vt:lpstr>Non Equi Join</vt:lpstr>
      <vt:lpstr>Self Join</vt:lpstr>
      <vt:lpstr>Self Join</vt:lpstr>
      <vt:lpstr>OUTER JOIN</vt:lpstr>
      <vt:lpstr>Left Outer Join</vt:lpstr>
      <vt:lpstr>Right Outer Join</vt:lpstr>
      <vt:lpstr>Full Outer Join</vt:lpstr>
      <vt:lpstr>Selesai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Manajemen Mutu &amp; Pengembangan</dc:title>
  <dc:creator>TOSHIBA</dc:creator>
  <cp:lastModifiedBy>elis hernawati</cp:lastModifiedBy>
  <cp:revision>245</cp:revision>
  <dcterms:created xsi:type="dcterms:W3CDTF">2011-07-11T15:34:57Z</dcterms:created>
  <dcterms:modified xsi:type="dcterms:W3CDTF">2016-10-14T09:23:37Z</dcterms:modified>
</cp:coreProperties>
</file>