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1" r:id="rId1"/>
    <p:sldMasterId id="2147483687" r:id="rId2"/>
  </p:sldMasterIdLst>
  <p:notesMasterIdLst>
    <p:notesMasterId r:id="rId66"/>
  </p:notesMasterIdLst>
  <p:sldIdLst>
    <p:sldId id="274" r:id="rId3"/>
    <p:sldId id="257" r:id="rId4"/>
    <p:sldId id="302" r:id="rId5"/>
    <p:sldId id="303" r:id="rId6"/>
    <p:sldId id="304" r:id="rId7"/>
    <p:sldId id="305" r:id="rId8"/>
    <p:sldId id="306" r:id="rId9"/>
    <p:sldId id="307" r:id="rId10"/>
    <p:sldId id="308" r:id="rId11"/>
    <p:sldId id="309" r:id="rId12"/>
    <p:sldId id="310" r:id="rId13"/>
    <p:sldId id="311" r:id="rId14"/>
    <p:sldId id="312" r:id="rId15"/>
    <p:sldId id="313" r:id="rId16"/>
    <p:sldId id="314" r:id="rId17"/>
    <p:sldId id="315" r:id="rId18"/>
    <p:sldId id="316" r:id="rId19"/>
    <p:sldId id="317" r:id="rId20"/>
    <p:sldId id="318" r:id="rId21"/>
    <p:sldId id="319" r:id="rId22"/>
    <p:sldId id="320" r:id="rId23"/>
    <p:sldId id="321" r:id="rId24"/>
    <p:sldId id="322" r:id="rId25"/>
    <p:sldId id="323" r:id="rId26"/>
    <p:sldId id="324" r:id="rId27"/>
    <p:sldId id="325" r:id="rId28"/>
    <p:sldId id="326" r:id="rId29"/>
    <p:sldId id="327" r:id="rId30"/>
    <p:sldId id="328" r:id="rId31"/>
    <p:sldId id="329" r:id="rId32"/>
    <p:sldId id="330" r:id="rId33"/>
    <p:sldId id="331" r:id="rId34"/>
    <p:sldId id="332" r:id="rId35"/>
    <p:sldId id="333" r:id="rId36"/>
    <p:sldId id="334" r:id="rId37"/>
    <p:sldId id="335" r:id="rId38"/>
    <p:sldId id="336" r:id="rId39"/>
    <p:sldId id="337" r:id="rId40"/>
    <p:sldId id="338" r:id="rId41"/>
    <p:sldId id="339" r:id="rId42"/>
    <p:sldId id="340" r:id="rId43"/>
    <p:sldId id="341" r:id="rId44"/>
    <p:sldId id="342" r:id="rId45"/>
    <p:sldId id="343" r:id="rId46"/>
    <p:sldId id="344" r:id="rId47"/>
    <p:sldId id="345" r:id="rId48"/>
    <p:sldId id="346" r:id="rId49"/>
    <p:sldId id="347" r:id="rId50"/>
    <p:sldId id="348" r:id="rId51"/>
    <p:sldId id="349" r:id="rId52"/>
    <p:sldId id="350" r:id="rId53"/>
    <p:sldId id="351" r:id="rId54"/>
    <p:sldId id="352" r:id="rId55"/>
    <p:sldId id="353" r:id="rId56"/>
    <p:sldId id="354" r:id="rId57"/>
    <p:sldId id="357" r:id="rId58"/>
    <p:sldId id="358" r:id="rId59"/>
    <p:sldId id="359" r:id="rId60"/>
    <p:sldId id="360" r:id="rId61"/>
    <p:sldId id="361" r:id="rId62"/>
    <p:sldId id="362" r:id="rId63"/>
    <p:sldId id="363" r:id="rId64"/>
    <p:sldId id="295" r:id="rId65"/>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p:scale>
          <a:sx n="76" d="100"/>
          <a:sy n="76" d="100"/>
        </p:scale>
        <p:origin x="-1044" y="-162"/>
      </p:cViewPr>
      <p:guideLst>
        <p:guide orient="horz" pos="2160"/>
        <p:guide pos="2880"/>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D583BD-EF78-4965-A6CF-888674C3E136}" type="datetimeFigureOut">
              <a:rPr lang="en-US" smtClean="0"/>
              <a:t>10/15/2016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6CDE56-9355-463A-9868-840D31FF080F}" type="slidenum">
              <a:rPr lang="en-US" smtClean="0"/>
              <a:t>‹#›</a:t>
            </a:fld>
            <a:endParaRPr lang="en-US"/>
          </a:p>
        </p:txBody>
      </p:sp>
    </p:spTree>
    <p:extLst>
      <p:ext uri="{BB962C8B-B14F-4D97-AF65-F5344CB8AC3E}">
        <p14:creationId xmlns:p14="http://schemas.microsoft.com/office/powerpoint/2010/main" val="1744597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image" Target="../media/image23.png"/></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image" Target="../media/image28.png"/></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notesMaster" Target="../notesMasters/notesMaster1.xml"/><Relationship Id="rId1" Type="http://schemas.openxmlformats.org/officeDocument/2006/relationships/vmlDrawing" Target="../drawings/vmlDrawing1.vml"/><Relationship Id="rId5" Type="http://schemas.openxmlformats.org/officeDocument/2006/relationships/image" Target="../media/image37.wmf"/><Relationship Id="rId4" Type="http://schemas.openxmlformats.org/officeDocument/2006/relationships/oleObject" Target="../embeddings/oleObject1.bin"/></Relationships>
</file>

<file path=ppt/notesSlides/_rels/note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image" Target="../media/image42.png"/></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slide" Target="../slides/slide33.xml"/><Relationship Id="rId2" Type="http://schemas.openxmlformats.org/officeDocument/2006/relationships/notesMaster" Target="../notesMasters/notesMaster1.xml"/><Relationship Id="rId1" Type="http://schemas.openxmlformats.org/officeDocument/2006/relationships/vmlDrawing" Target="../drawings/vmlDrawing2.vml"/><Relationship Id="rId5" Type="http://schemas.openxmlformats.org/officeDocument/2006/relationships/image" Target="../media/image44.wmf"/><Relationship Id="rId4" Type="http://schemas.openxmlformats.org/officeDocument/2006/relationships/oleObject" Target="../embeddings/oleObject2.bin"/></Relationships>
</file>

<file path=ppt/notesSlides/_rels/notesSlide31.xml.rels><?xml version="1.0" encoding="UTF-8" standalone="yes"?>
<Relationships xmlns="http://schemas.openxmlformats.org/package/2006/relationships"><Relationship Id="rId3" Type="http://schemas.openxmlformats.org/officeDocument/2006/relationships/slide" Target="../slides/slide34.xml"/><Relationship Id="rId2" Type="http://schemas.openxmlformats.org/officeDocument/2006/relationships/notesMaster" Target="../notesMasters/notesMaster1.xml"/><Relationship Id="rId1" Type="http://schemas.openxmlformats.org/officeDocument/2006/relationships/vmlDrawing" Target="../drawings/vmlDrawing3.vml"/><Relationship Id="rId5" Type="http://schemas.openxmlformats.org/officeDocument/2006/relationships/image" Target="../media/image47.wmf"/><Relationship Id="rId4" Type="http://schemas.openxmlformats.org/officeDocument/2006/relationships/oleObject" Target="../embeddings/oleObject3.bin"/></Relationships>
</file>

<file path=ppt/notesSlides/_rels/notesSlide32.xml.rels><?xml version="1.0" encoding="UTF-8" standalone="yes"?>
<Relationships xmlns="http://schemas.openxmlformats.org/package/2006/relationships"><Relationship Id="rId3" Type="http://schemas.openxmlformats.org/officeDocument/2006/relationships/slide" Target="../slides/slide35.xml"/><Relationship Id="rId2" Type="http://schemas.openxmlformats.org/officeDocument/2006/relationships/notesMaster" Target="../notesMasters/notesMaster1.xml"/><Relationship Id="rId1" Type="http://schemas.openxmlformats.org/officeDocument/2006/relationships/vmlDrawing" Target="../drawings/vmlDrawing4.vml"/><Relationship Id="rId5" Type="http://schemas.openxmlformats.org/officeDocument/2006/relationships/image" Target="../media/image50.wmf"/><Relationship Id="rId4" Type="http://schemas.openxmlformats.org/officeDocument/2006/relationships/oleObject" Target="../embeddings/oleObject4.bin"/></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image" Target="../media/image8.png"/></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0ADB422-385E-4B1F-BB16-CF888F462F4C}" type="slidenum">
              <a:rPr lang="en-US" altLang="en-US"/>
              <a:pPr/>
              <a:t>4</a:t>
            </a:fld>
            <a:endParaRPr lang="en-US" altLang="en-US"/>
          </a:p>
        </p:txBody>
      </p:sp>
      <p:sp>
        <p:nvSpPr>
          <p:cNvPr id="50179" name="Rectangle 2"/>
          <p:cNvSpPr>
            <a:spLocks noGrp="1" noRot="1" noChangeAspect="1" noChangeArrowheads="1" noTextEdit="1"/>
          </p:cNvSpPr>
          <p:nvPr>
            <p:ph type="sldImg"/>
          </p:nvPr>
        </p:nvSpPr>
        <p:spPr>
          <a:xfrm>
            <a:off x="485775" y="153988"/>
            <a:ext cx="5884863" cy="4413250"/>
          </a:xfrm>
          <a:ln w="12700" cap="flat">
            <a:solidFill>
              <a:schemeClr val="tx1"/>
            </a:solidFill>
          </a:ln>
        </p:spPr>
      </p:sp>
      <p:sp>
        <p:nvSpPr>
          <p:cNvPr id="50180" name="Rectangle 3"/>
          <p:cNvSpPr>
            <a:spLocks noGrp="1" noChangeArrowheads="1"/>
          </p:cNvSpPr>
          <p:nvPr>
            <p:ph type="body" idx="1"/>
          </p:nvPr>
        </p:nvSpPr>
        <p:spPr>
          <a:xfrm>
            <a:off x="412750" y="4781550"/>
            <a:ext cx="6029325" cy="37544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16" tIns="45658" rIns="91316" bIns="45658"/>
          <a:lstStyle/>
          <a:p>
            <a:pPr defTabSz="425450" eaLnBrk="1" hangingPunct="1"/>
            <a:endParaRPr lang="en-US" altLang="en-US"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6B9AAA7-82BF-42DF-AEA7-31C82CF15CA5}" type="slidenum">
              <a:rPr lang="en-US" altLang="en-US"/>
              <a:pPr/>
              <a:t>13</a:t>
            </a:fld>
            <a:endParaRPr lang="en-US" altLang="en-US"/>
          </a:p>
        </p:txBody>
      </p:sp>
      <p:sp>
        <p:nvSpPr>
          <p:cNvPr id="59395" name="Rectangle 2"/>
          <p:cNvSpPr>
            <a:spLocks noGrp="1" noRot="1" noChangeAspect="1" noChangeArrowheads="1" noTextEdit="1"/>
          </p:cNvSpPr>
          <p:nvPr>
            <p:ph type="sldImg"/>
          </p:nvPr>
        </p:nvSpPr>
        <p:spPr>
          <a:xfrm>
            <a:off x="485775" y="153988"/>
            <a:ext cx="5884863" cy="4413250"/>
          </a:xfrm>
          <a:ln w="12700" cap="flat">
            <a:solidFill>
              <a:schemeClr val="tx1"/>
            </a:solidFill>
          </a:ln>
        </p:spPr>
      </p:sp>
      <p:sp>
        <p:nvSpPr>
          <p:cNvPr id="59396" name="Rectangle 3"/>
          <p:cNvSpPr>
            <a:spLocks noGrp="1" noChangeArrowheads="1"/>
          </p:cNvSpPr>
          <p:nvPr>
            <p:ph type="body" idx="1"/>
          </p:nvPr>
        </p:nvSpPr>
        <p:spPr>
          <a:xfrm>
            <a:off x="412750" y="4773613"/>
            <a:ext cx="6029325" cy="37544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16" tIns="45658" rIns="91316" bIns="45658"/>
          <a:lstStyle/>
          <a:p>
            <a:pPr eaLnBrk="1" hangingPunct="1">
              <a:lnSpc>
                <a:spcPct val="112000"/>
              </a:lnSpc>
              <a:spcBef>
                <a:spcPct val="0"/>
              </a:spcBef>
              <a:spcAft>
                <a:spcPct val="24000"/>
              </a:spcAft>
            </a:pPr>
            <a:r>
              <a:rPr lang="en-US" altLang="en-US" smtClean="0">
                <a:latin typeface="Arial" charset="0"/>
              </a:rPr>
              <a:t>Column Aliases</a:t>
            </a:r>
            <a:endParaRPr lang="en-US" altLang="en-US" b="1" smtClean="0">
              <a:latin typeface="Times" pitchFamily="18" charset="0"/>
            </a:endParaRPr>
          </a:p>
          <a:p>
            <a:pPr lvl="1" eaLnBrk="1" hangingPunct="1"/>
            <a:r>
              <a:rPr lang="en-US" altLang="en-US" smtClean="0">
                <a:latin typeface="Arial" charset="0"/>
              </a:rPr>
              <a:t>When displaying the result of a query, </a:t>
            </a:r>
            <a:r>
              <a:rPr lang="en-US" altLang="en-US" i="1" smtClean="0">
                <a:latin typeface="Arial" charset="0"/>
              </a:rPr>
              <a:t>i</a:t>
            </a:r>
            <a:r>
              <a:rPr lang="en-US" altLang="en-US" smtClean="0">
                <a:latin typeface="Arial" charset="0"/>
              </a:rPr>
              <a:t>SQL*Plus normally uses the name of the selected column as the column heading. This heading may not be descriptive and hence may be difficult to understand. You can change a column heading by using a column alias.</a:t>
            </a:r>
          </a:p>
          <a:p>
            <a:pPr lvl="1" eaLnBrk="1" hangingPunct="1"/>
            <a:r>
              <a:rPr lang="en-US" altLang="en-US" smtClean="0">
                <a:latin typeface="Arial" charset="0"/>
              </a:rPr>
              <a:t>Specify the alias after the column in the </a:t>
            </a:r>
            <a:r>
              <a:rPr lang="en-US" altLang="en-US" smtClean="0">
                <a:latin typeface="Courier New" pitchFamily="49" charset="0"/>
              </a:rPr>
              <a:t>SELECT</a:t>
            </a:r>
            <a:r>
              <a:rPr lang="en-US" altLang="en-US" smtClean="0">
                <a:latin typeface="Arial" charset="0"/>
              </a:rPr>
              <a:t> list using a space as a separator. By default, </a:t>
            </a:r>
            <a:r>
              <a:rPr lang="en-US" altLang="en-US" smtClean="0">
                <a:solidFill>
                  <a:srgbClr val="FC0128"/>
                </a:solidFill>
                <a:latin typeface="Arial" charset="0"/>
              </a:rPr>
              <a:t>alias headings</a:t>
            </a:r>
            <a:r>
              <a:rPr lang="en-US" altLang="en-US" smtClean="0">
                <a:latin typeface="Arial" charset="0"/>
              </a:rPr>
              <a:t> appear in uppercase. If the alias contains spaces or special characters (such as # or $), or is case sensitive, enclose the alias in double quotation marks (" ").</a:t>
            </a:r>
          </a:p>
          <a:p>
            <a:pPr eaLnBrk="1" hangingPunct="1"/>
            <a:endParaRPr lang="en-US" altLang="en-US" smtClean="0">
              <a:latin typeface="Arial" charset="0"/>
            </a:endParaRPr>
          </a:p>
          <a:p>
            <a:pPr eaLnBrk="1" hangingPunct="1"/>
            <a:endParaRPr lang="en-US" altLang="en-US" smtClean="0">
              <a:solidFill>
                <a:schemeClr val="accent2"/>
              </a:solidFill>
              <a:latin typeface="Arial" charset="0"/>
            </a:endParaRPr>
          </a:p>
          <a:p>
            <a:pPr eaLnBrk="1" hangingPunct="1"/>
            <a:endParaRPr lang="en-US" altLang="en-US" smtClean="0">
              <a:solidFill>
                <a:schemeClr val="accent2"/>
              </a:solidFill>
              <a:latin typeface="Arial" charset="0"/>
            </a:endParaRPr>
          </a:p>
          <a:p>
            <a:pPr eaLnBrk="1" hangingPunct="1"/>
            <a:endParaRPr lang="en-US" altLang="en-US" smtClean="0">
              <a:solidFill>
                <a:schemeClr val="accent2"/>
              </a:solidFill>
              <a:latin typeface="Arial" charset="0"/>
            </a:endParaRPr>
          </a:p>
          <a:p>
            <a:pPr eaLnBrk="1" hangingPunct="1"/>
            <a:endParaRPr lang="en-US" altLang="en-US" smtClean="0">
              <a:solidFill>
                <a:schemeClr val="accent2"/>
              </a:solidFill>
              <a:latin typeface="Arial" charset="0"/>
            </a:endParaRPr>
          </a:p>
          <a:p>
            <a:pPr eaLnBrk="1" hangingPunct="1"/>
            <a:r>
              <a:rPr lang="en-US" altLang="en-US" smtClean="0">
                <a:solidFill>
                  <a:srgbClr val="0000FF"/>
                </a:solidFill>
                <a:latin typeface="Arial" charset="0"/>
              </a:rPr>
              <a:t>Instructor Note</a:t>
            </a:r>
          </a:p>
          <a:p>
            <a:pPr lvl="1" eaLnBrk="1" hangingPunct="1"/>
            <a:r>
              <a:rPr lang="en-US" altLang="en-US" smtClean="0">
                <a:solidFill>
                  <a:srgbClr val="0000FF"/>
                </a:solidFill>
                <a:latin typeface="Arial" charset="0"/>
              </a:rPr>
              <a:t>Within a SQL statement, a column alias can be used in both the </a:t>
            </a:r>
            <a:r>
              <a:rPr lang="en-US" altLang="en-US" smtClean="0">
                <a:solidFill>
                  <a:srgbClr val="0000FF"/>
                </a:solidFill>
                <a:latin typeface="Courier New" pitchFamily="49" charset="0"/>
              </a:rPr>
              <a:t>SELECT</a:t>
            </a:r>
            <a:r>
              <a:rPr lang="en-US" altLang="en-US" smtClean="0">
                <a:solidFill>
                  <a:srgbClr val="0000FF"/>
                </a:solidFill>
                <a:latin typeface="Arial" charset="0"/>
              </a:rPr>
              <a:t> clause and the </a:t>
            </a:r>
            <a:r>
              <a:rPr lang="en-US" altLang="en-US" smtClean="0">
                <a:solidFill>
                  <a:srgbClr val="0000FF"/>
                </a:solidFill>
                <a:latin typeface="Courier New" pitchFamily="49" charset="0"/>
              </a:rPr>
              <a:t>ORDER BY</a:t>
            </a:r>
            <a:r>
              <a:rPr lang="en-US" altLang="en-US" smtClean="0">
                <a:solidFill>
                  <a:srgbClr val="0000FF"/>
                </a:solidFill>
                <a:latin typeface="Arial" charset="0"/>
              </a:rPr>
              <a:t> clause. You cannot use column aliases in the </a:t>
            </a:r>
            <a:r>
              <a:rPr lang="en-US" altLang="en-US" smtClean="0">
                <a:solidFill>
                  <a:srgbClr val="0000FF"/>
                </a:solidFill>
                <a:latin typeface="Courier New" pitchFamily="49" charset="0"/>
              </a:rPr>
              <a:t>WHERE</a:t>
            </a:r>
            <a:r>
              <a:rPr lang="en-US" altLang="en-US" smtClean="0">
                <a:solidFill>
                  <a:srgbClr val="0000FF"/>
                </a:solidFill>
                <a:latin typeface="Arial" charset="0"/>
              </a:rPr>
              <a:t> clause. Both alias features comply with the ANSI SQL 92 standard.</a:t>
            </a:r>
          </a:p>
          <a:p>
            <a:pPr lvl="1" eaLnBrk="1" hangingPunct="1"/>
            <a:r>
              <a:rPr lang="en-US" altLang="en-US" smtClean="0">
                <a:solidFill>
                  <a:srgbClr val="0000FF"/>
                </a:solidFill>
                <a:latin typeface="Arial" charset="0"/>
              </a:rPr>
              <a:t>Demo: </a:t>
            </a:r>
            <a:r>
              <a:rPr lang="en-US" altLang="en-US" smtClean="0">
                <a:solidFill>
                  <a:srgbClr val="0000FF"/>
                </a:solidFill>
                <a:latin typeface="Courier New" pitchFamily="49" charset="0"/>
              </a:rPr>
              <a:t>1_alias.sql</a:t>
            </a:r>
          </a:p>
          <a:p>
            <a:pPr lvl="1" eaLnBrk="1" hangingPunct="1"/>
            <a:r>
              <a:rPr lang="en-US" altLang="en-US" smtClean="0">
                <a:solidFill>
                  <a:srgbClr val="0000FF"/>
                </a:solidFill>
                <a:latin typeface="Arial" charset="0"/>
              </a:rPr>
              <a:t>Purpose:</a:t>
            </a:r>
            <a:r>
              <a:rPr lang="en-US" altLang="en-US" i="1" smtClean="0">
                <a:solidFill>
                  <a:srgbClr val="0000FF"/>
                </a:solidFill>
                <a:latin typeface="Arial" charset="0"/>
              </a:rPr>
              <a:t> </a:t>
            </a:r>
            <a:r>
              <a:rPr lang="en-US" altLang="en-US" smtClean="0">
                <a:solidFill>
                  <a:srgbClr val="0000FF"/>
                </a:solidFill>
                <a:latin typeface="Arial" charset="0"/>
              </a:rPr>
              <a:t>To illustrate the use of aliases in expressions.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392926D-A758-4088-82EC-27FF73F224C6}" type="slidenum">
              <a:rPr lang="en-US" altLang="en-US"/>
              <a:pPr/>
              <a:t>14</a:t>
            </a:fld>
            <a:endParaRPr lang="en-US" altLang="en-US"/>
          </a:p>
        </p:txBody>
      </p:sp>
      <p:sp>
        <p:nvSpPr>
          <p:cNvPr id="60419" name="Rectangle 2"/>
          <p:cNvSpPr>
            <a:spLocks noGrp="1" noChangeArrowheads="1"/>
          </p:cNvSpPr>
          <p:nvPr>
            <p:ph type="body" idx="1"/>
          </p:nvPr>
        </p:nvSpPr>
        <p:spPr>
          <a:xfrm>
            <a:off x="412750" y="4773613"/>
            <a:ext cx="6029325" cy="37544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16" tIns="45658" rIns="91316" bIns="45658"/>
          <a:lstStyle/>
          <a:p>
            <a:pPr defTabSz="425450" eaLnBrk="1" hangingPunct="1"/>
            <a:r>
              <a:rPr lang="en-US" altLang="en-US" smtClean="0">
                <a:latin typeface="Arial" charset="0"/>
              </a:rPr>
              <a:t>Column Aliases (continued)</a:t>
            </a:r>
          </a:p>
          <a:p>
            <a:pPr marL="119063" lvl="1" defTabSz="425450" eaLnBrk="1" hangingPunct="1"/>
            <a:r>
              <a:rPr lang="en-US" altLang="en-US" smtClean="0">
                <a:latin typeface="Arial" charset="0"/>
              </a:rPr>
              <a:t>The first example displays the names and the commission percentages of all the employees. Notice that the optional </a:t>
            </a:r>
            <a:r>
              <a:rPr lang="en-US" altLang="en-US" smtClean="0">
                <a:latin typeface="Courier New" pitchFamily="49" charset="0"/>
              </a:rPr>
              <a:t>AS</a:t>
            </a:r>
            <a:r>
              <a:rPr lang="en-US" altLang="en-US" smtClean="0">
                <a:latin typeface="Arial" charset="0"/>
              </a:rPr>
              <a:t> keyword has been used before the column </a:t>
            </a:r>
            <a:r>
              <a:rPr lang="en-US" altLang="en-US" smtClean="0">
                <a:solidFill>
                  <a:srgbClr val="FC0128"/>
                </a:solidFill>
                <a:latin typeface="Arial" charset="0"/>
              </a:rPr>
              <a:t>alias</a:t>
            </a:r>
            <a:r>
              <a:rPr lang="en-US" altLang="en-US" smtClean="0">
                <a:latin typeface="Arial" charset="0"/>
              </a:rPr>
              <a:t> name. The result of the query is the same whether the </a:t>
            </a:r>
            <a:r>
              <a:rPr lang="en-US" altLang="en-US" smtClean="0">
                <a:latin typeface="Courier New" pitchFamily="49" charset="0"/>
              </a:rPr>
              <a:t>AS</a:t>
            </a:r>
            <a:r>
              <a:rPr lang="en-US" altLang="en-US" smtClean="0">
                <a:solidFill>
                  <a:srgbClr val="FC0128"/>
                </a:solidFill>
                <a:latin typeface="Arial" charset="0"/>
              </a:rPr>
              <a:t> </a:t>
            </a:r>
            <a:r>
              <a:rPr lang="en-US" altLang="en-US" smtClean="0">
                <a:latin typeface="Arial" charset="0"/>
              </a:rPr>
              <a:t>keyword is used or not. Also notice that the SQL statement has the column aliases, name and comm, in lowercase, whereas the result of the query displays the column headings in uppercase. As mentioned in a previous slide, column headings appear in uppercase by default. </a:t>
            </a:r>
          </a:p>
          <a:p>
            <a:pPr marL="119063" lvl="1" defTabSz="425450" eaLnBrk="1" hangingPunct="1"/>
            <a:r>
              <a:rPr lang="en-US" altLang="en-US" smtClean="0">
                <a:latin typeface="Arial" charset="0"/>
              </a:rPr>
              <a:t>The second example displays the last names and annual salaries of all the employees. Because </a:t>
            </a:r>
            <a:r>
              <a:rPr lang="en-US" altLang="en-US" smtClean="0">
                <a:latin typeface="Courier New" pitchFamily="49" charset="0"/>
              </a:rPr>
              <a:t>Annual Salary</a:t>
            </a:r>
            <a:r>
              <a:rPr lang="en-US" altLang="en-US" smtClean="0">
                <a:latin typeface="Arial" charset="0"/>
              </a:rPr>
              <a:t> contain a space, it has been enclosed in double quotation marks. Notice that the column heading in the output is exactly the same as the column alias.</a:t>
            </a:r>
          </a:p>
          <a:p>
            <a:pPr defTabSz="425450" eaLnBrk="1" hangingPunct="1"/>
            <a:endParaRPr lang="en-US" altLang="en-US" b="1" smtClean="0">
              <a:latin typeface="Times New Roman" pitchFamily="18" charset="0"/>
            </a:endParaRPr>
          </a:p>
          <a:p>
            <a:pPr defTabSz="425450" eaLnBrk="1" hangingPunct="1"/>
            <a:endParaRPr lang="en-US" altLang="en-US" b="1" smtClean="0">
              <a:latin typeface="Times New Roman" pitchFamily="18" charset="0"/>
            </a:endParaRPr>
          </a:p>
          <a:p>
            <a:pPr defTabSz="425450" eaLnBrk="1" hangingPunct="1"/>
            <a:endParaRPr lang="en-US" altLang="en-US" b="1" smtClean="0">
              <a:latin typeface="Times New Roman" pitchFamily="18" charset="0"/>
            </a:endParaRPr>
          </a:p>
          <a:p>
            <a:pPr defTabSz="425450" eaLnBrk="1" hangingPunct="1"/>
            <a:endParaRPr lang="en-US" altLang="en-US" b="1" smtClean="0">
              <a:latin typeface="Times New Roman" pitchFamily="18" charset="0"/>
            </a:endParaRPr>
          </a:p>
          <a:p>
            <a:pPr defTabSz="425450" eaLnBrk="1" hangingPunct="1"/>
            <a:endParaRPr lang="en-US" altLang="en-US" b="1" smtClean="0">
              <a:latin typeface="Times New Roman" pitchFamily="18" charset="0"/>
            </a:endParaRPr>
          </a:p>
          <a:p>
            <a:pPr defTabSz="425450" eaLnBrk="1" hangingPunct="1"/>
            <a:endParaRPr lang="en-US" altLang="en-US" b="1" smtClean="0">
              <a:latin typeface="Times New Roman" pitchFamily="18" charset="0"/>
            </a:endParaRPr>
          </a:p>
          <a:p>
            <a:pPr defTabSz="425450" eaLnBrk="1" hangingPunct="1"/>
            <a:r>
              <a:rPr lang="en-US" altLang="en-US" smtClean="0">
                <a:solidFill>
                  <a:srgbClr val="0000FF"/>
                </a:solidFill>
                <a:latin typeface="Arial" charset="0"/>
              </a:rPr>
              <a:t>Instructor Note </a:t>
            </a:r>
          </a:p>
          <a:p>
            <a:pPr marL="119063" lvl="1" defTabSz="425450" eaLnBrk="1" hangingPunct="1"/>
            <a:r>
              <a:rPr lang="en-US" altLang="en-US" smtClean="0">
                <a:solidFill>
                  <a:srgbClr val="0000FF"/>
                </a:solidFill>
                <a:latin typeface="Arial" charset="0"/>
              </a:rPr>
              <a:t>Point out the optional </a:t>
            </a:r>
            <a:r>
              <a:rPr lang="en-US" altLang="en-US" smtClean="0">
                <a:solidFill>
                  <a:srgbClr val="0000FF"/>
                </a:solidFill>
                <a:latin typeface="Courier New" pitchFamily="49" charset="0"/>
              </a:rPr>
              <a:t>AS</a:t>
            </a:r>
            <a:r>
              <a:rPr lang="en-US" altLang="en-US" smtClean="0">
                <a:solidFill>
                  <a:srgbClr val="0000FF"/>
                </a:solidFill>
                <a:latin typeface="Arial" charset="0"/>
              </a:rPr>
              <a:t> keyword in the first example and the double quotation marks in the second example. Also show that the aliases always appear in uppercase, unless enclosed within double quotation marks.</a:t>
            </a:r>
            <a:r>
              <a:rPr lang="en-US" altLang="en-US" smtClean="0">
                <a:solidFill>
                  <a:schemeClr val="accent2"/>
                </a:solidFill>
                <a:latin typeface="Arial" charset="0"/>
              </a:rPr>
              <a:t> </a:t>
            </a:r>
          </a:p>
        </p:txBody>
      </p:sp>
      <p:sp>
        <p:nvSpPr>
          <p:cNvPr id="60420" name="Rectangle 3"/>
          <p:cNvSpPr>
            <a:spLocks noGrp="1" noRot="1" noChangeAspect="1" noChangeArrowheads="1" noTextEdit="1"/>
          </p:cNvSpPr>
          <p:nvPr>
            <p:ph type="sldImg"/>
          </p:nvPr>
        </p:nvSpPr>
        <p:spPr>
          <a:xfrm>
            <a:off x="485775" y="153988"/>
            <a:ext cx="5884863" cy="4413250"/>
          </a:xfrm>
          <a:ln w="12700" cap="flat">
            <a:solidFill>
              <a:schemeClr val="tx1"/>
            </a:solid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3751842-9B2B-4A91-B8BD-77ED39FA61E1}" type="slidenum">
              <a:rPr lang="en-US" altLang="en-US"/>
              <a:pPr/>
              <a:t>15</a:t>
            </a:fld>
            <a:endParaRPr lang="en-US" altLang="en-US"/>
          </a:p>
        </p:txBody>
      </p:sp>
      <p:sp>
        <p:nvSpPr>
          <p:cNvPr id="61443" name="Rectangle 2"/>
          <p:cNvSpPr>
            <a:spLocks noChangeArrowheads="1"/>
          </p:cNvSpPr>
          <p:nvPr/>
        </p:nvSpPr>
        <p:spPr bwMode="auto">
          <a:xfrm>
            <a:off x="3883025" y="-1588"/>
            <a:ext cx="2976563" cy="46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61444" name="Rectangle 3"/>
          <p:cNvSpPr>
            <a:spLocks noChangeArrowheads="1"/>
          </p:cNvSpPr>
          <p:nvPr/>
        </p:nvSpPr>
        <p:spPr bwMode="auto">
          <a:xfrm>
            <a:off x="-3175" y="-1588"/>
            <a:ext cx="2973388" cy="46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61445" name="Rectangle 4"/>
          <p:cNvSpPr>
            <a:spLocks noGrp="1" noChangeArrowheads="1"/>
          </p:cNvSpPr>
          <p:nvPr>
            <p:ph type="body" idx="1"/>
          </p:nvPr>
        </p:nvSpPr>
        <p:spPr>
          <a:xfrm>
            <a:off x="412750" y="4773613"/>
            <a:ext cx="6029325" cy="37544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16" tIns="45658" rIns="91316" bIns="45658"/>
          <a:lstStyle/>
          <a:p>
            <a:pPr defTabSz="425450" eaLnBrk="1" hangingPunct="1"/>
            <a:r>
              <a:rPr lang="en-US" altLang="en-US" smtClean="0">
                <a:latin typeface="Arial" charset="0"/>
              </a:rPr>
              <a:t>Concatenation Operator</a:t>
            </a:r>
          </a:p>
          <a:p>
            <a:pPr marL="119063" lvl="1" defTabSz="425450" eaLnBrk="1" hangingPunct="1"/>
            <a:r>
              <a:rPr lang="en-US" altLang="en-US" smtClean="0">
                <a:latin typeface="Arial" charset="0"/>
              </a:rPr>
              <a:t>You can link columns to other columns, arithmetic expressions, or constant values to create a character expression by using the </a:t>
            </a:r>
            <a:r>
              <a:rPr lang="en-US" altLang="en-US" smtClean="0">
                <a:solidFill>
                  <a:srgbClr val="FC0128"/>
                </a:solidFill>
                <a:latin typeface="Arial" charset="0"/>
              </a:rPr>
              <a:t>concatenation operator</a:t>
            </a:r>
            <a:r>
              <a:rPr lang="en-US" altLang="en-US" smtClean="0">
                <a:latin typeface="Arial" charset="0"/>
              </a:rPr>
              <a:t> (||). Columns on either side of the operator are combined to make a single output column.</a:t>
            </a:r>
          </a:p>
          <a:p>
            <a:pPr defTabSz="425450" eaLnBrk="1" hangingPunct="1"/>
            <a:endParaRPr lang="en-US" altLang="en-US" smtClean="0">
              <a:latin typeface="Arial" charset="0"/>
            </a:endParaRPr>
          </a:p>
          <a:p>
            <a:pPr defTabSz="425450" eaLnBrk="1" hangingPunct="1"/>
            <a:endParaRPr lang="en-US" altLang="en-US" smtClean="0">
              <a:latin typeface="Arial" charset="0"/>
            </a:endParaRPr>
          </a:p>
        </p:txBody>
      </p:sp>
      <p:sp>
        <p:nvSpPr>
          <p:cNvPr id="61446" name="Rectangle 5"/>
          <p:cNvSpPr>
            <a:spLocks noGrp="1" noRot="1" noChangeAspect="1" noChangeArrowheads="1" noTextEdit="1"/>
          </p:cNvSpPr>
          <p:nvPr>
            <p:ph type="sldImg"/>
          </p:nvPr>
        </p:nvSpPr>
        <p:spPr>
          <a:xfrm>
            <a:off x="485775" y="153988"/>
            <a:ext cx="5884863" cy="4413250"/>
          </a:xfrm>
          <a:ln w="12700" cap="flat">
            <a:solidFill>
              <a:schemeClr val="tx1"/>
            </a:solid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D786CA9-CBA4-435C-91BE-22C8E46B6742}" type="slidenum">
              <a:rPr lang="en-US" altLang="en-US"/>
              <a:pPr/>
              <a:t>16</a:t>
            </a:fld>
            <a:endParaRPr lang="en-US" altLang="en-US"/>
          </a:p>
        </p:txBody>
      </p:sp>
      <p:sp>
        <p:nvSpPr>
          <p:cNvPr id="62467" name="Rectangle 2"/>
          <p:cNvSpPr>
            <a:spLocks noGrp="1" noRot="1" noChangeAspect="1" noChangeArrowheads="1" noTextEdit="1"/>
          </p:cNvSpPr>
          <p:nvPr>
            <p:ph type="sldImg"/>
          </p:nvPr>
        </p:nvSpPr>
        <p:spPr>
          <a:xfrm>
            <a:off x="485775" y="153988"/>
            <a:ext cx="5884863" cy="4413250"/>
          </a:xfrm>
          <a:ln w="12700" cap="flat">
            <a:solidFill>
              <a:schemeClr val="tx1"/>
            </a:solidFill>
          </a:ln>
        </p:spPr>
      </p:sp>
      <p:sp>
        <p:nvSpPr>
          <p:cNvPr id="62468" name="Rectangle 3"/>
          <p:cNvSpPr>
            <a:spLocks noGrp="1" noChangeArrowheads="1"/>
          </p:cNvSpPr>
          <p:nvPr>
            <p:ph type="body" idx="1"/>
          </p:nvPr>
        </p:nvSpPr>
        <p:spPr>
          <a:xfrm>
            <a:off x="412750" y="4773613"/>
            <a:ext cx="6029325" cy="37544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16" tIns="45658" rIns="91316" bIns="45658"/>
          <a:lstStyle/>
          <a:p>
            <a:pPr eaLnBrk="1" hangingPunct="1"/>
            <a:r>
              <a:rPr lang="en-US" altLang="en-US" smtClean="0">
                <a:latin typeface="Arial" charset="0"/>
              </a:rPr>
              <a:t>Concatenation Operator (continued)</a:t>
            </a:r>
          </a:p>
          <a:p>
            <a:pPr lvl="1" eaLnBrk="1" hangingPunct="1"/>
            <a:r>
              <a:rPr lang="en-US" altLang="en-US" smtClean="0">
                <a:latin typeface="Arial" charset="0"/>
              </a:rPr>
              <a:t>In the example, </a:t>
            </a:r>
            <a:r>
              <a:rPr lang="en-US" altLang="en-US" smtClean="0">
                <a:latin typeface="Courier New" pitchFamily="49" charset="0"/>
              </a:rPr>
              <a:t>LAST_NAME</a:t>
            </a:r>
            <a:r>
              <a:rPr lang="en-US" altLang="en-US" smtClean="0">
                <a:latin typeface="Arial" charset="0"/>
              </a:rPr>
              <a:t> and </a:t>
            </a:r>
            <a:r>
              <a:rPr lang="en-US" altLang="en-US" smtClean="0">
                <a:latin typeface="Courier New" pitchFamily="49" charset="0"/>
              </a:rPr>
              <a:t>JOB_ID</a:t>
            </a:r>
            <a:r>
              <a:rPr lang="en-US" altLang="en-US" smtClean="0">
                <a:latin typeface="Arial" charset="0"/>
              </a:rPr>
              <a:t> are concatenated, and they are given the alias </a:t>
            </a:r>
            <a:r>
              <a:rPr lang="en-US" altLang="en-US" smtClean="0">
                <a:latin typeface="Courier New" pitchFamily="49" charset="0"/>
              </a:rPr>
              <a:t>Employees</a:t>
            </a:r>
            <a:r>
              <a:rPr lang="en-US" altLang="en-US" smtClean="0">
                <a:latin typeface="Arial" charset="0"/>
              </a:rPr>
              <a:t>. Notice that the employee last name and job code are combined to make a single output column.</a:t>
            </a:r>
          </a:p>
          <a:p>
            <a:pPr lvl="1" eaLnBrk="1" hangingPunct="1"/>
            <a:r>
              <a:rPr lang="en-US" altLang="en-US" smtClean="0">
                <a:latin typeface="Arial" charset="0"/>
              </a:rPr>
              <a:t>The </a:t>
            </a:r>
            <a:r>
              <a:rPr lang="en-US" altLang="en-US" smtClean="0">
                <a:latin typeface="Courier New" pitchFamily="49" charset="0"/>
              </a:rPr>
              <a:t>AS</a:t>
            </a:r>
            <a:r>
              <a:rPr lang="en-US" altLang="en-US" smtClean="0">
                <a:latin typeface="Arial" charset="0"/>
              </a:rPr>
              <a:t> keyword before the alias name makes the </a:t>
            </a:r>
            <a:r>
              <a:rPr lang="en-US" altLang="en-US" smtClean="0">
                <a:latin typeface="Courier New" pitchFamily="49" charset="0"/>
              </a:rPr>
              <a:t>SELECT</a:t>
            </a:r>
            <a:r>
              <a:rPr lang="en-US" altLang="en-US" smtClean="0">
                <a:latin typeface="Arial" charset="0"/>
              </a:rPr>
              <a:t> clause easier to read.</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806FCD8-CE3D-46F4-9324-CC43B07AF01C}" type="slidenum">
              <a:rPr lang="en-US" altLang="en-US"/>
              <a:pPr/>
              <a:t>17</a:t>
            </a:fld>
            <a:endParaRPr lang="en-US" altLang="en-US"/>
          </a:p>
        </p:txBody>
      </p:sp>
      <p:sp>
        <p:nvSpPr>
          <p:cNvPr id="63491" name="Rectangle 2"/>
          <p:cNvSpPr>
            <a:spLocks noChangeArrowheads="1"/>
          </p:cNvSpPr>
          <p:nvPr/>
        </p:nvSpPr>
        <p:spPr bwMode="auto">
          <a:xfrm>
            <a:off x="3883025" y="-1588"/>
            <a:ext cx="2976563" cy="46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63492" name="Rectangle 3"/>
          <p:cNvSpPr>
            <a:spLocks noChangeArrowheads="1"/>
          </p:cNvSpPr>
          <p:nvPr/>
        </p:nvSpPr>
        <p:spPr bwMode="auto">
          <a:xfrm>
            <a:off x="-3175" y="-1588"/>
            <a:ext cx="2973388" cy="46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63493" name="Rectangle 4"/>
          <p:cNvSpPr>
            <a:spLocks noGrp="1" noChangeArrowheads="1"/>
          </p:cNvSpPr>
          <p:nvPr>
            <p:ph type="body" idx="1"/>
          </p:nvPr>
        </p:nvSpPr>
        <p:spPr>
          <a:xfrm>
            <a:off x="412750" y="4773613"/>
            <a:ext cx="6029325" cy="37544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16" tIns="45658" rIns="91316" bIns="45658"/>
          <a:lstStyle/>
          <a:p>
            <a:pPr defTabSz="425450" eaLnBrk="1" hangingPunct="1"/>
            <a:r>
              <a:rPr lang="en-US" altLang="en-US" smtClean="0">
                <a:latin typeface="Arial" charset="0"/>
              </a:rPr>
              <a:t>Literal Character Strings</a:t>
            </a:r>
          </a:p>
          <a:p>
            <a:pPr marL="119063" lvl="1" defTabSz="425450" eaLnBrk="1" hangingPunct="1"/>
            <a:r>
              <a:rPr lang="en-US" altLang="en-US" smtClean="0">
                <a:latin typeface="Arial" charset="0"/>
              </a:rPr>
              <a:t>A </a:t>
            </a:r>
            <a:r>
              <a:rPr lang="en-US" altLang="en-US" smtClean="0">
                <a:solidFill>
                  <a:srgbClr val="FC0128"/>
                </a:solidFill>
                <a:latin typeface="Arial" charset="0"/>
              </a:rPr>
              <a:t>literal </a:t>
            </a:r>
            <a:r>
              <a:rPr lang="en-US" altLang="en-US" smtClean="0">
                <a:latin typeface="Arial" charset="0"/>
              </a:rPr>
              <a:t>is a character, a number, or a date that is included in the </a:t>
            </a:r>
            <a:r>
              <a:rPr lang="en-US" altLang="en-US" smtClean="0">
                <a:latin typeface="Courier New" pitchFamily="49" charset="0"/>
              </a:rPr>
              <a:t>SELECT</a:t>
            </a:r>
            <a:r>
              <a:rPr lang="en-US" altLang="en-US" smtClean="0">
                <a:latin typeface="Arial" charset="0"/>
              </a:rPr>
              <a:t> list and that is not a column name or a column alias. It is printed for each row returned. Literal strings of free-format text can be included in the query result and are treated the same as a column in the </a:t>
            </a:r>
            <a:r>
              <a:rPr lang="en-US" altLang="en-US" smtClean="0">
                <a:latin typeface="Courier New" pitchFamily="49" charset="0"/>
              </a:rPr>
              <a:t>SELECT</a:t>
            </a:r>
            <a:r>
              <a:rPr lang="en-US" altLang="en-US" smtClean="0">
                <a:latin typeface="Arial" charset="0"/>
              </a:rPr>
              <a:t> list.</a:t>
            </a:r>
            <a:r>
              <a:rPr lang="en-US" altLang="en-US" b="1" smtClean="0">
                <a:latin typeface="Arial" charset="0"/>
              </a:rPr>
              <a:t> </a:t>
            </a:r>
            <a:endParaRPr lang="en-US" altLang="en-US" smtClean="0">
              <a:latin typeface="Arial" charset="0"/>
            </a:endParaRPr>
          </a:p>
          <a:p>
            <a:pPr marL="119063" lvl="1" defTabSz="425450" eaLnBrk="1" hangingPunct="1"/>
            <a:r>
              <a:rPr lang="en-US" altLang="en-US" smtClean="0">
                <a:latin typeface="Arial" charset="0"/>
              </a:rPr>
              <a:t>Date and character literals </a:t>
            </a:r>
            <a:r>
              <a:rPr lang="en-US" altLang="en-US" i="1" smtClean="0">
                <a:latin typeface="Arial" charset="0"/>
              </a:rPr>
              <a:t>must </a:t>
            </a:r>
            <a:r>
              <a:rPr lang="en-US" altLang="en-US" smtClean="0">
                <a:latin typeface="Arial" charset="0"/>
              </a:rPr>
              <a:t>be enclosed within single quotation marks (</a:t>
            </a:r>
            <a:r>
              <a:rPr lang="en-US" altLang="en-US" smtClean="0">
                <a:latin typeface="Courier New" pitchFamily="49" charset="0"/>
              </a:rPr>
              <a:t>'</a:t>
            </a:r>
            <a:r>
              <a:rPr lang="en-US" altLang="en-US" smtClean="0">
                <a:latin typeface="Arial" charset="0"/>
              </a:rPr>
              <a:t> </a:t>
            </a:r>
            <a:r>
              <a:rPr lang="en-US" altLang="en-US" smtClean="0">
                <a:latin typeface="Courier New" pitchFamily="49" charset="0"/>
              </a:rPr>
              <a:t>'</a:t>
            </a:r>
            <a:r>
              <a:rPr lang="en-US" altLang="en-US" smtClean="0">
                <a:latin typeface="Arial" charset="0"/>
              </a:rPr>
              <a:t>); number literals need not.</a:t>
            </a:r>
            <a:endParaRPr lang="en-US" altLang="en-US" i="1" smtClean="0">
              <a:latin typeface="Arial" charset="0"/>
            </a:endParaRPr>
          </a:p>
          <a:p>
            <a:pPr defTabSz="425450" eaLnBrk="1" hangingPunct="1"/>
            <a:endParaRPr lang="en-US" altLang="en-US" b="1" i="1" smtClean="0">
              <a:latin typeface="Times New Roman" pitchFamily="18" charset="0"/>
            </a:endParaRPr>
          </a:p>
        </p:txBody>
      </p:sp>
      <p:sp>
        <p:nvSpPr>
          <p:cNvPr id="63494" name="Rectangle 5"/>
          <p:cNvSpPr>
            <a:spLocks noGrp="1" noRot="1" noChangeAspect="1" noChangeArrowheads="1" noTextEdit="1"/>
          </p:cNvSpPr>
          <p:nvPr>
            <p:ph type="sldImg"/>
          </p:nvPr>
        </p:nvSpPr>
        <p:spPr>
          <a:xfrm>
            <a:off x="485775" y="153988"/>
            <a:ext cx="5884863" cy="4413250"/>
          </a:xfrm>
          <a:ln w="12700" cap="flat">
            <a:solidFill>
              <a:schemeClr val="tx1"/>
            </a:solid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DB7C8F5-3A61-47A1-9303-ED1E55469D26}" type="slidenum">
              <a:rPr lang="en-US" altLang="en-US"/>
              <a:pPr/>
              <a:t>18</a:t>
            </a:fld>
            <a:endParaRPr lang="en-US" altLang="en-US"/>
          </a:p>
        </p:txBody>
      </p:sp>
      <p:sp>
        <p:nvSpPr>
          <p:cNvPr id="64515" name="Rectangle 2"/>
          <p:cNvSpPr>
            <a:spLocks noGrp="1" noChangeArrowheads="1"/>
          </p:cNvSpPr>
          <p:nvPr>
            <p:ph type="body" idx="1"/>
          </p:nvPr>
        </p:nvSpPr>
        <p:spPr>
          <a:xfrm>
            <a:off x="412750" y="4773613"/>
            <a:ext cx="6029325" cy="37544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16" tIns="45658" rIns="91316" bIns="45658"/>
          <a:lstStyle/>
          <a:p>
            <a:pPr defTabSz="425450" eaLnBrk="1" hangingPunct="1"/>
            <a:r>
              <a:rPr lang="en-US" altLang="en-US" smtClean="0">
                <a:latin typeface="Arial" charset="0"/>
              </a:rPr>
              <a:t>Literal Character Strings (continued)</a:t>
            </a:r>
          </a:p>
          <a:p>
            <a:pPr marL="119063" lvl="1" defTabSz="425450" eaLnBrk="1" hangingPunct="1"/>
            <a:r>
              <a:rPr lang="en-US" altLang="en-US" smtClean="0">
                <a:latin typeface="Arial" charset="0"/>
              </a:rPr>
              <a:t>The example on the slide displays last names and job codes of all employees. The column has the heading Employee Details. Notice the spaces between the single quotation marks in the </a:t>
            </a:r>
            <a:r>
              <a:rPr lang="en-US" altLang="en-US" smtClean="0">
                <a:latin typeface="Courier New" pitchFamily="49" charset="0"/>
              </a:rPr>
              <a:t>SELECT</a:t>
            </a:r>
            <a:r>
              <a:rPr lang="en-US" altLang="en-US" smtClean="0">
                <a:latin typeface="Arial" charset="0"/>
              </a:rPr>
              <a:t> statement. The spaces improve the readability of the output. </a:t>
            </a:r>
          </a:p>
          <a:p>
            <a:pPr marL="119063" lvl="1" defTabSz="425450" eaLnBrk="1" hangingPunct="1"/>
            <a:r>
              <a:rPr lang="en-US" altLang="en-US" smtClean="0">
                <a:latin typeface="Arial" charset="0"/>
              </a:rPr>
              <a:t>In the following example, the last name and salary for each employee are concatenated with a literal to give the returned rows more meaning.</a:t>
            </a:r>
          </a:p>
          <a:p>
            <a:pPr marL="119063" lvl="1" defTabSz="425450" eaLnBrk="1" hangingPunct="1"/>
            <a:endParaRPr lang="en-US" altLang="en-US" sz="700" smtClean="0">
              <a:latin typeface="Arial" charset="0"/>
            </a:endParaRPr>
          </a:p>
          <a:p>
            <a:pPr marL="119063" lvl="1" defTabSz="425450" eaLnBrk="1" hangingPunct="1">
              <a:spcBef>
                <a:spcPct val="0"/>
              </a:spcBef>
            </a:pPr>
            <a:r>
              <a:rPr lang="en-US" altLang="en-US" smtClean="0">
                <a:latin typeface="Courier New" pitchFamily="49" charset="0"/>
              </a:rPr>
              <a:t>   SELECT last_name ||': 1 Month salary = '||salary Monthly</a:t>
            </a:r>
          </a:p>
          <a:p>
            <a:pPr marL="119063" lvl="1" defTabSz="425450" eaLnBrk="1" hangingPunct="1">
              <a:spcBef>
                <a:spcPct val="0"/>
              </a:spcBef>
            </a:pPr>
            <a:r>
              <a:rPr lang="en-US" altLang="en-US" smtClean="0">
                <a:latin typeface="Courier New" pitchFamily="49" charset="0"/>
              </a:rPr>
              <a:t>   FROM   employees;</a:t>
            </a:r>
          </a:p>
          <a:p>
            <a:pPr marL="119063" lvl="1" defTabSz="425450" eaLnBrk="1" hangingPunct="1">
              <a:spcBef>
                <a:spcPct val="0"/>
              </a:spcBef>
            </a:pPr>
            <a:endParaRPr lang="en-US" altLang="en-US" sz="500" smtClean="0">
              <a:latin typeface="Courier New" pitchFamily="49" charset="0"/>
            </a:endParaRPr>
          </a:p>
          <a:p>
            <a:pPr marL="119063" lvl="1" defTabSz="425450" eaLnBrk="1" hangingPunct="1">
              <a:spcBef>
                <a:spcPct val="0"/>
              </a:spcBef>
            </a:pPr>
            <a:r>
              <a:rPr lang="en-US" altLang="en-US" smtClean="0">
                <a:latin typeface="Courier New" pitchFamily="49" charset="0"/>
              </a:rPr>
              <a:t>                 </a:t>
            </a:r>
          </a:p>
        </p:txBody>
      </p:sp>
      <p:sp>
        <p:nvSpPr>
          <p:cNvPr id="64516" name="Rectangle 3"/>
          <p:cNvSpPr>
            <a:spLocks noGrp="1" noRot="1" noChangeAspect="1" noChangeArrowheads="1" noTextEdit="1"/>
          </p:cNvSpPr>
          <p:nvPr>
            <p:ph type="sldImg"/>
          </p:nvPr>
        </p:nvSpPr>
        <p:spPr>
          <a:xfrm>
            <a:off x="485775" y="153988"/>
            <a:ext cx="5884863" cy="4413250"/>
          </a:xfrm>
          <a:ln w="12700" cap="flat">
            <a:solidFill>
              <a:schemeClr val="tx1"/>
            </a:solidFill>
          </a:ln>
        </p:spPr>
      </p:sp>
      <p:pic>
        <p:nvPicPr>
          <p:cNvPr id="6451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 y="6375400"/>
            <a:ext cx="5033963" cy="188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6451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963" y="8362950"/>
            <a:ext cx="5024437"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64519" name="Text Box 6"/>
          <p:cNvSpPr txBox="1">
            <a:spLocks noChangeArrowheads="1"/>
          </p:cNvSpPr>
          <p:nvPr/>
        </p:nvSpPr>
        <p:spPr bwMode="auto">
          <a:xfrm>
            <a:off x="803275" y="8059738"/>
            <a:ext cx="349250"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175" tIns="12175" rIns="12175" bIns="12175">
            <a:spAutoFit/>
          </a:bodyPr>
          <a:lstStyle>
            <a:lvl1pPr defTabSz="788988">
              <a:defRPr>
                <a:solidFill>
                  <a:schemeClr val="tx1"/>
                </a:solidFill>
                <a:latin typeface="Arial" charset="0"/>
              </a:defRPr>
            </a:lvl1pPr>
            <a:lvl2pPr marL="742950" indent="-285750" defTabSz="788988">
              <a:defRPr>
                <a:solidFill>
                  <a:schemeClr val="tx1"/>
                </a:solidFill>
                <a:latin typeface="Arial" charset="0"/>
              </a:defRPr>
            </a:lvl2pPr>
            <a:lvl3pPr marL="1143000" indent="-228600" defTabSz="788988">
              <a:defRPr>
                <a:solidFill>
                  <a:schemeClr val="tx1"/>
                </a:solidFill>
                <a:latin typeface="Arial" charset="0"/>
              </a:defRPr>
            </a:lvl3pPr>
            <a:lvl4pPr marL="1600200" indent="-228600" defTabSz="788988">
              <a:defRPr>
                <a:solidFill>
                  <a:schemeClr val="tx1"/>
                </a:solidFill>
                <a:latin typeface="Arial" charset="0"/>
              </a:defRPr>
            </a:lvl4pPr>
            <a:lvl5pPr marL="2057400" indent="-228600" defTabSz="788988">
              <a:defRPr>
                <a:solidFill>
                  <a:schemeClr val="tx1"/>
                </a:solidFill>
                <a:latin typeface="Arial" charset="0"/>
              </a:defRPr>
            </a:lvl5pPr>
            <a:lvl6pPr marL="2514600" indent="-228600" defTabSz="788988" eaLnBrk="0" fontAlgn="base" hangingPunct="0">
              <a:spcBef>
                <a:spcPct val="0"/>
              </a:spcBef>
              <a:spcAft>
                <a:spcPct val="0"/>
              </a:spcAft>
              <a:defRPr>
                <a:solidFill>
                  <a:schemeClr val="tx1"/>
                </a:solidFill>
                <a:latin typeface="Arial" charset="0"/>
              </a:defRPr>
            </a:lvl6pPr>
            <a:lvl7pPr marL="2971800" indent="-228600" defTabSz="788988" eaLnBrk="0" fontAlgn="base" hangingPunct="0">
              <a:spcBef>
                <a:spcPct val="0"/>
              </a:spcBef>
              <a:spcAft>
                <a:spcPct val="0"/>
              </a:spcAft>
              <a:defRPr>
                <a:solidFill>
                  <a:schemeClr val="tx1"/>
                </a:solidFill>
                <a:latin typeface="Arial" charset="0"/>
              </a:defRPr>
            </a:lvl7pPr>
            <a:lvl8pPr marL="3429000" indent="-228600" defTabSz="788988" eaLnBrk="0" fontAlgn="base" hangingPunct="0">
              <a:spcBef>
                <a:spcPct val="0"/>
              </a:spcBef>
              <a:spcAft>
                <a:spcPct val="0"/>
              </a:spcAft>
              <a:defRPr>
                <a:solidFill>
                  <a:schemeClr val="tx1"/>
                </a:solidFill>
                <a:latin typeface="Arial" charset="0"/>
              </a:defRPr>
            </a:lvl8pPr>
            <a:lvl9pPr marL="3886200" indent="-228600" defTabSz="788988" eaLnBrk="0" fontAlgn="base" hangingPunct="0">
              <a:spcBef>
                <a:spcPct val="0"/>
              </a:spcBef>
              <a:spcAft>
                <a:spcPct val="0"/>
              </a:spcAft>
              <a:defRPr>
                <a:solidFill>
                  <a:schemeClr val="tx1"/>
                </a:solidFill>
                <a:latin typeface="Arial" charset="0"/>
              </a:defRPr>
            </a:lvl9pPr>
          </a:lstStyle>
          <a:p>
            <a:pPr algn="ctr" eaLnBrk="1" hangingPunct="1">
              <a:buClr>
                <a:srgbClr val="000000"/>
              </a:buClr>
              <a:buFont typeface="Arial" charset="0"/>
              <a:buNone/>
            </a:pPr>
            <a:r>
              <a:rPr lang="en-US" altLang="en-US" sz="2300" b="1"/>
              <a: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1CCA709-03BD-4793-8632-88C3AAFA633C}" type="slidenum">
              <a:rPr lang="en-US" altLang="en-US"/>
              <a:pPr/>
              <a:t>19</a:t>
            </a:fld>
            <a:endParaRPr lang="en-US" altLang="en-US"/>
          </a:p>
        </p:txBody>
      </p:sp>
      <p:sp>
        <p:nvSpPr>
          <p:cNvPr id="65539" name="Rectangle 2"/>
          <p:cNvSpPr>
            <a:spLocks noGrp="1" noRot="1" noChangeAspect="1" noChangeArrowheads="1" noTextEdit="1"/>
          </p:cNvSpPr>
          <p:nvPr>
            <p:ph type="sldImg"/>
          </p:nvPr>
        </p:nvSpPr>
        <p:spPr>
          <a:xfrm>
            <a:off x="485775" y="153988"/>
            <a:ext cx="5884863" cy="4413250"/>
          </a:xfrm>
          <a:ln w="12700" cap="flat">
            <a:solidFill>
              <a:schemeClr val="tx1"/>
            </a:solidFill>
          </a:ln>
        </p:spPr>
      </p:sp>
      <p:sp>
        <p:nvSpPr>
          <p:cNvPr id="65540" name="Rectangle 3"/>
          <p:cNvSpPr>
            <a:spLocks noGrp="1" noChangeArrowheads="1"/>
          </p:cNvSpPr>
          <p:nvPr>
            <p:ph type="body" idx="1"/>
          </p:nvPr>
        </p:nvSpPr>
        <p:spPr>
          <a:xfrm>
            <a:off x="412750" y="4773613"/>
            <a:ext cx="6029325" cy="37544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16" tIns="45658" rIns="91316" bIns="45658"/>
          <a:lstStyle/>
          <a:p>
            <a:pPr eaLnBrk="1" hangingPunct="1"/>
            <a:r>
              <a:rPr lang="en-US" altLang="en-US" smtClean="0">
                <a:latin typeface="Arial" charset="0"/>
              </a:rPr>
              <a:t>Duplicate Rows</a:t>
            </a:r>
          </a:p>
          <a:p>
            <a:pPr lvl="1" eaLnBrk="1" hangingPunct="1"/>
            <a:r>
              <a:rPr lang="en-US" altLang="en-US" smtClean="0">
                <a:latin typeface="Arial" charset="0"/>
              </a:rPr>
              <a:t>Unless you indicate otherwise, </a:t>
            </a:r>
            <a:r>
              <a:rPr lang="en-US" altLang="en-US" i="1" smtClean="0">
                <a:latin typeface="Arial" charset="0"/>
              </a:rPr>
              <a:t>i</a:t>
            </a:r>
            <a:r>
              <a:rPr lang="en-US" altLang="en-US" smtClean="0">
                <a:latin typeface="Arial" charset="0"/>
              </a:rPr>
              <a:t>SQL*Plus displays the results of a query without eliminating duplicate rows. The example on the slide displays all the department numbers from the </a:t>
            </a:r>
            <a:r>
              <a:rPr lang="en-US" altLang="en-US" smtClean="0">
                <a:latin typeface="Courier New" pitchFamily="49" charset="0"/>
              </a:rPr>
              <a:t>EMPLOYEES</a:t>
            </a:r>
            <a:r>
              <a:rPr lang="en-US" altLang="en-US" smtClean="0">
                <a:latin typeface="Arial" charset="0"/>
              </a:rPr>
              <a:t> table. Notice that the department numbers are repeated.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99D8636-6663-4C98-84DC-F2EE488FFFD6}" type="slidenum">
              <a:rPr lang="en-US" altLang="en-US"/>
              <a:pPr/>
              <a:t>20</a:t>
            </a:fld>
            <a:endParaRPr lang="en-US" altLang="en-US"/>
          </a:p>
        </p:txBody>
      </p:sp>
      <p:pic>
        <p:nvPicPr>
          <p:cNvPr id="6656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38" y="6384925"/>
            <a:ext cx="4810125"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6656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7238" y="7988300"/>
            <a:ext cx="4810125"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66565" name="Rectangle 4"/>
          <p:cNvSpPr>
            <a:spLocks noGrp="1" noRot="1" noChangeAspect="1" noChangeArrowheads="1" noTextEdit="1"/>
          </p:cNvSpPr>
          <p:nvPr>
            <p:ph type="sldImg"/>
          </p:nvPr>
        </p:nvSpPr>
        <p:spPr>
          <a:xfrm>
            <a:off x="485775" y="153988"/>
            <a:ext cx="5884863" cy="4413250"/>
          </a:xfrm>
          <a:ln w="12700" cap="flat">
            <a:solidFill>
              <a:schemeClr val="tx1"/>
            </a:solidFill>
          </a:ln>
        </p:spPr>
      </p:sp>
      <p:sp>
        <p:nvSpPr>
          <p:cNvPr id="66566" name="Rectangle 5"/>
          <p:cNvSpPr>
            <a:spLocks noGrp="1" noChangeArrowheads="1"/>
          </p:cNvSpPr>
          <p:nvPr>
            <p:ph type="body" idx="1"/>
          </p:nvPr>
        </p:nvSpPr>
        <p:spPr>
          <a:xfrm>
            <a:off x="412750" y="4773613"/>
            <a:ext cx="6029325" cy="37544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16" tIns="45658" rIns="91316" bIns="45658"/>
          <a:lstStyle/>
          <a:p>
            <a:pPr eaLnBrk="1" hangingPunct="1"/>
            <a:r>
              <a:rPr lang="en-US" altLang="en-US" smtClean="0">
                <a:latin typeface="Arial" charset="0"/>
              </a:rPr>
              <a:t>Duplicate Rows (continued)</a:t>
            </a:r>
          </a:p>
          <a:p>
            <a:pPr lvl="1" eaLnBrk="1" hangingPunct="1"/>
            <a:r>
              <a:rPr lang="en-US" altLang="en-US" smtClean="0">
                <a:latin typeface="Arial" charset="0"/>
              </a:rPr>
              <a:t>To eliminate duplicate rows in the result, include the </a:t>
            </a:r>
            <a:r>
              <a:rPr lang="en-US" altLang="en-US" smtClean="0">
                <a:solidFill>
                  <a:srgbClr val="FC0128"/>
                </a:solidFill>
                <a:latin typeface="Courier New" pitchFamily="49" charset="0"/>
              </a:rPr>
              <a:t>DISTINCT</a:t>
            </a:r>
            <a:r>
              <a:rPr lang="en-US" altLang="en-US" smtClean="0">
                <a:solidFill>
                  <a:srgbClr val="FC0128"/>
                </a:solidFill>
                <a:latin typeface="Arial" charset="0"/>
              </a:rPr>
              <a:t> </a:t>
            </a:r>
            <a:r>
              <a:rPr lang="en-US" altLang="en-US" smtClean="0">
                <a:latin typeface="Arial" charset="0"/>
              </a:rPr>
              <a:t>keyword in the </a:t>
            </a:r>
            <a:r>
              <a:rPr lang="en-US" altLang="en-US" smtClean="0">
                <a:latin typeface="Courier New" pitchFamily="49" charset="0"/>
              </a:rPr>
              <a:t>SELECT</a:t>
            </a:r>
            <a:r>
              <a:rPr lang="en-US" altLang="en-US" smtClean="0">
                <a:latin typeface="Arial" charset="0"/>
              </a:rPr>
              <a:t> clause immediately after the </a:t>
            </a:r>
            <a:r>
              <a:rPr lang="en-US" altLang="en-US" smtClean="0">
                <a:latin typeface="Courier New" pitchFamily="49" charset="0"/>
              </a:rPr>
              <a:t>SELECT</a:t>
            </a:r>
            <a:r>
              <a:rPr lang="en-US" altLang="en-US" smtClean="0">
                <a:latin typeface="Arial" charset="0"/>
              </a:rPr>
              <a:t> keyword. In the example on the slide, the </a:t>
            </a:r>
            <a:r>
              <a:rPr lang="en-US" altLang="en-US" smtClean="0">
                <a:latin typeface="Courier New" pitchFamily="49" charset="0"/>
              </a:rPr>
              <a:t>EMPLOYEES</a:t>
            </a:r>
            <a:r>
              <a:rPr lang="en-US" altLang="en-US" smtClean="0">
                <a:latin typeface="Arial" charset="0"/>
              </a:rPr>
              <a:t> table actually contains 20</a:t>
            </a:r>
            <a:r>
              <a:rPr lang="en-US" altLang="en-US" i="1" smtClean="0">
                <a:latin typeface="Arial" charset="0"/>
              </a:rPr>
              <a:t> </a:t>
            </a:r>
            <a:r>
              <a:rPr lang="en-US" altLang="en-US" smtClean="0">
                <a:latin typeface="Arial" charset="0"/>
              </a:rPr>
              <a:t>rows but there are only seven unique department numbers in the table. </a:t>
            </a:r>
          </a:p>
          <a:p>
            <a:pPr lvl="1" eaLnBrk="1" hangingPunct="1"/>
            <a:r>
              <a:rPr lang="en-US" altLang="en-US" smtClean="0">
                <a:latin typeface="Arial" charset="0"/>
              </a:rPr>
              <a:t>You can specify multiple columns after the </a:t>
            </a:r>
            <a:r>
              <a:rPr lang="en-US" altLang="en-US" smtClean="0">
                <a:latin typeface="Courier New" pitchFamily="49" charset="0"/>
              </a:rPr>
              <a:t>DISTINCT</a:t>
            </a:r>
            <a:r>
              <a:rPr lang="en-US" altLang="en-US" smtClean="0">
                <a:latin typeface="Arial" charset="0"/>
              </a:rPr>
              <a:t> qualifier. The </a:t>
            </a:r>
            <a:r>
              <a:rPr lang="en-US" altLang="en-US" smtClean="0">
                <a:latin typeface="Courier New" pitchFamily="49" charset="0"/>
              </a:rPr>
              <a:t>DISTINCT</a:t>
            </a:r>
            <a:r>
              <a:rPr lang="en-US" altLang="en-US" smtClean="0">
                <a:latin typeface="Arial" charset="0"/>
              </a:rPr>
              <a:t> qualifier affects all the selected columns, and the result is every distinct combination of the columns.</a:t>
            </a:r>
          </a:p>
          <a:p>
            <a:pPr lvl="1" eaLnBrk="1" hangingPunct="1"/>
            <a:endParaRPr lang="en-US" altLang="en-US" sz="500" smtClean="0">
              <a:latin typeface="Arial" charset="0"/>
            </a:endParaRPr>
          </a:p>
          <a:p>
            <a:pPr eaLnBrk="1" hangingPunct="1">
              <a:spcBef>
                <a:spcPct val="0"/>
              </a:spcBef>
            </a:pPr>
            <a:r>
              <a:rPr lang="en-US" altLang="en-US" b="1" smtClean="0">
                <a:latin typeface="Courier New" pitchFamily="49" charset="0"/>
              </a:rPr>
              <a:t>    SELECT  DISTINCT department_id, job_id</a:t>
            </a:r>
          </a:p>
          <a:p>
            <a:pPr eaLnBrk="1" hangingPunct="1">
              <a:spcBef>
                <a:spcPct val="0"/>
              </a:spcBef>
            </a:pPr>
            <a:r>
              <a:rPr lang="en-US" altLang="en-US" b="1" smtClean="0">
                <a:latin typeface="Courier New" pitchFamily="49" charset="0"/>
              </a:rPr>
              <a:t>    FROM    employees;</a:t>
            </a:r>
          </a:p>
          <a:p>
            <a:pPr eaLnBrk="1" hangingPunct="1">
              <a:spcBef>
                <a:spcPct val="0"/>
              </a:spcBef>
            </a:pPr>
            <a:endParaRPr lang="en-US" altLang="en-US" b="1" smtClean="0">
              <a:latin typeface="Courier New" pitchFamily="49" charset="0"/>
            </a:endParaRPr>
          </a:p>
        </p:txBody>
      </p:sp>
      <p:sp>
        <p:nvSpPr>
          <p:cNvPr id="66567" name="Rectangle 6"/>
          <p:cNvSpPr>
            <a:spLocks noChangeArrowheads="1"/>
          </p:cNvSpPr>
          <p:nvPr/>
        </p:nvSpPr>
        <p:spPr bwMode="auto">
          <a:xfrm>
            <a:off x="609600" y="6518275"/>
            <a:ext cx="5618163" cy="143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66568" name="Text Box 7"/>
          <p:cNvSpPr txBox="1">
            <a:spLocks noChangeArrowheads="1"/>
          </p:cNvSpPr>
          <p:nvPr/>
        </p:nvSpPr>
        <p:spPr bwMode="auto">
          <a:xfrm>
            <a:off x="919163" y="7667625"/>
            <a:ext cx="349250"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175" tIns="12175" rIns="12175" bIns="12175">
            <a:spAutoFit/>
          </a:bodyPr>
          <a:lstStyle>
            <a:lvl1pPr defTabSz="788988">
              <a:defRPr>
                <a:solidFill>
                  <a:schemeClr val="tx1"/>
                </a:solidFill>
                <a:latin typeface="Arial" charset="0"/>
              </a:defRPr>
            </a:lvl1pPr>
            <a:lvl2pPr marL="742950" indent="-285750" defTabSz="788988">
              <a:defRPr>
                <a:solidFill>
                  <a:schemeClr val="tx1"/>
                </a:solidFill>
                <a:latin typeface="Arial" charset="0"/>
              </a:defRPr>
            </a:lvl2pPr>
            <a:lvl3pPr marL="1143000" indent="-228600" defTabSz="788988">
              <a:defRPr>
                <a:solidFill>
                  <a:schemeClr val="tx1"/>
                </a:solidFill>
                <a:latin typeface="Arial" charset="0"/>
              </a:defRPr>
            </a:lvl3pPr>
            <a:lvl4pPr marL="1600200" indent="-228600" defTabSz="788988">
              <a:defRPr>
                <a:solidFill>
                  <a:schemeClr val="tx1"/>
                </a:solidFill>
                <a:latin typeface="Arial" charset="0"/>
              </a:defRPr>
            </a:lvl4pPr>
            <a:lvl5pPr marL="2057400" indent="-228600" defTabSz="788988">
              <a:defRPr>
                <a:solidFill>
                  <a:schemeClr val="tx1"/>
                </a:solidFill>
                <a:latin typeface="Arial" charset="0"/>
              </a:defRPr>
            </a:lvl5pPr>
            <a:lvl6pPr marL="2514600" indent="-228600" defTabSz="788988" eaLnBrk="0" fontAlgn="base" hangingPunct="0">
              <a:spcBef>
                <a:spcPct val="0"/>
              </a:spcBef>
              <a:spcAft>
                <a:spcPct val="0"/>
              </a:spcAft>
              <a:defRPr>
                <a:solidFill>
                  <a:schemeClr val="tx1"/>
                </a:solidFill>
                <a:latin typeface="Arial" charset="0"/>
              </a:defRPr>
            </a:lvl6pPr>
            <a:lvl7pPr marL="2971800" indent="-228600" defTabSz="788988" eaLnBrk="0" fontAlgn="base" hangingPunct="0">
              <a:spcBef>
                <a:spcPct val="0"/>
              </a:spcBef>
              <a:spcAft>
                <a:spcPct val="0"/>
              </a:spcAft>
              <a:defRPr>
                <a:solidFill>
                  <a:schemeClr val="tx1"/>
                </a:solidFill>
                <a:latin typeface="Arial" charset="0"/>
              </a:defRPr>
            </a:lvl7pPr>
            <a:lvl8pPr marL="3429000" indent="-228600" defTabSz="788988" eaLnBrk="0" fontAlgn="base" hangingPunct="0">
              <a:spcBef>
                <a:spcPct val="0"/>
              </a:spcBef>
              <a:spcAft>
                <a:spcPct val="0"/>
              </a:spcAft>
              <a:defRPr>
                <a:solidFill>
                  <a:schemeClr val="tx1"/>
                </a:solidFill>
                <a:latin typeface="Arial" charset="0"/>
              </a:defRPr>
            </a:lvl8pPr>
            <a:lvl9pPr marL="3886200" indent="-228600" defTabSz="788988" eaLnBrk="0" fontAlgn="base" hangingPunct="0">
              <a:spcBef>
                <a:spcPct val="0"/>
              </a:spcBef>
              <a:spcAft>
                <a:spcPct val="0"/>
              </a:spcAft>
              <a:defRPr>
                <a:solidFill>
                  <a:schemeClr val="tx1"/>
                </a:solidFill>
                <a:latin typeface="Arial" charset="0"/>
              </a:defRPr>
            </a:lvl9pPr>
          </a:lstStyle>
          <a:p>
            <a:pPr algn="ctr" eaLnBrk="1" hangingPunct="1">
              <a:buClr>
                <a:srgbClr val="000000"/>
              </a:buClr>
              <a:buFont typeface="Arial" charset="0"/>
              <a:buNone/>
            </a:pPr>
            <a:r>
              <a:rPr lang="en-US" altLang="en-US" sz="2300" b="1"/>
              <a: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5D0C1D5-4046-41B5-84BD-B93FAB7DE5C8}" type="slidenum">
              <a:rPr lang="en-US" altLang="en-US"/>
              <a:pPr/>
              <a:t>21</a:t>
            </a:fld>
            <a:endParaRPr lang="en-US" altLang="en-US"/>
          </a:p>
        </p:txBody>
      </p:sp>
      <p:sp>
        <p:nvSpPr>
          <p:cNvPr id="67587" name="Rectangle 2"/>
          <p:cNvSpPr>
            <a:spLocks noGrp="1" noRot="1" noChangeAspect="1" noChangeArrowheads="1" noTextEdit="1"/>
          </p:cNvSpPr>
          <p:nvPr>
            <p:ph type="sldImg"/>
          </p:nvPr>
        </p:nvSpPr>
        <p:spPr>
          <a:xfrm>
            <a:off x="487363" y="153988"/>
            <a:ext cx="5881687" cy="4411662"/>
          </a:xfrm>
          <a:ln w="12700" cap="flat">
            <a:solidFill>
              <a:schemeClr val="tx1"/>
            </a:solidFill>
          </a:ln>
        </p:spPr>
      </p:sp>
      <p:sp>
        <p:nvSpPr>
          <p:cNvPr id="67588" name="Rectangle 3"/>
          <p:cNvSpPr>
            <a:spLocks noGrp="1" noChangeArrowheads="1"/>
          </p:cNvSpPr>
          <p:nvPr>
            <p:ph type="body" idx="1"/>
          </p:nvPr>
        </p:nvSpPr>
        <p:spPr>
          <a:xfrm>
            <a:off x="412750" y="4773613"/>
            <a:ext cx="6029325" cy="37544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64" tIns="45582" rIns="91164" bIns="45582"/>
          <a:lstStyle/>
          <a:p>
            <a:pPr eaLnBrk="1" hangingPunct="1"/>
            <a:r>
              <a:rPr lang="en-US" altLang="en-US" smtClean="0">
                <a:latin typeface="Arial" charset="0"/>
              </a:rPr>
              <a:t>Limiting Rows Using a Selection</a:t>
            </a:r>
          </a:p>
          <a:p>
            <a:pPr lvl="1" eaLnBrk="1" hangingPunct="1"/>
            <a:r>
              <a:rPr lang="en-US" altLang="en-US" smtClean="0">
                <a:solidFill>
                  <a:srgbClr val="000000"/>
                </a:solidFill>
                <a:latin typeface="Arial" charset="0"/>
              </a:rPr>
              <a:t>In the example on the slide, assume that you want to display all the employees in department 90. The rows with a value of 90 in the </a:t>
            </a:r>
            <a:r>
              <a:rPr lang="en-US" altLang="en-US" smtClean="0">
                <a:solidFill>
                  <a:srgbClr val="000000"/>
                </a:solidFill>
                <a:latin typeface="Courier New" pitchFamily="49" charset="0"/>
              </a:rPr>
              <a:t>DEPARTMENT_ID</a:t>
            </a:r>
            <a:r>
              <a:rPr lang="en-US" altLang="en-US" smtClean="0">
                <a:solidFill>
                  <a:srgbClr val="000000"/>
                </a:solidFill>
                <a:latin typeface="Arial" charset="0"/>
              </a:rPr>
              <a:t> column are the only ones returned. This method of restriction is the basis of the </a:t>
            </a:r>
            <a:r>
              <a:rPr lang="en-US" altLang="en-US" smtClean="0">
                <a:solidFill>
                  <a:srgbClr val="FC0128"/>
                </a:solidFill>
                <a:latin typeface="Courier New" pitchFamily="49" charset="0"/>
              </a:rPr>
              <a:t>WHERE</a:t>
            </a:r>
            <a:r>
              <a:rPr lang="en-US" altLang="en-US" smtClean="0">
                <a:solidFill>
                  <a:srgbClr val="FC0128"/>
                </a:solidFill>
                <a:latin typeface="Arial" charset="0"/>
              </a:rPr>
              <a:t> clause</a:t>
            </a:r>
            <a:r>
              <a:rPr lang="en-US" altLang="en-US" smtClean="0">
                <a:solidFill>
                  <a:srgbClr val="000000"/>
                </a:solidFill>
                <a:latin typeface="Arial" charset="0"/>
              </a:rPr>
              <a:t> in SQL.</a:t>
            </a:r>
          </a:p>
          <a:p>
            <a:pPr eaLnBrk="1" hangingPunct="1"/>
            <a:endParaRPr lang="en-US" altLang="en-US" smtClean="0">
              <a:solidFill>
                <a:schemeClr val="accent1"/>
              </a:solidFill>
              <a:latin typeface="Arial" charset="0"/>
            </a:endParaRPr>
          </a:p>
          <a:p>
            <a:pPr eaLnBrk="1" hangingPunct="1"/>
            <a:endParaRPr lang="en-US" altLang="en-US" smtClean="0">
              <a:solidFill>
                <a:schemeClr val="accent1"/>
              </a:solidFill>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CCCDDED-17A8-44E5-B36F-18995AC6B2F8}" type="slidenum">
              <a:rPr lang="en-US" altLang="en-US"/>
              <a:pPr/>
              <a:t>22</a:t>
            </a:fld>
            <a:endParaRPr lang="en-US" altLang="en-US"/>
          </a:p>
        </p:txBody>
      </p:sp>
      <p:sp>
        <p:nvSpPr>
          <p:cNvPr id="68611" name="Rectangle 2"/>
          <p:cNvSpPr>
            <a:spLocks noGrp="1" noRot="1" noChangeAspect="1" noChangeArrowheads="1" noTextEdit="1"/>
          </p:cNvSpPr>
          <p:nvPr>
            <p:ph type="sldImg"/>
          </p:nvPr>
        </p:nvSpPr>
        <p:spPr>
          <a:xfrm>
            <a:off x="487363" y="153988"/>
            <a:ext cx="5881687" cy="4411662"/>
          </a:xfrm>
          <a:ln w="12700" cap="flat">
            <a:solidFill>
              <a:schemeClr val="tx1"/>
            </a:solidFill>
          </a:ln>
        </p:spPr>
      </p:sp>
      <p:sp>
        <p:nvSpPr>
          <p:cNvPr id="68612" name="Rectangle 3"/>
          <p:cNvSpPr>
            <a:spLocks noGrp="1" noChangeArrowheads="1"/>
          </p:cNvSpPr>
          <p:nvPr>
            <p:ph type="body" idx="1"/>
          </p:nvPr>
        </p:nvSpPr>
        <p:spPr>
          <a:xfrm>
            <a:off x="412750" y="4773613"/>
            <a:ext cx="6029325" cy="37544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64" tIns="45582" rIns="91164" bIns="45582"/>
          <a:lstStyle/>
          <a:p>
            <a:pPr eaLnBrk="1" hangingPunct="1"/>
            <a:r>
              <a:rPr lang="en-US" altLang="en-US" smtClean="0">
                <a:latin typeface="Arial" charset="0"/>
              </a:rPr>
              <a:t>Limiting the Rows Selected</a:t>
            </a:r>
          </a:p>
          <a:p>
            <a:pPr lvl="1" eaLnBrk="1" hangingPunct="1"/>
            <a:r>
              <a:rPr lang="en-US" altLang="en-US" smtClean="0">
                <a:latin typeface="Arial" charset="0"/>
              </a:rPr>
              <a:t>You can restrict the rows returned from the query by using the </a:t>
            </a:r>
            <a:r>
              <a:rPr lang="en-US" altLang="en-US" smtClean="0">
                <a:solidFill>
                  <a:srgbClr val="FC0128"/>
                </a:solidFill>
                <a:latin typeface="Courier New" pitchFamily="49" charset="0"/>
              </a:rPr>
              <a:t>WHERE</a:t>
            </a:r>
            <a:r>
              <a:rPr lang="en-US" altLang="en-US" smtClean="0">
                <a:solidFill>
                  <a:srgbClr val="FC0128"/>
                </a:solidFill>
                <a:latin typeface="Arial" charset="0"/>
              </a:rPr>
              <a:t> clause</a:t>
            </a:r>
            <a:r>
              <a:rPr lang="en-US" altLang="en-US" smtClean="0">
                <a:latin typeface="Arial" charset="0"/>
              </a:rPr>
              <a:t>. A </a:t>
            </a:r>
            <a:r>
              <a:rPr lang="en-US" altLang="en-US" smtClean="0">
                <a:latin typeface="Courier New" pitchFamily="49" charset="0"/>
              </a:rPr>
              <a:t>WHERE</a:t>
            </a:r>
            <a:r>
              <a:rPr lang="en-US" altLang="en-US" smtClean="0">
                <a:latin typeface="Arial" charset="0"/>
              </a:rPr>
              <a:t> clause contains a condition that must be met, and it directly follows the </a:t>
            </a:r>
            <a:r>
              <a:rPr lang="en-US" altLang="en-US" smtClean="0">
                <a:latin typeface="Courier New" pitchFamily="49" charset="0"/>
              </a:rPr>
              <a:t>FROM</a:t>
            </a:r>
            <a:r>
              <a:rPr lang="en-US" altLang="en-US" smtClean="0">
                <a:latin typeface="Arial" charset="0"/>
              </a:rPr>
              <a:t> clause. If the condition is true, the row meeting the condition is returned.</a:t>
            </a:r>
          </a:p>
          <a:p>
            <a:pPr lvl="1" eaLnBrk="1" hangingPunct="1"/>
            <a:r>
              <a:rPr lang="en-US" altLang="en-US" smtClean="0">
                <a:solidFill>
                  <a:srgbClr val="000000"/>
                </a:solidFill>
                <a:latin typeface="Arial" charset="0"/>
              </a:rPr>
              <a:t>In the syntax:</a:t>
            </a:r>
          </a:p>
          <a:p>
            <a:pPr eaLnBrk="1" hangingPunct="1"/>
            <a:r>
              <a:rPr lang="en-US" altLang="en-US" b="1" smtClean="0">
                <a:latin typeface="Times New Roman" pitchFamily="18" charset="0"/>
              </a:rPr>
              <a:t>	</a:t>
            </a:r>
            <a:r>
              <a:rPr lang="en-US" altLang="en-US" b="1" smtClean="0">
                <a:latin typeface="Courier New" pitchFamily="49" charset="0"/>
              </a:rPr>
              <a:t>WHERE</a:t>
            </a:r>
            <a:r>
              <a:rPr lang="en-US" altLang="en-US" smtClean="0">
                <a:latin typeface="Times New Roman" pitchFamily="18" charset="0"/>
              </a:rPr>
              <a:t>		</a:t>
            </a:r>
            <a:r>
              <a:rPr lang="en-US" altLang="en-US" b="1" smtClean="0">
                <a:latin typeface="Times New Roman" pitchFamily="18" charset="0"/>
              </a:rPr>
              <a:t>restricts the query to rows that meet a condition</a:t>
            </a:r>
            <a:r>
              <a:rPr lang="en-US" altLang="en-US" smtClean="0">
                <a:latin typeface="Times New Roman" pitchFamily="18" charset="0"/>
              </a:rPr>
              <a:t>	</a:t>
            </a:r>
          </a:p>
          <a:p>
            <a:pPr eaLnBrk="1" hangingPunct="1"/>
            <a:r>
              <a:rPr lang="en-US" altLang="en-US" b="1" i="1" smtClean="0">
                <a:latin typeface="Times New Roman" pitchFamily="18" charset="0"/>
              </a:rPr>
              <a:t>	</a:t>
            </a:r>
            <a:r>
              <a:rPr lang="en-US" altLang="en-US" b="1" i="1" smtClean="0">
                <a:latin typeface="Courier New" pitchFamily="49" charset="0"/>
              </a:rPr>
              <a:t>condition</a:t>
            </a:r>
            <a:r>
              <a:rPr lang="en-US" altLang="en-US" smtClean="0">
                <a:latin typeface="Times New Roman" pitchFamily="18" charset="0"/>
              </a:rPr>
              <a:t>		</a:t>
            </a:r>
            <a:r>
              <a:rPr lang="en-US" altLang="en-US" b="1" smtClean="0">
                <a:latin typeface="Times New Roman" pitchFamily="18" charset="0"/>
              </a:rPr>
              <a:t>is composed of column names, expressions, 								constants, and a comparison operator</a:t>
            </a:r>
            <a:r>
              <a:rPr lang="en-US" altLang="en-US" smtClean="0">
                <a:latin typeface="Times New Roman" pitchFamily="18" charset="0"/>
              </a:rPr>
              <a:t>	</a:t>
            </a:r>
          </a:p>
          <a:p>
            <a:pPr lvl="1" eaLnBrk="1" hangingPunct="1"/>
            <a:endParaRPr lang="en-US" altLang="en-US" smtClean="0">
              <a:solidFill>
                <a:srgbClr val="000000"/>
              </a:solidFill>
              <a:latin typeface="Arial" charset="0"/>
            </a:endParaRPr>
          </a:p>
          <a:p>
            <a:pPr lvl="1" eaLnBrk="1" hangingPunct="1"/>
            <a:r>
              <a:rPr lang="en-US" altLang="en-US" smtClean="0">
                <a:solidFill>
                  <a:srgbClr val="000000"/>
                </a:solidFill>
                <a:latin typeface="Arial" charset="0"/>
              </a:rPr>
              <a:t>The </a:t>
            </a:r>
            <a:r>
              <a:rPr lang="en-US" altLang="en-US" smtClean="0">
                <a:solidFill>
                  <a:srgbClr val="FF0033"/>
                </a:solidFill>
                <a:latin typeface="Courier New" pitchFamily="49" charset="0"/>
              </a:rPr>
              <a:t>WHERE</a:t>
            </a:r>
            <a:r>
              <a:rPr lang="en-US" altLang="en-US" smtClean="0">
                <a:solidFill>
                  <a:srgbClr val="000000"/>
                </a:solidFill>
                <a:latin typeface="Arial" charset="0"/>
              </a:rPr>
              <a:t> clause can compare values in columns, literal values, arithmetic expressions, or functions. It consists of three elements:</a:t>
            </a:r>
          </a:p>
          <a:p>
            <a:pPr lvl="2" eaLnBrk="1" hangingPunct="1"/>
            <a:r>
              <a:rPr lang="en-US" altLang="en-US" smtClean="0">
                <a:solidFill>
                  <a:srgbClr val="000000"/>
                </a:solidFill>
                <a:latin typeface="Arial" charset="0"/>
              </a:rPr>
              <a:t>Column name</a:t>
            </a:r>
          </a:p>
          <a:p>
            <a:pPr lvl="2" eaLnBrk="1" hangingPunct="1"/>
            <a:r>
              <a:rPr lang="en-US" altLang="en-US" smtClean="0">
                <a:solidFill>
                  <a:srgbClr val="000000"/>
                </a:solidFill>
                <a:latin typeface="Arial" charset="0"/>
              </a:rPr>
              <a:t>Comparison condition</a:t>
            </a:r>
          </a:p>
          <a:p>
            <a:pPr lvl="2" eaLnBrk="1" hangingPunct="1"/>
            <a:r>
              <a:rPr lang="en-US" altLang="en-US" smtClean="0">
                <a:solidFill>
                  <a:srgbClr val="000000"/>
                </a:solidFill>
                <a:latin typeface="Arial" charset="0"/>
              </a:rPr>
              <a:t>Column name, constant, or list of values</a:t>
            </a:r>
            <a:endParaRPr lang="en-US" altLang="en-US" smtClean="0">
              <a:solidFill>
                <a:schemeClr val="accent1"/>
              </a:solidFill>
              <a:latin typeface="Arial" charset="0"/>
            </a:endParaRPr>
          </a:p>
          <a:p>
            <a:pPr eaLnBrk="1" hangingPunct="1"/>
            <a:endParaRPr lang="en-US" altLang="en-US" smtClean="0">
              <a:solidFill>
                <a:schemeClr val="accent1"/>
              </a:solidFill>
              <a:latin typeface="Arial" charset="0"/>
            </a:endParaRPr>
          </a:p>
          <a:p>
            <a:pPr eaLnBrk="1" hangingPunct="1"/>
            <a:endParaRPr lang="en-US" altLang="en-US" smtClean="0">
              <a:solidFill>
                <a:schemeClr val="accent1"/>
              </a:solidFill>
              <a:latin typeface="Arial" charset="0"/>
            </a:endParaRPr>
          </a:p>
          <a:p>
            <a:pPr lvl="2" eaLnBrk="1" hangingPunct="1"/>
            <a:endParaRPr lang="en-US" altLang="en-US" smtClean="0">
              <a:latin typeface="Arial" charset="0"/>
            </a:endParaRPr>
          </a:p>
          <a:p>
            <a:pPr eaLnBrk="1" hangingPunct="1"/>
            <a:endParaRPr lang="en-US" altLang="en-US" b="1"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ECC0576-8217-4BEC-A601-E6C7E4CB9654}" type="slidenum">
              <a:rPr lang="en-US" altLang="en-US"/>
              <a:pPr/>
              <a:t>5</a:t>
            </a:fld>
            <a:endParaRPr lang="en-US" altLang="en-US"/>
          </a:p>
        </p:txBody>
      </p:sp>
      <p:sp>
        <p:nvSpPr>
          <p:cNvPr id="51203" name="Rectangle 2"/>
          <p:cNvSpPr>
            <a:spLocks noChangeArrowheads="1"/>
          </p:cNvSpPr>
          <p:nvPr/>
        </p:nvSpPr>
        <p:spPr bwMode="auto">
          <a:xfrm>
            <a:off x="3883025" y="-1588"/>
            <a:ext cx="2976563" cy="46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51204" name="Rectangle 3"/>
          <p:cNvSpPr>
            <a:spLocks noChangeArrowheads="1"/>
          </p:cNvSpPr>
          <p:nvPr/>
        </p:nvSpPr>
        <p:spPr bwMode="auto">
          <a:xfrm>
            <a:off x="-3175" y="-1588"/>
            <a:ext cx="2973388" cy="46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51205" name="Rectangle 4"/>
          <p:cNvSpPr>
            <a:spLocks noGrp="1" noChangeArrowheads="1"/>
          </p:cNvSpPr>
          <p:nvPr>
            <p:ph type="body" idx="1"/>
          </p:nvPr>
        </p:nvSpPr>
        <p:spPr>
          <a:xfrm>
            <a:off x="412750" y="4773613"/>
            <a:ext cx="6029325" cy="37544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16" tIns="45658" rIns="91316" bIns="45658"/>
          <a:lstStyle/>
          <a:p>
            <a:pPr defTabSz="425450" eaLnBrk="1" hangingPunct="1">
              <a:tabLst>
                <a:tab pos="471488" algn="l"/>
              </a:tabLst>
            </a:pPr>
            <a:r>
              <a:rPr lang="en-US" altLang="en-US" smtClean="0">
                <a:latin typeface="Arial" charset="0"/>
              </a:rPr>
              <a:t>Basic </a:t>
            </a:r>
            <a:r>
              <a:rPr lang="en-US" altLang="en-US" smtClean="0">
                <a:latin typeface="Courier New" pitchFamily="49" charset="0"/>
              </a:rPr>
              <a:t>SELECT </a:t>
            </a:r>
            <a:r>
              <a:rPr lang="en-US" altLang="en-US" smtClean="0">
                <a:latin typeface="Arial" charset="0"/>
              </a:rPr>
              <a:t>Statement</a:t>
            </a:r>
          </a:p>
          <a:p>
            <a:pPr marL="119063" lvl="1" defTabSz="425450" eaLnBrk="1" hangingPunct="1">
              <a:tabLst>
                <a:tab pos="471488" algn="l"/>
              </a:tabLst>
            </a:pPr>
            <a:r>
              <a:rPr lang="en-US" altLang="en-US" smtClean="0">
                <a:latin typeface="Arial" charset="0"/>
              </a:rPr>
              <a:t>In its simplest form, a </a:t>
            </a:r>
            <a:r>
              <a:rPr lang="en-US" altLang="en-US" smtClean="0">
                <a:latin typeface="Courier New" pitchFamily="49" charset="0"/>
              </a:rPr>
              <a:t>SELECT</a:t>
            </a:r>
            <a:r>
              <a:rPr lang="en-US" altLang="en-US" smtClean="0">
                <a:latin typeface="Arial" charset="0"/>
              </a:rPr>
              <a:t> statement must include the following:</a:t>
            </a:r>
          </a:p>
          <a:p>
            <a:pPr marL="471488" lvl="2" indent="-234950" defTabSz="425450" eaLnBrk="1" hangingPunct="1">
              <a:tabLst>
                <a:tab pos="471488" algn="l"/>
              </a:tabLst>
            </a:pPr>
            <a:r>
              <a:rPr lang="en-US" altLang="en-US" smtClean="0">
                <a:latin typeface="Arial" charset="0"/>
              </a:rPr>
              <a:t>A </a:t>
            </a:r>
            <a:r>
              <a:rPr lang="en-US" altLang="en-US" smtClean="0">
                <a:solidFill>
                  <a:srgbClr val="FC0128"/>
                </a:solidFill>
                <a:latin typeface="Courier New" pitchFamily="49" charset="0"/>
              </a:rPr>
              <a:t>SELECT</a:t>
            </a:r>
            <a:r>
              <a:rPr lang="en-US" altLang="en-US" smtClean="0">
                <a:solidFill>
                  <a:srgbClr val="FC0128"/>
                </a:solidFill>
                <a:latin typeface="Arial" charset="0"/>
              </a:rPr>
              <a:t> clause</a:t>
            </a:r>
            <a:r>
              <a:rPr lang="en-US" altLang="en-US" smtClean="0">
                <a:latin typeface="Arial" charset="0"/>
              </a:rPr>
              <a:t>, which specifies the columns to be displayed</a:t>
            </a:r>
          </a:p>
          <a:p>
            <a:pPr marL="471488" lvl="2" indent="-234950" defTabSz="425450" eaLnBrk="1" hangingPunct="1">
              <a:tabLst>
                <a:tab pos="471488" algn="l"/>
              </a:tabLst>
            </a:pPr>
            <a:r>
              <a:rPr lang="en-US" altLang="en-US" smtClean="0">
                <a:latin typeface="Arial" charset="0"/>
              </a:rPr>
              <a:t>A </a:t>
            </a:r>
            <a:r>
              <a:rPr lang="en-US" altLang="en-US" smtClean="0">
                <a:solidFill>
                  <a:srgbClr val="FC0128"/>
                </a:solidFill>
                <a:latin typeface="Courier New" pitchFamily="49" charset="0"/>
              </a:rPr>
              <a:t>FROM</a:t>
            </a:r>
            <a:r>
              <a:rPr lang="en-US" altLang="en-US" smtClean="0">
                <a:solidFill>
                  <a:srgbClr val="FC0128"/>
                </a:solidFill>
                <a:latin typeface="Arial" charset="0"/>
              </a:rPr>
              <a:t> </a:t>
            </a:r>
            <a:r>
              <a:rPr lang="en-US" altLang="en-US" smtClean="0">
                <a:latin typeface="Arial" charset="0"/>
              </a:rPr>
              <a:t>clause, which specifies the table containing the columns listed in the </a:t>
            </a:r>
            <a:r>
              <a:rPr lang="en-US" altLang="en-US" smtClean="0">
                <a:latin typeface="Courier New" pitchFamily="49" charset="0"/>
              </a:rPr>
              <a:t>SELECT</a:t>
            </a:r>
            <a:r>
              <a:rPr lang="en-US" altLang="en-US" smtClean="0">
                <a:latin typeface="Arial" charset="0"/>
              </a:rPr>
              <a:t> clause</a:t>
            </a:r>
            <a:endParaRPr lang="en-US" altLang="en-US" b="1" smtClean="0">
              <a:latin typeface="Arial" charset="0"/>
            </a:endParaRPr>
          </a:p>
          <a:p>
            <a:pPr marL="119063" lvl="1" defTabSz="425450" eaLnBrk="1" hangingPunct="1">
              <a:tabLst>
                <a:tab pos="471488" algn="l"/>
              </a:tabLst>
            </a:pPr>
            <a:r>
              <a:rPr lang="en-US" altLang="en-US" smtClean="0">
                <a:latin typeface="Arial" charset="0"/>
              </a:rPr>
              <a:t>In the syntax:</a:t>
            </a:r>
          </a:p>
          <a:p>
            <a:pPr marL="119063" lvl="1" defTabSz="425450" eaLnBrk="1" hangingPunct="1">
              <a:tabLst>
                <a:tab pos="471488" algn="l"/>
              </a:tabLst>
            </a:pPr>
            <a:r>
              <a:rPr lang="en-US" altLang="en-US" smtClean="0">
                <a:solidFill>
                  <a:srgbClr val="000000"/>
                </a:solidFill>
                <a:latin typeface="Arial" charset="0"/>
              </a:rPr>
              <a:t>	</a:t>
            </a:r>
            <a:r>
              <a:rPr lang="en-US" altLang="en-US" smtClean="0">
                <a:solidFill>
                  <a:srgbClr val="000000"/>
                </a:solidFill>
                <a:latin typeface="Courier New" pitchFamily="49" charset="0"/>
              </a:rPr>
              <a:t>SELECT</a:t>
            </a:r>
            <a:r>
              <a:rPr lang="en-US" altLang="en-US" smtClean="0">
                <a:solidFill>
                  <a:srgbClr val="000000"/>
                </a:solidFill>
                <a:latin typeface="Arial" charset="0"/>
              </a:rPr>
              <a:t>			is a list of one or more columns</a:t>
            </a:r>
            <a:endParaRPr lang="en-US" altLang="en-US" i="1" smtClean="0">
              <a:solidFill>
                <a:srgbClr val="000000"/>
              </a:solidFill>
              <a:latin typeface="Arial" charset="0"/>
            </a:endParaRPr>
          </a:p>
          <a:p>
            <a:pPr marL="471488" lvl="2" indent="-234950" defTabSz="425450" eaLnBrk="1" hangingPunct="1">
              <a:tabLst>
                <a:tab pos="471488" algn="l"/>
              </a:tabLst>
            </a:pPr>
            <a:r>
              <a:rPr lang="en-US" altLang="en-US" smtClean="0">
                <a:solidFill>
                  <a:srgbClr val="000000"/>
                </a:solidFill>
                <a:latin typeface="Arial" charset="0"/>
              </a:rPr>
              <a:t>	</a:t>
            </a:r>
            <a:r>
              <a:rPr lang="en-US" altLang="en-US" smtClean="0">
                <a:solidFill>
                  <a:srgbClr val="000000"/>
                </a:solidFill>
                <a:latin typeface="Courier New" pitchFamily="49" charset="0"/>
              </a:rPr>
              <a:t>*</a:t>
            </a:r>
            <a:r>
              <a:rPr lang="en-US" altLang="en-US" i="1" smtClean="0">
                <a:solidFill>
                  <a:srgbClr val="000000"/>
                </a:solidFill>
                <a:latin typeface="Courier New" pitchFamily="49" charset="0"/>
              </a:rPr>
              <a:t> </a:t>
            </a:r>
            <a:r>
              <a:rPr lang="en-US" altLang="en-US" i="1" smtClean="0">
                <a:solidFill>
                  <a:srgbClr val="000000"/>
                </a:solidFill>
                <a:latin typeface="Arial" charset="0"/>
              </a:rPr>
              <a:t> 				</a:t>
            </a:r>
            <a:r>
              <a:rPr lang="en-US" altLang="en-US" smtClean="0">
                <a:solidFill>
                  <a:srgbClr val="000000"/>
                </a:solidFill>
                <a:latin typeface="Arial" charset="0"/>
              </a:rPr>
              <a:t>selects all columns</a:t>
            </a:r>
          </a:p>
          <a:p>
            <a:pPr marL="471488" lvl="2" indent="-234950" defTabSz="425450" eaLnBrk="1" hangingPunct="1">
              <a:tabLst>
                <a:tab pos="471488" algn="l"/>
              </a:tabLst>
            </a:pPr>
            <a:r>
              <a:rPr lang="en-US" altLang="en-US" smtClean="0">
                <a:solidFill>
                  <a:srgbClr val="000000"/>
                </a:solidFill>
                <a:latin typeface="Arial" charset="0"/>
              </a:rPr>
              <a:t>	</a:t>
            </a:r>
            <a:r>
              <a:rPr lang="en-US" altLang="en-US" smtClean="0">
                <a:solidFill>
                  <a:srgbClr val="FC0128"/>
                </a:solidFill>
                <a:latin typeface="Courier New" pitchFamily="49" charset="0"/>
              </a:rPr>
              <a:t>DISTINCT</a:t>
            </a:r>
            <a:r>
              <a:rPr lang="en-US" altLang="en-US" smtClean="0">
                <a:solidFill>
                  <a:srgbClr val="000000"/>
                </a:solidFill>
                <a:latin typeface="Arial" charset="0"/>
              </a:rPr>
              <a:t>			suppresses duplicates</a:t>
            </a:r>
          </a:p>
          <a:p>
            <a:pPr marL="471488" lvl="2" indent="-234950" defTabSz="425450" eaLnBrk="1" hangingPunct="1">
              <a:tabLst>
                <a:tab pos="471488" algn="l"/>
              </a:tabLst>
            </a:pPr>
            <a:r>
              <a:rPr lang="en-US" altLang="en-US" i="1" smtClean="0">
                <a:solidFill>
                  <a:srgbClr val="000000"/>
                </a:solidFill>
                <a:latin typeface="Arial" charset="0"/>
              </a:rPr>
              <a:t>	</a:t>
            </a:r>
            <a:r>
              <a:rPr lang="en-US" altLang="en-US" i="1" smtClean="0">
                <a:solidFill>
                  <a:srgbClr val="000000"/>
                </a:solidFill>
                <a:latin typeface="Courier New" pitchFamily="49" charset="0"/>
              </a:rPr>
              <a:t>column|expression</a:t>
            </a:r>
            <a:r>
              <a:rPr lang="en-US" altLang="en-US" smtClean="0">
                <a:solidFill>
                  <a:srgbClr val="000000"/>
                </a:solidFill>
                <a:latin typeface="Arial" charset="0"/>
              </a:rPr>
              <a:t>	selects the named column or the expression</a:t>
            </a:r>
          </a:p>
          <a:p>
            <a:pPr marL="471488" lvl="2" indent="-234950" defTabSz="425450" eaLnBrk="1" hangingPunct="1">
              <a:tabLst>
                <a:tab pos="471488" algn="l"/>
              </a:tabLst>
            </a:pPr>
            <a:r>
              <a:rPr lang="en-US" altLang="en-US" i="1" smtClean="0">
                <a:solidFill>
                  <a:srgbClr val="000000"/>
                </a:solidFill>
                <a:latin typeface="Arial" charset="0"/>
              </a:rPr>
              <a:t>	</a:t>
            </a:r>
            <a:r>
              <a:rPr lang="en-US" altLang="en-US" i="1" smtClean="0">
                <a:solidFill>
                  <a:srgbClr val="FC0128"/>
                </a:solidFill>
                <a:latin typeface="Courier New" pitchFamily="49" charset="0"/>
              </a:rPr>
              <a:t>alias</a:t>
            </a:r>
            <a:r>
              <a:rPr lang="en-US" altLang="en-US" i="1" smtClean="0">
                <a:solidFill>
                  <a:srgbClr val="000000"/>
                </a:solidFill>
                <a:latin typeface="Courier New" pitchFamily="49" charset="0"/>
              </a:rPr>
              <a:t>			</a:t>
            </a:r>
            <a:r>
              <a:rPr lang="en-US" altLang="en-US" smtClean="0">
                <a:solidFill>
                  <a:srgbClr val="000000"/>
                </a:solidFill>
                <a:latin typeface="Arial" charset="0"/>
              </a:rPr>
              <a:t>gives selected columns different headings</a:t>
            </a:r>
          </a:p>
          <a:p>
            <a:pPr marL="471488" lvl="2" indent="-234950" defTabSz="425450" eaLnBrk="1" hangingPunct="1">
              <a:tabLst>
                <a:tab pos="471488" algn="l"/>
              </a:tabLst>
            </a:pPr>
            <a:r>
              <a:rPr lang="en-US" altLang="en-US" smtClean="0">
                <a:solidFill>
                  <a:srgbClr val="000000"/>
                </a:solidFill>
                <a:latin typeface="Arial" charset="0"/>
              </a:rPr>
              <a:t>	</a:t>
            </a:r>
            <a:r>
              <a:rPr lang="en-US" altLang="en-US" smtClean="0">
                <a:solidFill>
                  <a:srgbClr val="000000"/>
                </a:solidFill>
                <a:latin typeface="Courier New" pitchFamily="49" charset="0"/>
              </a:rPr>
              <a:t>FROM</a:t>
            </a:r>
            <a:r>
              <a:rPr lang="en-US" altLang="en-US" i="1" smtClean="0">
                <a:solidFill>
                  <a:srgbClr val="000000"/>
                </a:solidFill>
                <a:latin typeface="Courier New" pitchFamily="49" charset="0"/>
              </a:rPr>
              <a:t> table</a:t>
            </a:r>
            <a:r>
              <a:rPr lang="en-US" altLang="en-US" i="1" smtClean="0">
                <a:solidFill>
                  <a:srgbClr val="000000"/>
                </a:solidFill>
                <a:latin typeface="Arial" charset="0"/>
              </a:rPr>
              <a:t> 		</a:t>
            </a:r>
            <a:r>
              <a:rPr lang="en-US" altLang="en-US" smtClean="0">
                <a:solidFill>
                  <a:srgbClr val="000000"/>
                </a:solidFill>
                <a:latin typeface="Arial" charset="0"/>
              </a:rPr>
              <a:t>specifies the table containing the columns</a:t>
            </a:r>
          </a:p>
          <a:p>
            <a:pPr marL="119063" lvl="1" defTabSz="425450" eaLnBrk="1" hangingPunct="1">
              <a:tabLst>
                <a:tab pos="471488" algn="l"/>
              </a:tabLst>
            </a:pPr>
            <a:r>
              <a:rPr lang="en-US" altLang="en-US" b="1" smtClean="0">
                <a:latin typeface="Arial" charset="0"/>
              </a:rPr>
              <a:t>Note: </a:t>
            </a:r>
            <a:r>
              <a:rPr lang="en-US" altLang="en-US" smtClean="0">
                <a:latin typeface="Arial" charset="0"/>
              </a:rPr>
              <a:t>Throughout this course, the words </a:t>
            </a:r>
            <a:r>
              <a:rPr lang="en-US" altLang="en-US" i="1" smtClean="0">
                <a:latin typeface="Arial" charset="0"/>
              </a:rPr>
              <a:t>keyword</a:t>
            </a:r>
            <a:r>
              <a:rPr lang="en-US" altLang="en-US" smtClean="0">
                <a:latin typeface="Arial" charset="0"/>
              </a:rPr>
              <a:t>, </a:t>
            </a:r>
            <a:r>
              <a:rPr lang="en-US" altLang="en-US" i="1" smtClean="0">
                <a:latin typeface="Arial" charset="0"/>
              </a:rPr>
              <a:t>clause</a:t>
            </a:r>
            <a:r>
              <a:rPr lang="en-US" altLang="en-US" smtClean="0">
                <a:latin typeface="Arial" charset="0"/>
              </a:rPr>
              <a:t>, and </a:t>
            </a:r>
            <a:r>
              <a:rPr lang="en-US" altLang="en-US" i="1" smtClean="0">
                <a:latin typeface="Arial" charset="0"/>
              </a:rPr>
              <a:t>statement</a:t>
            </a:r>
            <a:r>
              <a:rPr lang="en-US" altLang="en-US" smtClean="0">
                <a:latin typeface="Arial" charset="0"/>
              </a:rPr>
              <a:t> are used as follows:</a:t>
            </a:r>
          </a:p>
          <a:p>
            <a:pPr marL="471488" lvl="2" indent="-234950" defTabSz="425450" eaLnBrk="1" hangingPunct="1">
              <a:tabLst>
                <a:tab pos="471488" algn="l"/>
              </a:tabLst>
            </a:pPr>
            <a:r>
              <a:rPr lang="en-US" altLang="en-US" smtClean="0">
                <a:latin typeface="Arial" charset="0"/>
              </a:rPr>
              <a:t>A </a:t>
            </a:r>
            <a:r>
              <a:rPr lang="en-US" altLang="en-US" i="1" smtClean="0">
                <a:solidFill>
                  <a:srgbClr val="FC0128"/>
                </a:solidFill>
                <a:latin typeface="Arial" charset="0"/>
              </a:rPr>
              <a:t>keyword</a:t>
            </a:r>
            <a:r>
              <a:rPr lang="en-US" altLang="en-US" smtClean="0">
                <a:latin typeface="Arial" charset="0"/>
              </a:rPr>
              <a:t> refers to an individual SQL element.</a:t>
            </a:r>
            <a:br>
              <a:rPr lang="en-US" altLang="en-US" smtClean="0">
                <a:latin typeface="Arial" charset="0"/>
              </a:rPr>
            </a:br>
            <a:r>
              <a:rPr lang="en-US" altLang="en-US" smtClean="0">
                <a:latin typeface="Arial" charset="0"/>
              </a:rPr>
              <a:t>For example, </a:t>
            </a:r>
            <a:r>
              <a:rPr lang="en-US" altLang="en-US" smtClean="0">
                <a:latin typeface="Courier New" pitchFamily="49" charset="0"/>
              </a:rPr>
              <a:t>SELECT</a:t>
            </a:r>
            <a:r>
              <a:rPr lang="en-US" altLang="en-US" smtClean="0">
                <a:latin typeface="Arial" charset="0"/>
              </a:rPr>
              <a:t> and </a:t>
            </a:r>
            <a:r>
              <a:rPr lang="en-US" altLang="en-US" smtClean="0">
                <a:latin typeface="Courier New" pitchFamily="49" charset="0"/>
              </a:rPr>
              <a:t>FROM</a:t>
            </a:r>
            <a:r>
              <a:rPr lang="en-US" altLang="en-US" smtClean="0">
                <a:latin typeface="Arial" charset="0"/>
              </a:rPr>
              <a:t> are keywords.</a:t>
            </a:r>
          </a:p>
          <a:p>
            <a:pPr marL="471488" lvl="2" indent="-234950" defTabSz="425450" eaLnBrk="1" hangingPunct="1">
              <a:tabLst>
                <a:tab pos="471488" algn="l"/>
              </a:tabLst>
            </a:pPr>
            <a:r>
              <a:rPr lang="en-US" altLang="en-US" smtClean="0">
                <a:latin typeface="Arial" charset="0"/>
              </a:rPr>
              <a:t>A </a:t>
            </a:r>
            <a:r>
              <a:rPr lang="en-US" altLang="en-US" i="1" smtClean="0">
                <a:solidFill>
                  <a:srgbClr val="FC0128"/>
                </a:solidFill>
                <a:latin typeface="Arial" charset="0"/>
              </a:rPr>
              <a:t>clause</a:t>
            </a:r>
            <a:r>
              <a:rPr lang="en-US" altLang="en-US" smtClean="0">
                <a:latin typeface="Arial" charset="0"/>
              </a:rPr>
              <a:t> is a part of a SQL statement.</a:t>
            </a:r>
            <a:br>
              <a:rPr lang="en-US" altLang="en-US" smtClean="0">
                <a:latin typeface="Arial" charset="0"/>
              </a:rPr>
            </a:br>
            <a:r>
              <a:rPr lang="en-US" altLang="en-US" smtClean="0">
                <a:latin typeface="Arial" charset="0"/>
              </a:rPr>
              <a:t>For example, </a:t>
            </a:r>
            <a:r>
              <a:rPr lang="en-US" altLang="en-US" smtClean="0">
                <a:latin typeface="Courier New" pitchFamily="49" charset="0"/>
              </a:rPr>
              <a:t>SELECT employee_id, last_name, ...</a:t>
            </a:r>
            <a:r>
              <a:rPr lang="en-US" altLang="en-US" smtClean="0">
                <a:latin typeface="Arial" charset="0"/>
              </a:rPr>
              <a:t> is a clause.</a:t>
            </a:r>
          </a:p>
          <a:p>
            <a:pPr marL="471488" lvl="2" indent="-234950" defTabSz="425450" eaLnBrk="1" hangingPunct="1">
              <a:tabLst>
                <a:tab pos="471488" algn="l"/>
              </a:tabLst>
            </a:pPr>
            <a:r>
              <a:rPr lang="en-US" altLang="en-US" smtClean="0">
                <a:latin typeface="Arial" charset="0"/>
              </a:rPr>
              <a:t>A </a:t>
            </a:r>
            <a:r>
              <a:rPr lang="en-US" altLang="en-US" i="1" smtClean="0">
                <a:solidFill>
                  <a:srgbClr val="FC0128"/>
                </a:solidFill>
                <a:latin typeface="Arial" charset="0"/>
              </a:rPr>
              <a:t>statement</a:t>
            </a:r>
            <a:r>
              <a:rPr lang="en-US" altLang="en-US" b="1" i="1" smtClean="0">
                <a:latin typeface="Arial" charset="0"/>
              </a:rPr>
              <a:t> </a:t>
            </a:r>
            <a:r>
              <a:rPr lang="en-US" altLang="en-US" smtClean="0">
                <a:latin typeface="Arial" charset="0"/>
              </a:rPr>
              <a:t>is a combination of two or more clauses.</a:t>
            </a:r>
            <a:br>
              <a:rPr lang="en-US" altLang="en-US" smtClean="0">
                <a:latin typeface="Arial" charset="0"/>
              </a:rPr>
            </a:br>
            <a:r>
              <a:rPr lang="en-US" altLang="en-US" smtClean="0">
                <a:latin typeface="Arial" charset="0"/>
              </a:rPr>
              <a:t>For example, </a:t>
            </a:r>
            <a:r>
              <a:rPr lang="en-US" altLang="en-US" smtClean="0">
                <a:latin typeface="Courier New" pitchFamily="49" charset="0"/>
              </a:rPr>
              <a:t>SELECT * FROM employees</a:t>
            </a:r>
            <a:r>
              <a:rPr lang="en-US" altLang="en-US" smtClean="0">
                <a:latin typeface="Arial" charset="0"/>
              </a:rPr>
              <a:t> is a SQL statement.</a:t>
            </a:r>
          </a:p>
        </p:txBody>
      </p:sp>
      <p:sp>
        <p:nvSpPr>
          <p:cNvPr id="51206" name="Rectangle 5"/>
          <p:cNvSpPr>
            <a:spLocks noGrp="1" noRot="1" noChangeAspect="1" noChangeArrowheads="1" noTextEdit="1"/>
          </p:cNvSpPr>
          <p:nvPr>
            <p:ph type="sldImg"/>
          </p:nvPr>
        </p:nvSpPr>
        <p:spPr>
          <a:xfrm>
            <a:off x="485775" y="153988"/>
            <a:ext cx="5884863" cy="4413250"/>
          </a:xfrm>
          <a:ln w="12700" cap="flat">
            <a:solidFill>
              <a:schemeClr val="tx1"/>
            </a:solid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030544D-EB0C-4E96-837F-6F3ADFC0627A}" type="slidenum">
              <a:rPr lang="en-US" altLang="en-US"/>
              <a:pPr/>
              <a:t>23</a:t>
            </a:fld>
            <a:endParaRPr lang="en-US" altLang="en-US"/>
          </a:p>
        </p:txBody>
      </p:sp>
      <p:sp>
        <p:nvSpPr>
          <p:cNvPr id="69635" name="Rectangle 2"/>
          <p:cNvSpPr>
            <a:spLocks noGrp="1" noRot="1" noChangeAspect="1" noChangeArrowheads="1" noTextEdit="1"/>
          </p:cNvSpPr>
          <p:nvPr>
            <p:ph type="sldImg"/>
          </p:nvPr>
        </p:nvSpPr>
        <p:spPr>
          <a:xfrm>
            <a:off x="487363" y="153988"/>
            <a:ext cx="5881687" cy="4411662"/>
          </a:xfrm>
          <a:ln w="12700" cap="flat">
            <a:solidFill>
              <a:schemeClr val="tx1"/>
            </a:solidFill>
          </a:ln>
        </p:spPr>
      </p:sp>
      <p:sp>
        <p:nvSpPr>
          <p:cNvPr id="69636" name="Rectangle 3"/>
          <p:cNvSpPr>
            <a:spLocks noGrp="1" noChangeArrowheads="1"/>
          </p:cNvSpPr>
          <p:nvPr>
            <p:ph type="body" idx="1"/>
          </p:nvPr>
        </p:nvSpPr>
        <p:spPr>
          <a:xfrm>
            <a:off x="412750" y="4773613"/>
            <a:ext cx="6029325" cy="37544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64" tIns="45582" rIns="91164" bIns="45582"/>
          <a:lstStyle/>
          <a:p>
            <a:pPr eaLnBrk="1" hangingPunct="1"/>
            <a:r>
              <a:rPr lang="en-US" altLang="en-US" smtClean="0">
                <a:solidFill>
                  <a:srgbClr val="000000"/>
                </a:solidFill>
                <a:latin typeface="Arial" charset="0"/>
              </a:rPr>
              <a:t>Using the </a:t>
            </a:r>
            <a:r>
              <a:rPr lang="en-US" altLang="en-US" smtClean="0">
                <a:solidFill>
                  <a:srgbClr val="000000"/>
                </a:solidFill>
                <a:latin typeface="Courier New" pitchFamily="49" charset="0"/>
              </a:rPr>
              <a:t>WHERE</a:t>
            </a:r>
            <a:r>
              <a:rPr lang="en-US" altLang="en-US" smtClean="0">
                <a:solidFill>
                  <a:srgbClr val="000000"/>
                </a:solidFill>
                <a:latin typeface="Arial" charset="0"/>
              </a:rPr>
              <a:t> Clause</a:t>
            </a:r>
            <a:endParaRPr lang="en-US" altLang="en-US" smtClean="0">
              <a:latin typeface="Arial" charset="0"/>
            </a:endParaRPr>
          </a:p>
          <a:p>
            <a:pPr lvl="1" eaLnBrk="1" hangingPunct="1"/>
            <a:r>
              <a:rPr lang="en-US" altLang="en-US" smtClean="0">
                <a:solidFill>
                  <a:srgbClr val="000000"/>
                </a:solidFill>
                <a:latin typeface="Arial" charset="0"/>
              </a:rPr>
              <a:t>In the example, the </a:t>
            </a:r>
            <a:r>
              <a:rPr lang="en-US" altLang="en-US" smtClean="0">
                <a:solidFill>
                  <a:srgbClr val="000000"/>
                </a:solidFill>
                <a:latin typeface="Courier New" pitchFamily="49" charset="0"/>
              </a:rPr>
              <a:t>SELECT</a:t>
            </a:r>
            <a:r>
              <a:rPr lang="en-US" altLang="en-US" smtClean="0">
                <a:solidFill>
                  <a:srgbClr val="000000"/>
                </a:solidFill>
                <a:latin typeface="Arial" charset="0"/>
              </a:rPr>
              <a:t> statement retrieves the name, job ID, and department number of all employees whose job ID is </a:t>
            </a:r>
            <a:r>
              <a:rPr lang="en-US" altLang="en-US" smtClean="0">
                <a:solidFill>
                  <a:srgbClr val="000000"/>
                </a:solidFill>
                <a:latin typeface="Courier New" pitchFamily="49" charset="0"/>
              </a:rPr>
              <a:t>SA_REP</a:t>
            </a:r>
            <a:r>
              <a:rPr lang="en-US" altLang="en-US" smtClean="0">
                <a:solidFill>
                  <a:srgbClr val="000000"/>
                </a:solidFill>
                <a:latin typeface="Arial" charset="0"/>
              </a:rPr>
              <a:t>. </a:t>
            </a:r>
          </a:p>
          <a:p>
            <a:pPr lvl="1" eaLnBrk="1" hangingPunct="1"/>
            <a:r>
              <a:rPr lang="en-US" altLang="en-US" smtClean="0">
                <a:solidFill>
                  <a:srgbClr val="000000"/>
                </a:solidFill>
                <a:latin typeface="Arial" charset="0"/>
              </a:rPr>
              <a:t>Note that the job title </a:t>
            </a:r>
            <a:r>
              <a:rPr lang="en-US" altLang="en-US" smtClean="0">
                <a:solidFill>
                  <a:srgbClr val="000000"/>
                </a:solidFill>
                <a:latin typeface="Courier New" pitchFamily="49" charset="0"/>
              </a:rPr>
              <a:t>SA_REP</a:t>
            </a:r>
            <a:r>
              <a:rPr lang="en-US" altLang="en-US" smtClean="0">
                <a:solidFill>
                  <a:srgbClr val="000000"/>
                </a:solidFill>
                <a:latin typeface="Arial" charset="0"/>
              </a:rPr>
              <a:t> has been specified in uppercase to ensure that it matches the job ID column in the </a:t>
            </a:r>
            <a:r>
              <a:rPr lang="en-US" altLang="en-US" smtClean="0">
                <a:solidFill>
                  <a:srgbClr val="000000"/>
                </a:solidFill>
                <a:latin typeface="Courier New" pitchFamily="49" charset="0"/>
              </a:rPr>
              <a:t>EMPLOYEES</a:t>
            </a:r>
            <a:r>
              <a:rPr lang="en-US" altLang="en-US" smtClean="0">
                <a:solidFill>
                  <a:srgbClr val="000000"/>
                </a:solidFill>
                <a:latin typeface="Arial" charset="0"/>
              </a:rPr>
              <a:t> table. </a:t>
            </a:r>
            <a:r>
              <a:rPr lang="en-US" altLang="en-US" smtClean="0">
                <a:solidFill>
                  <a:srgbClr val="FC0128"/>
                </a:solidFill>
                <a:latin typeface="Arial" charset="0"/>
              </a:rPr>
              <a:t>Character strings</a:t>
            </a:r>
            <a:r>
              <a:rPr lang="en-US" altLang="en-US" smtClean="0">
                <a:solidFill>
                  <a:srgbClr val="000000"/>
                </a:solidFill>
                <a:latin typeface="Arial" charset="0"/>
              </a:rPr>
              <a:t> are case sensitive.</a:t>
            </a:r>
          </a:p>
          <a:p>
            <a:pPr eaLnBrk="1" hangingPunct="1"/>
            <a:endParaRPr lang="en-US" altLang="en-US" b="1" smtClean="0">
              <a:solidFill>
                <a:srgbClr val="000000"/>
              </a:solidFill>
              <a:latin typeface="Times New Roman" pitchFamily="18" charset="0"/>
            </a:endParaRPr>
          </a:p>
          <a:p>
            <a:pPr eaLnBrk="1" hangingPunct="1"/>
            <a:endParaRPr lang="en-US" altLang="en-US" b="1" smtClean="0">
              <a:solidFill>
                <a:srgbClr val="000000"/>
              </a:solidFill>
              <a:latin typeface="Times New Roman" pitchFamily="18" charset="0"/>
            </a:endParaRPr>
          </a:p>
          <a:p>
            <a:pPr eaLnBrk="1" hangingPunct="1"/>
            <a:endParaRPr lang="en-US" altLang="en-US" b="1" smtClean="0">
              <a:solidFill>
                <a:srgbClr val="000000"/>
              </a:solidFill>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680AE2A-DFB0-4690-84BF-ED0CDAE7EC64}" type="slidenum">
              <a:rPr lang="en-US" altLang="en-US"/>
              <a:pPr/>
              <a:t>24</a:t>
            </a:fld>
            <a:endParaRPr lang="en-US" altLang="en-US"/>
          </a:p>
        </p:txBody>
      </p:sp>
      <p:sp>
        <p:nvSpPr>
          <p:cNvPr id="70659" name="Rectangle 2"/>
          <p:cNvSpPr>
            <a:spLocks noChangeArrowheads="1"/>
          </p:cNvSpPr>
          <p:nvPr/>
        </p:nvSpPr>
        <p:spPr bwMode="auto">
          <a:xfrm>
            <a:off x="3883025" y="-1588"/>
            <a:ext cx="2974975" cy="46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70660" name="Rectangle 3"/>
          <p:cNvSpPr>
            <a:spLocks noChangeArrowheads="1"/>
          </p:cNvSpPr>
          <p:nvPr/>
        </p:nvSpPr>
        <p:spPr bwMode="auto">
          <a:xfrm>
            <a:off x="-1588" y="-1588"/>
            <a:ext cx="2970213" cy="46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70661" name="Rectangle 4"/>
          <p:cNvSpPr>
            <a:spLocks noGrp="1" noChangeArrowheads="1"/>
          </p:cNvSpPr>
          <p:nvPr>
            <p:ph type="body" idx="1"/>
          </p:nvPr>
        </p:nvSpPr>
        <p:spPr>
          <a:xfrm>
            <a:off x="412750" y="4773613"/>
            <a:ext cx="6110288" cy="37544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64" tIns="45582" rIns="91164" bIns="45582"/>
          <a:lstStyle/>
          <a:p>
            <a:pPr defTabSz="425450" eaLnBrk="1" hangingPunct="1">
              <a:tabLst>
                <a:tab pos="420688" algn="l"/>
              </a:tabLst>
            </a:pPr>
            <a:r>
              <a:rPr lang="en-US" altLang="en-US" smtClean="0">
                <a:latin typeface="Arial" charset="0"/>
              </a:rPr>
              <a:t>Comparison Conditions</a:t>
            </a:r>
          </a:p>
          <a:p>
            <a:pPr marL="119063" lvl="1" defTabSz="425450" eaLnBrk="1" hangingPunct="1">
              <a:tabLst>
                <a:tab pos="420688" algn="l"/>
              </a:tabLst>
            </a:pPr>
            <a:r>
              <a:rPr lang="en-US" altLang="en-US" smtClean="0">
                <a:latin typeface="Arial" charset="0"/>
              </a:rPr>
              <a:t>Comparison conditions are used in conditions that compare one expression to another value or expression. They are used in the </a:t>
            </a:r>
            <a:r>
              <a:rPr lang="en-US" altLang="en-US" smtClean="0">
                <a:latin typeface="Courier New" pitchFamily="49" charset="0"/>
              </a:rPr>
              <a:t>WHERE</a:t>
            </a:r>
            <a:r>
              <a:rPr lang="en-US" altLang="en-US" smtClean="0">
                <a:latin typeface="Arial" charset="0"/>
              </a:rPr>
              <a:t> clause in the following format:</a:t>
            </a:r>
          </a:p>
          <a:p>
            <a:pPr marL="119063" lvl="1" defTabSz="425450" eaLnBrk="1" hangingPunct="1">
              <a:tabLst>
                <a:tab pos="420688" algn="l"/>
              </a:tabLst>
            </a:pPr>
            <a:r>
              <a:rPr lang="en-US" altLang="en-US" b="1" smtClean="0">
                <a:latin typeface="Arial" charset="0"/>
              </a:rPr>
              <a:t>Syntax</a:t>
            </a:r>
            <a:r>
              <a:rPr lang="en-US" altLang="en-US" smtClean="0">
                <a:latin typeface="Arial" charset="0"/>
              </a:rPr>
              <a:t> </a:t>
            </a:r>
          </a:p>
          <a:p>
            <a:pPr defTabSz="425450" eaLnBrk="1" hangingPunct="1">
              <a:lnSpc>
                <a:spcPct val="95000"/>
              </a:lnSpc>
              <a:tabLst>
                <a:tab pos="420688" algn="l"/>
              </a:tabLst>
            </a:pPr>
            <a:endParaRPr lang="en-US" altLang="en-US" sz="400" smtClean="0">
              <a:latin typeface="Arial" charset="0"/>
            </a:endParaRPr>
          </a:p>
          <a:p>
            <a:pPr marL="119063" lvl="1" defTabSz="425450" eaLnBrk="1" hangingPunct="1">
              <a:lnSpc>
                <a:spcPct val="95000"/>
              </a:lnSpc>
              <a:tabLst>
                <a:tab pos="420688" algn="l"/>
              </a:tabLst>
            </a:pPr>
            <a:r>
              <a:rPr lang="en-US" altLang="en-US" b="1" smtClean="0">
                <a:latin typeface="Courier New" pitchFamily="49" charset="0"/>
              </a:rPr>
              <a:t> 	</a:t>
            </a:r>
            <a:r>
              <a:rPr lang="en-US" altLang="en-US" smtClean="0">
                <a:latin typeface="Courier New" pitchFamily="49" charset="0"/>
              </a:rPr>
              <a:t>... WHERE </a:t>
            </a:r>
            <a:r>
              <a:rPr lang="en-US" altLang="en-US" i="1" smtClean="0">
                <a:latin typeface="Courier New" pitchFamily="49" charset="0"/>
              </a:rPr>
              <a:t>expr operator value</a:t>
            </a:r>
          </a:p>
          <a:p>
            <a:pPr marL="119063" lvl="1" defTabSz="425450" eaLnBrk="1" hangingPunct="1">
              <a:lnSpc>
                <a:spcPct val="95000"/>
              </a:lnSpc>
              <a:tabLst>
                <a:tab pos="420688" algn="l"/>
              </a:tabLst>
            </a:pPr>
            <a:endParaRPr lang="en-US" altLang="en-US" sz="500" i="1" smtClean="0">
              <a:latin typeface="Courier New" pitchFamily="49" charset="0"/>
            </a:endParaRPr>
          </a:p>
          <a:p>
            <a:pPr marL="119063" lvl="1" defTabSz="425450" eaLnBrk="1" hangingPunct="1">
              <a:tabLst>
                <a:tab pos="420688" algn="l"/>
              </a:tabLst>
            </a:pPr>
            <a:r>
              <a:rPr lang="en-US" altLang="en-US" b="1" smtClean="0">
                <a:latin typeface="Arial" charset="0"/>
              </a:rPr>
              <a:t>For Example</a:t>
            </a:r>
            <a:endParaRPr lang="en-US" altLang="en-US" smtClean="0">
              <a:latin typeface="Arial" charset="0"/>
            </a:endParaRPr>
          </a:p>
          <a:p>
            <a:pPr defTabSz="425450" eaLnBrk="1" hangingPunct="1">
              <a:lnSpc>
                <a:spcPct val="80000"/>
              </a:lnSpc>
              <a:spcBef>
                <a:spcPct val="0"/>
              </a:spcBef>
              <a:tabLst>
                <a:tab pos="420688" algn="l"/>
              </a:tabLst>
            </a:pPr>
            <a:endParaRPr lang="en-US" altLang="en-US" sz="400" i="1" smtClean="0">
              <a:latin typeface="Arial" charset="0"/>
            </a:endParaRPr>
          </a:p>
          <a:p>
            <a:pPr marL="119063" lvl="1" defTabSz="425450" eaLnBrk="1" hangingPunct="1">
              <a:tabLst>
                <a:tab pos="420688" algn="l"/>
              </a:tabLst>
            </a:pPr>
            <a:r>
              <a:rPr lang="en-US" altLang="en-US" b="1" smtClean="0">
                <a:latin typeface="Courier New" pitchFamily="49" charset="0"/>
              </a:rPr>
              <a:t>	</a:t>
            </a:r>
            <a:r>
              <a:rPr lang="en-US" altLang="en-US" smtClean="0">
                <a:latin typeface="Courier New" pitchFamily="49" charset="0"/>
              </a:rPr>
              <a:t>... WHERE hire_date='01-JAN-95'</a:t>
            </a:r>
          </a:p>
          <a:p>
            <a:pPr marL="119063" lvl="1" defTabSz="425450" eaLnBrk="1" hangingPunct="1">
              <a:tabLst>
                <a:tab pos="420688" algn="l"/>
              </a:tabLst>
            </a:pPr>
            <a:r>
              <a:rPr lang="en-US" altLang="en-US" smtClean="0">
                <a:latin typeface="Courier New" pitchFamily="49" charset="0"/>
              </a:rPr>
              <a:t>	... WHERE salary&gt;=6000</a:t>
            </a:r>
          </a:p>
          <a:p>
            <a:pPr marL="119063" lvl="1" defTabSz="425450" eaLnBrk="1" hangingPunct="1">
              <a:tabLst>
                <a:tab pos="420688" algn="l"/>
              </a:tabLst>
            </a:pPr>
            <a:r>
              <a:rPr lang="en-US" altLang="en-US" smtClean="0">
                <a:latin typeface="Courier New" pitchFamily="49" charset="0"/>
              </a:rPr>
              <a:t>	... WHERE last_name='Smith'</a:t>
            </a:r>
          </a:p>
          <a:p>
            <a:pPr marL="119063" lvl="1" defTabSz="425450" eaLnBrk="1" hangingPunct="1">
              <a:tabLst>
                <a:tab pos="420688" algn="l"/>
              </a:tabLst>
            </a:pPr>
            <a:r>
              <a:rPr lang="en-US" altLang="en-US" smtClean="0">
                <a:latin typeface="Arial" charset="0"/>
              </a:rPr>
              <a:t>An </a:t>
            </a:r>
            <a:r>
              <a:rPr lang="en-US" altLang="en-US" smtClean="0">
                <a:solidFill>
                  <a:srgbClr val="FC0128"/>
                </a:solidFill>
                <a:latin typeface="Arial" charset="0"/>
              </a:rPr>
              <a:t>alias cannot</a:t>
            </a:r>
            <a:r>
              <a:rPr lang="en-US" altLang="en-US" smtClean="0">
                <a:latin typeface="Arial" charset="0"/>
              </a:rPr>
              <a:t> be used in the </a:t>
            </a:r>
            <a:r>
              <a:rPr lang="en-US" altLang="en-US" smtClean="0">
                <a:latin typeface="Courier New" pitchFamily="49" charset="0"/>
              </a:rPr>
              <a:t>WHERE</a:t>
            </a:r>
            <a:r>
              <a:rPr lang="en-US" altLang="en-US" smtClean="0">
                <a:latin typeface="Arial" charset="0"/>
              </a:rPr>
              <a:t> clause.</a:t>
            </a:r>
            <a:endParaRPr lang="en-US" altLang="en-US" b="1" smtClean="0">
              <a:latin typeface="Courier New" pitchFamily="49" charset="0"/>
            </a:endParaRPr>
          </a:p>
          <a:p>
            <a:pPr marL="119063" lvl="1" defTabSz="425450" eaLnBrk="1" hangingPunct="1">
              <a:tabLst>
                <a:tab pos="420688" algn="l"/>
              </a:tabLst>
            </a:pPr>
            <a:r>
              <a:rPr lang="en-US" altLang="en-US" b="1" smtClean="0">
                <a:latin typeface="Arial" charset="0"/>
              </a:rPr>
              <a:t>Note:</a:t>
            </a:r>
            <a:r>
              <a:rPr lang="en-US" altLang="en-US" smtClean="0">
                <a:latin typeface="Arial" charset="0"/>
              </a:rPr>
              <a:t> The symbol </a:t>
            </a:r>
            <a:r>
              <a:rPr lang="en-US" altLang="en-US" smtClean="0">
                <a:latin typeface="Courier New" pitchFamily="49" charset="0"/>
              </a:rPr>
              <a:t>!=</a:t>
            </a:r>
            <a:r>
              <a:rPr lang="en-US" altLang="en-US" smtClean="0">
                <a:latin typeface="Arial" charset="0"/>
              </a:rPr>
              <a:t>  and </a:t>
            </a:r>
            <a:r>
              <a:rPr lang="en-US" altLang="en-US" smtClean="0">
                <a:latin typeface="Courier New" pitchFamily="49" charset="0"/>
              </a:rPr>
              <a:t>^=</a:t>
            </a:r>
            <a:r>
              <a:rPr lang="en-US" altLang="en-US" smtClean="0">
                <a:latin typeface="Arial" charset="0"/>
              </a:rPr>
              <a:t> can also represent the </a:t>
            </a:r>
            <a:r>
              <a:rPr lang="en-US" altLang="en-US" i="1" smtClean="0">
                <a:latin typeface="Arial" charset="0"/>
              </a:rPr>
              <a:t>not equal to</a:t>
            </a:r>
            <a:r>
              <a:rPr lang="en-US" altLang="en-US" smtClean="0">
                <a:latin typeface="Arial" charset="0"/>
              </a:rPr>
              <a:t> condition.</a:t>
            </a:r>
          </a:p>
          <a:p>
            <a:pPr marL="119063" lvl="1" defTabSz="425450" eaLnBrk="1" hangingPunct="1">
              <a:tabLst>
                <a:tab pos="420688" algn="l"/>
              </a:tabLst>
            </a:pPr>
            <a:endParaRPr lang="en-US" altLang="en-US" smtClean="0">
              <a:latin typeface="Arial" charset="0"/>
            </a:endParaRPr>
          </a:p>
          <a:p>
            <a:pPr marL="119063" lvl="1" defTabSz="425450" eaLnBrk="1" hangingPunct="1">
              <a:tabLst>
                <a:tab pos="420688" algn="l"/>
              </a:tabLst>
            </a:pPr>
            <a:endParaRPr lang="en-US" altLang="en-US" smtClean="0">
              <a:latin typeface="Arial" charset="0"/>
            </a:endParaRPr>
          </a:p>
          <a:p>
            <a:pPr defTabSz="425450" eaLnBrk="1" hangingPunct="1">
              <a:tabLst>
                <a:tab pos="420688" algn="l"/>
              </a:tabLst>
            </a:pPr>
            <a:endParaRPr lang="en-US" altLang="en-US" b="1" smtClean="0">
              <a:latin typeface="Times New Roman" pitchFamily="18" charset="0"/>
            </a:endParaRPr>
          </a:p>
        </p:txBody>
      </p:sp>
      <p:sp>
        <p:nvSpPr>
          <p:cNvPr id="70662" name="Rectangle 5"/>
          <p:cNvSpPr>
            <a:spLocks noGrp="1" noRot="1" noChangeAspect="1" noChangeArrowheads="1" noTextEdit="1"/>
          </p:cNvSpPr>
          <p:nvPr>
            <p:ph type="sldImg"/>
          </p:nvPr>
        </p:nvSpPr>
        <p:spPr>
          <a:xfrm>
            <a:off x="487363" y="153988"/>
            <a:ext cx="5881687" cy="4411662"/>
          </a:xfrm>
          <a:ln w="12700" cap="flat">
            <a:solidFill>
              <a:schemeClr val="tx1"/>
            </a:solidFill>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C5AAB6ED-2DA8-4924-91DB-48900C01D8FD}" type="slidenum">
              <a:rPr lang="en-US" altLang="en-US"/>
              <a:pPr/>
              <a:t>25</a:t>
            </a:fld>
            <a:endParaRPr lang="en-US" altLang="en-US"/>
          </a:p>
        </p:txBody>
      </p:sp>
      <p:sp>
        <p:nvSpPr>
          <p:cNvPr id="71683" name="Rectangle 2"/>
          <p:cNvSpPr>
            <a:spLocks noGrp="1" noRot="1" noChangeAspect="1" noChangeArrowheads="1" noTextEdit="1"/>
          </p:cNvSpPr>
          <p:nvPr>
            <p:ph type="sldImg"/>
          </p:nvPr>
        </p:nvSpPr>
        <p:spPr>
          <a:xfrm>
            <a:off x="487363" y="153988"/>
            <a:ext cx="5881687" cy="4411662"/>
          </a:xfrm>
          <a:ln w="12700" cap="flat">
            <a:solidFill>
              <a:schemeClr val="tx1"/>
            </a:solidFill>
          </a:ln>
        </p:spPr>
      </p:sp>
      <p:sp>
        <p:nvSpPr>
          <p:cNvPr id="71684" name="Rectangle 3"/>
          <p:cNvSpPr>
            <a:spLocks noGrp="1" noChangeArrowheads="1"/>
          </p:cNvSpPr>
          <p:nvPr>
            <p:ph type="body" idx="1"/>
          </p:nvPr>
        </p:nvSpPr>
        <p:spPr>
          <a:xfrm>
            <a:off x="412750" y="4773613"/>
            <a:ext cx="6029325" cy="37544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64" tIns="45582" rIns="91164" bIns="45582"/>
          <a:lstStyle/>
          <a:p>
            <a:pPr eaLnBrk="1" hangingPunct="1"/>
            <a:r>
              <a:rPr lang="en-US" altLang="en-US" smtClean="0">
                <a:latin typeface="Arial" charset="0"/>
              </a:rPr>
              <a:t>Using the Comparison Conditions</a:t>
            </a:r>
          </a:p>
          <a:p>
            <a:pPr lvl="1" eaLnBrk="1" hangingPunct="1"/>
            <a:r>
              <a:rPr lang="en-US" altLang="en-US" smtClean="0">
                <a:solidFill>
                  <a:srgbClr val="000000"/>
                </a:solidFill>
                <a:latin typeface="Arial" charset="0"/>
              </a:rPr>
              <a:t>In the example, the </a:t>
            </a:r>
            <a:r>
              <a:rPr lang="en-US" altLang="en-US" smtClean="0">
                <a:solidFill>
                  <a:srgbClr val="FC0128"/>
                </a:solidFill>
                <a:latin typeface="Courier New" pitchFamily="49" charset="0"/>
              </a:rPr>
              <a:t>SELECT</a:t>
            </a:r>
            <a:r>
              <a:rPr lang="en-US" altLang="en-US" smtClean="0">
                <a:solidFill>
                  <a:srgbClr val="FC0128"/>
                </a:solidFill>
                <a:latin typeface="Arial" charset="0"/>
              </a:rPr>
              <a:t> statement</a:t>
            </a:r>
            <a:r>
              <a:rPr lang="en-US" altLang="en-US" smtClean="0">
                <a:solidFill>
                  <a:srgbClr val="000000"/>
                </a:solidFill>
                <a:latin typeface="Arial" charset="0"/>
              </a:rPr>
              <a:t> retrieves the last name and salary from the </a:t>
            </a:r>
            <a:r>
              <a:rPr lang="en-US" altLang="en-US" smtClean="0">
                <a:solidFill>
                  <a:srgbClr val="000000"/>
                </a:solidFill>
                <a:latin typeface="Courier New" pitchFamily="49" charset="0"/>
              </a:rPr>
              <a:t>EMPLOYEES</a:t>
            </a:r>
            <a:r>
              <a:rPr lang="en-US" altLang="en-US" smtClean="0">
                <a:solidFill>
                  <a:srgbClr val="000000"/>
                </a:solidFill>
                <a:latin typeface="Arial" charset="0"/>
              </a:rPr>
              <a:t> table, where the employee salary is less than or equal to 3000. Note that there is an explicit value supplied to the </a:t>
            </a:r>
            <a:r>
              <a:rPr lang="en-US" altLang="en-US" smtClean="0">
                <a:solidFill>
                  <a:srgbClr val="000000"/>
                </a:solidFill>
                <a:latin typeface="Courier New" pitchFamily="49" charset="0"/>
              </a:rPr>
              <a:t>WHERE</a:t>
            </a:r>
            <a:r>
              <a:rPr lang="en-US" altLang="en-US" smtClean="0">
                <a:solidFill>
                  <a:srgbClr val="000000"/>
                </a:solidFill>
                <a:latin typeface="Arial" charset="0"/>
              </a:rPr>
              <a:t> clause. The explicit value of 3000 is compared to the salary value in the </a:t>
            </a:r>
            <a:r>
              <a:rPr lang="en-US" altLang="en-US" smtClean="0">
                <a:solidFill>
                  <a:srgbClr val="000000"/>
                </a:solidFill>
                <a:latin typeface="Courier New" pitchFamily="49" charset="0"/>
              </a:rPr>
              <a:t>SALARY</a:t>
            </a:r>
            <a:r>
              <a:rPr lang="en-US" altLang="en-US" smtClean="0">
                <a:solidFill>
                  <a:srgbClr val="000000"/>
                </a:solidFill>
                <a:latin typeface="Arial" charset="0"/>
              </a:rPr>
              <a:t> column of the </a:t>
            </a:r>
            <a:r>
              <a:rPr lang="en-US" altLang="en-US" smtClean="0">
                <a:solidFill>
                  <a:srgbClr val="000000"/>
                </a:solidFill>
                <a:latin typeface="Courier New" pitchFamily="49" charset="0"/>
              </a:rPr>
              <a:t>EMPLOYEES</a:t>
            </a:r>
            <a:r>
              <a:rPr lang="en-US" altLang="en-US" smtClean="0">
                <a:solidFill>
                  <a:srgbClr val="000000"/>
                </a:solidFill>
                <a:latin typeface="Arial" charset="0"/>
              </a:rPr>
              <a:t> table.</a:t>
            </a:r>
          </a:p>
          <a:p>
            <a:pPr eaLnBrk="1" hangingPunct="1"/>
            <a:endParaRPr lang="en-US" altLang="en-US" b="1" smtClean="0">
              <a:solidFill>
                <a:srgbClr val="000000"/>
              </a:solidFill>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2DD98F9-7E13-49A7-9EDE-BF20F641A029}" type="slidenum">
              <a:rPr lang="en-US" altLang="en-US"/>
              <a:pPr/>
              <a:t>26</a:t>
            </a:fld>
            <a:endParaRPr lang="en-US" altLang="en-US"/>
          </a:p>
        </p:txBody>
      </p:sp>
      <p:sp>
        <p:nvSpPr>
          <p:cNvPr id="72707" name="Rectangle 2"/>
          <p:cNvSpPr>
            <a:spLocks noGrp="1" noRot="1" noChangeAspect="1" noChangeArrowheads="1" noTextEdit="1"/>
          </p:cNvSpPr>
          <p:nvPr>
            <p:ph type="sldImg"/>
          </p:nvPr>
        </p:nvSpPr>
        <p:spPr>
          <a:xfrm>
            <a:off x="487363" y="153988"/>
            <a:ext cx="5881687" cy="4411662"/>
          </a:xfrm>
          <a:ln w="12700" cap="flat">
            <a:solidFill>
              <a:schemeClr val="tx1"/>
            </a:solidFill>
          </a:ln>
        </p:spPr>
      </p:sp>
      <p:sp>
        <p:nvSpPr>
          <p:cNvPr id="72708" name="Rectangle 3"/>
          <p:cNvSpPr>
            <a:spLocks noGrp="1" noChangeArrowheads="1"/>
          </p:cNvSpPr>
          <p:nvPr>
            <p:ph type="body" idx="1"/>
          </p:nvPr>
        </p:nvSpPr>
        <p:spPr>
          <a:xfrm>
            <a:off x="412750" y="4773613"/>
            <a:ext cx="6029325" cy="37544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64" tIns="45582" rIns="91164" bIns="45582"/>
          <a:lstStyle/>
          <a:p>
            <a:pPr eaLnBrk="1" hangingPunct="1"/>
            <a:endParaRPr lang="en-US" altLang="en-US" smtClean="0">
              <a:latin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1BBE8F4-2ACF-44B6-B3A6-34064447ED09}" type="slidenum">
              <a:rPr lang="en-US" altLang="en-US"/>
              <a:pPr/>
              <a:t>27</a:t>
            </a:fld>
            <a:endParaRPr lang="en-US" altLang="en-US"/>
          </a:p>
        </p:txBody>
      </p:sp>
      <p:sp>
        <p:nvSpPr>
          <p:cNvPr id="69634" name="Rectangle 2"/>
          <p:cNvSpPr>
            <a:spLocks noGrp="1" noChangeArrowheads="1"/>
          </p:cNvSpPr>
          <p:nvPr>
            <p:ph type="body" idx="1"/>
          </p:nvPr>
        </p:nvSpPr>
        <p:spPr>
          <a:xfrm>
            <a:off x="412750" y="4773613"/>
            <a:ext cx="6029325" cy="3754437"/>
          </a:xfrm>
          <a:ln/>
        </p:spPr>
        <p:txBody>
          <a:bodyPr lIns="91164" tIns="45582" rIns="91164" bIns="45582"/>
          <a:lstStyle/>
          <a:p>
            <a:pPr defTabSz="425450" eaLnBrk="1" hangingPunct="1">
              <a:defRPr/>
            </a:pPr>
            <a:r>
              <a:rPr lang="en-US" smtClean="0"/>
              <a:t>The </a:t>
            </a:r>
            <a:r>
              <a:rPr lang="en-US" smtClean="0">
                <a:latin typeface="Courier New" pitchFamily="49" charset="0"/>
              </a:rPr>
              <a:t>BETWEEN</a:t>
            </a:r>
            <a:r>
              <a:rPr lang="en-US" smtClean="0"/>
              <a:t> Condition</a:t>
            </a:r>
          </a:p>
          <a:p>
            <a:pPr marL="119063" lvl="1" defTabSz="425450" eaLnBrk="1" hangingPunct="1">
              <a:defRPr/>
            </a:pPr>
            <a:r>
              <a:rPr lang="en-US" smtClean="0"/>
              <a:t>You can display rows based on a range of values using the </a:t>
            </a:r>
            <a:r>
              <a:rPr lang="en-US" smtClean="0">
                <a:solidFill>
                  <a:srgbClr val="FC0128"/>
                </a:solidFill>
                <a:latin typeface="Courier New" pitchFamily="49" charset="0"/>
              </a:rPr>
              <a:t>BETWEEN</a:t>
            </a:r>
            <a:r>
              <a:rPr lang="en-US" smtClean="0">
                <a:solidFill>
                  <a:srgbClr val="FC0128"/>
                </a:solidFill>
              </a:rPr>
              <a:t> range condition</a:t>
            </a:r>
            <a:r>
              <a:rPr lang="en-US" smtClean="0"/>
              <a:t>. The range that you specify contains a lower limit and an upper limit.</a:t>
            </a:r>
          </a:p>
          <a:p>
            <a:pPr marL="119063" lvl="1" defTabSz="425450" eaLnBrk="1" hangingPunct="1">
              <a:lnSpc>
                <a:spcPct val="95000"/>
              </a:lnSpc>
              <a:spcBef>
                <a:spcPct val="35000"/>
              </a:spcBef>
              <a:defRPr/>
            </a:pPr>
            <a:r>
              <a:rPr lang="en-US" smtClean="0"/>
              <a:t>The </a:t>
            </a:r>
            <a:r>
              <a:rPr lang="en-US" smtClean="0">
                <a:latin typeface="Courier New" pitchFamily="49" charset="0"/>
              </a:rPr>
              <a:t>SELECT</a:t>
            </a:r>
            <a:r>
              <a:rPr lang="en-US" smtClean="0"/>
              <a:t> statement on the slide returns rows from the </a:t>
            </a:r>
            <a:r>
              <a:rPr lang="en-US" smtClean="0">
                <a:latin typeface="Courier New" pitchFamily="49" charset="0"/>
              </a:rPr>
              <a:t>EMPLOYEES</a:t>
            </a:r>
            <a:r>
              <a:rPr lang="en-US" smtClean="0"/>
              <a:t> table for any employee whose salary is between $2,500 and $3,500.</a:t>
            </a:r>
            <a:endParaRPr lang="en-US" sz="2500" b="1" smtClean="0">
              <a:effectLst>
                <a:outerShdw blurRad="38100" dist="38100" dir="2700000" algn="tl">
                  <a:srgbClr val="C0C0C0"/>
                </a:outerShdw>
              </a:effectLst>
            </a:endParaRPr>
          </a:p>
          <a:p>
            <a:pPr marL="119063" lvl="1" defTabSz="425450" eaLnBrk="1" hangingPunct="1">
              <a:defRPr/>
            </a:pPr>
            <a:r>
              <a:rPr lang="en-US" smtClean="0"/>
              <a:t>Values specified with the </a:t>
            </a:r>
            <a:r>
              <a:rPr lang="en-US" smtClean="0">
                <a:latin typeface="Courier New" pitchFamily="49" charset="0"/>
              </a:rPr>
              <a:t>BETWEEN</a:t>
            </a:r>
            <a:r>
              <a:rPr lang="en-US" smtClean="0"/>
              <a:t> condition are inclusive. You must specify the lower limit first.</a:t>
            </a:r>
          </a:p>
          <a:p>
            <a:pPr marL="119063" lvl="1" defTabSz="425450" eaLnBrk="1" hangingPunct="1">
              <a:defRPr/>
            </a:pPr>
            <a:endParaRPr lang="en-US" smtClean="0"/>
          </a:p>
          <a:p>
            <a:pPr marL="119063" lvl="1" defTabSz="425450" eaLnBrk="1" hangingPunct="1">
              <a:defRPr/>
            </a:pPr>
            <a:endParaRPr lang="en-US" smtClean="0"/>
          </a:p>
          <a:p>
            <a:pPr marL="119063" lvl="1" defTabSz="425450" eaLnBrk="1" hangingPunct="1">
              <a:defRPr/>
            </a:pPr>
            <a:endParaRPr lang="en-US" smtClean="0"/>
          </a:p>
          <a:p>
            <a:pPr marL="119063" lvl="1" defTabSz="425450" eaLnBrk="1" hangingPunct="1">
              <a:defRPr/>
            </a:pPr>
            <a:endParaRPr lang="en-US" smtClean="0"/>
          </a:p>
          <a:p>
            <a:pPr marL="119063" lvl="1" defTabSz="425450" eaLnBrk="1" hangingPunct="1">
              <a:defRPr/>
            </a:pPr>
            <a:endParaRPr lang="en-US" smtClean="0"/>
          </a:p>
          <a:p>
            <a:pPr defTabSz="425450" eaLnBrk="1" hangingPunct="1">
              <a:defRPr/>
            </a:pPr>
            <a:r>
              <a:rPr lang="en-US" smtClean="0">
                <a:solidFill>
                  <a:srgbClr val="0000FF"/>
                </a:solidFill>
              </a:rPr>
              <a:t>Instructor Note</a:t>
            </a:r>
          </a:p>
          <a:p>
            <a:pPr marL="119063" lvl="1" defTabSz="425450" eaLnBrk="1" hangingPunct="1">
              <a:defRPr/>
            </a:pPr>
            <a:r>
              <a:rPr lang="en-US" smtClean="0">
                <a:solidFill>
                  <a:srgbClr val="0000FF"/>
                </a:solidFill>
              </a:rPr>
              <a:t>Emphasize that the values specified with the </a:t>
            </a:r>
            <a:r>
              <a:rPr lang="en-US" smtClean="0">
                <a:solidFill>
                  <a:srgbClr val="0000FF"/>
                </a:solidFill>
                <a:latin typeface="Courier New" pitchFamily="49" charset="0"/>
              </a:rPr>
              <a:t>BETWEEN</a:t>
            </a:r>
            <a:r>
              <a:rPr lang="en-US" smtClean="0">
                <a:solidFill>
                  <a:srgbClr val="0000FF"/>
                </a:solidFill>
              </a:rPr>
              <a:t> operator in the example are inclusive. Explain that </a:t>
            </a:r>
            <a:r>
              <a:rPr lang="en-US" smtClean="0">
                <a:solidFill>
                  <a:srgbClr val="0000FF"/>
                </a:solidFill>
                <a:latin typeface="Courier New" pitchFamily="49" charset="0"/>
              </a:rPr>
              <a:t>BETWEEN … AND …</a:t>
            </a:r>
            <a:r>
              <a:rPr lang="en-US" smtClean="0">
                <a:solidFill>
                  <a:srgbClr val="0000FF"/>
                </a:solidFill>
              </a:rPr>
              <a:t> is actually translated by Oracle server to a pair of </a:t>
            </a:r>
            <a:r>
              <a:rPr lang="en-US" smtClean="0">
                <a:solidFill>
                  <a:srgbClr val="0000FF"/>
                </a:solidFill>
                <a:latin typeface="Courier New" pitchFamily="49" charset="0"/>
              </a:rPr>
              <a:t>AND</a:t>
            </a:r>
            <a:r>
              <a:rPr lang="en-US" smtClean="0">
                <a:solidFill>
                  <a:srgbClr val="0000FF"/>
                </a:solidFill>
              </a:rPr>
              <a:t> conditions: (</a:t>
            </a:r>
            <a:r>
              <a:rPr lang="en-US" smtClean="0">
                <a:solidFill>
                  <a:srgbClr val="0000FF"/>
                </a:solidFill>
                <a:latin typeface="Courier New" pitchFamily="49" charset="0"/>
              </a:rPr>
              <a:t>a &gt;= lower limit</a:t>
            </a:r>
            <a:r>
              <a:rPr lang="en-US" smtClean="0">
                <a:solidFill>
                  <a:srgbClr val="0000FF"/>
                </a:solidFill>
              </a:rPr>
              <a:t>) </a:t>
            </a:r>
            <a:r>
              <a:rPr lang="en-US" smtClean="0">
                <a:solidFill>
                  <a:srgbClr val="0000FF"/>
                </a:solidFill>
                <a:latin typeface="Courier New" pitchFamily="49" charset="0"/>
              </a:rPr>
              <a:t>AND</a:t>
            </a:r>
            <a:r>
              <a:rPr lang="en-US" smtClean="0">
                <a:solidFill>
                  <a:srgbClr val="0000FF"/>
                </a:solidFill>
              </a:rPr>
              <a:t> (</a:t>
            </a:r>
            <a:r>
              <a:rPr lang="en-US" smtClean="0">
                <a:solidFill>
                  <a:srgbClr val="0000FF"/>
                </a:solidFill>
                <a:latin typeface="Courier New" pitchFamily="49" charset="0"/>
              </a:rPr>
              <a:t>a &lt;= higher limit</a:t>
            </a:r>
            <a:r>
              <a:rPr lang="en-US" smtClean="0">
                <a:solidFill>
                  <a:srgbClr val="0000FF"/>
                </a:solidFill>
              </a:rPr>
              <a:t>). So using </a:t>
            </a:r>
            <a:r>
              <a:rPr lang="en-US" smtClean="0">
                <a:solidFill>
                  <a:srgbClr val="0000FF"/>
                </a:solidFill>
                <a:latin typeface="Courier New" pitchFamily="49" charset="0"/>
              </a:rPr>
              <a:t>BETWEEN … AND …</a:t>
            </a:r>
            <a:r>
              <a:rPr lang="en-US" smtClean="0">
                <a:solidFill>
                  <a:srgbClr val="0000FF"/>
                </a:solidFill>
              </a:rPr>
              <a:t> has no performance benefits, and it is used for logical simplicity.</a:t>
            </a:r>
          </a:p>
          <a:p>
            <a:pPr marL="119063" lvl="1" defTabSz="425450" eaLnBrk="1" hangingPunct="1">
              <a:defRPr/>
            </a:pPr>
            <a:r>
              <a:rPr lang="en-US" smtClean="0">
                <a:solidFill>
                  <a:srgbClr val="0000FF"/>
                </a:solidFill>
              </a:rPr>
              <a:t>Demo: </a:t>
            </a:r>
            <a:r>
              <a:rPr lang="en-US" smtClean="0">
                <a:solidFill>
                  <a:srgbClr val="0000FF"/>
                </a:solidFill>
                <a:latin typeface="Courier New" pitchFamily="49" charset="0"/>
              </a:rPr>
              <a:t>2_betw.sql</a:t>
            </a:r>
          </a:p>
          <a:p>
            <a:pPr marL="119063" lvl="1" defTabSz="425450" eaLnBrk="1" hangingPunct="1">
              <a:defRPr/>
            </a:pPr>
            <a:r>
              <a:rPr lang="en-US" smtClean="0">
                <a:solidFill>
                  <a:srgbClr val="0000FF"/>
                </a:solidFill>
              </a:rPr>
              <a:t>Purpose: To illustrate using the </a:t>
            </a:r>
            <a:r>
              <a:rPr lang="en-US" smtClean="0">
                <a:solidFill>
                  <a:srgbClr val="0000FF"/>
                </a:solidFill>
                <a:latin typeface="Courier New" pitchFamily="49" charset="0"/>
              </a:rPr>
              <a:t>BETWEEN</a:t>
            </a:r>
            <a:r>
              <a:rPr lang="en-US" smtClean="0">
                <a:solidFill>
                  <a:srgbClr val="0000FF"/>
                </a:solidFill>
              </a:rPr>
              <a:t> operator.</a:t>
            </a:r>
          </a:p>
        </p:txBody>
      </p:sp>
      <p:sp>
        <p:nvSpPr>
          <p:cNvPr id="73732" name="Rectangle 3"/>
          <p:cNvSpPr>
            <a:spLocks noGrp="1" noRot="1" noChangeAspect="1" noChangeArrowheads="1" noTextEdit="1"/>
          </p:cNvSpPr>
          <p:nvPr>
            <p:ph type="sldImg"/>
          </p:nvPr>
        </p:nvSpPr>
        <p:spPr>
          <a:xfrm>
            <a:off x="487363" y="153988"/>
            <a:ext cx="5881687" cy="4411662"/>
          </a:xfrm>
          <a:ln w="12700" cap="flat">
            <a:solidFill>
              <a:schemeClr val="tx1"/>
            </a:solidFill>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AF8D653-0514-483F-897D-99269009E2CF}" type="slidenum">
              <a:rPr lang="en-US" altLang="en-US"/>
              <a:pPr/>
              <a:t>28</a:t>
            </a:fld>
            <a:endParaRPr lang="en-US" altLang="en-US"/>
          </a:p>
        </p:txBody>
      </p:sp>
      <p:sp>
        <p:nvSpPr>
          <p:cNvPr id="74755" name="Rectangle 2"/>
          <p:cNvSpPr>
            <a:spLocks noGrp="1" noRot="1" noChangeAspect="1" noChangeArrowheads="1" noTextEdit="1"/>
          </p:cNvSpPr>
          <p:nvPr>
            <p:ph type="sldImg"/>
          </p:nvPr>
        </p:nvSpPr>
        <p:spPr>
          <a:xfrm>
            <a:off x="487363" y="153988"/>
            <a:ext cx="5881687" cy="4411662"/>
          </a:xfrm>
          <a:ln w="12700" cap="flat">
            <a:solidFill>
              <a:schemeClr val="tx1"/>
            </a:solidFill>
          </a:ln>
        </p:spPr>
      </p:sp>
      <p:sp>
        <p:nvSpPr>
          <p:cNvPr id="74756" name="Rectangle 3"/>
          <p:cNvSpPr>
            <a:spLocks noGrp="1" noChangeArrowheads="1"/>
          </p:cNvSpPr>
          <p:nvPr>
            <p:ph type="body" idx="1"/>
          </p:nvPr>
        </p:nvSpPr>
        <p:spPr>
          <a:xfrm>
            <a:off x="412750" y="4773613"/>
            <a:ext cx="6029325" cy="37544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64" tIns="45582" rIns="91164" bIns="45582"/>
          <a:lstStyle/>
          <a:p>
            <a:pPr defTabSz="425450" eaLnBrk="1" hangingPunct="1"/>
            <a:r>
              <a:rPr lang="en-US" altLang="en-US" smtClean="0">
                <a:latin typeface="Arial" charset="0"/>
              </a:rPr>
              <a:t>The </a:t>
            </a:r>
            <a:r>
              <a:rPr lang="en-US" altLang="en-US" smtClean="0">
                <a:latin typeface="Courier New" pitchFamily="49" charset="0"/>
              </a:rPr>
              <a:t>IN</a:t>
            </a:r>
            <a:r>
              <a:rPr lang="en-US" altLang="en-US" smtClean="0">
                <a:latin typeface="Arial" charset="0"/>
              </a:rPr>
              <a:t> Condition</a:t>
            </a:r>
          </a:p>
          <a:p>
            <a:pPr marL="119063" lvl="1" defTabSz="425450" eaLnBrk="1" hangingPunct="1"/>
            <a:r>
              <a:rPr lang="en-US" altLang="en-US" smtClean="0">
                <a:latin typeface="Arial" charset="0"/>
              </a:rPr>
              <a:t>To test for values in a specified set of values, use the </a:t>
            </a:r>
            <a:r>
              <a:rPr lang="en-US" altLang="en-US" smtClean="0">
                <a:solidFill>
                  <a:srgbClr val="FC0128"/>
                </a:solidFill>
                <a:latin typeface="Courier New" pitchFamily="49" charset="0"/>
              </a:rPr>
              <a:t>IN</a:t>
            </a:r>
            <a:r>
              <a:rPr lang="en-US" altLang="en-US" smtClean="0">
                <a:solidFill>
                  <a:srgbClr val="FC0128"/>
                </a:solidFill>
                <a:latin typeface="Arial" charset="0"/>
              </a:rPr>
              <a:t> condition</a:t>
            </a:r>
            <a:r>
              <a:rPr lang="en-US" altLang="en-US" smtClean="0">
                <a:latin typeface="Arial" charset="0"/>
              </a:rPr>
              <a:t>. The </a:t>
            </a:r>
            <a:r>
              <a:rPr lang="en-US" altLang="en-US" smtClean="0">
                <a:latin typeface="Courier New" pitchFamily="49" charset="0"/>
              </a:rPr>
              <a:t>IN</a:t>
            </a:r>
            <a:r>
              <a:rPr lang="en-US" altLang="en-US" smtClean="0">
                <a:latin typeface="Arial" charset="0"/>
              </a:rPr>
              <a:t> condition is also known as the </a:t>
            </a:r>
            <a:r>
              <a:rPr lang="en-US" altLang="en-US" i="1" smtClean="0">
                <a:latin typeface="Arial" charset="0"/>
              </a:rPr>
              <a:t>membership condition</a:t>
            </a:r>
            <a:r>
              <a:rPr lang="en-US" altLang="en-US" smtClean="0">
                <a:latin typeface="Arial" charset="0"/>
              </a:rPr>
              <a:t>.</a:t>
            </a:r>
          </a:p>
          <a:p>
            <a:pPr marL="119063" lvl="1" defTabSz="425450" eaLnBrk="1" hangingPunct="1"/>
            <a:r>
              <a:rPr lang="en-US" altLang="en-US" smtClean="0">
                <a:latin typeface="Arial" charset="0"/>
              </a:rPr>
              <a:t>The slide example displays employee numbers, last names, salaries, and manager’s employee numbers for all the employees whose manager’s employee number is 100, 101, or 201.</a:t>
            </a:r>
          </a:p>
          <a:p>
            <a:pPr marL="119063" lvl="1" defTabSz="425450" eaLnBrk="1" hangingPunct="1"/>
            <a:r>
              <a:rPr lang="en-US" altLang="en-US" smtClean="0">
                <a:latin typeface="Arial" charset="0"/>
              </a:rPr>
              <a:t>The </a:t>
            </a:r>
            <a:r>
              <a:rPr lang="en-US" altLang="en-US" smtClean="0">
                <a:latin typeface="Courier New" pitchFamily="49" charset="0"/>
              </a:rPr>
              <a:t>IN</a:t>
            </a:r>
            <a:r>
              <a:rPr lang="en-US" altLang="en-US" smtClean="0">
                <a:latin typeface="Arial" charset="0"/>
              </a:rPr>
              <a:t> condition can be used with any data type. The following example </a:t>
            </a:r>
            <a:r>
              <a:rPr lang="en-US" altLang="en-US" smtClean="0">
                <a:solidFill>
                  <a:srgbClr val="000000"/>
                </a:solidFill>
                <a:latin typeface="Arial" charset="0"/>
              </a:rPr>
              <a:t>returns a row from the </a:t>
            </a:r>
            <a:r>
              <a:rPr lang="en-US" altLang="en-US" smtClean="0">
                <a:solidFill>
                  <a:srgbClr val="000000"/>
                </a:solidFill>
                <a:latin typeface="Courier New" pitchFamily="49" charset="0"/>
              </a:rPr>
              <a:t>EMPLOYEES</a:t>
            </a:r>
            <a:r>
              <a:rPr lang="en-US" altLang="en-US" smtClean="0">
                <a:solidFill>
                  <a:srgbClr val="000000"/>
                </a:solidFill>
                <a:latin typeface="Arial" charset="0"/>
              </a:rPr>
              <a:t> table for any employee whose last name is included in the list of names in the </a:t>
            </a:r>
            <a:r>
              <a:rPr lang="en-US" altLang="en-US" smtClean="0">
                <a:solidFill>
                  <a:srgbClr val="000000"/>
                </a:solidFill>
                <a:latin typeface="Courier New" pitchFamily="49" charset="0"/>
              </a:rPr>
              <a:t>WHERE</a:t>
            </a:r>
            <a:r>
              <a:rPr lang="en-US" altLang="en-US" smtClean="0">
                <a:solidFill>
                  <a:srgbClr val="000000"/>
                </a:solidFill>
                <a:latin typeface="Arial" charset="0"/>
              </a:rPr>
              <a:t> clause:</a:t>
            </a:r>
          </a:p>
          <a:p>
            <a:pPr marL="119063" lvl="1" defTabSz="425450" eaLnBrk="1" hangingPunct="1"/>
            <a:endParaRPr lang="en-US" altLang="en-US" sz="800" smtClean="0">
              <a:latin typeface="Arial" charset="0"/>
            </a:endParaRPr>
          </a:p>
          <a:p>
            <a:pPr marL="119063" lvl="1" defTabSz="425450" eaLnBrk="1" hangingPunct="1">
              <a:spcBef>
                <a:spcPct val="0"/>
              </a:spcBef>
            </a:pPr>
            <a:r>
              <a:rPr lang="en-US" altLang="en-US" b="1" smtClean="0">
                <a:solidFill>
                  <a:srgbClr val="000000"/>
                </a:solidFill>
                <a:latin typeface="Courier New" pitchFamily="49" charset="0"/>
              </a:rPr>
              <a:t>   </a:t>
            </a:r>
            <a:r>
              <a:rPr lang="en-US" altLang="en-US" smtClean="0">
                <a:solidFill>
                  <a:srgbClr val="000000"/>
                </a:solidFill>
                <a:latin typeface="Courier New" pitchFamily="49" charset="0"/>
              </a:rPr>
              <a:t>SELECT employee_id, manager_id, department_id</a:t>
            </a:r>
          </a:p>
          <a:p>
            <a:pPr marL="119063" lvl="1" defTabSz="425450" eaLnBrk="1" hangingPunct="1">
              <a:spcBef>
                <a:spcPct val="0"/>
              </a:spcBef>
            </a:pPr>
            <a:r>
              <a:rPr lang="en-US" altLang="en-US" smtClean="0">
                <a:solidFill>
                  <a:srgbClr val="000000"/>
                </a:solidFill>
                <a:latin typeface="Courier New" pitchFamily="49" charset="0"/>
              </a:rPr>
              <a:t>   FROM   employees</a:t>
            </a:r>
          </a:p>
          <a:p>
            <a:pPr marL="119063" lvl="1" defTabSz="425450" eaLnBrk="1" hangingPunct="1">
              <a:spcBef>
                <a:spcPct val="0"/>
              </a:spcBef>
            </a:pPr>
            <a:r>
              <a:rPr lang="en-US" altLang="en-US" smtClean="0">
                <a:solidFill>
                  <a:srgbClr val="000000"/>
                </a:solidFill>
                <a:latin typeface="Courier New" pitchFamily="49" charset="0"/>
              </a:rPr>
              <a:t>   WHERE  last_name IN ('Hartstein', 'Vargas');</a:t>
            </a:r>
          </a:p>
          <a:p>
            <a:pPr marL="119063" lvl="1" defTabSz="425450" eaLnBrk="1" hangingPunct="1">
              <a:spcBef>
                <a:spcPct val="0"/>
              </a:spcBef>
            </a:pPr>
            <a:endParaRPr lang="en-US" altLang="en-US" sz="700" smtClean="0">
              <a:latin typeface="Arial" charset="0"/>
            </a:endParaRPr>
          </a:p>
          <a:p>
            <a:pPr marL="119063" lvl="1" defTabSz="425450" eaLnBrk="1" hangingPunct="1"/>
            <a:r>
              <a:rPr lang="en-US" altLang="en-US" smtClean="0">
                <a:latin typeface="Arial" charset="0"/>
              </a:rPr>
              <a:t>If characters or dates are used in the list, they must be enclosed in single quotation marks (</a:t>
            </a:r>
            <a:r>
              <a:rPr lang="en-US" altLang="en-US" smtClean="0">
                <a:latin typeface="Courier New" pitchFamily="49" charset="0"/>
              </a:rPr>
              <a:t>''</a:t>
            </a:r>
            <a:r>
              <a:rPr lang="en-US" altLang="en-US" smtClean="0">
                <a:latin typeface="Arial" charset="0"/>
              </a:rPr>
              <a:t>).</a:t>
            </a:r>
            <a:endParaRPr lang="en-US" altLang="en-US" smtClean="0">
              <a:solidFill>
                <a:srgbClr val="0000FF"/>
              </a:solidFill>
              <a:latin typeface="Arial" charset="0"/>
            </a:endParaRPr>
          </a:p>
          <a:p>
            <a:pPr defTabSz="425450" eaLnBrk="1" hangingPunct="1"/>
            <a:r>
              <a:rPr lang="en-US" altLang="en-US" smtClean="0">
                <a:solidFill>
                  <a:srgbClr val="0000FF"/>
                </a:solidFill>
                <a:latin typeface="Arial" charset="0"/>
              </a:rPr>
              <a:t>Instructor Note</a:t>
            </a:r>
          </a:p>
          <a:p>
            <a:pPr marL="119063" lvl="1" defTabSz="425450" eaLnBrk="1" hangingPunct="1"/>
            <a:r>
              <a:rPr lang="en-US" altLang="en-US" smtClean="0">
                <a:solidFill>
                  <a:srgbClr val="0000FF"/>
                </a:solidFill>
                <a:latin typeface="Arial" charset="0"/>
              </a:rPr>
              <a:t>Explain that </a:t>
            </a:r>
            <a:r>
              <a:rPr lang="en-US" altLang="en-US" smtClean="0">
                <a:solidFill>
                  <a:srgbClr val="0000FF"/>
                </a:solidFill>
                <a:latin typeface="Courier New" pitchFamily="49" charset="0"/>
              </a:rPr>
              <a:t>IN ( ... )</a:t>
            </a:r>
            <a:r>
              <a:rPr lang="en-US" altLang="en-US" smtClean="0">
                <a:solidFill>
                  <a:srgbClr val="0000FF"/>
                </a:solidFill>
                <a:latin typeface="Arial" charset="0"/>
              </a:rPr>
              <a:t> is actually translated by Oracle server to a set of </a:t>
            </a:r>
            <a:r>
              <a:rPr lang="en-US" altLang="en-US" smtClean="0">
                <a:solidFill>
                  <a:srgbClr val="0000FF"/>
                </a:solidFill>
                <a:latin typeface="Courier New" pitchFamily="49" charset="0"/>
              </a:rPr>
              <a:t>OR</a:t>
            </a:r>
            <a:r>
              <a:rPr lang="en-US" altLang="en-US" smtClean="0">
                <a:solidFill>
                  <a:srgbClr val="0000FF"/>
                </a:solidFill>
                <a:latin typeface="Arial" charset="0"/>
              </a:rPr>
              <a:t> conditions: </a:t>
            </a:r>
            <a:r>
              <a:rPr lang="en-US" altLang="en-US" smtClean="0">
                <a:solidFill>
                  <a:srgbClr val="0000FF"/>
                </a:solidFill>
                <a:latin typeface="Courier New" pitchFamily="49" charset="0"/>
              </a:rPr>
              <a:t>a = value1 OR a = value2 OR a = value3</a:t>
            </a:r>
            <a:r>
              <a:rPr lang="en-US" altLang="en-US" smtClean="0">
                <a:solidFill>
                  <a:srgbClr val="0000FF"/>
                </a:solidFill>
                <a:latin typeface="Arial" charset="0"/>
              </a:rPr>
              <a:t>. So using </a:t>
            </a:r>
            <a:r>
              <a:rPr lang="en-US" altLang="en-US" smtClean="0">
                <a:solidFill>
                  <a:srgbClr val="0000FF"/>
                </a:solidFill>
                <a:latin typeface="Courier New" pitchFamily="49" charset="0"/>
              </a:rPr>
              <a:t>IN ( ... )</a:t>
            </a:r>
            <a:r>
              <a:rPr lang="en-US" altLang="en-US" smtClean="0">
                <a:solidFill>
                  <a:srgbClr val="0000FF"/>
                </a:solidFill>
                <a:latin typeface="Arial" charset="0"/>
              </a:rPr>
              <a:t> has no performance benefits, and it is used for logical simplicity.</a:t>
            </a:r>
          </a:p>
          <a:p>
            <a:pPr marL="119063" lvl="1" defTabSz="425450" eaLnBrk="1" hangingPunct="1"/>
            <a:r>
              <a:rPr lang="en-US" altLang="en-US" smtClean="0">
                <a:solidFill>
                  <a:srgbClr val="0000FF"/>
                </a:solidFill>
                <a:latin typeface="Arial" charset="0"/>
              </a:rPr>
              <a:t>Demo: </a:t>
            </a:r>
            <a:r>
              <a:rPr lang="en-US" altLang="en-US" smtClean="0">
                <a:solidFill>
                  <a:srgbClr val="0000FF"/>
                </a:solidFill>
                <a:latin typeface="Courier New" pitchFamily="49" charset="0"/>
              </a:rPr>
              <a:t>2_in.sql</a:t>
            </a:r>
          </a:p>
          <a:p>
            <a:pPr marL="119063" lvl="1" defTabSz="425450" eaLnBrk="1" hangingPunct="1"/>
            <a:r>
              <a:rPr lang="en-US" altLang="en-US" smtClean="0">
                <a:solidFill>
                  <a:srgbClr val="0000FF"/>
                </a:solidFill>
                <a:latin typeface="Arial" charset="0"/>
              </a:rPr>
              <a:t>Purpose: To illustrate using the </a:t>
            </a:r>
            <a:r>
              <a:rPr lang="en-US" altLang="en-US" smtClean="0">
                <a:solidFill>
                  <a:srgbClr val="0000FF"/>
                </a:solidFill>
                <a:latin typeface="Courier New" pitchFamily="49" charset="0"/>
              </a:rPr>
              <a:t>IN</a:t>
            </a:r>
            <a:r>
              <a:rPr lang="en-US" altLang="en-US" smtClean="0">
                <a:solidFill>
                  <a:srgbClr val="0000FF"/>
                </a:solidFill>
                <a:latin typeface="Arial" charset="0"/>
              </a:rPr>
              <a:t> operator.</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7184303-6BB3-4C40-BA1C-61E447F65AB5}" type="slidenum">
              <a:rPr lang="en-US" altLang="en-US"/>
              <a:pPr/>
              <a:t>29</a:t>
            </a:fld>
            <a:endParaRPr lang="en-US" altLang="en-US"/>
          </a:p>
        </p:txBody>
      </p:sp>
      <p:sp>
        <p:nvSpPr>
          <p:cNvPr id="1028" name="Rectangle 2"/>
          <p:cNvSpPr>
            <a:spLocks noGrp="1" noChangeArrowheads="1"/>
          </p:cNvSpPr>
          <p:nvPr>
            <p:ph type="body" idx="1"/>
          </p:nvPr>
        </p:nvSpPr>
        <p:spPr>
          <a:xfrm>
            <a:off x="412750" y="4773613"/>
            <a:ext cx="6029325" cy="37544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64" tIns="45582" rIns="91164" bIns="45582"/>
          <a:lstStyle/>
          <a:p>
            <a:pPr defTabSz="425450" eaLnBrk="1" hangingPunct="1"/>
            <a:r>
              <a:rPr lang="en-US" altLang="en-US" smtClean="0">
                <a:latin typeface="Arial" charset="0"/>
              </a:rPr>
              <a:t>The </a:t>
            </a:r>
            <a:r>
              <a:rPr lang="en-US" altLang="en-US" smtClean="0">
                <a:latin typeface="Courier New" pitchFamily="49" charset="0"/>
              </a:rPr>
              <a:t>LIKE</a:t>
            </a:r>
            <a:r>
              <a:rPr lang="en-US" altLang="en-US" smtClean="0">
                <a:latin typeface="Arial" charset="0"/>
              </a:rPr>
              <a:t> Condition</a:t>
            </a:r>
          </a:p>
          <a:p>
            <a:pPr marL="119063" lvl="1" defTabSz="425450" eaLnBrk="1" hangingPunct="1"/>
            <a:r>
              <a:rPr lang="en-US" altLang="en-US" smtClean="0">
                <a:latin typeface="Arial" charset="0"/>
              </a:rPr>
              <a:t>You may not always know the exact value to search for. You can select rows that match a character pattern by using the </a:t>
            </a:r>
            <a:r>
              <a:rPr lang="en-US" altLang="en-US" smtClean="0">
                <a:solidFill>
                  <a:srgbClr val="FC0128"/>
                </a:solidFill>
                <a:latin typeface="Courier New" pitchFamily="49" charset="0"/>
              </a:rPr>
              <a:t>LIKE</a:t>
            </a:r>
            <a:r>
              <a:rPr lang="en-US" altLang="en-US" smtClean="0">
                <a:solidFill>
                  <a:srgbClr val="FC0128"/>
                </a:solidFill>
                <a:latin typeface="Arial" charset="0"/>
              </a:rPr>
              <a:t> condition</a:t>
            </a:r>
            <a:r>
              <a:rPr lang="en-US" altLang="en-US" smtClean="0">
                <a:latin typeface="Arial" charset="0"/>
              </a:rPr>
              <a:t>. The character pattern-matching operation is referred to as a </a:t>
            </a:r>
            <a:r>
              <a:rPr lang="en-US" altLang="en-US" i="1" smtClean="0">
                <a:solidFill>
                  <a:srgbClr val="FC0128"/>
                </a:solidFill>
                <a:latin typeface="Arial" charset="0"/>
              </a:rPr>
              <a:t>wildcard </a:t>
            </a:r>
            <a:r>
              <a:rPr lang="en-US" altLang="en-US" smtClean="0">
                <a:solidFill>
                  <a:srgbClr val="FC0128"/>
                </a:solidFill>
                <a:latin typeface="Arial" charset="0"/>
              </a:rPr>
              <a:t>search</a:t>
            </a:r>
            <a:r>
              <a:rPr lang="en-US" altLang="en-US" smtClean="0">
                <a:latin typeface="Arial" charset="0"/>
              </a:rPr>
              <a:t>. Two symbols can be used to construct the search string. </a:t>
            </a:r>
          </a:p>
          <a:p>
            <a:pPr marL="119063" lvl="1" defTabSz="425450" eaLnBrk="1" hangingPunct="1"/>
            <a:endParaRPr lang="en-US" altLang="en-US" smtClean="0">
              <a:latin typeface="Arial" charset="0"/>
            </a:endParaRPr>
          </a:p>
          <a:p>
            <a:pPr marL="119063" lvl="1" defTabSz="425450" eaLnBrk="1" hangingPunct="1"/>
            <a:endParaRPr lang="en-US" altLang="en-US" smtClean="0">
              <a:latin typeface="Arial" charset="0"/>
            </a:endParaRPr>
          </a:p>
          <a:p>
            <a:pPr marL="119063" lvl="1" defTabSz="425450" eaLnBrk="1" hangingPunct="1"/>
            <a:endParaRPr lang="en-US" altLang="en-US" sz="500" smtClean="0">
              <a:latin typeface="Arial" charset="0"/>
            </a:endParaRPr>
          </a:p>
          <a:p>
            <a:pPr marL="119063" lvl="1" defTabSz="425450" eaLnBrk="1" hangingPunct="1">
              <a:spcBef>
                <a:spcPct val="0"/>
              </a:spcBef>
            </a:pPr>
            <a:endParaRPr lang="en-US" altLang="en-US" smtClean="0">
              <a:latin typeface="Arial" charset="0"/>
            </a:endParaRPr>
          </a:p>
          <a:p>
            <a:pPr marL="119063" lvl="1" defTabSz="425450" eaLnBrk="1" hangingPunct="1">
              <a:spcBef>
                <a:spcPct val="0"/>
              </a:spcBef>
            </a:pPr>
            <a:endParaRPr lang="en-US" altLang="en-US" smtClean="0">
              <a:latin typeface="Arial" charset="0"/>
            </a:endParaRPr>
          </a:p>
          <a:p>
            <a:pPr marL="119063" lvl="1" defTabSz="425450" eaLnBrk="1" hangingPunct="1">
              <a:spcBef>
                <a:spcPct val="0"/>
              </a:spcBef>
            </a:pPr>
            <a:endParaRPr lang="en-US" altLang="en-US" smtClean="0">
              <a:latin typeface="Arial" charset="0"/>
            </a:endParaRPr>
          </a:p>
          <a:p>
            <a:pPr marL="119063" lvl="1" defTabSz="425450" eaLnBrk="1" hangingPunct="1">
              <a:spcBef>
                <a:spcPct val="0"/>
              </a:spcBef>
            </a:pPr>
            <a:endParaRPr lang="en-US" altLang="en-US" smtClean="0">
              <a:latin typeface="Arial" charset="0"/>
            </a:endParaRPr>
          </a:p>
          <a:p>
            <a:pPr marL="119063" lvl="1" defTabSz="425450" eaLnBrk="1" hangingPunct="1">
              <a:spcBef>
                <a:spcPct val="0"/>
              </a:spcBef>
            </a:pPr>
            <a:r>
              <a:rPr lang="en-US" altLang="en-US" smtClean="0">
                <a:latin typeface="Arial" charset="0"/>
              </a:rPr>
              <a:t>The </a:t>
            </a:r>
            <a:r>
              <a:rPr lang="en-US" altLang="en-US" smtClean="0">
                <a:latin typeface="Courier New" pitchFamily="49" charset="0"/>
              </a:rPr>
              <a:t>SELECT</a:t>
            </a:r>
            <a:r>
              <a:rPr lang="en-US" altLang="en-US" smtClean="0">
                <a:latin typeface="Arial" charset="0"/>
              </a:rPr>
              <a:t> statement on the slide returns the employee first name from the </a:t>
            </a:r>
            <a:r>
              <a:rPr lang="en-US" altLang="en-US" smtClean="0">
                <a:latin typeface="Courier New" pitchFamily="49" charset="0"/>
              </a:rPr>
              <a:t>EMPLOYEES</a:t>
            </a:r>
            <a:r>
              <a:rPr lang="en-US" altLang="en-US" smtClean="0">
                <a:latin typeface="Arial" charset="0"/>
              </a:rPr>
              <a:t> table for any employee whose first name begins with an </a:t>
            </a:r>
            <a:r>
              <a:rPr lang="en-US" altLang="en-US" i="1" smtClean="0">
                <a:latin typeface="Arial" charset="0"/>
              </a:rPr>
              <a:t>S</a:t>
            </a:r>
            <a:r>
              <a:rPr lang="en-US" altLang="en-US" smtClean="0">
                <a:latin typeface="Arial" charset="0"/>
              </a:rPr>
              <a:t>. Note the uppercase </a:t>
            </a:r>
            <a:r>
              <a:rPr lang="en-US" altLang="en-US" i="1" smtClean="0">
                <a:latin typeface="Arial" charset="0"/>
              </a:rPr>
              <a:t>S</a:t>
            </a:r>
            <a:r>
              <a:rPr lang="en-US" altLang="en-US" smtClean="0">
                <a:latin typeface="Arial" charset="0"/>
              </a:rPr>
              <a:t>. Names beginning with an </a:t>
            </a:r>
            <a:r>
              <a:rPr lang="en-US" altLang="en-US" i="1" smtClean="0">
                <a:latin typeface="Arial" charset="0"/>
              </a:rPr>
              <a:t>s</a:t>
            </a:r>
            <a:r>
              <a:rPr lang="en-US" altLang="en-US" smtClean="0">
                <a:latin typeface="Arial" charset="0"/>
              </a:rPr>
              <a:t> are not returned. </a:t>
            </a:r>
          </a:p>
          <a:p>
            <a:pPr marL="119063" lvl="1" defTabSz="425450" eaLnBrk="1" hangingPunct="1">
              <a:spcBef>
                <a:spcPct val="0"/>
              </a:spcBef>
            </a:pPr>
            <a:r>
              <a:rPr lang="en-US" altLang="en-US" smtClean="0">
                <a:latin typeface="Arial" charset="0"/>
              </a:rPr>
              <a:t>The </a:t>
            </a:r>
            <a:r>
              <a:rPr lang="en-US" altLang="en-US" smtClean="0">
                <a:latin typeface="Courier New" pitchFamily="49" charset="0"/>
              </a:rPr>
              <a:t>LIKE</a:t>
            </a:r>
            <a:r>
              <a:rPr lang="en-US" altLang="en-US" smtClean="0">
                <a:latin typeface="Arial" charset="0"/>
              </a:rPr>
              <a:t> condition can be used as a shortcut for some </a:t>
            </a:r>
            <a:r>
              <a:rPr lang="en-US" altLang="en-US" smtClean="0">
                <a:latin typeface="Courier New" pitchFamily="49" charset="0"/>
              </a:rPr>
              <a:t>BETWEEN</a:t>
            </a:r>
            <a:r>
              <a:rPr lang="en-US" altLang="en-US" smtClean="0">
                <a:latin typeface="Arial" charset="0"/>
              </a:rPr>
              <a:t> comparisons. The following example displays the last names and hire dates of all employees who joined between January 1995 and December 1995: </a:t>
            </a:r>
            <a:endParaRPr lang="en-US" altLang="en-US" smtClean="0">
              <a:latin typeface="Courier New" pitchFamily="49" charset="0"/>
            </a:endParaRPr>
          </a:p>
          <a:p>
            <a:pPr marL="119063" lvl="1" defTabSz="425450" eaLnBrk="1" hangingPunct="1">
              <a:spcBef>
                <a:spcPct val="0"/>
              </a:spcBef>
            </a:pPr>
            <a:endParaRPr lang="en-US" altLang="en-US" sz="500" b="1" smtClean="0">
              <a:latin typeface="Courier New" pitchFamily="49" charset="0"/>
            </a:endParaRPr>
          </a:p>
          <a:p>
            <a:pPr marL="119063" lvl="1" defTabSz="425450" eaLnBrk="1" hangingPunct="1">
              <a:spcBef>
                <a:spcPct val="0"/>
              </a:spcBef>
            </a:pPr>
            <a:r>
              <a:rPr lang="en-US" altLang="en-US" b="1" smtClean="0">
                <a:latin typeface="Courier New" pitchFamily="49" charset="0"/>
              </a:rPr>
              <a:t>  </a:t>
            </a:r>
            <a:r>
              <a:rPr lang="en-US" altLang="en-US" smtClean="0">
                <a:latin typeface="Courier New" pitchFamily="49" charset="0"/>
              </a:rPr>
              <a:t>SELECT last_name, hire_date</a:t>
            </a:r>
          </a:p>
          <a:p>
            <a:pPr marL="119063" lvl="1" defTabSz="425450" eaLnBrk="1" hangingPunct="1">
              <a:spcBef>
                <a:spcPct val="0"/>
              </a:spcBef>
            </a:pPr>
            <a:r>
              <a:rPr lang="en-US" altLang="en-US" smtClean="0">
                <a:latin typeface="Courier New" pitchFamily="49" charset="0"/>
              </a:rPr>
              <a:t>  FROM   employees</a:t>
            </a:r>
          </a:p>
          <a:p>
            <a:pPr marL="119063" lvl="1" defTabSz="425450" eaLnBrk="1" hangingPunct="1">
              <a:spcBef>
                <a:spcPct val="0"/>
              </a:spcBef>
            </a:pPr>
            <a:r>
              <a:rPr lang="en-US" altLang="en-US" smtClean="0">
                <a:latin typeface="Courier New" pitchFamily="49" charset="0"/>
              </a:rPr>
              <a:t>  WHERE  hire_date LIKE '%95';</a:t>
            </a:r>
          </a:p>
        </p:txBody>
      </p:sp>
      <p:sp>
        <p:nvSpPr>
          <p:cNvPr id="1029" name="Rectangle 3"/>
          <p:cNvSpPr>
            <a:spLocks noGrp="1" noRot="1" noChangeAspect="1" noChangeArrowheads="1" noTextEdit="1"/>
          </p:cNvSpPr>
          <p:nvPr>
            <p:ph type="sldImg"/>
          </p:nvPr>
        </p:nvSpPr>
        <p:spPr>
          <a:xfrm>
            <a:off x="487363" y="153988"/>
            <a:ext cx="5881687" cy="4411662"/>
          </a:xfrm>
          <a:ln w="12700" cap="flat">
            <a:solidFill>
              <a:schemeClr val="tx1"/>
            </a:solidFill>
          </a:ln>
        </p:spPr>
      </p:sp>
      <p:graphicFrame>
        <p:nvGraphicFramePr>
          <p:cNvPr id="1026" name="Object 4"/>
          <p:cNvGraphicFramePr>
            <a:graphicFrameLocks/>
          </p:cNvGraphicFramePr>
          <p:nvPr/>
        </p:nvGraphicFramePr>
        <p:xfrm>
          <a:off x="566738" y="5692775"/>
          <a:ext cx="5649912" cy="1012825"/>
        </p:xfrm>
        <a:graphic>
          <a:graphicData uri="http://schemas.openxmlformats.org/presentationml/2006/ole">
            <mc:AlternateContent xmlns:mc="http://schemas.openxmlformats.org/markup-compatibility/2006">
              <mc:Choice xmlns:v="urn:schemas-microsoft-com:vml" Requires="v">
                <p:oleObj spid="_x0000_s1030" name="Document" r:id="rId4" imgW="5879880" imgH="1052280" progId="Word.Document.8">
                  <p:embed/>
                </p:oleObj>
              </mc:Choice>
              <mc:Fallback>
                <p:oleObj name="Document" r:id="rId4" imgW="5879880" imgH="105228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6738" y="5692775"/>
                        <a:ext cx="5649912" cy="101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E3019CC-AF16-4C11-9F81-4390701465EE}" type="slidenum">
              <a:rPr lang="en-US" altLang="en-US"/>
              <a:pPr/>
              <a:t>30</a:t>
            </a:fld>
            <a:endParaRPr lang="en-US" altLang="en-US"/>
          </a:p>
        </p:txBody>
      </p:sp>
      <p:sp>
        <p:nvSpPr>
          <p:cNvPr id="75779" name="Rectangle 2"/>
          <p:cNvSpPr>
            <a:spLocks noGrp="1" noRot="1" noChangeAspect="1" noChangeArrowheads="1" noTextEdit="1"/>
          </p:cNvSpPr>
          <p:nvPr>
            <p:ph type="sldImg"/>
          </p:nvPr>
        </p:nvSpPr>
        <p:spPr>
          <a:xfrm>
            <a:off x="487363" y="153988"/>
            <a:ext cx="5881687" cy="4411662"/>
          </a:xfrm>
          <a:ln w="12700" cap="flat">
            <a:solidFill>
              <a:schemeClr val="tx1"/>
            </a:solidFill>
          </a:ln>
        </p:spPr>
      </p:sp>
      <p:sp>
        <p:nvSpPr>
          <p:cNvPr id="75780" name="Rectangle 3"/>
          <p:cNvSpPr>
            <a:spLocks noGrp="1" noChangeArrowheads="1"/>
          </p:cNvSpPr>
          <p:nvPr>
            <p:ph type="body" idx="1"/>
          </p:nvPr>
        </p:nvSpPr>
        <p:spPr>
          <a:xfrm>
            <a:off x="412750" y="4773613"/>
            <a:ext cx="6029325" cy="37544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64" tIns="45582" rIns="91164" bIns="45582"/>
          <a:lstStyle/>
          <a:p>
            <a:pPr eaLnBrk="1" hangingPunct="1"/>
            <a:r>
              <a:rPr lang="en-US" altLang="en-US" smtClean="0">
                <a:latin typeface="Arial" charset="0"/>
              </a:rPr>
              <a:t>Combining Wildcard Characters</a:t>
            </a:r>
          </a:p>
          <a:p>
            <a:pPr lvl="1" eaLnBrk="1" hangingPunct="1"/>
            <a:r>
              <a:rPr lang="en-US" altLang="en-US" smtClean="0">
                <a:latin typeface="Arial" charset="0"/>
              </a:rPr>
              <a:t>The </a:t>
            </a:r>
            <a:r>
              <a:rPr lang="en-US" altLang="en-US" smtClean="0">
                <a:latin typeface="Courier New" pitchFamily="49" charset="0"/>
              </a:rPr>
              <a:t>%</a:t>
            </a:r>
            <a:r>
              <a:rPr lang="en-US" altLang="en-US" smtClean="0">
                <a:latin typeface="Arial" charset="0"/>
              </a:rPr>
              <a:t> and </a:t>
            </a:r>
            <a:r>
              <a:rPr lang="en-US" altLang="en-US" smtClean="0">
                <a:latin typeface="Courier New" pitchFamily="49" charset="0"/>
              </a:rPr>
              <a:t>_</a:t>
            </a:r>
            <a:r>
              <a:rPr lang="en-US" altLang="en-US" smtClean="0">
                <a:latin typeface="Arial" charset="0"/>
              </a:rPr>
              <a:t> symbols can be used in any combination with literal characters. The example on the slide displays the names of all employees whose last names have an </a:t>
            </a:r>
            <a:r>
              <a:rPr lang="en-US" altLang="en-US" i="1" smtClean="0">
                <a:latin typeface="Arial" charset="0"/>
              </a:rPr>
              <a:t>o</a:t>
            </a:r>
            <a:r>
              <a:rPr lang="en-US" altLang="en-US" smtClean="0">
                <a:latin typeface="Arial" charset="0"/>
              </a:rPr>
              <a:t> as the second character.</a:t>
            </a:r>
          </a:p>
          <a:p>
            <a:pPr eaLnBrk="1" hangingPunct="1"/>
            <a:r>
              <a:rPr lang="en-US" altLang="en-US" smtClean="0">
                <a:latin typeface="Arial" charset="0"/>
              </a:rPr>
              <a:t>The </a:t>
            </a:r>
            <a:r>
              <a:rPr lang="en-US" altLang="en-US" smtClean="0">
                <a:latin typeface="Courier New" pitchFamily="49" charset="0"/>
              </a:rPr>
              <a:t>ESCAPE</a:t>
            </a:r>
            <a:r>
              <a:rPr lang="en-US" altLang="en-US" smtClean="0">
                <a:latin typeface="Arial" charset="0"/>
              </a:rPr>
              <a:t> Option</a:t>
            </a:r>
          </a:p>
          <a:p>
            <a:pPr lvl="1" eaLnBrk="1" hangingPunct="1"/>
            <a:r>
              <a:rPr lang="en-US" altLang="en-US" smtClean="0">
                <a:latin typeface="Arial" charset="0"/>
              </a:rPr>
              <a:t>When you need to have an exact match for the actual </a:t>
            </a:r>
            <a:r>
              <a:rPr lang="en-US" altLang="en-US" i="1" smtClean="0">
                <a:latin typeface="Arial" charset="0"/>
              </a:rPr>
              <a:t>%</a:t>
            </a:r>
            <a:r>
              <a:rPr lang="en-US" altLang="en-US" smtClean="0">
                <a:latin typeface="Arial" charset="0"/>
              </a:rPr>
              <a:t> and </a:t>
            </a:r>
            <a:r>
              <a:rPr lang="en-US" altLang="en-US" i="1" smtClean="0">
                <a:latin typeface="Arial" charset="0"/>
              </a:rPr>
              <a:t>_</a:t>
            </a:r>
            <a:r>
              <a:rPr lang="en-US" altLang="en-US" smtClean="0">
                <a:latin typeface="Arial" charset="0"/>
              </a:rPr>
              <a:t> characters, use the </a:t>
            </a:r>
            <a:r>
              <a:rPr lang="en-US" altLang="en-US" smtClean="0">
                <a:solidFill>
                  <a:srgbClr val="FC0128"/>
                </a:solidFill>
                <a:latin typeface="Courier New" pitchFamily="49" charset="0"/>
              </a:rPr>
              <a:t>ESCAPE</a:t>
            </a:r>
            <a:r>
              <a:rPr lang="en-US" altLang="en-US" smtClean="0">
                <a:solidFill>
                  <a:srgbClr val="FC0128"/>
                </a:solidFill>
                <a:latin typeface="Arial" charset="0"/>
              </a:rPr>
              <a:t> option</a:t>
            </a:r>
            <a:r>
              <a:rPr lang="en-US" altLang="en-US" smtClean="0">
                <a:latin typeface="Arial" charset="0"/>
              </a:rPr>
              <a:t>. This option specifies what the escape character is. If you want to search for strings that contain ‘SA_’, you can use the following SQL statement:</a:t>
            </a:r>
          </a:p>
          <a:p>
            <a:pPr lvl="1" eaLnBrk="1" hangingPunct="1"/>
            <a:r>
              <a:rPr lang="en-US" altLang="en-US" smtClean="0">
                <a:latin typeface="Courier New" pitchFamily="49" charset="0"/>
              </a:rPr>
              <a:t>  </a:t>
            </a:r>
            <a:endParaRPr lang="en-US" altLang="en-US" smtClean="0">
              <a:latin typeface="Arial" charset="0"/>
            </a:endParaRPr>
          </a:p>
          <a:p>
            <a:pPr lvl="1" eaLnBrk="1" hangingPunct="1">
              <a:spcBef>
                <a:spcPct val="0"/>
              </a:spcBef>
            </a:pPr>
            <a:r>
              <a:rPr lang="en-US" altLang="en-US" smtClean="0">
                <a:latin typeface="Courier New" pitchFamily="49" charset="0"/>
              </a:rPr>
              <a:t>  SELECT employee_id, last_name, job_id</a:t>
            </a:r>
          </a:p>
          <a:p>
            <a:pPr lvl="1" eaLnBrk="1" hangingPunct="1">
              <a:spcBef>
                <a:spcPct val="0"/>
              </a:spcBef>
            </a:pPr>
            <a:r>
              <a:rPr lang="en-US" altLang="en-US" smtClean="0">
                <a:latin typeface="Courier New" pitchFamily="49" charset="0"/>
              </a:rPr>
              <a:t>  FROM   employees</a:t>
            </a:r>
          </a:p>
          <a:p>
            <a:pPr lvl="1" eaLnBrk="1" hangingPunct="1">
              <a:spcBef>
                <a:spcPct val="0"/>
              </a:spcBef>
            </a:pPr>
            <a:r>
              <a:rPr lang="en-US" altLang="en-US" smtClean="0">
                <a:latin typeface="Courier New" pitchFamily="49" charset="0"/>
              </a:rPr>
              <a:t>  WHERE  job_id LIKE '%SA\_%' ESCAPE '\';</a:t>
            </a:r>
          </a:p>
          <a:p>
            <a:pPr lvl="1" eaLnBrk="1" hangingPunct="1">
              <a:spcBef>
                <a:spcPct val="0"/>
              </a:spcBef>
            </a:pPr>
            <a:endParaRPr lang="en-US" altLang="en-US" smtClean="0">
              <a:latin typeface="Courier New" pitchFamily="49" charset="0"/>
            </a:endParaRPr>
          </a:p>
          <a:p>
            <a:pPr lvl="1" eaLnBrk="1" hangingPunct="1">
              <a:spcBef>
                <a:spcPct val="0"/>
              </a:spcBef>
            </a:pPr>
            <a:r>
              <a:rPr lang="en-US" altLang="en-US" smtClean="0">
                <a:latin typeface="Courier New" pitchFamily="49" charset="0"/>
              </a:rPr>
              <a:t>  </a:t>
            </a:r>
          </a:p>
          <a:p>
            <a:pPr lvl="1" eaLnBrk="1" hangingPunct="1">
              <a:spcBef>
                <a:spcPct val="0"/>
              </a:spcBef>
            </a:pPr>
            <a:endParaRPr lang="en-US" altLang="en-US" smtClean="0">
              <a:latin typeface="Courier New" pitchFamily="49" charset="0"/>
            </a:endParaRPr>
          </a:p>
          <a:p>
            <a:pPr lvl="1" eaLnBrk="1" hangingPunct="1">
              <a:spcBef>
                <a:spcPct val="0"/>
              </a:spcBef>
            </a:pPr>
            <a:endParaRPr lang="en-US" altLang="en-US" smtClean="0">
              <a:latin typeface="Courier New" pitchFamily="49" charset="0"/>
            </a:endParaRPr>
          </a:p>
          <a:p>
            <a:pPr lvl="1" eaLnBrk="1" hangingPunct="1">
              <a:spcBef>
                <a:spcPct val="0"/>
              </a:spcBef>
            </a:pPr>
            <a:endParaRPr lang="en-US" altLang="en-US" smtClean="0">
              <a:latin typeface="Arial" charset="0"/>
            </a:endParaRPr>
          </a:p>
          <a:p>
            <a:pPr lvl="1" eaLnBrk="1" hangingPunct="1">
              <a:spcBef>
                <a:spcPct val="0"/>
              </a:spcBef>
            </a:pPr>
            <a:endParaRPr lang="en-US" altLang="en-US" smtClean="0">
              <a:latin typeface="Arial" charset="0"/>
            </a:endParaRPr>
          </a:p>
          <a:p>
            <a:pPr lvl="1" eaLnBrk="1" hangingPunct="1">
              <a:spcBef>
                <a:spcPct val="0"/>
              </a:spcBef>
            </a:pPr>
            <a:endParaRPr lang="en-US" altLang="en-US" smtClean="0">
              <a:latin typeface="Arial" charset="0"/>
            </a:endParaRPr>
          </a:p>
          <a:p>
            <a:pPr lvl="1" eaLnBrk="1" hangingPunct="1">
              <a:spcBef>
                <a:spcPct val="0"/>
              </a:spcBef>
            </a:pPr>
            <a:r>
              <a:rPr lang="en-US" altLang="en-US" smtClean="0">
                <a:latin typeface="Arial" charset="0"/>
              </a:rPr>
              <a:t>The </a:t>
            </a:r>
            <a:r>
              <a:rPr lang="en-US" altLang="en-US" smtClean="0">
                <a:latin typeface="Courier New" pitchFamily="49" charset="0"/>
              </a:rPr>
              <a:t>ESCAPE</a:t>
            </a:r>
            <a:r>
              <a:rPr lang="en-US" altLang="en-US" smtClean="0">
                <a:latin typeface="Arial" charset="0"/>
              </a:rPr>
              <a:t> option identifies the backslash (\) as the escape character. In the pattern, the escape character precedes the underscore (_). This causes the Oracle Server to interpret the underscore literally. </a:t>
            </a:r>
          </a:p>
        </p:txBody>
      </p:sp>
      <p:pic>
        <p:nvPicPr>
          <p:cNvPr id="7578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488" y="6886575"/>
            <a:ext cx="5405437"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2D20FCF-9582-4F90-BBC2-F9A9190A7F29}" type="slidenum">
              <a:rPr lang="en-US" altLang="en-US"/>
              <a:pPr/>
              <a:t>31</a:t>
            </a:fld>
            <a:endParaRPr lang="en-US" altLang="en-US"/>
          </a:p>
        </p:txBody>
      </p:sp>
      <p:sp>
        <p:nvSpPr>
          <p:cNvPr id="76803" name="Rectangle 2"/>
          <p:cNvSpPr>
            <a:spLocks noGrp="1" noChangeArrowheads="1"/>
          </p:cNvSpPr>
          <p:nvPr>
            <p:ph type="body" idx="1"/>
          </p:nvPr>
        </p:nvSpPr>
        <p:spPr>
          <a:xfrm>
            <a:off x="412750" y="4773613"/>
            <a:ext cx="6029325" cy="37544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64" tIns="45582" rIns="91164" bIns="45582"/>
          <a:lstStyle/>
          <a:p>
            <a:pPr defTabSz="425450" eaLnBrk="1" hangingPunct="1"/>
            <a:r>
              <a:rPr lang="en-US" altLang="en-US" smtClean="0">
                <a:latin typeface="Arial" charset="0"/>
              </a:rPr>
              <a:t>The </a:t>
            </a:r>
            <a:r>
              <a:rPr lang="en-US" altLang="en-US" smtClean="0">
                <a:latin typeface="Courier New" pitchFamily="49" charset="0"/>
              </a:rPr>
              <a:t>NULL</a:t>
            </a:r>
            <a:r>
              <a:rPr lang="en-US" altLang="en-US" smtClean="0">
                <a:latin typeface="Arial" charset="0"/>
              </a:rPr>
              <a:t> Conditions</a:t>
            </a:r>
          </a:p>
          <a:p>
            <a:pPr marL="119063" lvl="1" defTabSz="425450" eaLnBrk="1" hangingPunct="1"/>
            <a:r>
              <a:rPr lang="en-US" altLang="en-US" smtClean="0">
                <a:latin typeface="Arial" charset="0"/>
              </a:rPr>
              <a:t>The </a:t>
            </a:r>
            <a:r>
              <a:rPr lang="en-US" altLang="en-US" smtClean="0">
                <a:solidFill>
                  <a:srgbClr val="FC0128"/>
                </a:solidFill>
                <a:latin typeface="Courier New" pitchFamily="49" charset="0"/>
              </a:rPr>
              <a:t>NULL</a:t>
            </a:r>
            <a:r>
              <a:rPr lang="en-US" altLang="en-US" smtClean="0">
                <a:solidFill>
                  <a:srgbClr val="FC0128"/>
                </a:solidFill>
                <a:latin typeface="Arial" charset="0"/>
              </a:rPr>
              <a:t> conditions</a:t>
            </a:r>
            <a:r>
              <a:rPr lang="en-US" altLang="en-US" smtClean="0">
                <a:latin typeface="Arial" charset="0"/>
              </a:rPr>
              <a:t> include the </a:t>
            </a:r>
            <a:r>
              <a:rPr lang="en-US" altLang="en-US" smtClean="0">
                <a:solidFill>
                  <a:srgbClr val="FC0128"/>
                </a:solidFill>
                <a:latin typeface="Courier New" pitchFamily="49" charset="0"/>
              </a:rPr>
              <a:t>IS NULL</a:t>
            </a:r>
            <a:r>
              <a:rPr lang="en-US" altLang="en-US" smtClean="0">
                <a:solidFill>
                  <a:srgbClr val="FC0128"/>
                </a:solidFill>
                <a:latin typeface="Arial" charset="0"/>
              </a:rPr>
              <a:t> condition </a:t>
            </a:r>
            <a:r>
              <a:rPr lang="en-US" altLang="en-US" smtClean="0">
                <a:latin typeface="Arial" charset="0"/>
              </a:rPr>
              <a:t>and the </a:t>
            </a:r>
            <a:r>
              <a:rPr lang="en-US" altLang="en-US" smtClean="0">
                <a:solidFill>
                  <a:srgbClr val="FC0128"/>
                </a:solidFill>
                <a:latin typeface="Courier New" pitchFamily="49" charset="0"/>
              </a:rPr>
              <a:t>IS NOT NULL</a:t>
            </a:r>
            <a:r>
              <a:rPr lang="en-US" altLang="en-US" smtClean="0">
                <a:solidFill>
                  <a:srgbClr val="FC0128"/>
                </a:solidFill>
                <a:latin typeface="Arial" charset="0"/>
              </a:rPr>
              <a:t> condition</a:t>
            </a:r>
            <a:r>
              <a:rPr lang="en-US" altLang="en-US" smtClean="0">
                <a:latin typeface="Arial" charset="0"/>
              </a:rPr>
              <a:t>.</a:t>
            </a:r>
          </a:p>
          <a:p>
            <a:pPr marL="119063" lvl="1" defTabSz="425450" eaLnBrk="1" hangingPunct="1"/>
            <a:r>
              <a:rPr lang="en-US" altLang="en-US" smtClean="0">
                <a:latin typeface="Arial" charset="0"/>
              </a:rPr>
              <a:t>The </a:t>
            </a:r>
            <a:r>
              <a:rPr lang="en-US" altLang="en-US" smtClean="0">
                <a:latin typeface="Courier New" pitchFamily="49" charset="0"/>
              </a:rPr>
              <a:t>IS NULL</a:t>
            </a:r>
            <a:r>
              <a:rPr lang="en-US" altLang="en-US" smtClean="0">
                <a:latin typeface="Arial" charset="0"/>
              </a:rPr>
              <a:t> condition tests for nulls. A null value means the value is unavailable, unassigned, unknown, or inapplicable. Therefore, you cannot test with = because a null cannot be equal or unequal to any value. The slide example retrieves the last names and managers of all employees who do not have a manager.</a:t>
            </a:r>
          </a:p>
          <a:p>
            <a:pPr marL="119063" lvl="1" defTabSz="425450" eaLnBrk="1" hangingPunct="1"/>
            <a:r>
              <a:rPr lang="en-US" altLang="en-US" smtClean="0">
                <a:latin typeface="Arial" charset="0"/>
              </a:rPr>
              <a:t>For another example, to display last name, job ID, and commission for all employees who are NOT entitled to get a commission, use the following SQL statement:</a:t>
            </a:r>
          </a:p>
          <a:p>
            <a:pPr marL="119063" lvl="1" defTabSz="425450" eaLnBrk="1" hangingPunct="1"/>
            <a:endParaRPr lang="en-US" altLang="en-US" sz="500" smtClean="0">
              <a:latin typeface="Arial" charset="0"/>
            </a:endParaRPr>
          </a:p>
          <a:p>
            <a:pPr marL="119063" lvl="1" defTabSz="425450" eaLnBrk="1" hangingPunct="1">
              <a:spcBef>
                <a:spcPct val="0"/>
              </a:spcBef>
            </a:pPr>
            <a:r>
              <a:rPr lang="en-US" altLang="en-US" smtClean="0">
                <a:latin typeface="Courier New" pitchFamily="49" charset="0"/>
              </a:rPr>
              <a:t>  SELECT last_name, job_id, commission_pct</a:t>
            </a:r>
          </a:p>
          <a:p>
            <a:pPr marL="119063" lvl="1" defTabSz="425450" eaLnBrk="1" hangingPunct="1">
              <a:spcBef>
                <a:spcPct val="0"/>
              </a:spcBef>
            </a:pPr>
            <a:r>
              <a:rPr lang="en-US" altLang="en-US" smtClean="0">
                <a:latin typeface="Courier New" pitchFamily="49" charset="0"/>
              </a:rPr>
              <a:t>  FROM   employees</a:t>
            </a:r>
          </a:p>
          <a:p>
            <a:pPr marL="119063" lvl="1" defTabSz="425450" eaLnBrk="1" hangingPunct="1">
              <a:spcBef>
                <a:spcPct val="0"/>
              </a:spcBef>
            </a:pPr>
            <a:r>
              <a:rPr lang="en-US" altLang="en-US" smtClean="0">
                <a:latin typeface="Courier New" pitchFamily="49" charset="0"/>
              </a:rPr>
              <a:t>  WHERE  commission_pct IS NULL;</a:t>
            </a:r>
          </a:p>
          <a:p>
            <a:pPr marL="119063" lvl="1" defTabSz="425450" eaLnBrk="1" hangingPunct="1">
              <a:spcBef>
                <a:spcPct val="0"/>
              </a:spcBef>
            </a:pPr>
            <a:endParaRPr lang="en-US" altLang="en-US" smtClean="0">
              <a:latin typeface="Courier New" pitchFamily="49" charset="0"/>
            </a:endParaRPr>
          </a:p>
          <a:p>
            <a:pPr marL="119063" lvl="1" defTabSz="425450" eaLnBrk="1" hangingPunct="1">
              <a:spcBef>
                <a:spcPct val="0"/>
              </a:spcBef>
            </a:pPr>
            <a:r>
              <a:rPr lang="en-US" altLang="en-US" smtClean="0">
                <a:latin typeface="Courier New" pitchFamily="49" charset="0"/>
              </a:rPr>
              <a:t>  </a:t>
            </a:r>
          </a:p>
        </p:txBody>
      </p:sp>
      <p:sp>
        <p:nvSpPr>
          <p:cNvPr id="76804" name="Rectangle 3"/>
          <p:cNvSpPr>
            <a:spLocks noGrp="1" noRot="1" noChangeAspect="1" noChangeArrowheads="1" noTextEdit="1"/>
          </p:cNvSpPr>
          <p:nvPr>
            <p:ph type="sldImg"/>
          </p:nvPr>
        </p:nvSpPr>
        <p:spPr>
          <a:xfrm>
            <a:off x="487363" y="153988"/>
            <a:ext cx="5881687" cy="4411662"/>
          </a:xfrm>
          <a:ln w="12700" cap="flat">
            <a:solidFill>
              <a:schemeClr val="tx1"/>
            </a:solidFill>
          </a:ln>
        </p:spPr>
      </p:sp>
      <p:sp>
        <p:nvSpPr>
          <p:cNvPr id="76805" name="Text Box 4"/>
          <p:cNvSpPr txBox="1">
            <a:spLocks noChangeArrowheads="1"/>
          </p:cNvSpPr>
          <p:nvPr/>
        </p:nvSpPr>
        <p:spPr bwMode="auto">
          <a:xfrm>
            <a:off x="769938" y="7408863"/>
            <a:ext cx="34925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155" tIns="12155" rIns="12155" bIns="12155">
            <a:spAutoFit/>
          </a:bodyPr>
          <a:lstStyle>
            <a:lvl1pPr defTabSz="787400">
              <a:defRPr>
                <a:solidFill>
                  <a:schemeClr val="tx1"/>
                </a:solidFill>
                <a:latin typeface="Arial" charset="0"/>
              </a:defRPr>
            </a:lvl1pPr>
            <a:lvl2pPr marL="742950" indent="-285750" defTabSz="787400">
              <a:defRPr>
                <a:solidFill>
                  <a:schemeClr val="tx1"/>
                </a:solidFill>
                <a:latin typeface="Arial" charset="0"/>
              </a:defRPr>
            </a:lvl2pPr>
            <a:lvl3pPr marL="1143000" indent="-228600" defTabSz="787400">
              <a:defRPr>
                <a:solidFill>
                  <a:schemeClr val="tx1"/>
                </a:solidFill>
                <a:latin typeface="Arial" charset="0"/>
              </a:defRPr>
            </a:lvl3pPr>
            <a:lvl4pPr marL="1600200" indent="-228600" defTabSz="787400">
              <a:defRPr>
                <a:solidFill>
                  <a:schemeClr val="tx1"/>
                </a:solidFill>
                <a:latin typeface="Arial" charset="0"/>
              </a:defRPr>
            </a:lvl4pPr>
            <a:lvl5pPr marL="2057400" indent="-228600" defTabSz="787400">
              <a:defRPr>
                <a:solidFill>
                  <a:schemeClr val="tx1"/>
                </a:solidFill>
                <a:latin typeface="Arial" charset="0"/>
              </a:defRPr>
            </a:lvl5pPr>
            <a:lvl6pPr marL="2514600" indent="-228600" defTabSz="787400" eaLnBrk="0" fontAlgn="base" hangingPunct="0">
              <a:spcBef>
                <a:spcPct val="0"/>
              </a:spcBef>
              <a:spcAft>
                <a:spcPct val="0"/>
              </a:spcAft>
              <a:defRPr>
                <a:solidFill>
                  <a:schemeClr val="tx1"/>
                </a:solidFill>
                <a:latin typeface="Arial" charset="0"/>
              </a:defRPr>
            </a:lvl6pPr>
            <a:lvl7pPr marL="2971800" indent="-228600" defTabSz="787400" eaLnBrk="0" fontAlgn="base" hangingPunct="0">
              <a:spcBef>
                <a:spcPct val="0"/>
              </a:spcBef>
              <a:spcAft>
                <a:spcPct val="0"/>
              </a:spcAft>
              <a:defRPr>
                <a:solidFill>
                  <a:schemeClr val="tx1"/>
                </a:solidFill>
                <a:latin typeface="Arial" charset="0"/>
              </a:defRPr>
            </a:lvl7pPr>
            <a:lvl8pPr marL="3429000" indent="-228600" defTabSz="787400" eaLnBrk="0" fontAlgn="base" hangingPunct="0">
              <a:spcBef>
                <a:spcPct val="0"/>
              </a:spcBef>
              <a:spcAft>
                <a:spcPct val="0"/>
              </a:spcAft>
              <a:defRPr>
                <a:solidFill>
                  <a:schemeClr val="tx1"/>
                </a:solidFill>
                <a:latin typeface="Arial" charset="0"/>
              </a:defRPr>
            </a:lvl8pPr>
            <a:lvl9pPr marL="3886200" indent="-228600" defTabSz="787400" eaLnBrk="0" fontAlgn="base" hangingPunct="0">
              <a:spcBef>
                <a:spcPct val="0"/>
              </a:spcBef>
              <a:spcAft>
                <a:spcPct val="0"/>
              </a:spcAft>
              <a:defRPr>
                <a:solidFill>
                  <a:schemeClr val="tx1"/>
                </a:solidFill>
                <a:latin typeface="Arial" charset="0"/>
              </a:defRPr>
            </a:lvl9pPr>
          </a:lstStyle>
          <a:p>
            <a:pPr algn="ctr" eaLnBrk="1" hangingPunct="1">
              <a:buClr>
                <a:srgbClr val="000000"/>
              </a:buClr>
              <a:buFont typeface="Arial" charset="0"/>
              <a:buNone/>
            </a:pPr>
            <a:r>
              <a:rPr lang="en-US" altLang="en-US" sz="2300" b="1"/>
              <a:t>…</a:t>
            </a:r>
          </a:p>
        </p:txBody>
      </p:sp>
      <p:pic>
        <p:nvPicPr>
          <p:cNvPr id="7680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700" y="6934200"/>
            <a:ext cx="5403850"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7680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325" y="7770813"/>
            <a:ext cx="5586413"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FE0C41E-E455-4168-A89F-12B91C2C7E62}" type="slidenum">
              <a:rPr lang="en-US" altLang="en-US"/>
              <a:pPr/>
              <a:t>32</a:t>
            </a:fld>
            <a:endParaRPr lang="en-US" altLang="en-US"/>
          </a:p>
        </p:txBody>
      </p:sp>
      <p:sp>
        <p:nvSpPr>
          <p:cNvPr id="77827" name="Rectangle 2"/>
          <p:cNvSpPr>
            <a:spLocks noGrp="1" noRot="1" noChangeAspect="1" noChangeArrowheads="1" noTextEdit="1"/>
          </p:cNvSpPr>
          <p:nvPr>
            <p:ph type="sldImg"/>
          </p:nvPr>
        </p:nvSpPr>
        <p:spPr>
          <a:xfrm>
            <a:off x="487363" y="153988"/>
            <a:ext cx="5881687" cy="4411662"/>
          </a:xfrm>
          <a:ln w="12700" cap="flat">
            <a:solidFill>
              <a:schemeClr val="tx1"/>
            </a:solidFill>
          </a:ln>
        </p:spPr>
      </p:sp>
      <p:sp>
        <p:nvSpPr>
          <p:cNvPr id="77828" name="Rectangle 3"/>
          <p:cNvSpPr>
            <a:spLocks noGrp="1" noChangeArrowheads="1"/>
          </p:cNvSpPr>
          <p:nvPr>
            <p:ph type="body" idx="1"/>
          </p:nvPr>
        </p:nvSpPr>
        <p:spPr>
          <a:xfrm>
            <a:off x="412750" y="4773613"/>
            <a:ext cx="6029325" cy="37544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64" tIns="45582" rIns="91164" bIns="45582"/>
          <a:lstStyle/>
          <a:p>
            <a:pPr eaLnBrk="1" hangingPunct="1"/>
            <a:r>
              <a:rPr lang="en-US" altLang="en-US" smtClean="0">
                <a:latin typeface="Arial" charset="0"/>
              </a:rPr>
              <a:t>Logical Conditions</a:t>
            </a:r>
          </a:p>
          <a:p>
            <a:pPr lvl="1" eaLnBrk="1" hangingPunct="1"/>
            <a:r>
              <a:rPr lang="en-US" altLang="en-US" smtClean="0">
                <a:latin typeface="Arial" charset="0"/>
              </a:rPr>
              <a:t>A </a:t>
            </a:r>
            <a:r>
              <a:rPr lang="en-US" altLang="en-US" smtClean="0">
                <a:solidFill>
                  <a:srgbClr val="FC0128"/>
                </a:solidFill>
                <a:latin typeface="Arial" charset="0"/>
              </a:rPr>
              <a:t>logical condition</a:t>
            </a:r>
            <a:r>
              <a:rPr lang="en-US" altLang="en-US" smtClean="0">
                <a:latin typeface="Arial" charset="0"/>
              </a:rPr>
              <a:t> combines the result of two component conditions to produce a single result based on them or inverts the result of a single condition. A row is returned only if the overall result of the condition is true. Three logical operators are available in SQL:</a:t>
            </a:r>
          </a:p>
          <a:p>
            <a:pPr lvl="2" eaLnBrk="1" hangingPunct="1"/>
            <a:r>
              <a:rPr lang="en-US" altLang="en-US" smtClean="0">
                <a:latin typeface="Courier New" pitchFamily="49" charset="0"/>
              </a:rPr>
              <a:t>AND</a:t>
            </a:r>
          </a:p>
          <a:p>
            <a:pPr lvl="2" eaLnBrk="1" hangingPunct="1"/>
            <a:r>
              <a:rPr lang="en-US" altLang="en-US" smtClean="0">
                <a:latin typeface="Courier New" pitchFamily="49" charset="0"/>
              </a:rPr>
              <a:t>OR</a:t>
            </a:r>
          </a:p>
          <a:p>
            <a:pPr lvl="2" eaLnBrk="1" hangingPunct="1"/>
            <a:r>
              <a:rPr lang="en-US" altLang="en-US" smtClean="0">
                <a:latin typeface="Courier New" pitchFamily="49" charset="0"/>
              </a:rPr>
              <a:t>NOT</a:t>
            </a:r>
          </a:p>
          <a:p>
            <a:pPr lvl="1" eaLnBrk="1" hangingPunct="1"/>
            <a:r>
              <a:rPr lang="en-US" altLang="en-US" smtClean="0">
                <a:solidFill>
                  <a:srgbClr val="000000"/>
                </a:solidFill>
                <a:latin typeface="Arial" charset="0"/>
              </a:rPr>
              <a:t>All the examples so far have specified only one condition in the </a:t>
            </a:r>
            <a:r>
              <a:rPr lang="en-US" altLang="en-US" smtClean="0">
                <a:solidFill>
                  <a:srgbClr val="000000"/>
                </a:solidFill>
                <a:latin typeface="Courier New" pitchFamily="49" charset="0"/>
              </a:rPr>
              <a:t>WHERE</a:t>
            </a:r>
            <a:r>
              <a:rPr lang="en-US" altLang="en-US" smtClean="0">
                <a:solidFill>
                  <a:srgbClr val="000000"/>
                </a:solidFill>
                <a:latin typeface="Arial" charset="0"/>
              </a:rPr>
              <a:t> clause. You can use several conditions in one </a:t>
            </a:r>
            <a:r>
              <a:rPr lang="en-US" altLang="en-US" smtClean="0">
                <a:solidFill>
                  <a:srgbClr val="000000"/>
                </a:solidFill>
                <a:latin typeface="Courier New" pitchFamily="49" charset="0"/>
              </a:rPr>
              <a:t>WHERE</a:t>
            </a:r>
            <a:r>
              <a:rPr lang="en-US" altLang="en-US" smtClean="0">
                <a:solidFill>
                  <a:srgbClr val="000000"/>
                </a:solidFill>
                <a:latin typeface="Arial" charset="0"/>
              </a:rPr>
              <a:t> clause using the </a:t>
            </a:r>
            <a:r>
              <a:rPr lang="en-US" altLang="en-US" smtClean="0">
                <a:solidFill>
                  <a:srgbClr val="000000"/>
                </a:solidFill>
                <a:latin typeface="Courier New" pitchFamily="49" charset="0"/>
              </a:rPr>
              <a:t>AND</a:t>
            </a:r>
            <a:r>
              <a:rPr lang="en-US" altLang="en-US" smtClean="0">
                <a:solidFill>
                  <a:srgbClr val="000000"/>
                </a:solidFill>
                <a:latin typeface="Arial" charset="0"/>
              </a:rPr>
              <a:t> and </a:t>
            </a:r>
            <a:r>
              <a:rPr lang="en-US" altLang="en-US" smtClean="0">
                <a:solidFill>
                  <a:srgbClr val="000000"/>
                </a:solidFill>
                <a:latin typeface="Courier New" pitchFamily="49" charset="0"/>
              </a:rPr>
              <a:t>OR</a:t>
            </a:r>
            <a:r>
              <a:rPr lang="en-US" altLang="en-US" smtClean="0">
                <a:solidFill>
                  <a:srgbClr val="000000"/>
                </a:solidFill>
                <a:latin typeface="Arial" charset="0"/>
              </a:rPr>
              <a:t> operators.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255CE3D6-1B3D-46BF-85E7-E5863BDFE177}" type="slidenum">
              <a:rPr lang="en-US" altLang="en-US"/>
              <a:pPr/>
              <a:t>6</a:t>
            </a:fld>
            <a:endParaRPr lang="en-US" altLang="en-US"/>
          </a:p>
        </p:txBody>
      </p:sp>
      <p:sp>
        <p:nvSpPr>
          <p:cNvPr id="52227" name="Rectangle 2"/>
          <p:cNvSpPr>
            <a:spLocks noGrp="1" noChangeArrowheads="1"/>
          </p:cNvSpPr>
          <p:nvPr>
            <p:ph type="body" idx="1"/>
          </p:nvPr>
        </p:nvSpPr>
        <p:spPr>
          <a:xfrm>
            <a:off x="412750" y="4773613"/>
            <a:ext cx="6029325" cy="37544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16" tIns="45658" rIns="91316" bIns="45658"/>
          <a:lstStyle/>
          <a:p>
            <a:pPr eaLnBrk="1" hangingPunct="1"/>
            <a:r>
              <a:rPr lang="en-US" altLang="en-US" smtClean="0">
                <a:latin typeface="Arial" charset="0"/>
              </a:rPr>
              <a:t>Selecting All Columns of All Rows</a:t>
            </a:r>
          </a:p>
          <a:p>
            <a:pPr lvl="1" eaLnBrk="1" hangingPunct="1"/>
            <a:r>
              <a:rPr lang="en-US" altLang="en-US" smtClean="0">
                <a:latin typeface="Arial" charset="0"/>
              </a:rPr>
              <a:t>You can display all columns of data in a table by following the </a:t>
            </a:r>
            <a:r>
              <a:rPr lang="en-US" altLang="en-US" smtClean="0">
                <a:latin typeface="Courier New" pitchFamily="49" charset="0"/>
              </a:rPr>
              <a:t>SELECT</a:t>
            </a:r>
            <a:r>
              <a:rPr lang="en-US" altLang="en-US" smtClean="0">
                <a:latin typeface="Arial" charset="0"/>
              </a:rPr>
              <a:t> keyword with an asterisk (</a:t>
            </a:r>
            <a:r>
              <a:rPr lang="en-US" altLang="en-US" smtClean="0">
                <a:latin typeface="Courier New" pitchFamily="49" charset="0"/>
              </a:rPr>
              <a:t>*</a:t>
            </a:r>
            <a:r>
              <a:rPr lang="en-US" altLang="en-US" smtClean="0">
                <a:latin typeface="Arial" charset="0"/>
              </a:rPr>
              <a:t>). In the example on the slide, the department table contains four columns: </a:t>
            </a:r>
            <a:r>
              <a:rPr lang="en-US" altLang="en-US" smtClean="0">
                <a:latin typeface="Courier New" pitchFamily="49" charset="0"/>
              </a:rPr>
              <a:t>DEPARTMENT_ID</a:t>
            </a:r>
            <a:r>
              <a:rPr lang="en-US" altLang="en-US" smtClean="0">
                <a:latin typeface="Arial" charset="0"/>
              </a:rPr>
              <a:t>, </a:t>
            </a:r>
            <a:r>
              <a:rPr lang="en-US" altLang="en-US" smtClean="0">
                <a:latin typeface="Courier New" pitchFamily="49" charset="0"/>
              </a:rPr>
              <a:t>DEPARTMENT_NAME</a:t>
            </a:r>
            <a:r>
              <a:rPr lang="en-US" altLang="en-US" smtClean="0">
                <a:latin typeface="Arial" charset="0"/>
              </a:rPr>
              <a:t>, </a:t>
            </a:r>
            <a:r>
              <a:rPr lang="en-US" altLang="en-US" smtClean="0">
                <a:latin typeface="Courier New" pitchFamily="49" charset="0"/>
              </a:rPr>
              <a:t>MANAGER_ID</a:t>
            </a:r>
            <a:r>
              <a:rPr lang="en-US" altLang="en-US" smtClean="0">
                <a:latin typeface="Arial" charset="0"/>
              </a:rPr>
              <a:t>, and </a:t>
            </a:r>
            <a:r>
              <a:rPr lang="en-US" altLang="en-US" smtClean="0">
                <a:latin typeface="Courier New" pitchFamily="49" charset="0"/>
              </a:rPr>
              <a:t>LOCATION_ID</a:t>
            </a:r>
            <a:r>
              <a:rPr lang="en-US" altLang="en-US" smtClean="0">
                <a:latin typeface="Arial" charset="0"/>
              </a:rPr>
              <a:t>. The table contains seven rows, one for each department. </a:t>
            </a:r>
          </a:p>
          <a:p>
            <a:pPr lvl="1" eaLnBrk="1" hangingPunct="1"/>
            <a:r>
              <a:rPr lang="en-US" altLang="en-US" smtClean="0">
                <a:solidFill>
                  <a:srgbClr val="000000"/>
                </a:solidFill>
                <a:latin typeface="Arial" charset="0"/>
              </a:rPr>
              <a:t>You can also display all columns in the table by listing all the columns after the </a:t>
            </a:r>
            <a:r>
              <a:rPr lang="en-US" altLang="en-US" smtClean="0">
                <a:solidFill>
                  <a:srgbClr val="000000"/>
                </a:solidFill>
                <a:latin typeface="Courier New" pitchFamily="49" charset="0"/>
              </a:rPr>
              <a:t>SELECT</a:t>
            </a:r>
            <a:r>
              <a:rPr lang="en-US" altLang="en-US" smtClean="0">
                <a:solidFill>
                  <a:srgbClr val="000000"/>
                </a:solidFill>
                <a:latin typeface="Arial" charset="0"/>
              </a:rPr>
              <a:t> keyword. For example, the following SQL statement, like the example on the slide, displays all columns and all rows of the </a:t>
            </a:r>
            <a:r>
              <a:rPr lang="en-US" altLang="en-US" smtClean="0">
                <a:solidFill>
                  <a:srgbClr val="000000"/>
                </a:solidFill>
                <a:latin typeface="Courier New" pitchFamily="49" charset="0"/>
              </a:rPr>
              <a:t>DEPARTMENTS</a:t>
            </a:r>
            <a:r>
              <a:rPr lang="en-US" altLang="en-US" smtClean="0">
                <a:solidFill>
                  <a:srgbClr val="000000"/>
                </a:solidFill>
                <a:latin typeface="Arial" charset="0"/>
              </a:rPr>
              <a:t> table:</a:t>
            </a:r>
          </a:p>
          <a:p>
            <a:pPr lvl="1" eaLnBrk="1" hangingPunct="1"/>
            <a:endParaRPr lang="en-US" altLang="en-US" sz="500" smtClean="0">
              <a:solidFill>
                <a:srgbClr val="000000"/>
              </a:solidFill>
              <a:latin typeface="Arial" charset="0"/>
            </a:endParaRPr>
          </a:p>
          <a:p>
            <a:pPr eaLnBrk="1" hangingPunct="1">
              <a:spcBef>
                <a:spcPct val="0"/>
              </a:spcBef>
            </a:pPr>
            <a:r>
              <a:rPr lang="en-US" altLang="en-US" b="1" smtClean="0">
                <a:latin typeface="Courier New" pitchFamily="49" charset="0"/>
              </a:rPr>
              <a:t>   SELECT  department_id, department_name, manager_id, location_id</a:t>
            </a:r>
          </a:p>
          <a:p>
            <a:pPr eaLnBrk="1" hangingPunct="1">
              <a:spcBef>
                <a:spcPct val="0"/>
              </a:spcBef>
            </a:pPr>
            <a:r>
              <a:rPr lang="en-US" altLang="en-US" b="1" smtClean="0">
                <a:latin typeface="Courier New" pitchFamily="49" charset="0"/>
              </a:rPr>
              <a:t>   FROM    departments;</a:t>
            </a:r>
            <a:endParaRPr lang="en-US" altLang="en-US" b="1" smtClean="0">
              <a:solidFill>
                <a:srgbClr val="000000"/>
              </a:solidFill>
              <a:latin typeface="Arial" charset="0"/>
            </a:endParaRPr>
          </a:p>
          <a:p>
            <a:pPr lvl="1" eaLnBrk="1" hangingPunct="1"/>
            <a:endParaRPr lang="en-US" altLang="en-US" smtClean="0">
              <a:solidFill>
                <a:srgbClr val="000000"/>
              </a:solidFill>
              <a:latin typeface="Arial" charset="0"/>
            </a:endParaRPr>
          </a:p>
          <a:p>
            <a:pPr lvl="1" eaLnBrk="1" hangingPunct="1"/>
            <a:endParaRPr lang="en-US" altLang="en-US" smtClean="0">
              <a:solidFill>
                <a:srgbClr val="000000"/>
              </a:solidFill>
              <a:latin typeface="Arial" charset="0"/>
            </a:endParaRPr>
          </a:p>
          <a:p>
            <a:pPr lvl="1" eaLnBrk="1" hangingPunct="1"/>
            <a:endParaRPr lang="en-US" altLang="en-US" b="1" smtClean="0">
              <a:solidFill>
                <a:schemeClr val="accent2"/>
              </a:solidFill>
              <a:latin typeface="Arial" charset="0"/>
            </a:endParaRPr>
          </a:p>
          <a:p>
            <a:pPr lvl="1" eaLnBrk="1" hangingPunct="1"/>
            <a:endParaRPr lang="en-US" altLang="en-US" b="1" smtClean="0">
              <a:solidFill>
                <a:schemeClr val="accent2"/>
              </a:solidFill>
              <a:latin typeface="Arial" charset="0"/>
            </a:endParaRPr>
          </a:p>
          <a:p>
            <a:pPr lvl="1" eaLnBrk="1" hangingPunct="1"/>
            <a:endParaRPr lang="en-US" altLang="en-US" b="1" smtClean="0">
              <a:solidFill>
                <a:schemeClr val="accent2"/>
              </a:solidFill>
              <a:latin typeface="Arial" charset="0"/>
            </a:endParaRPr>
          </a:p>
          <a:p>
            <a:pPr lvl="1" eaLnBrk="1" hangingPunct="1"/>
            <a:endParaRPr lang="en-US" altLang="en-US" b="1" smtClean="0">
              <a:solidFill>
                <a:schemeClr val="accent2"/>
              </a:solidFill>
              <a:latin typeface="Arial" charset="0"/>
            </a:endParaRPr>
          </a:p>
          <a:p>
            <a:pPr lvl="1" eaLnBrk="1" hangingPunct="1"/>
            <a:r>
              <a:rPr lang="en-US" altLang="en-US" b="1" smtClean="0">
                <a:solidFill>
                  <a:srgbClr val="0000FF"/>
                </a:solidFill>
                <a:latin typeface="Arial" charset="0"/>
              </a:rPr>
              <a:t>Instructor Note</a:t>
            </a:r>
            <a:r>
              <a:rPr lang="en-US" altLang="en-US" smtClean="0">
                <a:solidFill>
                  <a:srgbClr val="0000FF"/>
                </a:solidFill>
                <a:latin typeface="Arial" charset="0"/>
              </a:rPr>
              <a:t> </a:t>
            </a:r>
            <a:endParaRPr lang="en-US" altLang="en-US" b="1" smtClean="0">
              <a:solidFill>
                <a:srgbClr val="0000FF"/>
              </a:solidFill>
              <a:latin typeface="Arial" charset="0"/>
            </a:endParaRPr>
          </a:p>
          <a:p>
            <a:pPr lvl="2" eaLnBrk="1" hangingPunct="1"/>
            <a:r>
              <a:rPr lang="en-US" altLang="en-US" smtClean="0">
                <a:solidFill>
                  <a:srgbClr val="0000FF"/>
                </a:solidFill>
                <a:latin typeface="Arial" charset="0"/>
              </a:rPr>
              <a:t>Let the students know that details of all the tables are given in Appendix B.</a:t>
            </a:r>
          </a:p>
        </p:txBody>
      </p:sp>
      <p:sp>
        <p:nvSpPr>
          <p:cNvPr id="52228" name="Rectangle 3"/>
          <p:cNvSpPr>
            <a:spLocks noGrp="1" noRot="1" noChangeAspect="1" noChangeArrowheads="1" noTextEdit="1"/>
          </p:cNvSpPr>
          <p:nvPr>
            <p:ph type="sldImg"/>
          </p:nvPr>
        </p:nvSpPr>
        <p:spPr>
          <a:xfrm>
            <a:off x="485775" y="153988"/>
            <a:ext cx="5884863" cy="4413250"/>
          </a:xfrm>
          <a:ln w="12700" cap="flat">
            <a:solidFill>
              <a:schemeClr val="tx1"/>
            </a:solidFill>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82B25CB-DC98-4A29-890C-D912E0906819}" type="slidenum">
              <a:rPr lang="en-US" altLang="en-US"/>
              <a:pPr/>
              <a:t>33</a:t>
            </a:fld>
            <a:endParaRPr lang="en-US" altLang="en-US"/>
          </a:p>
        </p:txBody>
      </p:sp>
      <p:sp>
        <p:nvSpPr>
          <p:cNvPr id="2052" name="Rectangle 2"/>
          <p:cNvSpPr>
            <a:spLocks noGrp="1" noChangeArrowheads="1"/>
          </p:cNvSpPr>
          <p:nvPr>
            <p:ph type="body" idx="1"/>
          </p:nvPr>
        </p:nvSpPr>
        <p:spPr>
          <a:xfrm>
            <a:off x="412750" y="4773613"/>
            <a:ext cx="6029325" cy="37544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64" tIns="45582" rIns="91164" bIns="45582"/>
          <a:lstStyle/>
          <a:p>
            <a:pPr defTabSz="425450" eaLnBrk="1" hangingPunct="1"/>
            <a:r>
              <a:rPr lang="en-US" altLang="en-US" smtClean="0">
                <a:latin typeface="Arial" charset="0"/>
              </a:rPr>
              <a:t>The </a:t>
            </a:r>
            <a:r>
              <a:rPr lang="en-US" altLang="en-US" smtClean="0">
                <a:latin typeface="Courier New" pitchFamily="49" charset="0"/>
              </a:rPr>
              <a:t>AND</a:t>
            </a:r>
            <a:r>
              <a:rPr lang="en-US" altLang="en-US" smtClean="0">
                <a:latin typeface="Arial" charset="0"/>
              </a:rPr>
              <a:t> Operator</a:t>
            </a:r>
          </a:p>
          <a:p>
            <a:pPr marL="119063" lvl="1" defTabSz="425450" eaLnBrk="1" hangingPunct="1"/>
            <a:r>
              <a:rPr lang="en-US" altLang="en-US" smtClean="0">
                <a:solidFill>
                  <a:srgbClr val="000000"/>
                </a:solidFill>
                <a:latin typeface="Arial" charset="0"/>
              </a:rPr>
              <a:t>In the example, both conditions must be true for any record to be selected. Therefore, only employees who have a job title that contains the string MAN </a:t>
            </a:r>
            <a:r>
              <a:rPr lang="en-US" altLang="en-US" i="1" smtClean="0">
                <a:solidFill>
                  <a:srgbClr val="000000"/>
                </a:solidFill>
                <a:latin typeface="Arial" charset="0"/>
              </a:rPr>
              <a:t>and</a:t>
            </a:r>
            <a:r>
              <a:rPr lang="en-US" altLang="en-US" smtClean="0">
                <a:solidFill>
                  <a:srgbClr val="000000"/>
                </a:solidFill>
                <a:latin typeface="Arial" charset="0"/>
              </a:rPr>
              <a:t> earn $10,000 or more are selected.</a:t>
            </a:r>
          </a:p>
          <a:p>
            <a:pPr marL="119063" lvl="1" defTabSz="425450" eaLnBrk="1" hangingPunct="1"/>
            <a:r>
              <a:rPr lang="en-US" altLang="en-US" smtClean="0">
                <a:solidFill>
                  <a:srgbClr val="000000"/>
                </a:solidFill>
                <a:latin typeface="Arial" charset="0"/>
              </a:rPr>
              <a:t>All character searches are case sensitive. No rows are returned if MAN is not in uppercase. Character strings must be enclosed in quotation marks.</a:t>
            </a:r>
          </a:p>
          <a:p>
            <a:pPr marL="119063" lvl="1" defTabSz="425450" eaLnBrk="1" hangingPunct="1"/>
            <a:r>
              <a:rPr lang="en-US" altLang="en-US" b="1" smtClean="0">
                <a:latin typeface="Courier New" pitchFamily="49" charset="0"/>
              </a:rPr>
              <a:t>AND</a:t>
            </a:r>
            <a:r>
              <a:rPr lang="en-US" altLang="en-US" b="1" smtClean="0">
                <a:latin typeface="Arial" charset="0"/>
              </a:rPr>
              <a:t> Truth Table</a:t>
            </a:r>
            <a:endParaRPr lang="en-US" altLang="en-US" smtClean="0">
              <a:latin typeface="Arial" charset="0"/>
            </a:endParaRPr>
          </a:p>
          <a:p>
            <a:pPr marL="119063" lvl="1" defTabSz="425450" eaLnBrk="1" hangingPunct="1"/>
            <a:r>
              <a:rPr lang="en-US" altLang="en-US" smtClean="0">
                <a:latin typeface="Arial" charset="0"/>
              </a:rPr>
              <a:t>The following table shows the results of combining two expressions with </a:t>
            </a:r>
            <a:r>
              <a:rPr lang="en-US" altLang="en-US" smtClean="0">
                <a:latin typeface="Courier New" pitchFamily="49" charset="0"/>
              </a:rPr>
              <a:t>AND</a:t>
            </a:r>
            <a:r>
              <a:rPr lang="en-US" altLang="en-US" smtClean="0">
                <a:latin typeface="Arial" charset="0"/>
              </a:rPr>
              <a:t>:</a:t>
            </a:r>
          </a:p>
          <a:p>
            <a:pPr marL="119063" lvl="1" defTabSz="425450" eaLnBrk="1" hangingPunct="1"/>
            <a:endParaRPr lang="en-US" altLang="en-US" smtClean="0">
              <a:latin typeface="Arial" charset="0"/>
            </a:endParaRPr>
          </a:p>
          <a:p>
            <a:pPr marL="119063" lvl="1" defTabSz="425450" eaLnBrk="1" hangingPunct="1"/>
            <a:endParaRPr lang="en-US" altLang="en-US" smtClean="0">
              <a:latin typeface="Arial" charset="0"/>
            </a:endParaRPr>
          </a:p>
          <a:p>
            <a:pPr marL="119063" lvl="1" defTabSz="425450" eaLnBrk="1" hangingPunct="1"/>
            <a:endParaRPr lang="en-US" altLang="en-US" smtClean="0">
              <a:latin typeface="Arial" charset="0"/>
            </a:endParaRPr>
          </a:p>
          <a:p>
            <a:pPr marL="119063" lvl="1" defTabSz="425450" eaLnBrk="1" hangingPunct="1"/>
            <a:endParaRPr lang="en-US" altLang="en-US" smtClean="0">
              <a:latin typeface="Arial" charset="0"/>
            </a:endParaRPr>
          </a:p>
          <a:p>
            <a:pPr marL="119063" lvl="1" defTabSz="425450" eaLnBrk="1" hangingPunct="1"/>
            <a:endParaRPr lang="en-US" altLang="en-US" smtClean="0">
              <a:latin typeface="Arial" charset="0"/>
            </a:endParaRPr>
          </a:p>
          <a:p>
            <a:pPr marL="119063" lvl="1" defTabSz="425450" eaLnBrk="1" hangingPunct="1"/>
            <a:endParaRPr lang="en-US" altLang="en-US" smtClean="0">
              <a:latin typeface="Arial" charset="0"/>
            </a:endParaRPr>
          </a:p>
          <a:p>
            <a:pPr marL="119063" lvl="1" defTabSz="425450" eaLnBrk="1" hangingPunct="1"/>
            <a:endParaRPr lang="en-US" altLang="en-US" smtClean="0">
              <a:latin typeface="Arial" charset="0"/>
            </a:endParaRPr>
          </a:p>
          <a:p>
            <a:pPr defTabSz="425450" eaLnBrk="1" hangingPunct="1"/>
            <a:r>
              <a:rPr lang="en-US" altLang="en-US" smtClean="0">
                <a:solidFill>
                  <a:srgbClr val="0000FF"/>
                </a:solidFill>
                <a:latin typeface="Arial" charset="0"/>
              </a:rPr>
              <a:t>Instructor Note</a:t>
            </a:r>
          </a:p>
          <a:p>
            <a:pPr marL="119063" lvl="1" defTabSz="425450" eaLnBrk="1" hangingPunct="1"/>
            <a:r>
              <a:rPr lang="en-US" altLang="en-US" smtClean="0">
                <a:solidFill>
                  <a:srgbClr val="0000FF"/>
                </a:solidFill>
                <a:latin typeface="Arial" charset="0"/>
              </a:rPr>
              <a:t>Demo: </a:t>
            </a:r>
            <a:r>
              <a:rPr lang="en-US" altLang="en-US" smtClean="0">
                <a:solidFill>
                  <a:srgbClr val="0000FF"/>
                </a:solidFill>
                <a:latin typeface="Courier New" pitchFamily="49" charset="0"/>
              </a:rPr>
              <a:t>2_and.sql</a:t>
            </a:r>
          </a:p>
          <a:p>
            <a:pPr marL="119063" lvl="1" defTabSz="425450" eaLnBrk="1" hangingPunct="1"/>
            <a:r>
              <a:rPr lang="en-US" altLang="en-US" smtClean="0">
                <a:solidFill>
                  <a:srgbClr val="0000FF"/>
                </a:solidFill>
                <a:latin typeface="Arial" charset="0"/>
              </a:rPr>
              <a:t>Purpose: To illustrate using the </a:t>
            </a:r>
            <a:r>
              <a:rPr lang="en-US" altLang="en-US" smtClean="0">
                <a:solidFill>
                  <a:srgbClr val="0000FF"/>
                </a:solidFill>
                <a:latin typeface="Courier New" pitchFamily="49" charset="0"/>
              </a:rPr>
              <a:t>AND</a:t>
            </a:r>
            <a:r>
              <a:rPr lang="en-US" altLang="en-US" smtClean="0">
                <a:solidFill>
                  <a:srgbClr val="0000FF"/>
                </a:solidFill>
                <a:latin typeface="Arial" charset="0"/>
              </a:rPr>
              <a:t> operator. </a:t>
            </a:r>
          </a:p>
        </p:txBody>
      </p:sp>
      <p:sp>
        <p:nvSpPr>
          <p:cNvPr id="2053" name="Rectangle 3"/>
          <p:cNvSpPr>
            <a:spLocks noChangeArrowheads="1"/>
          </p:cNvSpPr>
          <p:nvPr/>
        </p:nvSpPr>
        <p:spPr bwMode="auto">
          <a:xfrm>
            <a:off x="3883025" y="-1588"/>
            <a:ext cx="2974975" cy="46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2054" name="Rectangle 4"/>
          <p:cNvSpPr>
            <a:spLocks noChangeArrowheads="1"/>
          </p:cNvSpPr>
          <p:nvPr/>
        </p:nvSpPr>
        <p:spPr bwMode="auto">
          <a:xfrm>
            <a:off x="-1588" y="-1588"/>
            <a:ext cx="2970213" cy="46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2055" name="Rectangle 5"/>
          <p:cNvSpPr>
            <a:spLocks noGrp="1" noRot="1" noChangeAspect="1" noChangeArrowheads="1" noTextEdit="1"/>
          </p:cNvSpPr>
          <p:nvPr>
            <p:ph type="sldImg"/>
          </p:nvPr>
        </p:nvSpPr>
        <p:spPr>
          <a:xfrm>
            <a:off x="487363" y="153988"/>
            <a:ext cx="5881687" cy="4411662"/>
          </a:xfrm>
          <a:ln w="12700" cap="flat">
            <a:solidFill>
              <a:schemeClr val="tx1"/>
            </a:solidFill>
          </a:ln>
        </p:spPr>
      </p:sp>
      <p:graphicFrame>
        <p:nvGraphicFramePr>
          <p:cNvPr id="2050" name="Object 6"/>
          <p:cNvGraphicFramePr>
            <a:graphicFrameLocks/>
          </p:cNvGraphicFramePr>
          <p:nvPr/>
        </p:nvGraphicFramePr>
        <p:xfrm>
          <a:off x="411163" y="6240463"/>
          <a:ext cx="5927725" cy="1047750"/>
        </p:xfrm>
        <a:graphic>
          <a:graphicData uri="http://schemas.openxmlformats.org/presentationml/2006/ole">
            <mc:AlternateContent xmlns:mc="http://schemas.openxmlformats.org/markup-compatibility/2006">
              <mc:Choice xmlns:v="urn:schemas-microsoft-com:vml" Requires="v">
                <p:oleObj spid="_x0000_s2054" name="Document" r:id="rId4" imgW="6170400" imgH="1087200" progId="Word.Document.8">
                  <p:embed/>
                </p:oleObj>
              </mc:Choice>
              <mc:Fallback>
                <p:oleObj name="Document" r:id="rId4" imgW="6170400" imgH="108720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163" y="6240463"/>
                        <a:ext cx="5927725"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89C65B3-6290-4FAF-8240-E7EBB75CBA23}" type="slidenum">
              <a:rPr lang="en-US" altLang="en-US"/>
              <a:pPr/>
              <a:t>34</a:t>
            </a:fld>
            <a:endParaRPr lang="en-US" altLang="en-US"/>
          </a:p>
        </p:txBody>
      </p:sp>
      <p:sp>
        <p:nvSpPr>
          <p:cNvPr id="3076" name="Rectangle 2"/>
          <p:cNvSpPr>
            <a:spLocks noGrp="1" noRot="1" noChangeAspect="1" noChangeArrowheads="1" noTextEdit="1"/>
          </p:cNvSpPr>
          <p:nvPr>
            <p:ph type="sldImg"/>
          </p:nvPr>
        </p:nvSpPr>
        <p:spPr>
          <a:xfrm>
            <a:off x="487363" y="153988"/>
            <a:ext cx="5881687" cy="4411662"/>
          </a:xfrm>
          <a:ln w="12700" cap="flat">
            <a:solidFill>
              <a:schemeClr val="tx1"/>
            </a:solidFill>
          </a:ln>
        </p:spPr>
      </p:sp>
      <p:sp>
        <p:nvSpPr>
          <p:cNvPr id="3077" name="Rectangle 3"/>
          <p:cNvSpPr>
            <a:spLocks noGrp="1" noChangeArrowheads="1"/>
          </p:cNvSpPr>
          <p:nvPr>
            <p:ph type="body" idx="1"/>
          </p:nvPr>
        </p:nvSpPr>
        <p:spPr>
          <a:xfrm>
            <a:off x="412750" y="4773613"/>
            <a:ext cx="6029325" cy="37544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64" tIns="45582" rIns="91164" bIns="45582"/>
          <a:lstStyle/>
          <a:p>
            <a:pPr eaLnBrk="1" hangingPunct="1"/>
            <a:r>
              <a:rPr lang="en-US" altLang="en-US" smtClean="0">
                <a:latin typeface="Arial" charset="0"/>
              </a:rPr>
              <a:t>The </a:t>
            </a:r>
            <a:r>
              <a:rPr lang="en-US" altLang="en-US" smtClean="0">
                <a:latin typeface="Courier New" pitchFamily="49" charset="0"/>
              </a:rPr>
              <a:t>OR</a:t>
            </a:r>
            <a:r>
              <a:rPr lang="en-US" altLang="en-US" smtClean="0">
                <a:latin typeface="Arial" charset="0"/>
              </a:rPr>
              <a:t> Operator</a:t>
            </a:r>
          </a:p>
          <a:p>
            <a:pPr lvl="1" eaLnBrk="1" hangingPunct="1"/>
            <a:r>
              <a:rPr lang="en-US" altLang="en-US" smtClean="0">
                <a:solidFill>
                  <a:srgbClr val="000000"/>
                </a:solidFill>
                <a:latin typeface="Arial" charset="0"/>
              </a:rPr>
              <a:t>In the example, either condition can be true for any record to be selected. Therefore, any employee who has a job ID containing MAN </a:t>
            </a:r>
            <a:r>
              <a:rPr lang="en-US" altLang="en-US" i="1" smtClean="0">
                <a:solidFill>
                  <a:srgbClr val="000000"/>
                </a:solidFill>
                <a:latin typeface="Arial" charset="0"/>
              </a:rPr>
              <a:t>or</a:t>
            </a:r>
            <a:r>
              <a:rPr lang="en-US" altLang="en-US" b="1" smtClean="0">
                <a:solidFill>
                  <a:srgbClr val="000000"/>
                </a:solidFill>
                <a:latin typeface="Arial" charset="0"/>
              </a:rPr>
              <a:t> </a:t>
            </a:r>
            <a:r>
              <a:rPr lang="en-US" altLang="en-US" smtClean="0">
                <a:solidFill>
                  <a:srgbClr val="000000"/>
                </a:solidFill>
                <a:latin typeface="Arial" charset="0"/>
              </a:rPr>
              <a:t>earns $10,000 or more is selected.</a:t>
            </a:r>
          </a:p>
          <a:p>
            <a:pPr lvl="1" eaLnBrk="1" hangingPunct="1"/>
            <a:r>
              <a:rPr lang="en-US" altLang="en-US" b="1" smtClean="0">
                <a:latin typeface="Arial" charset="0"/>
              </a:rPr>
              <a:t>The </a:t>
            </a:r>
            <a:r>
              <a:rPr lang="en-US" altLang="en-US" b="1" smtClean="0">
                <a:latin typeface="Courier New" pitchFamily="49" charset="0"/>
              </a:rPr>
              <a:t>OR</a:t>
            </a:r>
            <a:r>
              <a:rPr lang="en-US" altLang="en-US" b="1" smtClean="0">
                <a:latin typeface="Arial" charset="0"/>
              </a:rPr>
              <a:t> Truth Table</a:t>
            </a:r>
          </a:p>
          <a:p>
            <a:pPr lvl="1" eaLnBrk="1" hangingPunct="1"/>
            <a:r>
              <a:rPr lang="en-US" altLang="en-US" smtClean="0">
                <a:latin typeface="Arial" charset="0"/>
              </a:rPr>
              <a:t>The following table shows the results of combining two expressions with </a:t>
            </a:r>
            <a:r>
              <a:rPr lang="en-US" altLang="en-US" smtClean="0">
                <a:latin typeface="Courier New" pitchFamily="49" charset="0"/>
              </a:rPr>
              <a:t>OR</a:t>
            </a:r>
            <a:r>
              <a:rPr lang="en-US" altLang="en-US" smtClean="0">
                <a:latin typeface="Arial" charset="0"/>
              </a:rPr>
              <a:t>:</a:t>
            </a:r>
          </a:p>
          <a:p>
            <a:pPr lvl="1" eaLnBrk="1" hangingPunct="1"/>
            <a:endParaRPr lang="en-US" altLang="en-US" smtClean="0">
              <a:latin typeface="Arial" charset="0"/>
            </a:endParaRPr>
          </a:p>
          <a:p>
            <a:pPr lvl="1" eaLnBrk="1" hangingPunct="1"/>
            <a:endParaRPr lang="en-US" altLang="en-US" smtClean="0">
              <a:latin typeface="Arial" charset="0"/>
            </a:endParaRPr>
          </a:p>
          <a:p>
            <a:pPr lvl="1" eaLnBrk="1" hangingPunct="1"/>
            <a:endParaRPr lang="en-US" altLang="en-US" smtClean="0">
              <a:latin typeface="Arial" charset="0"/>
            </a:endParaRPr>
          </a:p>
          <a:p>
            <a:pPr lvl="1" eaLnBrk="1" hangingPunct="1"/>
            <a:endParaRPr lang="en-US" altLang="en-US" smtClean="0">
              <a:latin typeface="Arial" charset="0"/>
            </a:endParaRPr>
          </a:p>
          <a:p>
            <a:pPr lvl="1" eaLnBrk="1" hangingPunct="1"/>
            <a:endParaRPr lang="en-US" altLang="en-US" smtClean="0">
              <a:latin typeface="Arial" charset="0"/>
            </a:endParaRPr>
          </a:p>
          <a:p>
            <a:pPr lvl="1" eaLnBrk="1" hangingPunct="1"/>
            <a:endParaRPr lang="en-US" altLang="en-US" smtClean="0">
              <a:latin typeface="Arial" charset="0"/>
            </a:endParaRPr>
          </a:p>
          <a:p>
            <a:pPr lvl="1" eaLnBrk="1" hangingPunct="1"/>
            <a:endParaRPr lang="en-US" altLang="en-US" smtClean="0">
              <a:latin typeface="Arial" charset="0"/>
            </a:endParaRPr>
          </a:p>
          <a:p>
            <a:pPr lvl="1" eaLnBrk="1" hangingPunct="1"/>
            <a:endParaRPr lang="en-US" altLang="en-US" smtClean="0">
              <a:latin typeface="Arial" charset="0"/>
            </a:endParaRPr>
          </a:p>
          <a:p>
            <a:pPr lvl="1" eaLnBrk="1" hangingPunct="1"/>
            <a:endParaRPr lang="en-US" altLang="en-US" smtClean="0">
              <a:latin typeface="Arial" charset="0"/>
            </a:endParaRPr>
          </a:p>
        </p:txBody>
      </p:sp>
      <p:graphicFrame>
        <p:nvGraphicFramePr>
          <p:cNvPr id="3074" name="Object 4"/>
          <p:cNvGraphicFramePr>
            <a:graphicFrameLocks/>
          </p:cNvGraphicFramePr>
          <p:nvPr/>
        </p:nvGraphicFramePr>
        <p:xfrm>
          <a:off x="530225" y="5875338"/>
          <a:ext cx="5927725" cy="1047750"/>
        </p:xfrm>
        <a:graphic>
          <a:graphicData uri="http://schemas.openxmlformats.org/presentationml/2006/ole">
            <mc:AlternateContent xmlns:mc="http://schemas.openxmlformats.org/markup-compatibility/2006">
              <mc:Choice xmlns:v="urn:schemas-microsoft-com:vml" Requires="v">
                <p:oleObj spid="_x0000_s3078" name="Document" r:id="rId4" imgW="6170400" imgH="1087200" progId="Word.Document.8">
                  <p:embed/>
                </p:oleObj>
              </mc:Choice>
              <mc:Fallback>
                <p:oleObj name="Document" r:id="rId4" imgW="6170400" imgH="108720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0225" y="5875338"/>
                        <a:ext cx="5927725"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B5E444D-44C6-4466-9373-26CAC7783C03}" type="slidenum">
              <a:rPr lang="en-US" altLang="en-US"/>
              <a:pPr/>
              <a:t>35</a:t>
            </a:fld>
            <a:endParaRPr lang="en-US" altLang="en-US"/>
          </a:p>
        </p:txBody>
      </p:sp>
      <p:sp>
        <p:nvSpPr>
          <p:cNvPr id="4100" name="Rectangle 2"/>
          <p:cNvSpPr>
            <a:spLocks noGrp="1" noRot="1" noChangeAspect="1" noChangeArrowheads="1" noTextEdit="1"/>
          </p:cNvSpPr>
          <p:nvPr>
            <p:ph type="sldImg"/>
          </p:nvPr>
        </p:nvSpPr>
        <p:spPr>
          <a:xfrm>
            <a:off x="487363" y="153988"/>
            <a:ext cx="5881687" cy="4411662"/>
          </a:xfrm>
          <a:ln w="12700" cap="flat">
            <a:solidFill>
              <a:schemeClr val="tx1"/>
            </a:solidFill>
          </a:ln>
        </p:spPr>
      </p:sp>
      <p:sp>
        <p:nvSpPr>
          <p:cNvPr id="4101" name="Rectangle 3"/>
          <p:cNvSpPr>
            <a:spLocks noGrp="1" noChangeArrowheads="1"/>
          </p:cNvSpPr>
          <p:nvPr>
            <p:ph type="body" idx="1"/>
          </p:nvPr>
        </p:nvSpPr>
        <p:spPr>
          <a:xfrm>
            <a:off x="412750" y="4773613"/>
            <a:ext cx="6029325" cy="37544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64" tIns="45582" rIns="91164" bIns="45582"/>
          <a:lstStyle/>
          <a:p>
            <a:pPr eaLnBrk="1" hangingPunct="1"/>
            <a:r>
              <a:rPr lang="en-US" altLang="en-US" smtClean="0">
                <a:latin typeface="Arial" charset="0"/>
              </a:rPr>
              <a:t>The </a:t>
            </a:r>
            <a:r>
              <a:rPr lang="en-US" altLang="en-US" smtClean="0">
                <a:latin typeface="Courier New" pitchFamily="49" charset="0"/>
              </a:rPr>
              <a:t>NOT</a:t>
            </a:r>
            <a:r>
              <a:rPr lang="en-US" altLang="en-US" smtClean="0">
                <a:latin typeface="Arial" charset="0"/>
              </a:rPr>
              <a:t> Operator</a:t>
            </a:r>
          </a:p>
          <a:p>
            <a:pPr lvl="1" eaLnBrk="1" hangingPunct="1"/>
            <a:r>
              <a:rPr lang="en-US" altLang="en-US" smtClean="0">
                <a:latin typeface="Arial" charset="0"/>
              </a:rPr>
              <a:t>The slide example displays the last name and job ID of all employees whose job ID </a:t>
            </a:r>
            <a:r>
              <a:rPr lang="en-US" altLang="en-US" i="1" smtClean="0">
                <a:latin typeface="Arial" charset="0"/>
              </a:rPr>
              <a:t>is not</a:t>
            </a:r>
            <a:r>
              <a:rPr lang="en-US" altLang="en-US" smtClean="0">
                <a:latin typeface="Arial" charset="0"/>
              </a:rPr>
              <a:t> IT_PROG, ST_CLERK, or SA_REP.</a:t>
            </a:r>
          </a:p>
          <a:p>
            <a:pPr lvl="1" eaLnBrk="1" hangingPunct="1"/>
            <a:r>
              <a:rPr lang="en-US" altLang="en-US" b="1" smtClean="0">
                <a:latin typeface="Arial" charset="0"/>
              </a:rPr>
              <a:t>The </a:t>
            </a:r>
            <a:r>
              <a:rPr lang="en-US" altLang="en-US" b="1" smtClean="0">
                <a:latin typeface="Courier New" pitchFamily="49" charset="0"/>
              </a:rPr>
              <a:t>NOT</a:t>
            </a:r>
            <a:r>
              <a:rPr lang="en-US" altLang="en-US" b="1" smtClean="0">
                <a:latin typeface="Arial" charset="0"/>
              </a:rPr>
              <a:t> Truth Table</a:t>
            </a:r>
            <a:endParaRPr lang="en-US" altLang="en-US" smtClean="0">
              <a:latin typeface="Arial" charset="0"/>
            </a:endParaRPr>
          </a:p>
          <a:p>
            <a:pPr lvl="1" eaLnBrk="1" hangingPunct="1"/>
            <a:r>
              <a:rPr lang="en-US" altLang="en-US" smtClean="0">
                <a:latin typeface="Arial" charset="0"/>
              </a:rPr>
              <a:t>The following table shows the result of applying the </a:t>
            </a:r>
            <a:r>
              <a:rPr lang="en-US" altLang="en-US" smtClean="0">
                <a:solidFill>
                  <a:srgbClr val="FC0128"/>
                </a:solidFill>
                <a:latin typeface="Courier New" pitchFamily="49" charset="0"/>
              </a:rPr>
              <a:t>NOT</a:t>
            </a:r>
            <a:r>
              <a:rPr lang="en-US" altLang="en-US" smtClean="0">
                <a:solidFill>
                  <a:srgbClr val="FC0128"/>
                </a:solidFill>
                <a:latin typeface="Arial" charset="0"/>
              </a:rPr>
              <a:t> operator</a:t>
            </a:r>
            <a:r>
              <a:rPr lang="en-US" altLang="en-US" smtClean="0">
                <a:latin typeface="Arial" charset="0"/>
              </a:rPr>
              <a:t> to a condition:</a:t>
            </a:r>
          </a:p>
          <a:p>
            <a:pPr lvl="1" eaLnBrk="1" hangingPunct="1"/>
            <a:endParaRPr lang="en-US" altLang="en-US" smtClean="0">
              <a:latin typeface="Arial" charset="0"/>
            </a:endParaRPr>
          </a:p>
          <a:p>
            <a:pPr lvl="1" eaLnBrk="1" hangingPunct="1"/>
            <a:endParaRPr lang="en-US" altLang="en-US" smtClean="0">
              <a:latin typeface="Arial" charset="0"/>
            </a:endParaRPr>
          </a:p>
          <a:p>
            <a:pPr lvl="1" eaLnBrk="1" hangingPunct="1"/>
            <a:endParaRPr lang="en-US" altLang="en-US" sz="500" smtClean="0">
              <a:latin typeface="Arial" charset="0"/>
            </a:endParaRPr>
          </a:p>
          <a:p>
            <a:pPr lvl="1" eaLnBrk="1" hangingPunct="1"/>
            <a:r>
              <a:rPr lang="en-US" altLang="en-US" b="1" smtClean="0">
                <a:latin typeface="Arial" charset="0"/>
              </a:rPr>
              <a:t>Note: </a:t>
            </a:r>
            <a:r>
              <a:rPr lang="en-US" altLang="en-US" smtClean="0">
                <a:latin typeface="Arial" charset="0"/>
              </a:rPr>
              <a:t>The </a:t>
            </a:r>
            <a:r>
              <a:rPr lang="en-US" altLang="en-US" smtClean="0">
                <a:latin typeface="Courier New" pitchFamily="49" charset="0"/>
              </a:rPr>
              <a:t>NOT</a:t>
            </a:r>
            <a:r>
              <a:rPr lang="en-US" altLang="en-US" smtClean="0">
                <a:latin typeface="Arial" charset="0"/>
              </a:rPr>
              <a:t> operator can also be used with other SQL operators, such as </a:t>
            </a:r>
            <a:r>
              <a:rPr lang="en-US" altLang="en-US" smtClean="0">
                <a:latin typeface="Courier New" pitchFamily="49" charset="0"/>
              </a:rPr>
              <a:t>BETWEEN</a:t>
            </a:r>
            <a:r>
              <a:rPr lang="en-US" altLang="en-US" smtClean="0">
                <a:latin typeface="Arial" charset="0"/>
              </a:rPr>
              <a:t>, </a:t>
            </a:r>
            <a:r>
              <a:rPr lang="en-US" altLang="en-US" smtClean="0">
                <a:latin typeface="Courier New" pitchFamily="49" charset="0"/>
              </a:rPr>
              <a:t>LIKE</a:t>
            </a:r>
            <a:r>
              <a:rPr lang="en-US" altLang="en-US" smtClean="0">
                <a:latin typeface="Arial" charset="0"/>
              </a:rPr>
              <a:t>, and </a:t>
            </a:r>
            <a:r>
              <a:rPr lang="en-US" altLang="en-US" smtClean="0">
                <a:latin typeface="Courier New" pitchFamily="49" charset="0"/>
              </a:rPr>
              <a:t>NULL</a:t>
            </a:r>
            <a:r>
              <a:rPr lang="en-US" altLang="en-US" smtClean="0">
                <a:latin typeface="Arial" charset="0"/>
              </a:rPr>
              <a:t>.</a:t>
            </a:r>
          </a:p>
          <a:p>
            <a:pPr lvl="1" eaLnBrk="1" hangingPunct="1"/>
            <a:endParaRPr lang="en-US" altLang="en-US" sz="500" smtClean="0">
              <a:latin typeface="Arial" charset="0"/>
            </a:endParaRPr>
          </a:p>
          <a:p>
            <a:pPr lvl="1" eaLnBrk="1" hangingPunct="1">
              <a:spcBef>
                <a:spcPct val="0"/>
              </a:spcBef>
            </a:pPr>
            <a:r>
              <a:rPr lang="en-US" altLang="en-US" b="1" smtClean="0">
                <a:latin typeface="Courier New" pitchFamily="49" charset="0"/>
              </a:rPr>
              <a:t>   </a:t>
            </a:r>
            <a:r>
              <a:rPr lang="en-US" altLang="en-US" smtClean="0">
                <a:latin typeface="Courier New" pitchFamily="49" charset="0"/>
              </a:rPr>
              <a:t>... WHERE  job_id    NOT  IN ('AC_ACCOUNT', 'AD_VP')</a:t>
            </a:r>
            <a:endParaRPr lang="en-US" altLang="en-US" smtClean="0">
              <a:latin typeface="Arial" charset="0"/>
            </a:endParaRPr>
          </a:p>
          <a:p>
            <a:pPr lvl="1" eaLnBrk="1" hangingPunct="1">
              <a:spcBef>
                <a:spcPct val="0"/>
              </a:spcBef>
            </a:pPr>
            <a:r>
              <a:rPr lang="en-US" altLang="en-US" smtClean="0">
                <a:latin typeface="Courier New" pitchFamily="49" charset="0"/>
              </a:rPr>
              <a:t>   ... WHERE  salary    NOT  BETWEEN  10000 AND  15000</a:t>
            </a:r>
          </a:p>
          <a:p>
            <a:pPr lvl="1" eaLnBrk="1" hangingPunct="1">
              <a:spcBef>
                <a:spcPct val="0"/>
              </a:spcBef>
            </a:pPr>
            <a:r>
              <a:rPr lang="en-US" altLang="en-US" smtClean="0">
                <a:latin typeface="Courier New" pitchFamily="49" charset="0"/>
              </a:rPr>
              <a:t>   ... WHERE  last_name NOT  LIKE '%A%'</a:t>
            </a:r>
          </a:p>
          <a:p>
            <a:pPr lvl="1" eaLnBrk="1" hangingPunct="1">
              <a:spcBef>
                <a:spcPct val="0"/>
              </a:spcBef>
            </a:pPr>
            <a:r>
              <a:rPr lang="en-US" altLang="en-US" smtClean="0">
                <a:latin typeface="Courier New" pitchFamily="49" charset="0"/>
              </a:rPr>
              <a:t>   ... WHERE  commission_pct  IS   NOT  NULL</a:t>
            </a:r>
          </a:p>
        </p:txBody>
      </p:sp>
      <p:graphicFrame>
        <p:nvGraphicFramePr>
          <p:cNvPr id="4098" name="Object 4"/>
          <p:cNvGraphicFramePr>
            <a:graphicFrameLocks/>
          </p:cNvGraphicFramePr>
          <p:nvPr/>
        </p:nvGraphicFramePr>
        <p:xfrm>
          <a:off x="555625" y="5859463"/>
          <a:ext cx="5919788" cy="661987"/>
        </p:xfrm>
        <a:graphic>
          <a:graphicData uri="http://schemas.openxmlformats.org/presentationml/2006/ole">
            <mc:AlternateContent xmlns:mc="http://schemas.openxmlformats.org/markup-compatibility/2006">
              <mc:Choice xmlns:v="urn:schemas-microsoft-com:vml" Requires="v">
                <p:oleObj spid="_x0000_s4102" name="Document" r:id="rId4" imgW="6161040" imgH="687240" progId="Word.Document.8">
                  <p:embed/>
                </p:oleObj>
              </mc:Choice>
              <mc:Fallback>
                <p:oleObj name="Document" r:id="rId4" imgW="6161040" imgH="68724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5625" y="5859463"/>
                        <a:ext cx="5919788" cy="661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9FCB0C6-6D54-4268-BBA9-A040E5F87DA9}" type="slidenum">
              <a:rPr lang="en-US" altLang="en-US"/>
              <a:pPr/>
              <a:t>36</a:t>
            </a:fld>
            <a:endParaRPr lang="en-US" altLang="en-US"/>
          </a:p>
        </p:txBody>
      </p:sp>
      <p:sp>
        <p:nvSpPr>
          <p:cNvPr id="78851" name="Rectangle 2"/>
          <p:cNvSpPr>
            <a:spLocks noGrp="1" noChangeArrowheads="1"/>
          </p:cNvSpPr>
          <p:nvPr>
            <p:ph type="body" idx="1"/>
          </p:nvPr>
        </p:nvSpPr>
        <p:spPr>
          <a:xfrm>
            <a:off x="412750" y="4773613"/>
            <a:ext cx="6029325" cy="37544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64" tIns="45582" rIns="91164" bIns="45582"/>
          <a:lstStyle/>
          <a:p>
            <a:pPr defTabSz="425450" eaLnBrk="1" hangingPunct="1"/>
            <a:r>
              <a:rPr lang="en-US" altLang="en-US" smtClean="0">
                <a:latin typeface="Arial" charset="0"/>
              </a:rPr>
              <a:t>Rules of Precedence</a:t>
            </a:r>
          </a:p>
          <a:p>
            <a:pPr marL="119063" lvl="1" defTabSz="425450" eaLnBrk="1" hangingPunct="1"/>
            <a:r>
              <a:rPr lang="en-US" altLang="en-US" smtClean="0">
                <a:latin typeface="Arial" charset="0"/>
              </a:rPr>
              <a:t>The </a:t>
            </a:r>
            <a:r>
              <a:rPr lang="en-US" altLang="en-US" smtClean="0">
                <a:solidFill>
                  <a:srgbClr val="FC0128"/>
                </a:solidFill>
                <a:latin typeface="Arial" charset="0"/>
              </a:rPr>
              <a:t>rules of precedence</a:t>
            </a:r>
            <a:r>
              <a:rPr lang="en-US" altLang="en-US" smtClean="0">
                <a:latin typeface="Arial" charset="0"/>
              </a:rPr>
              <a:t> determine the order in which expressions are evaluated and calculated. The table lists the default order of precedence. You can override the default order by using parentheses around the expressions you want to calculate first.</a:t>
            </a:r>
          </a:p>
        </p:txBody>
      </p:sp>
      <p:sp>
        <p:nvSpPr>
          <p:cNvPr id="78852" name="Rectangle 3"/>
          <p:cNvSpPr>
            <a:spLocks noGrp="1" noRot="1" noChangeAspect="1" noChangeArrowheads="1" noTextEdit="1"/>
          </p:cNvSpPr>
          <p:nvPr>
            <p:ph type="sldImg"/>
          </p:nvPr>
        </p:nvSpPr>
        <p:spPr>
          <a:xfrm>
            <a:off x="487363" y="153988"/>
            <a:ext cx="5881687" cy="4411662"/>
          </a:xfrm>
          <a:ln w="12700" cap="flat">
            <a:solidFill>
              <a:schemeClr val="tx1"/>
            </a:solidFill>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197E1CA-2AE2-42FA-9CA5-9F49466F564F}" type="slidenum">
              <a:rPr lang="en-US" altLang="en-US"/>
              <a:pPr/>
              <a:t>37</a:t>
            </a:fld>
            <a:endParaRPr lang="en-US" altLang="en-US"/>
          </a:p>
        </p:txBody>
      </p:sp>
      <p:sp>
        <p:nvSpPr>
          <p:cNvPr id="79875" name="Rectangle 2"/>
          <p:cNvSpPr>
            <a:spLocks noChangeArrowheads="1"/>
          </p:cNvSpPr>
          <p:nvPr/>
        </p:nvSpPr>
        <p:spPr bwMode="auto">
          <a:xfrm>
            <a:off x="3883025" y="-1588"/>
            <a:ext cx="2974975" cy="46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79876" name="Rectangle 3"/>
          <p:cNvSpPr>
            <a:spLocks noChangeArrowheads="1"/>
          </p:cNvSpPr>
          <p:nvPr/>
        </p:nvSpPr>
        <p:spPr bwMode="auto">
          <a:xfrm>
            <a:off x="-1588" y="-1588"/>
            <a:ext cx="2970213" cy="46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79877" name="Rectangle 4"/>
          <p:cNvSpPr>
            <a:spLocks noGrp="1" noChangeArrowheads="1"/>
          </p:cNvSpPr>
          <p:nvPr>
            <p:ph type="body" idx="1"/>
          </p:nvPr>
        </p:nvSpPr>
        <p:spPr>
          <a:xfrm>
            <a:off x="412750" y="4773613"/>
            <a:ext cx="6029325" cy="37544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64" tIns="45582" rIns="91164" bIns="45582"/>
          <a:lstStyle/>
          <a:p>
            <a:pPr defTabSz="425450" eaLnBrk="1" hangingPunct="1"/>
            <a:r>
              <a:rPr lang="en-US" altLang="en-US" smtClean="0">
                <a:solidFill>
                  <a:srgbClr val="000000"/>
                </a:solidFill>
                <a:latin typeface="Arial" charset="0"/>
              </a:rPr>
              <a:t>Example of the Precedence of the </a:t>
            </a:r>
            <a:r>
              <a:rPr lang="en-US" altLang="en-US" smtClean="0">
                <a:solidFill>
                  <a:srgbClr val="000000"/>
                </a:solidFill>
                <a:latin typeface="Courier New" pitchFamily="49" charset="0"/>
              </a:rPr>
              <a:t>AND</a:t>
            </a:r>
            <a:r>
              <a:rPr lang="en-US" altLang="en-US" smtClean="0">
                <a:solidFill>
                  <a:srgbClr val="000000"/>
                </a:solidFill>
                <a:latin typeface="Arial" charset="0"/>
              </a:rPr>
              <a:t> Operator </a:t>
            </a:r>
          </a:p>
          <a:p>
            <a:pPr marL="119063" lvl="1" defTabSz="425450" eaLnBrk="1" hangingPunct="1"/>
            <a:r>
              <a:rPr lang="en-US" altLang="en-US" smtClean="0">
                <a:solidFill>
                  <a:srgbClr val="000000"/>
                </a:solidFill>
                <a:latin typeface="Arial" charset="0"/>
              </a:rPr>
              <a:t>In the slide example, there are two conditions:</a:t>
            </a:r>
          </a:p>
          <a:p>
            <a:pPr marL="465138" lvl="2" indent="-225425" defTabSz="425450" eaLnBrk="1" hangingPunct="1"/>
            <a:r>
              <a:rPr lang="en-US" altLang="en-US" smtClean="0">
                <a:solidFill>
                  <a:srgbClr val="000000"/>
                </a:solidFill>
                <a:latin typeface="Arial" charset="0"/>
              </a:rPr>
              <a:t>The first condition is that the job ID is AD_PRES </a:t>
            </a:r>
            <a:r>
              <a:rPr lang="en-US" altLang="en-US" i="1" smtClean="0">
                <a:solidFill>
                  <a:srgbClr val="000000"/>
                </a:solidFill>
                <a:latin typeface="Arial" charset="0"/>
              </a:rPr>
              <a:t>and</a:t>
            </a:r>
            <a:r>
              <a:rPr lang="en-US" altLang="en-US" smtClean="0">
                <a:solidFill>
                  <a:srgbClr val="000000"/>
                </a:solidFill>
                <a:latin typeface="Arial" charset="0"/>
              </a:rPr>
              <a:t> the salary is greater than 15,000. </a:t>
            </a:r>
          </a:p>
          <a:p>
            <a:pPr marL="465138" lvl="2" indent="-225425" defTabSz="425450" eaLnBrk="1" hangingPunct="1"/>
            <a:r>
              <a:rPr lang="en-US" altLang="en-US" smtClean="0">
                <a:solidFill>
                  <a:srgbClr val="000000"/>
                </a:solidFill>
                <a:latin typeface="Arial" charset="0"/>
              </a:rPr>
              <a:t>The second condition is that the job ID is SA_REP. </a:t>
            </a:r>
            <a:endParaRPr lang="en-US" altLang="en-US" b="1" smtClean="0">
              <a:solidFill>
                <a:srgbClr val="000000"/>
              </a:solidFill>
              <a:latin typeface="Arial" charset="0"/>
            </a:endParaRPr>
          </a:p>
          <a:p>
            <a:pPr marL="119063" lvl="1" defTabSz="425450" eaLnBrk="1" hangingPunct="1"/>
            <a:r>
              <a:rPr lang="en-US" altLang="en-US" smtClean="0">
                <a:solidFill>
                  <a:srgbClr val="000000"/>
                </a:solidFill>
                <a:latin typeface="Arial" charset="0"/>
              </a:rPr>
              <a:t>Therefore, the </a:t>
            </a:r>
            <a:r>
              <a:rPr lang="en-US" altLang="en-US" smtClean="0">
                <a:solidFill>
                  <a:srgbClr val="000000"/>
                </a:solidFill>
                <a:latin typeface="Courier New" pitchFamily="49" charset="0"/>
              </a:rPr>
              <a:t>SELECT</a:t>
            </a:r>
            <a:r>
              <a:rPr lang="en-US" altLang="en-US" smtClean="0">
                <a:solidFill>
                  <a:srgbClr val="000000"/>
                </a:solidFill>
                <a:latin typeface="Arial" charset="0"/>
              </a:rPr>
              <a:t> statement reads as follows:</a:t>
            </a:r>
          </a:p>
          <a:p>
            <a:pPr marL="119063" lvl="1" defTabSz="425450" eaLnBrk="1" hangingPunct="1"/>
            <a:r>
              <a:rPr lang="en-US" altLang="en-US" smtClean="0">
                <a:solidFill>
                  <a:srgbClr val="000000"/>
                </a:solidFill>
                <a:latin typeface="Arial" charset="0"/>
              </a:rPr>
              <a:t>“Select the row if an employee is a president </a:t>
            </a:r>
            <a:r>
              <a:rPr lang="en-US" altLang="en-US" i="1" smtClean="0">
                <a:solidFill>
                  <a:srgbClr val="000000"/>
                </a:solidFill>
                <a:latin typeface="Arial" charset="0"/>
              </a:rPr>
              <a:t>and</a:t>
            </a:r>
            <a:r>
              <a:rPr lang="en-US" altLang="en-US" smtClean="0">
                <a:solidFill>
                  <a:srgbClr val="000000"/>
                </a:solidFill>
                <a:latin typeface="Arial" charset="0"/>
              </a:rPr>
              <a:t> earns more than $15,000, </a:t>
            </a:r>
            <a:r>
              <a:rPr lang="en-US" altLang="en-US" i="1" smtClean="0">
                <a:solidFill>
                  <a:srgbClr val="000000"/>
                </a:solidFill>
                <a:latin typeface="Arial" charset="0"/>
              </a:rPr>
              <a:t>or</a:t>
            </a:r>
            <a:r>
              <a:rPr lang="en-US" altLang="en-US" smtClean="0">
                <a:solidFill>
                  <a:srgbClr val="000000"/>
                </a:solidFill>
                <a:latin typeface="Arial" charset="0"/>
              </a:rPr>
              <a:t> if the employee is a sales representative.”</a:t>
            </a:r>
          </a:p>
          <a:p>
            <a:pPr marL="119063" lvl="1" defTabSz="425450" eaLnBrk="1" hangingPunct="1"/>
            <a:endParaRPr lang="en-US" altLang="en-US" smtClean="0">
              <a:solidFill>
                <a:srgbClr val="000000"/>
              </a:solidFill>
              <a:latin typeface="Arial" charset="0"/>
            </a:endParaRPr>
          </a:p>
          <a:p>
            <a:pPr marL="119063" lvl="1" defTabSz="425450" eaLnBrk="1" hangingPunct="1"/>
            <a:endParaRPr lang="en-US" altLang="en-US" smtClean="0">
              <a:solidFill>
                <a:srgbClr val="000000"/>
              </a:solidFill>
              <a:latin typeface="Arial" charset="0"/>
            </a:endParaRPr>
          </a:p>
          <a:p>
            <a:pPr marL="119063" lvl="1" defTabSz="425450" eaLnBrk="1" hangingPunct="1"/>
            <a:endParaRPr lang="en-US" altLang="en-US" smtClean="0">
              <a:solidFill>
                <a:srgbClr val="000000"/>
              </a:solidFill>
              <a:latin typeface="Arial" charset="0"/>
            </a:endParaRPr>
          </a:p>
          <a:p>
            <a:pPr marL="119063" lvl="1" defTabSz="425450" eaLnBrk="1" hangingPunct="1"/>
            <a:endParaRPr lang="en-US" altLang="en-US" smtClean="0">
              <a:solidFill>
                <a:srgbClr val="000000"/>
              </a:solidFill>
              <a:latin typeface="Arial" charset="0"/>
            </a:endParaRPr>
          </a:p>
          <a:p>
            <a:pPr marL="119063" lvl="1" defTabSz="425450" eaLnBrk="1" hangingPunct="1"/>
            <a:endParaRPr lang="en-US" altLang="en-US" smtClean="0">
              <a:solidFill>
                <a:srgbClr val="000000"/>
              </a:solidFill>
              <a:latin typeface="Arial" charset="0"/>
            </a:endParaRPr>
          </a:p>
          <a:p>
            <a:pPr marL="119063" lvl="1" defTabSz="425450" eaLnBrk="1" hangingPunct="1"/>
            <a:endParaRPr lang="en-US" altLang="en-US" smtClean="0">
              <a:solidFill>
                <a:srgbClr val="000000"/>
              </a:solidFill>
              <a:latin typeface="Arial" charset="0"/>
            </a:endParaRPr>
          </a:p>
          <a:p>
            <a:pPr marL="119063" lvl="1" defTabSz="425450" eaLnBrk="1" hangingPunct="1"/>
            <a:endParaRPr lang="en-US" altLang="en-US" smtClean="0">
              <a:solidFill>
                <a:srgbClr val="000000"/>
              </a:solidFill>
              <a:latin typeface="Arial" charset="0"/>
            </a:endParaRPr>
          </a:p>
          <a:p>
            <a:pPr defTabSz="425450" eaLnBrk="1" hangingPunct="1"/>
            <a:r>
              <a:rPr lang="en-US" altLang="en-US" smtClean="0">
                <a:solidFill>
                  <a:srgbClr val="0000FF"/>
                </a:solidFill>
                <a:latin typeface="Arial" charset="0"/>
              </a:rPr>
              <a:t>Instructor Note</a:t>
            </a:r>
          </a:p>
          <a:p>
            <a:pPr marL="119063" lvl="1" defTabSz="425450" eaLnBrk="1" hangingPunct="1"/>
            <a:r>
              <a:rPr lang="en-US" altLang="en-US" smtClean="0">
                <a:solidFill>
                  <a:srgbClr val="0000FF"/>
                </a:solidFill>
                <a:latin typeface="Arial" charset="0"/>
              </a:rPr>
              <a:t>Demo:</a:t>
            </a:r>
            <a:r>
              <a:rPr lang="en-US" altLang="en-US" smtClean="0">
                <a:solidFill>
                  <a:srgbClr val="0000FF"/>
                </a:solidFill>
                <a:latin typeface="Courier New" pitchFamily="49" charset="0"/>
              </a:rPr>
              <a:t> 2_sal1.sql</a:t>
            </a:r>
          </a:p>
          <a:p>
            <a:pPr marL="119063" lvl="1" defTabSz="425450" eaLnBrk="1" hangingPunct="1"/>
            <a:r>
              <a:rPr lang="en-US" altLang="en-US" smtClean="0">
                <a:solidFill>
                  <a:srgbClr val="0000FF"/>
                </a:solidFill>
                <a:latin typeface="Arial" charset="0"/>
              </a:rPr>
              <a:t>Purpose: To illustrate the rules of precedence.</a:t>
            </a:r>
          </a:p>
        </p:txBody>
      </p:sp>
      <p:sp>
        <p:nvSpPr>
          <p:cNvPr id="79878" name="Rectangle 5"/>
          <p:cNvSpPr>
            <a:spLocks noGrp="1" noRot="1" noChangeAspect="1" noChangeArrowheads="1" noTextEdit="1"/>
          </p:cNvSpPr>
          <p:nvPr>
            <p:ph type="sldImg"/>
          </p:nvPr>
        </p:nvSpPr>
        <p:spPr>
          <a:xfrm>
            <a:off x="487363" y="153988"/>
            <a:ext cx="5881687" cy="4411662"/>
          </a:xfrm>
          <a:ln w="12700" cap="flat">
            <a:solidFill>
              <a:schemeClr val="tx1"/>
            </a:solidFill>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251463F-74F1-4758-81EB-802733DF7ECD}" type="slidenum">
              <a:rPr lang="en-US" altLang="en-US"/>
              <a:pPr/>
              <a:t>38</a:t>
            </a:fld>
            <a:endParaRPr lang="en-US" altLang="en-US"/>
          </a:p>
        </p:txBody>
      </p:sp>
      <p:sp>
        <p:nvSpPr>
          <p:cNvPr id="80899" name="Rectangle 2"/>
          <p:cNvSpPr>
            <a:spLocks noChangeArrowheads="1"/>
          </p:cNvSpPr>
          <p:nvPr/>
        </p:nvSpPr>
        <p:spPr bwMode="auto">
          <a:xfrm>
            <a:off x="3883025" y="-1588"/>
            <a:ext cx="2974975" cy="46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80900" name="Rectangle 3"/>
          <p:cNvSpPr>
            <a:spLocks noChangeArrowheads="1"/>
          </p:cNvSpPr>
          <p:nvPr/>
        </p:nvSpPr>
        <p:spPr bwMode="auto">
          <a:xfrm>
            <a:off x="-1588" y="-1588"/>
            <a:ext cx="2970213" cy="46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80901" name="Rectangle 4"/>
          <p:cNvSpPr>
            <a:spLocks noGrp="1" noChangeArrowheads="1"/>
          </p:cNvSpPr>
          <p:nvPr>
            <p:ph type="body" idx="1"/>
          </p:nvPr>
        </p:nvSpPr>
        <p:spPr>
          <a:xfrm>
            <a:off x="412750" y="4773613"/>
            <a:ext cx="6029325" cy="37544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64" tIns="45582" rIns="91164" bIns="45582"/>
          <a:lstStyle/>
          <a:p>
            <a:pPr defTabSz="425450" eaLnBrk="1" hangingPunct="1">
              <a:tabLst>
                <a:tab pos="471488" algn="l"/>
              </a:tabLst>
            </a:pPr>
            <a:r>
              <a:rPr lang="en-US" altLang="en-US" smtClean="0">
                <a:latin typeface="Arial" charset="0"/>
              </a:rPr>
              <a:t>The </a:t>
            </a:r>
            <a:r>
              <a:rPr lang="en-US" altLang="en-US" smtClean="0">
                <a:latin typeface="Courier New" pitchFamily="49" charset="0"/>
              </a:rPr>
              <a:t>ORDER BY</a:t>
            </a:r>
            <a:r>
              <a:rPr lang="en-US" altLang="en-US" smtClean="0">
                <a:latin typeface="Arial" charset="0"/>
              </a:rPr>
              <a:t> Clause</a:t>
            </a:r>
          </a:p>
          <a:p>
            <a:pPr marL="119063" lvl="1" defTabSz="425450" eaLnBrk="1" hangingPunct="1">
              <a:tabLst>
                <a:tab pos="471488" algn="l"/>
              </a:tabLst>
            </a:pPr>
            <a:r>
              <a:rPr lang="en-US" altLang="en-US" smtClean="0">
                <a:latin typeface="Arial" charset="0"/>
              </a:rPr>
              <a:t>The </a:t>
            </a:r>
            <a:r>
              <a:rPr lang="en-US" altLang="en-US" smtClean="0">
                <a:solidFill>
                  <a:srgbClr val="FC0128"/>
                </a:solidFill>
                <a:latin typeface="Arial" charset="0"/>
              </a:rPr>
              <a:t>order of rows</a:t>
            </a:r>
            <a:r>
              <a:rPr lang="en-US" altLang="en-US" smtClean="0">
                <a:latin typeface="Arial" charset="0"/>
              </a:rPr>
              <a:t> returned in a query result is undefined. The </a:t>
            </a:r>
            <a:r>
              <a:rPr lang="en-US" altLang="en-US" smtClean="0">
                <a:solidFill>
                  <a:srgbClr val="FC0128"/>
                </a:solidFill>
                <a:latin typeface="Courier New" pitchFamily="49" charset="0"/>
              </a:rPr>
              <a:t>ORDER BY</a:t>
            </a:r>
            <a:r>
              <a:rPr lang="en-US" altLang="en-US" smtClean="0">
                <a:solidFill>
                  <a:srgbClr val="FC0128"/>
                </a:solidFill>
                <a:latin typeface="Arial" charset="0"/>
              </a:rPr>
              <a:t> clause</a:t>
            </a:r>
            <a:r>
              <a:rPr lang="en-US" altLang="en-US" smtClean="0">
                <a:latin typeface="Arial" charset="0"/>
              </a:rPr>
              <a:t> can be used to sort the rows. If you use the </a:t>
            </a:r>
            <a:r>
              <a:rPr lang="en-US" altLang="en-US" smtClean="0">
                <a:latin typeface="Courier New" pitchFamily="49" charset="0"/>
              </a:rPr>
              <a:t>ORDER BY</a:t>
            </a:r>
            <a:r>
              <a:rPr lang="en-US" altLang="en-US" smtClean="0">
                <a:latin typeface="Arial" charset="0"/>
              </a:rPr>
              <a:t> clause, it must be the last clause of the SQL statement. You can specify an expression, or an alias, or column position as the sort condition. </a:t>
            </a:r>
          </a:p>
          <a:p>
            <a:pPr marL="119063" lvl="1" defTabSz="425450" eaLnBrk="1" hangingPunct="1">
              <a:tabLst>
                <a:tab pos="471488" algn="l"/>
              </a:tabLst>
            </a:pPr>
            <a:r>
              <a:rPr lang="en-US" altLang="en-US" b="1" smtClean="0">
                <a:latin typeface="Arial" charset="0"/>
              </a:rPr>
              <a:t>Syntax</a:t>
            </a:r>
          </a:p>
          <a:p>
            <a:pPr defTabSz="425450" eaLnBrk="1" hangingPunct="1">
              <a:tabLst>
                <a:tab pos="471488" algn="l"/>
              </a:tabLst>
            </a:pPr>
            <a:endParaRPr lang="en-US" altLang="en-US" sz="500" smtClean="0">
              <a:latin typeface="Arial" charset="0"/>
            </a:endParaRPr>
          </a:p>
          <a:p>
            <a:pPr algn="just" defTabSz="425450" eaLnBrk="1" hangingPunct="1">
              <a:spcBef>
                <a:spcPct val="0"/>
              </a:spcBef>
              <a:tabLst>
                <a:tab pos="471488" algn="l"/>
              </a:tabLst>
            </a:pPr>
            <a:r>
              <a:rPr lang="en-US" altLang="en-US" b="1" smtClean="0">
                <a:latin typeface="Courier New" pitchFamily="49" charset="0"/>
              </a:rPr>
              <a:t> 	SELECT</a:t>
            </a:r>
            <a:r>
              <a:rPr lang="en-US" altLang="en-US" b="1" i="1" smtClean="0">
                <a:latin typeface="Courier New" pitchFamily="49" charset="0"/>
              </a:rPr>
              <a:t>	  	expr</a:t>
            </a:r>
            <a:r>
              <a:rPr lang="en-US" altLang="en-US" b="1" smtClean="0">
                <a:latin typeface="Courier New" pitchFamily="49" charset="0"/>
              </a:rPr>
              <a:t> </a:t>
            </a:r>
          </a:p>
          <a:p>
            <a:pPr defTabSz="425450" eaLnBrk="1" hangingPunct="1">
              <a:spcBef>
                <a:spcPct val="0"/>
              </a:spcBef>
              <a:tabLst>
                <a:tab pos="471488" algn="l"/>
              </a:tabLst>
            </a:pPr>
            <a:r>
              <a:rPr lang="en-US" altLang="en-US" b="1" smtClean="0">
                <a:latin typeface="Courier New" pitchFamily="49" charset="0"/>
              </a:rPr>
              <a:t> 	FROM 	  	</a:t>
            </a:r>
            <a:r>
              <a:rPr lang="en-US" altLang="en-US" b="1" i="1" smtClean="0">
                <a:latin typeface="Courier New" pitchFamily="49" charset="0"/>
              </a:rPr>
              <a:t>table</a:t>
            </a:r>
            <a:endParaRPr lang="en-US" altLang="en-US" b="1" smtClean="0">
              <a:latin typeface="Courier New" pitchFamily="49" charset="0"/>
            </a:endParaRPr>
          </a:p>
          <a:p>
            <a:pPr defTabSz="425450" eaLnBrk="1" hangingPunct="1">
              <a:spcBef>
                <a:spcPct val="0"/>
              </a:spcBef>
              <a:tabLst>
                <a:tab pos="471488" algn="l"/>
              </a:tabLst>
            </a:pPr>
            <a:r>
              <a:rPr lang="en-US" altLang="en-US" b="1" smtClean="0">
                <a:latin typeface="Courier New" pitchFamily="49" charset="0"/>
              </a:rPr>
              <a:t> 	[WHERE 	  	</a:t>
            </a:r>
            <a:r>
              <a:rPr lang="en-US" altLang="en-US" b="1" i="1" smtClean="0">
                <a:latin typeface="Courier New" pitchFamily="49" charset="0"/>
              </a:rPr>
              <a:t>condition(s)</a:t>
            </a:r>
            <a:r>
              <a:rPr lang="en-US" altLang="en-US" b="1" smtClean="0">
                <a:latin typeface="Courier New" pitchFamily="49" charset="0"/>
              </a:rPr>
              <a:t>]</a:t>
            </a:r>
          </a:p>
          <a:p>
            <a:pPr defTabSz="425450" eaLnBrk="1" hangingPunct="1">
              <a:spcBef>
                <a:spcPct val="0"/>
              </a:spcBef>
              <a:tabLst>
                <a:tab pos="471488" algn="l"/>
              </a:tabLst>
            </a:pPr>
            <a:r>
              <a:rPr lang="en-US" altLang="en-US" b="1" smtClean="0">
                <a:latin typeface="Courier New" pitchFamily="49" charset="0"/>
              </a:rPr>
              <a:t> 	[ORDER BY	{</a:t>
            </a:r>
            <a:r>
              <a:rPr lang="en-US" altLang="en-US" b="1" i="1" smtClean="0">
                <a:latin typeface="Courier New" pitchFamily="49" charset="0"/>
              </a:rPr>
              <a:t>column</a:t>
            </a:r>
            <a:r>
              <a:rPr lang="en-US" altLang="en-US" b="1" smtClean="0">
                <a:latin typeface="Courier New" pitchFamily="49" charset="0"/>
              </a:rPr>
              <a:t>, </a:t>
            </a:r>
            <a:r>
              <a:rPr lang="en-US" altLang="en-US" b="1" i="1" smtClean="0">
                <a:latin typeface="Courier New" pitchFamily="49" charset="0"/>
              </a:rPr>
              <a:t>expr</a:t>
            </a:r>
            <a:r>
              <a:rPr lang="en-US" altLang="en-US" b="1" smtClean="0">
                <a:latin typeface="Courier New" pitchFamily="49" charset="0"/>
              </a:rPr>
              <a:t>} [ASC|DESC]];</a:t>
            </a:r>
          </a:p>
          <a:p>
            <a:pPr marL="119063" lvl="1" defTabSz="425450" eaLnBrk="1" hangingPunct="1">
              <a:tabLst>
                <a:tab pos="471488" algn="l"/>
              </a:tabLst>
            </a:pPr>
            <a:r>
              <a:rPr lang="en-US" altLang="en-US" smtClean="0">
                <a:solidFill>
                  <a:srgbClr val="000000"/>
                </a:solidFill>
                <a:latin typeface="Arial" charset="0"/>
              </a:rPr>
              <a:t>In the syntax:</a:t>
            </a:r>
          </a:p>
          <a:p>
            <a:pPr marL="119063" lvl="1" defTabSz="425450" eaLnBrk="1" hangingPunct="1">
              <a:spcBef>
                <a:spcPct val="0"/>
              </a:spcBef>
              <a:tabLst>
                <a:tab pos="471488" algn="l"/>
              </a:tabLst>
            </a:pPr>
            <a:r>
              <a:rPr lang="en-US" altLang="en-US" smtClean="0">
                <a:latin typeface="Courier New" pitchFamily="49" charset="0"/>
              </a:rPr>
              <a:t>	ORDER BY</a:t>
            </a:r>
            <a:r>
              <a:rPr lang="en-US" altLang="en-US" smtClean="0">
                <a:latin typeface="Arial" charset="0"/>
              </a:rPr>
              <a:t>		specifies the order in which the retrieved rows are displayed</a:t>
            </a:r>
            <a:endParaRPr lang="en-US" altLang="en-US" b="1" smtClean="0">
              <a:latin typeface="Arial" charset="0"/>
            </a:endParaRPr>
          </a:p>
          <a:p>
            <a:pPr marL="119063" lvl="1" defTabSz="425450" eaLnBrk="1" hangingPunct="1">
              <a:spcBef>
                <a:spcPct val="0"/>
              </a:spcBef>
              <a:tabLst>
                <a:tab pos="471488" algn="l"/>
              </a:tabLst>
            </a:pPr>
            <a:r>
              <a:rPr lang="en-US" altLang="en-US" smtClean="0">
                <a:latin typeface="Times" pitchFamily="18" charset="0"/>
              </a:rPr>
              <a:t>	</a:t>
            </a:r>
            <a:r>
              <a:rPr lang="en-US" altLang="en-US" smtClean="0">
                <a:latin typeface="Courier New" pitchFamily="49" charset="0"/>
              </a:rPr>
              <a:t>ASC</a:t>
            </a:r>
            <a:r>
              <a:rPr lang="en-US" altLang="en-US" smtClean="0">
                <a:latin typeface="Arial" charset="0"/>
              </a:rPr>
              <a:t>			orders the rows in ascending order (this is the default order)</a:t>
            </a:r>
          </a:p>
          <a:p>
            <a:pPr marL="119063" lvl="1" defTabSz="425450" eaLnBrk="1" hangingPunct="1">
              <a:spcBef>
                <a:spcPct val="0"/>
              </a:spcBef>
              <a:tabLst>
                <a:tab pos="471488" algn="l"/>
              </a:tabLst>
            </a:pPr>
            <a:r>
              <a:rPr lang="en-US" altLang="en-US" smtClean="0">
                <a:latin typeface="Arial" charset="0"/>
              </a:rPr>
              <a:t>	</a:t>
            </a:r>
            <a:r>
              <a:rPr lang="en-US" altLang="en-US" smtClean="0">
                <a:latin typeface="Courier New" pitchFamily="49" charset="0"/>
              </a:rPr>
              <a:t>DESC</a:t>
            </a:r>
            <a:r>
              <a:rPr lang="en-US" altLang="en-US" smtClean="0">
                <a:latin typeface="Arial" charset="0"/>
              </a:rPr>
              <a:t>	</a:t>
            </a:r>
            <a:r>
              <a:rPr lang="en-US" altLang="en-US" smtClean="0">
                <a:latin typeface="Courier New" pitchFamily="49" charset="0"/>
              </a:rPr>
              <a:t>		</a:t>
            </a:r>
            <a:r>
              <a:rPr lang="en-US" altLang="en-US" smtClean="0">
                <a:latin typeface="Times" pitchFamily="18" charset="0"/>
              </a:rPr>
              <a:t>orders the rows in descending order</a:t>
            </a:r>
          </a:p>
          <a:p>
            <a:pPr marL="119063" lvl="1" defTabSz="425450" eaLnBrk="1" hangingPunct="1">
              <a:spcBef>
                <a:spcPct val="0"/>
              </a:spcBef>
              <a:tabLst>
                <a:tab pos="471488" algn="l"/>
              </a:tabLst>
            </a:pPr>
            <a:endParaRPr lang="en-US" altLang="en-US" smtClean="0">
              <a:latin typeface="Arial" charset="0"/>
            </a:endParaRPr>
          </a:p>
          <a:p>
            <a:pPr marL="119063" lvl="1" defTabSz="425450" eaLnBrk="1" hangingPunct="1">
              <a:spcBef>
                <a:spcPct val="0"/>
              </a:spcBef>
              <a:tabLst>
                <a:tab pos="471488" algn="l"/>
              </a:tabLst>
            </a:pPr>
            <a:r>
              <a:rPr lang="en-US" altLang="en-US" smtClean="0">
                <a:latin typeface="Arial" charset="0"/>
              </a:rPr>
              <a:t>If the </a:t>
            </a:r>
            <a:r>
              <a:rPr lang="en-US" altLang="en-US" smtClean="0">
                <a:latin typeface="Courier New" pitchFamily="49" charset="0"/>
              </a:rPr>
              <a:t>ORDER BY</a:t>
            </a:r>
            <a:r>
              <a:rPr lang="en-US" altLang="en-US" smtClean="0">
                <a:latin typeface="Arial" charset="0"/>
              </a:rPr>
              <a:t> clause is not used, the sort order is undefined, and the Oracle server may not fetch rows in the same order for the same query twice. Use the </a:t>
            </a:r>
            <a:r>
              <a:rPr lang="en-US" altLang="en-US" smtClean="0">
                <a:latin typeface="Courier New" pitchFamily="49" charset="0"/>
              </a:rPr>
              <a:t>ORDER BY</a:t>
            </a:r>
            <a:r>
              <a:rPr lang="en-US" altLang="en-US" smtClean="0">
                <a:latin typeface="Arial" charset="0"/>
              </a:rPr>
              <a:t> clause to display the rows in a specific order.</a:t>
            </a:r>
          </a:p>
          <a:p>
            <a:pPr defTabSz="425450" eaLnBrk="1" hangingPunct="1">
              <a:tabLst>
                <a:tab pos="471488" algn="l"/>
              </a:tabLst>
            </a:pPr>
            <a:r>
              <a:rPr lang="en-US" altLang="en-US" smtClean="0">
                <a:solidFill>
                  <a:srgbClr val="0000FF"/>
                </a:solidFill>
                <a:latin typeface="Arial" charset="0"/>
              </a:rPr>
              <a:t>Instructor Note</a:t>
            </a:r>
          </a:p>
          <a:p>
            <a:pPr marL="119063" lvl="1" defTabSz="425450" eaLnBrk="1" hangingPunct="1">
              <a:tabLst>
                <a:tab pos="471488" algn="l"/>
              </a:tabLst>
            </a:pPr>
            <a:r>
              <a:rPr lang="en-US" altLang="en-US" smtClean="0">
                <a:solidFill>
                  <a:srgbClr val="0000FF"/>
                </a:solidFill>
                <a:latin typeface="Arial" charset="0"/>
              </a:rPr>
              <a:t>Let the students know that the </a:t>
            </a:r>
            <a:r>
              <a:rPr lang="en-US" altLang="en-US" smtClean="0">
                <a:solidFill>
                  <a:srgbClr val="0000FF"/>
                </a:solidFill>
                <a:latin typeface="Courier New" pitchFamily="49" charset="0"/>
              </a:rPr>
              <a:t>ORDER BY</a:t>
            </a:r>
            <a:r>
              <a:rPr lang="en-US" altLang="en-US" smtClean="0">
                <a:solidFill>
                  <a:srgbClr val="0000FF"/>
                </a:solidFill>
                <a:latin typeface="Arial" charset="0"/>
              </a:rPr>
              <a:t> clause is executed last in query execution. It is placed last unless the </a:t>
            </a:r>
            <a:r>
              <a:rPr lang="en-US" altLang="en-US" smtClean="0">
                <a:solidFill>
                  <a:srgbClr val="0000FF"/>
                </a:solidFill>
                <a:latin typeface="Courier New" pitchFamily="49" charset="0"/>
              </a:rPr>
              <a:t>FOR UPDATE</a:t>
            </a:r>
            <a:r>
              <a:rPr lang="en-US" altLang="en-US" smtClean="0">
                <a:solidFill>
                  <a:srgbClr val="0000FF"/>
                </a:solidFill>
                <a:latin typeface="Arial" charset="0"/>
              </a:rPr>
              <a:t> clause is used.</a:t>
            </a:r>
          </a:p>
        </p:txBody>
      </p:sp>
      <p:sp>
        <p:nvSpPr>
          <p:cNvPr id="80902" name="Rectangle 5"/>
          <p:cNvSpPr>
            <a:spLocks noGrp="1" noRot="1" noChangeAspect="1" noChangeArrowheads="1" noTextEdit="1"/>
          </p:cNvSpPr>
          <p:nvPr>
            <p:ph type="sldImg"/>
          </p:nvPr>
        </p:nvSpPr>
        <p:spPr>
          <a:xfrm>
            <a:off x="487363" y="153988"/>
            <a:ext cx="5881687" cy="4411662"/>
          </a:xfrm>
          <a:ln w="12700" cap="flat">
            <a:solidFill>
              <a:schemeClr val="tx1"/>
            </a:solidFill>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AC8F3E0-D4D4-463B-8D0B-6BFD31151819}" type="slidenum">
              <a:rPr lang="en-US" altLang="en-US"/>
              <a:pPr/>
              <a:t>39</a:t>
            </a:fld>
            <a:endParaRPr lang="en-US" altLang="en-US"/>
          </a:p>
        </p:txBody>
      </p:sp>
      <p:sp>
        <p:nvSpPr>
          <p:cNvPr id="81923" name="Rectangle 2"/>
          <p:cNvSpPr>
            <a:spLocks noGrp="1" noRot="1" noChangeAspect="1" noChangeArrowheads="1" noTextEdit="1"/>
          </p:cNvSpPr>
          <p:nvPr>
            <p:ph type="sldImg"/>
          </p:nvPr>
        </p:nvSpPr>
        <p:spPr>
          <a:xfrm>
            <a:off x="487363" y="153988"/>
            <a:ext cx="5881687" cy="4411662"/>
          </a:xfrm>
          <a:ln w="12700" cap="flat">
            <a:solidFill>
              <a:schemeClr val="tx1"/>
            </a:solidFill>
          </a:ln>
        </p:spPr>
      </p:sp>
      <p:sp>
        <p:nvSpPr>
          <p:cNvPr id="81924" name="Rectangle 3"/>
          <p:cNvSpPr>
            <a:spLocks noGrp="1" noChangeArrowheads="1"/>
          </p:cNvSpPr>
          <p:nvPr>
            <p:ph type="body" idx="1"/>
          </p:nvPr>
        </p:nvSpPr>
        <p:spPr>
          <a:xfrm>
            <a:off x="412750" y="4773613"/>
            <a:ext cx="6029325" cy="37544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64" tIns="45582" rIns="91164" bIns="45582"/>
          <a:lstStyle/>
          <a:p>
            <a:pPr eaLnBrk="1" hangingPunct="1"/>
            <a:r>
              <a:rPr lang="en-US" altLang="en-US" smtClean="0">
                <a:latin typeface="Arial" charset="0"/>
              </a:rPr>
              <a:t>Sorting by Multiple Columns</a:t>
            </a:r>
          </a:p>
          <a:p>
            <a:pPr lvl="1" eaLnBrk="1" hangingPunct="1"/>
            <a:r>
              <a:rPr lang="en-US" altLang="en-US" smtClean="0">
                <a:latin typeface="Arial" charset="0"/>
              </a:rPr>
              <a:t>You can sort query results by more than one column. The sort limit is the number of columns in the given table.</a:t>
            </a:r>
          </a:p>
          <a:p>
            <a:pPr lvl="1" eaLnBrk="1" hangingPunct="1"/>
            <a:r>
              <a:rPr lang="en-US" altLang="en-US" smtClean="0">
                <a:latin typeface="Arial" charset="0"/>
              </a:rPr>
              <a:t>In the </a:t>
            </a:r>
            <a:r>
              <a:rPr lang="en-US" altLang="en-US" smtClean="0">
                <a:solidFill>
                  <a:srgbClr val="FC0128"/>
                </a:solidFill>
                <a:latin typeface="Courier New" pitchFamily="49" charset="0"/>
              </a:rPr>
              <a:t>ORDER</a:t>
            </a:r>
            <a:r>
              <a:rPr lang="en-US" altLang="en-US" smtClean="0">
                <a:solidFill>
                  <a:srgbClr val="FC0128"/>
                </a:solidFill>
                <a:latin typeface="Arial" charset="0"/>
              </a:rPr>
              <a:t> </a:t>
            </a:r>
            <a:r>
              <a:rPr lang="en-US" altLang="en-US" smtClean="0">
                <a:solidFill>
                  <a:srgbClr val="FC0128"/>
                </a:solidFill>
                <a:latin typeface="Courier New" pitchFamily="49" charset="0"/>
              </a:rPr>
              <a:t>BY</a:t>
            </a:r>
            <a:r>
              <a:rPr lang="en-US" altLang="en-US" smtClean="0">
                <a:solidFill>
                  <a:srgbClr val="FC0128"/>
                </a:solidFill>
                <a:latin typeface="Arial" charset="0"/>
              </a:rPr>
              <a:t> clause</a:t>
            </a:r>
            <a:r>
              <a:rPr lang="en-US" altLang="en-US" smtClean="0">
                <a:latin typeface="Arial" charset="0"/>
              </a:rPr>
              <a:t>, specify the columns, and separate the column names using commas. If you want to reverse the order of a column, specify </a:t>
            </a:r>
            <a:r>
              <a:rPr lang="en-US" altLang="en-US" smtClean="0">
                <a:latin typeface="Courier New" pitchFamily="49" charset="0"/>
              </a:rPr>
              <a:t>DESC</a:t>
            </a:r>
            <a:r>
              <a:rPr lang="en-US" altLang="en-US" smtClean="0">
                <a:latin typeface="Arial" charset="0"/>
              </a:rPr>
              <a:t> after its name. You can also order by columns that are not included in the </a:t>
            </a:r>
            <a:r>
              <a:rPr lang="en-US" altLang="en-US" smtClean="0">
                <a:latin typeface="Courier New" pitchFamily="49" charset="0"/>
              </a:rPr>
              <a:t>SELECT</a:t>
            </a:r>
            <a:r>
              <a:rPr lang="en-US" altLang="en-US" smtClean="0">
                <a:latin typeface="Arial" charset="0"/>
              </a:rPr>
              <a:t> clause. </a:t>
            </a:r>
          </a:p>
          <a:p>
            <a:pPr lvl="1" eaLnBrk="1" hangingPunct="1"/>
            <a:r>
              <a:rPr lang="en-US" altLang="en-US" b="1" smtClean="0">
                <a:latin typeface="Arial" charset="0"/>
              </a:rPr>
              <a:t>Example</a:t>
            </a:r>
            <a:endParaRPr lang="en-US" altLang="en-US" smtClean="0">
              <a:latin typeface="Arial" charset="0"/>
            </a:endParaRPr>
          </a:p>
          <a:p>
            <a:pPr lvl="1" eaLnBrk="1" hangingPunct="1"/>
            <a:r>
              <a:rPr lang="en-US" altLang="en-US" smtClean="0">
                <a:latin typeface="Arial" charset="0"/>
              </a:rPr>
              <a:t>Display the last names and salaries of all employees. Order the result by department number, and then in descending order by salary.</a:t>
            </a:r>
          </a:p>
          <a:p>
            <a:pPr lvl="1" eaLnBrk="1" hangingPunct="1"/>
            <a:endParaRPr lang="en-US" altLang="en-US" sz="500" smtClean="0">
              <a:latin typeface="Arial" charset="0"/>
            </a:endParaRPr>
          </a:p>
          <a:p>
            <a:pPr eaLnBrk="1" hangingPunct="1">
              <a:spcBef>
                <a:spcPct val="0"/>
              </a:spcBef>
            </a:pPr>
            <a:r>
              <a:rPr lang="en-US" altLang="en-US" smtClean="0">
                <a:latin typeface="Courier New" pitchFamily="49" charset="0"/>
              </a:rPr>
              <a:t>   </a:t>
            </a:r>
            <a:r>
              <a:rPr lang="en-US" altLang="en-US" b="1" smtClean="0">
                <a:latin typeface="Courier New" pitchFamily="49" charset="0"/>
              </a:rPr>
              <a:t>SELECT	  last_name, salary </a:t>
            </a:r>
          </a:p>
          <a:p>
            <a:pPr eaLnBrk="1" hangingPunct="1">
              <a:spcBef>
                <a:spcPct val="0"/>
              </a:spcBef>
            </a:pPr>
            <a:r>
              <a:rPr lang="en-US" altLang="en-US" b="1" smtClean="0">
                <a:latin typeface="Courier New" pitchFamily="49" charset="0"/>
              </a:rPr>
              <a:t>   FROM     employees</a:t>
            </a:r>
          </a:p>
          <a:p>
            <a:pPr eaLnBrk="1" hangingPunct="1">
              <a:spcBef>
                <a:spcPct val="0"/>
              </a:spcBef>
            </a:pPr>
            <a:r>
              <a:rPr lang="en-US" altLang="en-US" b="1" smtClean="0">
                <a:latin typeface="Courier New" pitchFamily="49" charset="0"/>
              </a:rPr>
              <a:t>   ORDER BY department_id, salary DESC;</a:t>
            </a:r>
            <a:endParaRPr lang="en-US" altLang="en-US" smtClean="0">
              <a:latin typeface="Arial" charset="0"/>
            </a:endParaRPr>
          </a:p>
          <a:p>
            <a:pPr lvl="1" eaLnBrk="1" hangingPunct="1"/>
            <a:endParaRPr lang="en-US" altLang="en-US" smtClean="0">
              <a:latin typeface="Arial" charset="0"/>
            </a:endParaRPr>
          </a:p>
          <a:p>
            <a:pPr lvl="1" eaLnBrk="1" hangingPunct="1"/>
            <a:endParaRPr lang="en-US" altLang="en-US" smtClean="0">
              <a:latin typeface="Arial" charset="0"/>
            </a:endParaRPr>
          </a:p>
          <a:p>
            <a:pPr lvl="1" eaLnBrk="1" hangingPunct="1"/>
            <a:endParaRPr lang="en-US" altLang="en-US" smtClean="0">
              <a:latin typeface="Arial" charset="0"/>
            </a:endParaRPr>
          </a:p>
          <a:p>
            <a:pPr eaLnBrk="1" hangingPunct="1"/>
            <a:r>
              <a:rPr lang="en-US" altLang="en-US" smtClean="0">
                <a:solidFill>
                  <a:srgbClr val="0000FF"/>
                </a:solidFill>
                <a:latin typeface="Arial" charset="0"/>
              </a:rPr>
              <a:t>Instructor Note</a:t>
            </a:r>
          </a:p>
          <a:p>
            <a:pPr lvl="1" eaLnBrk="1" hangingPunct="1"/>
            <a:r>
              <a:rPr lang="en-US" altLang="en-US" smtClean="0">
                <a:solidFill>
                  <a:srgbClr val="0000FF"/>
                </a:solidFill>
                <a:latin typeface="Arial" charset="0"/>
              </a:rPr>
              <a:t>Show that the </a:t>
            </a:r>
            <a:r>
              <a:rPr lang="en-US" altLang="en-US" smtClean="0">
                <a:solidFill>
                  <a:srgbClr val="0000FF"/>
                </a:solidFill>
                <a:latin typeface="Courier New" pitchFamily="49" charset="0"/>
              </a:rPr>
              <a:t>DEPARTMENT_ID</a:t>
            </a:r>
            <a:r>
              <a:rPr lang="en-US" altLang="en-US" smtClean="0">
                <a:solidFill>
                  <a:srgbClr val="0000FF"/>
                </a:solidFill>
                <a:latin typeface="Arial" charset="0"/>
              </a:rPr>
              <a:t> column is sorted in ascending order and the </a:t>
            </a:r>
            <a:r>
              <a:rPr lang="en-US" altLang="en-US" smtClean="0">
                <a:solidFill>
                  <a:srgbClr val="0000FF"/>
                </a:solidFill>
                <a:latin typeface="Courier New" pitchFamily="49" charset="0"/>
              </a:rPr>
              <a:t>SALARY</a:t>
            </a:r>
            <a:r>
              <a:rPr lang="en-US" altLang="en-US" smtClean="0">
                <a:solidFill>
                  <a:srgbClr val="0000FF"/>
                </a:solidFill>
                <a:latin typeface="Arial" charset="0"/>
              </a:rPr>
              <a:t> column in descending order.</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739A631A-03A2-4C7C-BF3E-6902C6ADB7FB}" type="slidenum">
              <a:rPr lang="id-ID" smtClean="0"/>
              <a:t>40</a:t>
            </a:fld>
            <a:endParaRPr lang="id-ID"/>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004" y="5364088"/>
            <a:ext cx="6610350" cy="293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73092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Penggunaan format </a:t>
            </a:r>
            <a:r>
              <a:rPr lang="en-US" dirty="0" smtClean="0"/>
              <a:t>Group Functions</a:t>
            </a:r>
            <a:r>
              <a:rPr lang="id-ID" dirty="0" smtClean="0"/>
              <a:t>:</a:t>
            </a:r>
            <a:endParaRPr lang="en-US" dirty="0" smtClean="0"/>
          </a:p>
          <a:p>
            <a:r>
              <a:rPr lang="en-US" dirty="0" smtClean="0"/>
              <a:t>• DISTINCT </a:t>
            </a:r>
            <a:r>
              <a:rPr lang="id-ID" dirty="0" smtClean="0"/>
              <a:t>artinya data yang akan digunakan</a:t>
            </a:r>
            <a:r>
              <a:rPr lang="id-ID" baseline="0" dirty="0" smtClean="0"/>
              <a:t> hanya data yang tidak duplikat.</a:t>
            </a:r>
          </a:p>
          <a:p>
            <a:r>
              <a:rPr lang="en-US" dirty="0" smtClean="0"/>
              <a:t> ALL </a:t>
            </a:r>
            <a:r>
              <a:rPr lang="id-ID" dirty="0" smtClean="0"/>
              <a:t>atinya semua data digunakan termasuk data yang duplikat</a:t>
            </a:r>
            <a:r>
              <a:rPr lang="id-ID" baseline="0" dirty="0" smtClean="0"/>
              <a:t> dan ini merupakan DEFAULT sehingga</a:t>
            </a:r>
          </a:p>
          <a:p>
            <a:r>
              <a:rPr lang="id-ID" baseline="0" dirty="0" smtClean="0"/>
              <a:t>keyword ALL tidak harus dituliskan.</a:t>
            </a:r>
            <a:r>
              <a:rPr lang="en-US" dirty="0" smtClean="0"/>
              <a:t> </a:t>
            </a:r>
            <a:endParaRPr lang="id-ID" dirty="0" smtClean="0"/>
          </a:p>
          <a:p>
            <a:r>
              <a:rPr lang="en-US" dirty="0" smtClean="0"/>
              <a:t>• T</a:t>
            </a:r>
            <a:r>
              <a:rPr lang="id-ID" dirty="0" smtClean="0"/>
              <a:t>ipe data untuk</a:t>
            </a:r>
            <a:r>
              <a:rPr lang="id-ID" baseline="0" dirty="0" smtClean="0"/>
              <a:t> fungsi dengan argumen expr bisa </a:t>
            </a:r>
            <a:r>
              <a:rPr lang="en-US" dirty="0" smtClean="0"/>
              <a:t>CHAR, VARCHAR2,</a:t>
            </a:r>
            <a:r>
              <a:rPr lang="id-ID" dirty="0" smtClean="0"/>
              <a:t> </a:t>
            </a:r>
            <a:r>
              <a:rPr lang="en-US" dirty="0" smtClean="0"/>
              <a:t>NUMBER, </a:t>
            </a:r>
            <a:r>
              <a:rPr lang="id-ID" dirty="0" smtClean="0"/>
              <a:t>atau</a:t>
            </a:r>
            <a:r>
              <a:rPr lang="en-US" dirty="0" smtClean="0"/>
              <a:t> DATE.</a:t>
            </a:r>
          </a:p>
          <a:p>
            <a:r>
              <a:rPr lang="en-US" dirty="0" smtClean="0"/>
              <a:t>• </a:t>
            </a:r>
            <a:r>
              <a:rPr lang="id-ID" dirty="0" smtClean="0"/>
              <a:t>Semua </a:t>
            </a:r>
            <a:r>
              <a:rPr lang="en-US" dirty="0" smtClean="0"/>
              <a:t>group functions </a:t>
            </a:r>
            <a:r>
              <a:rPr lang="id-ID" dirty="0" smtClean="0"/>
              <a:t>mengabaikan nilai null</a:t>
            </a:r>
            <a:r>
              <a:rPr lang="en-US" dirty="0" smtClean="0"/>
              <a:t>. </a:t>
            </a:r>
            <a:r>
              <a:rPr lang="id-ID" dirty="0" smtClean="0"/>
              <a:t>Untuk</a:t>
            </a:r>
            <a:r>
              <a:rPr lang="id-ID" baseline="0" dirty="0" smtClean="0"/>
              <a:t> mengganti nilai null, dapat digunakan fungsi2 </a:t>
            </a:r>
            <a:endParaRPr lang="en-US" dirty="0" smtClean="0"/>
          </a:p>
          <a:p>
            <a:r>
              <a:rPr lang="en-US" dirty="0" smtClean="0"/>
              <a:t>NVL, NVL2, </a:t>
            </a:r>
            <a:r>
              <a:rPr lang="id-ID" dirty="0" smtClean="0"/>
              <a:t>atau</a:t>
            </a:r>
            <a:r>
              <a:rPr lang="en-US" dirty="0" smtClean="0"/>
              <a:t> COALESCE </a:t>
            </a:r>
            <a:r>
              <a:rPr lang="id-ID" dirty="0" smtClean="0"/>
              <a:t>.</a:t>
            </a:r>
          </a:p>
          <a:p>
            <a:endParaRPr lang="id-ID" dirty="0" smtClean="0"/>
          </a:p>
        </p:txBody>
      </p:sp>
      <p:sp>
        <p:nvSpPr>
          <p:cNvPr id="4" name="Slide Number Placeholder 3"/>
          <p:cNvSpPr>
            <a:spLocks noGrp="1"/>
          </p:cNvSpPr>
          <p:nvPr>
            <p:ph type="sldNum" sz="quarter" idx="10"/>
          </p:nvPr>
        </p:nvSpPr>
        <p:spPr/>
        <p:txBody>
          <a:bodyPr/>
          <a:lstStyle/>
          <a:p>
            <a:fld id="{739A631A-03A2-4C7C-BF3E-6902C6ADB7FB}" type="slidenum">
              <a:rPr lang="id-ID" smtClean="0"/>
              <a:t>41</a:t>
            </a:fld>
            <a:endParaRPr lang="id-ID"/>
          </a:p>
        </p:txBody>
      </p:sp>
    </p:spTree>
    <p:extLst>
      <p:ext uri="{BB962C8B-B14F-4D97-AF65-F5344CB8AC3E}">
        <p14:creationId xmlns:p14="http://schemas.microsoft.com/office/powerpoint/2010/main" val="11238649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Urutan sintaks SQL dengan group function adalah</a:t>
            </a:r>
          </a:p>
          <a:p>
            <a:r>
              <a:rPr lang="id-ID" dirty="0" smtClean="0"/>
              <a:t>1. Klausa SELECT dengan kolom-kolomnya dan group functionnya</a:t>
            </a:r>
          </a:p>
          <a:p>
            <a:r>
              <a:rPr lang="id-ID" dirty="0" smtClean="0"/>
              <a:t>2.</a:t>
            </a:r>
            <a:r>
              <a:rPr lang="id-ID" baseline="0" dirty="0" smtClean="0"/>
              <a:t> </a:t>
            </a:r>
            <a:r>
              <a:rPr lang="id-ID" dirty="0" smtClean="0"/>
              <a:t>Klausa FROM untuk menyebutkan tabel yang digunakan</a:t>
            </a:r>
          </a:p>
          <a:p>
            <a:r>
              <a:rPr lang="id-ID" dirty="0" smtClean="0"/>
              <a:t>3. Klausa WHERE untuk pernyataan kondisi</a:t>
            </a:r>
          </a:p>
          <a:p>
            <a:r>
              <a:rPr lang="id-ID" dirty="0" smtClean="0"/>
              <a:t>4. Klausa GROUP BY,</a:t>
            </a:r>
            <a:r>
              <a:rPr lang="id-ID" baseline="0" dirty="0" smtClean="0"/>
              <a:t> harus ada dan kolom yang ada dalam klausa ini harus sama dengan kolom yang tidak terdapat dalam group function.</a:t>
            </a:r>
          </a:p>
          <a:p>
            <a:r>
              <a:rPr lang="id-ID" baseline="0" dirty="0" smtClean="0"/>
              <a:t>5. Klausa ORDER BY untuk mengurutkan tampilan data.</a:t>
            </a:r>
            <a:endParaRPr lang="id-ID" dirty="0"/>
          </a:p>
        </p:txBody>
      </p:sp>
      <p:sp>
        <p:nvSpPr>
          <p:cNvPr id="4" name="Slide Number Placeholder 3"/>
          <p:cNvSpPr>
            <a:spLocks noGrp="1"/>
          </p:cNvSpPr>
          <p:nvPr>
            <p:ph type="sldNum" sz="quarter" idx="10"/>
          </p:nvPr>
        </p:nvSpPr>
        <p:spPr/>
        <p:txBody>
          <a:bodyPr/>
          <a:lstStyle/>
          <a:p>
            <a:fld id="{739A631A-03A2-4C7C-BF3E-6902C6ADB7FB}" type="slidenum">
              <a:rPr lang="id-ID" smtClean="0"/>
              <a:t>42</a:t>
            </a:fld>
            <a:endParaRPr lang="id-ID"/>
          </a:p>
        </p:txBody>
      </p:sp>
    </p:spTree>
    <p:extLst>
      <p:ext uri="{BB962C8B-B14F-4D97-AF65-F5344CB8AC3E}">
        <p14:creationId xmlns:p14="http://schemas.microsoft.com/office/powerpoint/2010/main" val="495840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E6C2E57-7525-44E9-9031-FEFF06580564}" type="slidenum">
              <a:rPr lang="en-US" altLang="en-US"/>
              <a:pPr/>
              <a:t>7</a:t>
            </a:fld>
            <a:endParaRPr lang="en-US" altLang="en-US"/>
          </a:p>
        </p:txBody>
      </p:sp>
      <p:sp>
        <p:nvSpPr>
          <p:cNvPr id="53251" name="Rectangle 2"/>
          <p:cNvSpPr>
            <a:spLocks noGrp="1" noChangeArrowheads="1"/>
          </p:cNvSpPr>
          <p:nvPr>
            <p:ph type="body" idx="1"/>
          </p:nvPr>
        </p:nvSpPr>
        <p:spPr>
          <a:xfrm>
            <a:off x="412750" y="4773613"/>
            <a:ext cx="6029325" cy="37544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16" tIns="45658" rIns="91316" bIns="45658"/>
          <a:lstStyle/>
          <a:p>
            <a:pPr defTabSz="1052513" eaLnBrk="1" hangingPunct="1"/>
            <a:r>
              <a:rPr lang="en-US" altLang="en-US" smtClean="0">
                <a:latin typeface="Arial" charset="0"/>
              </a:rPr>
              <a:t>Selecting Specific Columns of All Rows</a:t>
            </a:r>
          </a:p>
          <a:p>
            <a:pPr marL="119063" lvl="1" defTabSz="1052513" eaLnBrk="1" hangingPunct="1"/>
            <a:r>
              <a:rPr lang="en-US" altLang="en-US" smtClean="0">
                <a:latin typeface="Arial" charset="0"/>
              </a:rPr>
              <a:t>You can use the </a:t>
            </a:r>
            <a:r>
              <a:rPr lang="en-US" altLang="en-US" smtClean="0">
                <a:solidFill>
                  <a:srgbClr val="FC0128"/>
                </a:solidFill>
                <a:latin typeface="Courier New" pitchFamily="49" charset="0"/>
              </a:rPr>
              <a:t>SELECT</a:t>
            </a:r>
            <a:r>
              <a:rPr lang="en-US" altLang="en-US" smtClean="0">
                <a:solidFill>
                  <a:srgbClr val="FC0128"/>
                </a:solidFill>
                <a:latin typeface="Arial" charset="0"/>
              </a:rPr>
              <a:t> statement</a:t>
            </a:r>
            <a:r>
              <a:rPr lang="en-US" altLang="en-US" smtClean="0">
                <a:latin typeface="Arial" charset="0"/>
              </a:rPr>
              <a:t> to display specific columns of the table by specifying the column names, separated by commas. The example on the slide displays all the department numbers and location numbers from the </a:t>
            </a:r>
            <a:r>
              <a:rPr lang="en-US" altLang="en-US" smtClean="0">
                <a:latin typeface="Courier New" pitchFamily="49" charset="0"/>
              </a:rPr>
              <a:t>DEPARTMENTS</a:t>
            </a:r>
            <a:r>
              <a:rPr lang="en-US" altLang="en-US" smtClean="0">
                <a:latin typeface="Arial" charset="0"/>
              </a:rPr>
              <a:t> table. </a:t>
            </a:r>
          </a:p>
          <a:p>
            <a:pPr marL="119063" lvl="1" defTabSz="1052513" eaLnBrk="1" hangingPunct="1"/>
            <a:r>
              <a:rPr lang="en-US" altLang="en-US" smtClean="0">
                <a:latin typeface="Arial" charset="0"/>
              </a:rPr>
              <a:t>In the </a:t>
            </a:r>
            <a:r>
              <a:rPr lang="en-US" altLang="en-US" smtClean="0">
                <a:latin typeface="Courier New" pitchFamily="49" charset="0"/>
              </a:rPr>
              <a:t>SELECT</a:t>
            </a:r>
            <a:r>
              <a:rPr lang="en-US" altLang="en-US" smtClean="0">
                <a:latin typeface="Arial" charset="0"/>
              </a:rPr>
              <a:t> clause, specify the columns that you want, in the order in which you want them to appear in the output. For example, to display location before department number going from left to right, you use the following statement:</a:t>
            </a:r>
          </a:p>
          <a:p>
            <a:pPr marL="119063" lvl="1" defTabSz="1052513" eaLnBrk="1" hangingPunct="1"/>
            <a:endParaRPr lang="en-US" altLang="en-US" sz="500" smtClean="0">
              <a:latin typeface="Arial" charset="0"/>
            </a:endParaRPr>
          </a:p>
          <a:p>
            <a:pPr defTabSz="1052513" eaLnBrk="1" hangingPunct="1">
              <a:spcBef>
                <a:spcPct val="0"/>
              </a:spcBef>
            </a:pPr>
            <a:r>
              <a:rPr lang="en-US" altLang="en-US" b="1" smtClean="0">
                <a:latin typeface="Courier New" pitchFamily="49" charset="0"/>
              </a:rPr>
              <a:t>    SELECT location_id, department_id</a:t>
            </a:r>
          </a:p>
          <a:p>
            <a:pPr defTabSz="1052513" eaLnBrk="1" hangingPunct="1">
              <a:spcBef>
                <a:spcPct val="0"/>
              </a:spcBef>
            </a:pPr>
            <a:r>
              <a:rPr lang="en-US" altLang="en-US" b="1" smtClean="0">
                <a:latin typeface="Courier New" pitchFamily="49" charset="0"/>
              </a:rPr>
              <a:t>    FROM   departments;</a:t>
            </a:r>
          </a:p>
          <a:p>
            <a:pPr defTabSz="1052513" eaLnBrk="1" hangingPunct="1">
              <a:spcBef>
                <a:spcPct val="0"/>
              </a:spcBef>
            </a:pPr>
            <a:endParaRPr lang="en-US" altLang="en-US" sz="500" b="1" smtClean="0">
              <a:latin typeface="Courier New" pitchFamily="49" charset="0"/>
            </a:endParaRPr>
          </a:p>
          <a:p>
            <a:pPr defTabSz="1052513" eaLnBrk="1" hangingPunct="1"/>
            <a:endParaRPr lang="en-US" altLang="en-US" smtClean="0">
              <a:solidFill>
                <a:schemeClr val="accent2"/>
              </a:solidFill>
              <a:latin typeface="Arial" charset="0"/>
            </a:endParaRPr>
          </a:p>
          <a:p>
            <a:pPr defTabSz="1052513" eaLnBrk="1" hangingPunct="1"/>
            <a:endParaRPr lang="en-US" altLang="en-US" smtClean="0">
              <a:solidFill>
                <a:schemeClr val="accent2"/>
              </a:solidFill>
              <a:latin typeface="Arial" charset="0"/>
            </a:endParaRPr>
          </a:p>
          <a:p>
            <a:pPr defTabSz="1052513" eaLnBrk="1" hangingPunct="1"/>
            <a:endParaRPr lang="en-US" altLang="en-US" smtClean="0">
              <a:solidFill>
                <a:schemeClr val="accent2"/>
              </a:solidFill>
              <a:latin typeface="Arial" charset="0"/>
            </a:endParaRPr>
          </a:p>
          <a:p>
            <a:pPr defTabSz="1052513" eaLnBrk="1" hangingPunct="1"/>
            <a:endParaRPr lang="en-US" altLang="en-US" smtClean="0">
              <a:solidFill>
                <a:schemeClr val="accent2"/>
              </a:solidFill>
              <a:latin typeface="Arial" charset="0"/>
            </a:endParaRPr>
          </a:p>
          <a:p>
            <a:pPr defTabSz="1052513" eaLnBrk="1" hangingPunct="1"/>
            <a:endParaRPr lang="en-US" altLang="en-US" smtClean="0">
              <a:solidFill>
                <a:schemeClr val="accent2"/>
              </a:solidFill>
              <a:latin typeface="Arial" charset="0"/>
            </a:endParaRPr>
          </a:p>
          <a:p>
            <a:pPr defTabSz="1052513" eaLnBrk="1" hangingPunct="1"/>
            <a:r>
              <a:rPr lang="en-US" altLang="en-US" smtClean="0">
                <a:solidFill>
                  <a:srgbClr val="0000FF"/>
                </a:solidFill>
                <a:latin typeface="Arial" charset="0"/>
              </a:rPr>
              <a:t>Instructor Note </a:t>
            </a:r>
          </a:p>
          <a:p>
            <a:pPr marL="119063" lvl="1" defTabSz="1052513" eaLnBrk="1" hangingPunct="1"/>
            <a:r>
              <a:rPr lang="en-US" altLang="en-US" smtClean="0">
                <a:solidFill>
                  <a:srgbClr val="0000FF"/>
                </a:solidFill>
                <a:latin typeface="Arial" charset="0"/>
              </a:rPr>
              <a:t>You can also select from pseudocolumns. A pseudocolumn behaves like a table column but is not actually stored in the table. You cannot insert or delete values of the pseudocolumns. Some available pseudocolumns are </a:t>
            </a:r>
            <a:r>
              <a:rPr lang="en-US" altLang="en-US" smtClean="0">
                <a:solidFill>
                  <a:srgbClr val="0000FF"/>
                </a:solidFill>
                <a:latin typeface="Courier New" pitchFamily="49" charset="0"/>
              </a:rPr>
              <a:t>CURRVAL</a:t>
            </a:r>
            <a:r>
              <a:rPr lang="en-US" altLang="en-US" smtClean="0">
                <a:solidFill>
                  <a:srgbClr val="0000FF"/>
                </a:solidFill>
                <a:latin typeface="Arial" charset="0"/>
              </a:rPr>
              <a:t>, </a:t>
            </a:r>
            <a:r>
              <a:rPr lang="en-US" altLang="en-US" smtClean="0">
                <a:solidFill>
                  <a:srgbClr val="0000FF"/>
                </a:solidFill>
                <a:latin typeface="Courier New" pitchFamily="49" charset="0"/>
              </a:rPr>
              <a:t>NEXTVAL</a:t>
            </a:r>
            <a:r>
              <a:rPr lang="en-US" altLang="en-US" smtClean="0">
                <a:solidFill>
                  <a:srgbClr val="0000FF"/>
                </a:solidFill>
                <a:latin typeface="Arial" charset="0"/>
              </a:rPr>
              <a:t>, </a:t>
            </a:r>
            <a:r>
              <a:rPr lang="en-US" altLang="en-US" smtClean="0">
                <a:solidFill>
                  <a:srgbClr val="0000FF"/>
                </a:solidFill>
                <a:latin typeface="Courier New" pitchFamily="49" charset="0"/>
              </a:rPr>
              <a:t>LEVEL</a:t>
            </a:r>
            <a:r>
              <a:rPr lang="en-US" altLang="en-US" smtClean="0">
                <a:solidFill>
                  <a:srgbClr val="0000FF"/>
                </a:solidFill>
                <a:latin typeface="Arial" charset="0"/>
              </a:rPr>
              <a:t>, </a:t>
            </a:r>
            <a:r>
              <a:rPr lang="en-US" altLang="en-US" smtClean="0">
                <a:solidFill>
                  <a:srgbClr val="0000FF"/>
                </a:solidFill>
                <a:latin typeface="Courier New" pitchFamily="49" charset="0"/>
              </a:rPr>
              <a:t>ROWID</a:t>
            </a:r>
            <a:r>
              <a:rPr lang="en-US" altLang="en-US" smtClean="0">
                <a:solidFill>
                  <a:srgbClr val="0000FF"/>
                </a:solidFill>
                <a:latin typeface="Arial" charset="0"/>
              </a:rPr>
              <a:t>, and </a:t>
            </a:r>
            <a:r>
              <a:rPr lang="en-US" altLang="en-US" smtClean="0">
                <a:solidFill>
                  <a:srgbClr val="0000FF"/>
                </a:solidFill>
                <a:latin typeface="Courier New" pitchFamily="49" charset="0"/>
              </a:rPr>
              <a:t>ROWNUM</a:t>
            </a:r>
            <a:r>
              <a:rPr lang="en-US" altLang="en-US" smtClean="0">
                <a:solidFill>
                  <a:srgbClr val="0000FF"/>
                </a:solidFill>
                <a:latin typeface="Arial" charset="0"/>
              </a:rPr>
              <a:t>.</a:t>
            </a:r>
            <a:r>
              <a:rPr lang="en-US" altLang="en-US" smtClean="0">
                <a:latin typeface="Arial" charset="0"/>
              </a:rPr>
              <a:t> </a:t>
            </a:r>
          </a:p>
        </p:txBody>
      </p:sp>
      <p:sp>
        <p:nvSpPr>
          <p:cNvPr id="53252" name="Rectangle 3"/>
          <p:cNvSpPr>
            <a:spLocks noGrp="1" noRot="1" noChangeAspect="1" noChangeArrowheads="1" noTextEdit="1"/>
          </p:cNvSpPr>
          <p:nvPr>
            <p:ph type="sldImg"/>
          </p:nvPr>
        </p:nvSpPr>
        <p:spPr>
          <a:xfrm>
            <a:off x="485775" y="153988"/>
            <a:ext cx="5884863" cy="4413250"/>
          </a:xfrm>
          <a:ln w="12700" cap="flat">
            <a:solidFill>
              <a:schemeClr val="tx1"/>
            </a:solidFill>
          </a:ln>
        </p:spPr>
      </p:sp>
      <p:pic>
        <p:nvPicPr>
          <p:cNvPr id="5325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463" y="6572250"/>
            <a:ext cx="5070475"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53254"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463" y="7554913"/>
            <a:ext cx="50800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53255" name="Text Box 6"/>
          <p:cNvSpPr txBox="1">
            <a:spLocks noChangeArrowheads="1"/>
          </p:cNvSpPr>
          <p:nvPr/>
        </p:nvSpPr>
        <p:spPr bwMode="auto">
          <a:xfrm>
            <a:off x="820738" y="7232650"/>
            <a:ext cx="349250"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175" tIns="12175" rIns="12175" bIns="12175">
            <a:spAutoFit/>
          </a:bodyPr>
          <a:lstStyle>
            <a:lvl1pPr defTabSz="788988">
              <a:defRPr>
                <a:solidFill>
                  <a:schemeClr val="tx1"/>
                </a:solidFill>
                <a:latin typeface="Arial" charset="0"/>
              </a:defRPr>
            </a:lvl1pPr>
            <a:lvl2pPr marL="742950" indent="-285750" defTabSz="788988">
              <a:defRPr>
                <a:solidFill>
                  <a:schemeClr val="tx1"/>
                </a:solidFill>
                <a:latin typeface="Arial" charset="0"/>
              </a:defRPr>
            </a:lvl2pPr>
            <a:lvl3pPr marL="1143000" indent="-228600" defTabSz="788988">
              <a:defRPr>
                <a:solidFill>
                  <a:schemeClr val="tx1"/>
                </a:solidFill>
                <a:latin typeface="Arial" charset="0"/>
              </a:defRPr>
            </a:lvl3pPr>
            <a:lvl4pPr marL="1600200" indent="-228600" defTabSz="788988">
              <a:defRPr>
                <a:solidFill>
                  <a:schemeClr val="tx1"/>
                </a:solidFill>
                <a:latin typeface="Arial" charset="0"/>
              </a:defRPr>
            </a:lvl4pPr>
            <a:lvl5pPr marL="2057400" indent="-228600" defTabSz="788988">
              <a:defRPr>
                <a:solidFill>
                  <a:schemeClr val="tx1"/>
                </a:solidFill>
                <a:latin typeface="Arial" charset="0"/>
              </a:defRPr>
            </a:lvl5pPr>
            <a:lvl6pPr marL="2514600" indent="-228600" defTabSz="788988" eaLnBrk="0" fontAlgn="base" hangingPunct="0">
              <a:spcBef>
                <a:spcPct val="0"/>
              </a:spcBef>
              <a:spcAft>
                <a:spcPct val="0"/>
              </a:spcAft>
              <a:defRPr>
                <a:solidFill>
                  <a:schemeClr val="tx1"/>
                </a:solidFill>
                <a:latin typeface="Arial" charset="0"/>
              </a:defRPr>
            </a:lvl6pPr>
            <a:lvl7pPr marL="2971800" indent="-228600" defTabSz="788988" eaLnBrk="0" fontAlgn="base" hangingPunct="0">
              <a:spcBef>
                <a:spcPct val="0"/>
              </a:spcBef>
              <a:spcAft>
                <a:spcPct val="0"/>
              </a:spcAft>
              <a:defRPr>
                <a:solidFill>
                  <a:schemeClr val="tx1"/>
                </a:solidFill>
                <a:latin typeface="Arial" charset="0"/>
              </a:defRPr>
            </a:lvl7pPr>
            <a:lvl8pPr marL="3429000" indent="-228600" defTabSz="788988" eaLnBrk="0" fontAlgn="base" hangingPunct="0">
              <a:spcBef>
                <a:spcPct val="0"/>
              </a:spcBef>
              <a:spcAft>
                <a:spcPct val="0"/>
              </a:spcAft>
              <a:defRPr>
                <a:solidFill>
                  <a:schemeClr val="tx1"/>
                </a:solidFill>
                <a:latin typeface="Arial" charset="0"/>
              </a:defRPr>
            </a:lvl8pPr>
            <a:lvl9pPr marL="3886200" indent="-228600" defTabSz="788988" eaLnBrk="0" fontAlgn="base" hangingPunct="0">
              <a:spcBef>
                <a:spcPct val="0"/>
              </a:spcBef>
              <a:spcAft>
                <a:spcPct val="0"/>
              </a:spcAft>
              <a:defRPr>
                <a:solidFill>
                  <a:schemeClr val="tx1"/>
                </a:solidFill>
                <a:latin typeface="Arial" charset="0"/>
              </a:defRPr>
            </a:lvl9pPr>
          </a:lstStyle>
          <a:p>
            <a:pPr algn="ctr" eaLnBrk="1" hangingPunct="1">
              <a:buClr>
                <a:srgbClr val="000000"/>
              </a:buClr>
              <a:buFont typeface="Arial" charset="0"/>
              <a:buNone/>
            </a:pPr>
            <a:r>
              <a:rPr lang="en-US" altLang="en-US" sz="2300" b="1"/>
              <a:t>…</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739A631A-03A2-4C7C-BF3E-6902C6ADB7FB}" type="slidenum">
              <a:rPr lang="id-ID" smtClean="0"/>
              <a:t>43</a:t>
            </a:fld>
            <a:endParaRPr lang="id-ID"/>
          </a:p>
        </p:txBody>
      </p:sp>
    </p:spTree>
    <p:extLst>
      <p:ext uri="{BB962C8B-B14F-4D97-AF65-F5344CB8AC3E}">
        <p14:creationId xmlns:p14="http://schemas.microsoft.com/office/powerpoint/2010/main" val="6335812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id-ID" dirty="0" smtClean="0"/>
          </a:p>
        </p:txBody>
      </p:sp>
      <p:sp>
        <p:nvSpPr>
          <p:cNvPr id="4" name="Slide Number Placeholder 3"/>
          <p:cNvSpPr>
            <a:spLocks noGrp="1"/>
          </p:cNvSpPr>
          <p:nvPr>
            <p:ph type="sldNum" sz="quarter" idx="10"/>
          </p:nvPr>
        </p:nvSpPr>
        <p:spPr/>
        <p:txBody>
          <a:bodyPr/>
          <a:lstStyle/>
          <a:p>
            <a:fld id="{739A631A-03A2-4C7C-BF3E-6902C6ADB7FB}" type="slidenum">
              <a:rPr lang="id-ID" smtClean="0"/>
              <a:t>44</a:t>
            </a:fld>
            <a:endParaRPr lang="id-ID"/>
          </a:p>
        </p:txBody>
      </p:sp>
    </p:spTree>
    <p:extLst>
      <p:ext uri="{BB962C8B-B14F-4D97-AF65-F5344CB8AC3E}">
        <p14:creationId xmlns:p14="http://schemas.microsoft.com/office/powerpoint/2010/main" val="175044567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Fungsi </a:t>
            </a:r>
            <a:r>
              <a:rPr lang="en-US" dirty="0" smtClean="0"/>
              <a:t>COUNT </a:t>
            </a:r>
            <a:r>
              <a:rPr lang="id-ID" dirty="0" smtClean="0"/>
              <a:t>akan menghasilkan jumlah baris data dalam tabel.</a:t>
            </a:r>
            <a:endParaRPr lang="en-US" dirty="0" smtClean="0"/>
          </a:p>
          <a:p>
            <a:r>
              <a:rPr lang="id-ID" dirty="0" smtClean="0"/>
              <a:t>Ada 3 format fungsi </a:t>
            </a:r>
            <a:r>
              <a:rPr lang="en-US" dirty="0" smtClean="0"/>
              <a:t>COUNT </a:t>
            </a:r>
            <a:r>
              <a:rPr lang="id-ID" dirty="0" smtClean="0"/>
              <a:t>, yaitu</a:t>
            </a:r>
            <a:r>
              <a:rPr lang="en-US" dirty="0" smtClean="0"/>
              <a:t>:</a:t>
            </a:r>
          </a:p>
          <a:p>
            <a:r>
              <a:rPr lang="en-US" dirty="0" smtClean="0"/>
              <a:t>• COUNT(*)</a:t>
            </a:r>
          </a:p>
          <a:p>
            <a:r>
              <a:rPr lang="en-US" dirty="0" smtClean="0"/>
              <a:t>• COUNT(</a:t>
            </a:r>
            <a:r>
              <a:rPr lang="en-US" dirty="0" err="1" smtClean="0"/>
              <a:t>expr</a:t>
            </a:r>
            <a:r>
              <a:rPr lang="en-US" dirty="0" smtClean="0"/>
              <a:t>)</a:t>
            </a:r>
          </a:p>
          <a:p>
            <a:r>
              <a:rPr lang="en-US" dirty="0" smtClean="0"/>
              <a:t>• COUNT(DISTINCT </a:t>
            </a:r>
            <a:r>
              <a:rPr lang="en-US" dirty="0" err="1" smtClean="0"/>
              <a:t>expr</a:t>
            </a:r>
            <a:r>
              <a:rPr lang="en-US" dirty="0" smtClean="0"/>
              <a:t>)</a:t>
            </a:r>
          </a:p>
          <a:p>
            <a:r>
              <a:rPr lang="en-US" dirty="0" smtClean="0"/>
              <a:t>COUNT(*) </a:t>
            </a:r>
            <a:r>
              <a:rPr lang="id-ID" dirty="0" smtClean="0"/>
              <a:t>menampilkan</a:t>
            </a:r>
            <a:r>
              <a:rPr lang="id-ID" baseline="0" dirty="0" smtClean="0"/>
              <a:t> jumlah baris data dalam tabel sesuai dengan kondisi dalam klausa WHERE apabila ada,</a:t>
            </a:r>
          </a:p>
          <a:p>
            <a:r>
              <a:rPr lang="id-ID" dirty="0" smtClean="0"/>
              <a:t>Termasuk data yang duplikat dan data yang bernilai null.</a:t>
            </a:r>
          </a:p>
          <a:p>
            <a:r>
              <a:rPr lang="id-ID" dirty="0" smtClean="0"/>
              <a:t>Sebaliknya, </a:t>
            </a:r>
            <a:r>
              <a:rPr lang="en-US" dirty="0" smtClean="0"/>
              <a:t>COUNT(</a:t>
            </a:r>
            <a:r>
              <a:rPr lang="en-US" dirty="0" err="1" smtClean="0"/>
              <a:t>expr</a:t>
            </a:r>
            <a:r>
              <a:rPr lang="en-US" dirty="0" smtClean="0"/>
              <a:t>) </a:t>
            </a:r>
            <a:r>
              <a:rPr lang="id-ID" dirty="0" smtClean="0"/>
              <a:t>menampilkan jumlah baris data yang tidak bernilai null yang ada dalam kolom yang </a:t>
            </a:r>
          </a:p>
          <a:p>
            <a:r>
              <a:rPr lang="id-ID" dirty="0" smtClean="0"/>
              <a:t>Diidentifikasi oleh expr</a:t>
            </a:r>
          </a:p>
          <a:p>
            <a:r>
              <a:rPr lang="en-US" dirty="0" smtClean="0"/>
              <a:t>COUNT(DISTINCT </a:t>
            </a:r>
            <a:r>
              <a:rPr lang="en-US" dirty="0" err="1" smtClean="0"/>
              <a:t>expr</a:t>
            </a:r>
            <a:r>
              <a:rPr lang="en-US" dirty="0" smtClean="0"/>
              <a:t>) </a:t>
            </a:r>
            <a:r>
              <a:rPr lang="id-ID" dirty="0" smtClean="0"/>
              <a:t>menampilkan jumlah data, tanpa melihat data duplikat dan data bernilai null dari kolom yang </a:t>
            </a:r>
          </a:p>
          <a:p>
            <a:r>
              <a:rPr lang="id-ID" dirty="0" smtClean="0"/>
              <a:t>Diidentifikasi oleh expr. </a:t>
            </a:r>
          </a:p>
          <a:p>
            <a:r>
              <a:rPr lang="id-ID" dirty="0" smtClean="0"/>
              <a:t>Contoh pertama pada slide menampilkan jumlah employee di dept id 50.</a:t>
            </a:r>
          </a:p>
          <a:p>
            <a:r>
              <a:rPr lang="id-ID" dirty="0" smtClean="0"/>
              <a:t>Contoh</a:t>
            </a:r>
            <a:r>
              <a:rPr lang="id-ID" baseline="0" dirty="0" smtClean="0"/>
              <a:t> yang ke dua menmpilkan jumlah employee di dept id 80 yang nilai comm pct ny tidak null.</a:t>
            </a:r>
            <a:endParaRPr lang="id-ID" dirty="0"/>
          </a:p>
        </p:txBody>
      </p:sp>
      <p:sp>
        <p:nvSpPr>
          <p:cNvPr id="4" name="Slide Number Placeholder 3"/>
          <p:cNvSpPr>
            <a:spLocks noGrp="1"/>
          </p:cNvSpPr>
          <p:nvPr>
            <p:ph type="sldNum" sz="quarter" idx="10"/>
          </p:nvPr>
        </p:nvSpPr>
        <p:spPr/>
        <p:txBody>
          <a:bodyPr/>
          <a:lstStyle/>
          <a:p>
            <a:fld id="{739A631A-03A2-4C7C-BF3E-6902C6ADB7FB}" type="slidenum">
              <a:rPr lang="id-ID" smtClean="0"/>
              <a:t>45</a:t>
            </a:fld>
            <a:endParaRPr lang="id-ID"/>
          </a:p>
        </p:txBody>
      </p:sp>
    </p:spTree>
    <p:extLst>
      <p:ext uri="{BB962C8B-B14F-4D97-AF65-F5344CB8AC3E}">
        <p14:creationId xmlns:p14="http://schemas.microsoft.com/office/powerpoint/2010/main" val="367176718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Penggunaan keyword </a:t>
            </a:r>
            <a:r>
              <a:rPr lang="en-US" dirty="0" smtClean="0"/>
              <a:t>DISTINCT </a:t>
            </a:r>
            <a:r>
              <a:rPr lang="id-ID" dirty="0" smtClean="0"/>
              <a:t>pada</a:t>
            </a:r>
            <a:r>
              <a:rPr lang="id-ID" baseline="0" dirty="0" smtClean="0"/>
              <a:t> fungsi COUNT bertujuan agar baris yang duplikat (&gt;1) untuk kolom </a:t>
            </a:r>
          </a:p>
          <a:p>
            <a:r>
              <a:rPr lang="id-ID" baseline="0" dirty="0" smtClean="0"/>
              <a:t>Yang disebutkan dalam ekspresi dihitung hanya 1 baris, dan yang bernilai NULL tidak dihitung.</a:t>
            </a:r>
          </a:p>
          <a:p>
            <a:r>
              <a:rPr lang="id-ID" baseline="0" dirty="0" smtClean="0"/>
              <a:t>Contoh pada slide sintaks SQL menghitung jumlah baris untuk kolom department_id dengan mengeliminasi</a:t>
            </a:r>
          </a:p>
          <a:p>
            <a:r>
              <a:rPr lang="id-ID" baseline="0" dirty="0" smtClean="0"/>
              <a:t>Baris yang duplikat dan yang bernilai NULL.</a:t>
            </a:r>
          </a:p>
        </p:txBody>
      </p:sp>
      <p:sp>
        <p:nvSpPr>
          <p:cNvPr id="4" name="Slide Number Placeholder 3"/>
          <p:cNvSpPr>
            <a:spLocks noGrp="1"/>
          </p:cNvSpPr>
          <p:nvPr>
            <p:ph type="sldNum" sz="quarter" idx="10"/>
          </p:nvPr>
        </p:nvSpPr>
        <p:spPr/>
        <p:txBody>
          <a:bodyPr/>
          <a:lstStyle/>
          <a:p>
            <a:fld id="{739A631A-03A2-4C7C-BF3E-6902C6ADB7FB}" type="slidenum">
              <a:rPr lang="id-ID" smtClean="0"/>
              <a:t>46</a:t>
            </a:fld>
            <a:endParaRPr lang="id-ID"/>
          </a:p>
        </p:txBody>
      </p:sp>
    </p:spTree>
    <p:extLst>
      <p:ext uri="{BB962C8B-B14F-4D97-AF65-F5344CB8AC3E}">
        <p14:creationId xmlns:p14="http://schemas.microsoft.com/office/powerpoint/2010/main" val="89760754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Penggunaan </a:t>
            </a:r>
            <a:r>
              <a:rPr lang="en-US" dirty="0" smtClean="0"/>
              <a:t>Group Functions </a:t>
            </a:r>
            <a:r>
              <a:rPr lang="id-ID" dirty="0" smtClean="0"/>
              <a:t>akan mengabaikan nilai </a:t>
            </a:r>
            <a:r>
              <a:rPr lang="en-US" dirty="0" smtClean="0"/>
              <a:t>Null</a:t>
            </a:r>
            <a:r>
              <a:rPr lang="id-ID" dirty="0" smtClean="0"/>
              <a:t>. Bila nilai null</a:t>
            </a:r>
          </a:p>
          <a:p>
            <a:r>
              <a:rPr lang="id-ID" dirty="0" smtClean="0"/>
              <a:t>Akan diperhitungkan, maka harus digunakan fungsi NVL yang akan mengkonversi</a:t>
            </a:r>
          </a:p>
          <a:p>
            <a:r>
              <a:rPr lang="id-ID" dirty="0" smtClean="0"/>
              <a:t>Nilai NULL menjadi 0.</a:t>
            </a:r>
          </a:p>
          <a:p>
            <a:r>
              <a:rPr lang="id-ID" dirty="0" smtClean="0"/>
              <a:t>Contoh pada slide:</a:t>
            </a:r>
          </a:p>
          <a:p>
            <a:r>
              <a:rPr lang="id-ID" dirty="0" smtClean="0"/>
              <a:t>Sintaks yang pertama menghitung rata-rata comm_pct berdasarkan baris dalam tabel</a:t>
            </a:r>
          </a:p>
          <a:p>
            <a:r>
              <a:rPr lang="id-ID" dirty="0" smtClean="0"/>
              <a:t>Yang mempunyai nilai comm_pct .</a:t>
            </a:r>
            <a:r>
              <a:rPr lang="id-ID" baseline="0" dirty="0" smtClean="0"/>
              <a:t> Perhitungannya adalah Jumlah total comm_pct </a:t>
            </a:r>
          </a:p>
          <a:p>
            <a:r>
              <a:rPr lang="id-ID" baseline="0" dirty="0" smtClean="0"/>
              <a:t>dibagi total employees yang menerima comm.</a:t>
            </a:r>
          </a:p>
          <a:p>
            <a:r>
              <a:rPr lang="id-ID" baseline="0" dirty="0" smtClean="0"/>
              <a:t>Sintaks yang ke dua menghitung rata-rata comm pct berdasarkan semua baris dalam tabel</a:t>
            </a:r>
          </a:p>
          <a:p>
            <a:r>
              <a:rPr lang="id-ID" baseline="0" dirty="0" smtClean="0"/>
              <a:t>Termasuk yang bernilai null. Perhitungannya adalah total comm pct dibagi total employee.</a:t>
            </a:r>
          </a:p>
          <a:p>
            <a:r>
              <a:rPr lang="id-ID" baseline="0" dirty="0" smtClean="0"/>
              <a:t>Dapat dilihat bahwa kedua sintaks memberikan hasil yang berbeda.</a:t>
            </a:r>
          </a:p>
          <a:p>
            <a:r>
              <a:rPr lang="id-ID" baseline="0" dirty="0" smtClean="0"/>
              <a:t>  </a:t>
            </a:r>
            <a:endParaRPr lang="en-US" dirty="0" smtClean="0"/>
          </a:p>
        </p:txBody>
      </p:sp>
      <p:sp>
        <p:nvSpPr>
          <p:cNvPr id="4" name="Slide Number Placeholder 3"/>
          <p:cNvSpPr>
            <a:spLocks noGrp="1"/>
          </p:cNvSpPr>
          <p:nvPr>
            <p:ph type="sldNum" sz="quarter" idx="10"/>
          </p:nvPr>
        </p:nvSpPr>
        <p:spPr/>
        <p:txBody>
          <a:bodyPr/>
          <a:lstStyle/>
          <a:p>
            <a:fld id="{739A631A-03A2-4C7C-BF3E-6902C6ADB7FB}" type="slidenum">
              <a:rPr lang="id-ID" smtClean="0"/>
              <a:t>47</a:t>
            </a:fld>
            <a:endParaRPr lang="id-ID"/>
          </a:p>
        </p:txBody>
      </p:sp>
    </p:spTree>
    <p:extLst>
      <p:ext uri="{BB962C8B-B14F-4D97-AF65-F5344CB8AC3E}">
        <p14:creationId xmlns:p14="http://schemas.microsoft.com/office/powerpoint/2010/main" val="37305319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Membuat</a:t>
            </a:r>
            <a:r>
              <a:rPr lang="en-US" dirty="0" smtClean="0"/>
              <a:t> Groups Data</a:t>
            </a:r>
          </a:p>
          <a:p>
            <a:r>
              <a:rPr lang="id-ID" dirty="0" smtClean="0"/>
              <a:t>Pada slide sebelumnya telah</a:t>
            </a:r>
            <a:r>
              <a:rPr lang="id-ID" baseline="0" dirty="0" smtClean="0"/>
              <a:t> dijelaskan bahwa semua group function menganggap tabel sebagai satu grup informasi.</a:t>
            </a:r>
            <a:r>
              <a:rPr lang="en-US" dirty="0" smtClean="0"/>
              <a:t> </a:t>
            </a:r>
            <a:endParaRPr lang="id-ID" dirty="0" smtClean="0"/>
          </a:p>
          <a:p>
            <a:r>
              <a:rPr lang="id-ID" dirty="0" smtClean="0"/>
              <a:t>Terkadang kita harus membagi informasi dalam tabel menjadi beberapa grup kecil. Hal ini dapat dilakukan dengan</a:t>
            </a:r>
          </a:p>
          <a:p>
            <a:r>
              <a:rPr lang="id-ID" dirty="0" smtClean="0"/>
              <a:t>Menggunakan klausa GROUP BY.</a:t>
            </a:r>
          </a:p>
          <a:p>
            <a:r>
              <a:rPr lang="id-ID" dirty="0" smtClean="0"/>
              <a:t>Contoh</a:t>
            </a:r>
            <a:r>
              <a:rPr lang="id-ID" baseline="0" dirty="0" smtClean="0"/>
              <a:t> ilustrasi pada slide memperlihatkan data rata-rata salary tetapi dibagi lagi menjadi grup departemen. Sehingga </a:t>
            </a:r>
          </a:p>
          <a:p>
            <a:r>
              <a:rPr lang="id-ID" baseline="0" dirty="0" smtClean="0"/>
              <a:t>Hasil yang diperoleh adalah rata-rata salary untuk setiap departemen.</a:t>
            </a:r>
            <a:endParaRPr lang="id-ID" dirty="0"/>
          </a:p>
        </p:txBody>
      </p:sp>
      <p:sp>
        <p:nvSpPr>
          <p:cNvPr id="4" name="Slide Number Placeholder 3"/>
          <p:cNvSpPr>
            <a:spLocks noGrp="1"/>
          </p:cNvSpPr>
          <p:nvPr>
            <p:ph type="sldNum" sz="quarter" idx="10"/>
          </p:nvPr>
        </p:nvSpPr>
        <p:spPr/>
        <p:txBody>
          <a:bodyPr/>
          <a:lstStyle/>
          <a:p>
            <a:fld id="{739A631A-03A2-4C7C-BF3E-6902C6ADB7FB}" type="slidenum">
              <a:rPr lang="id-ID" smtClean="0"/>
              <a:t>48</a:t>
            </a:fld>
            <a:endParaRPr lang="id-ID"/>
          </a:p>
        </p:txBody>
      </p:sp>
    </p:spTree>
    <p:extLst>
      <p:ext uri="{BB962C8B-B14F-4D97-AF65-F5344CB8AC3E}">
        <p14:creationId xmlns:p14="http://schemas.microsoft.com/office/powerpoint/2010/main" val="337904665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Kita dapat menggunakan klausa GROUP BY, agar data-data dalam tabel dapat dibagi</a:t>
            </a:r>
            <a:r>
              <a:rPr lang="id-ID" baseline="0" dirty="0" smtClean="0"/>
              <a:t> </a:t>
            </a:r>
            <a:r>
              <a:rPr lang="id-ID" dirty="0" smtClean="0"/>
              <a:t>menjadi kelompok yang lebih kecil</a:t>
            </a:r>
          </a:p>
          <a:p>
            <a:r>
              <a:rPr lang="id-ID" dirty="0" smtClean="0"/>
              <a:t>Dengan menggunakan group function akan dihasilkan rangkuman informasi setiap grup.</a:t>
            </a:r>
          </a:p>
          <a:p>
            <a:r>
              <a:rPr lang="id-ID" dirty="0" smtClean="0"/>
              <a:t>Dalam format sintaks:</a:t>
            </a:r>
          </a:p>
          <a:p>
            <a:r>
              <a:rPr lang="id-ID" dirty="0" smtClean="0"/>
              <a:t>Ekspresi GROUP BYmenyebutkan nama kolom dimana nilainya menentukan dasar dari pengelompokkan baris data.</a:t>
            </a:r>
          </a:p>
          <a:p>
            <a:r>
              <a:rPr lang="en-US" dirty="0" smtClean="0"/>
              <a:t>• </a:t>
            </a:r>
            <a:r>
              <a:rPr lang="id-ID" dirty="0" smtClean="0"/>
              <a:t>jika kita menggunakan </a:t>
            </a:r>
            <a:r>
              <a:rPr lang="en-US" dirty="0" smtClean="0"/>
              <a:t>group function </a:t>
            </a:r>
            <a:r>
              <a:rPr lang="id-ID" dirty="0" smtClean="0"/>
              <a:t>dalam klausa </a:t>
            </a:r>
            <a:r>
              <a:rPr lang="en-US" dirty="0" smtClean="0"/>
              <a:t>SELECT</a:t>
            </a:r>
            <a:r>
              <a:rPr lang="id-ID" dirty="0" smtClean="0"/>
              <a:t>, kita tidak dapat menampilkan hasilnya</a:t>
            </a:r>
            <a:r>
              <a:rPr lang="id-ID" baseline="0" dirty="0" smtClean="0"/>
              <a:t> untuk setiap</a:t>
            </a:r>
          </a:p>
          <a:p>
            <a:r>
              <a:rPr lang="id-ID" baseline="0" dirty="0" smtClean="0"/>
              <a:t>Baris data, tetapi akan ditampilkan per grup sesuai pada klausa GROUP BY.</a:t>
            </a:r>
            <a:r>
              <a:rPr lang="en-US" dirty="0" smtClean="0"/>
              <a:t> </a:t>
            </a:r>
            <a:endParaRPr lang="id-ID" dirty="0" smtClean="0"/>
          </a:p>
          <a:p>
            <a:pPr marL="0" indent="0">
              <a:buNone/>
            </a:pPr>
            <a:r>
              <a:rPr lang="en-US" sz="1200" dirty="0" smtClean="0"/>
              <a:t>• </a:t>
            </a:r>
            <a:r>
              <a:rPr lang="id-ID" sz="1200" dirty="0" smtClean="0"/>
              <a:t>Penggunaan klausa </a:t>
            </a:r>
            <a:r>
              <a:rPr lang="en-US" sz="1200" dirty="0" smtClean="0"/>
              <a:t>WHERE </a:t>
            </a:r>
            <a:r>
              <a:rPr lang="id-ID" sz="1200" dirty="0" smtClean="0"/>
              <a:t>menjadikan data-data dipilih dulu sebelum dikelompokkan.</a:t>
            </a:r>
            <a:endParaRPr lang="en-US" sz="1200" dirty="0" smtClean="0"/>
          </a:p>
          <a:p>
            <a:pPr marL="0" indent="0">
              <a:buNone/>
            </a:pPr>
            <a:r>
              <a:rPr lang="en-US" sz="1200" dirty="0" smtClean="0"/>
              <a:t>• </a:t>
            </a:r>
            <a:r>
              <a:rPr lang="id-ID" sz="1200" dirty="0" smtClean="0"/>
              <a:t>Kolom yang terdapat dalam klausa GROUP BY, harus ada dalam klausa SELECT.</a:t>
            </a:r>
            <a:endParaRPr lang="en-US" sz="1200" dirty="0" smtClean="0"/>
          </a:p>
          <a:p>
            <a:pPr marL="0" indent="0">
              <a:buNone/>
            </a:pPr>
            <a:r>
              <a:rPr lang="en-US" sz="1200" dirty="0" smtClean="0"/>
              <a:t>• </a:t>
            </a:r>
            <a:r>
              <a:rPr lang="id-ID" sz="1200" dirty="0" smtClean="0"/>
              <a:t>alias Kolom tidak bisa digunakan dalam klausa </a:t>
            </a:r>
            <a:r>
              <a:rPr lang="en-US" sz="1200" dirty="0" smtClean="0"/>
              <a:t>GROUP BY.</a:t>
            </a:r>
            <a:endParaRPr lang="id-ID" sz="1200" dirty="0" smtClean="0"/>
          </a:p>
          <a:p>
            <a:endParaRPr lang="id-ID" dirty="0"/>
          </a:p>
        </p:txBody>
      </p:sp>
      <p:sp>
        <p:nvSpPr>
          <p:cNvPr id="4" name="Slide Number Placeholder 3"/>
          <p:cNvSpPr>
            <a:spLocks noGrp="1"/>
          </p:cNvSpPr>
          <p:nvPr>
            <p:ph type="sldNum" sz="quarter" idx="10"/>
          </p:nvPr>
        </p:nvSpPr>
        <p:spPr/>
        <p:txBody>
          <a:bodyPr/>
          <a:lstStyle/>
          <a:p>
            <a:fld id="{739A631A-03A2-4C7C-BF3E-6902C6ADB7FB}" type="slidenum">
              <a:rPr lang="id-ID" smtClean="0"/>
              <a:t>49</a:t>
            </a:fld>
            <a:endParaRPr lang="id-ID"/>
          </a:p>
        </p:txBody>
      </p:sp>
    </p:spTree>
    <p:extLst>
      <p:ext uri="{BB962C8B-B14F-4D97-AF65-F5344CB8AC3E}">
        <p14:creationId xmlns:p14="http://schemas.microsoft.com/office/powerpoint/2010/main" val="228679872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Jika menggunakan klausa GROUP BY, pastikan semua kolom yang ada dalam klausa SELECT, </a:t>
            </a:r>
          </a:p>
          <a:p>
            <a:r>
              <a:rPr lang="id-ID" dirty="0" smtClean="0"/>
              <a:t>Yang</a:t>
            </a:r>
            <a:r>
              <a:rPr lang="id-ID" baseline="0" dirty="0" smtClean="0"/>
              <a:t> bukan dalam group function, harus ada dalam klausa GROUP BY.</a:t>
            </a:r>
            <a:endParaRPr lang="id-ID" dirty="0" smtClean="0"/>
          </a:p>
          <a:p>
            <a:r>
              <a:rPr lang="id-ID" dirty="0" smtClean="0"/>
              <a:t>Contoh pada slide menampilkan dept id, rata-rata salary untuk setiap dept id.</a:t>
            </a:r>
          </a:p>
          <a:p>
            <a:r>
              <a:rPr lang="id-ID" dirty="0" smtClean="0"/>
              <a:t>Bagaimana sintaks ini diproses dalam server basis data?</a:t>
            </a:r>
          </a:p>
          <a:p>
            <a:r>
              <a:rPr lang="id-ID" dirty="0" smtClean="0"/>
              <a:t>1. Klausa </a:t>
            </a:r>
            <a:r>
              <a:rPr lang="en-US" dirty="0" smtClean="0"/>
              <a:t>SELECT </a:t>
            </a:r>
            <a:r>
              <a:rPr lang="id-ID" dirty="0" smtClean="0"/>
              <a:t>menyebutkan kolom-kolom yang harus diambil, yaitu :</a:t>
            </a:r>
            <a:endParaRPr lang="en-US" dirty="0" smtClean="0"/>
          </a:p>
          <a:p>
            <a:r>
              <a:rPr lang="en-US" dirty="0" smtClean="0"/>
              <a:t>- </a:t>
            </a:r>
            <a:r>
              <a:rPr lang="id-ID" dirty="0" smtClean="0"/>
              <a:t>Kolom </a:t>
            </a:r>
            <a:r>
              <a:rPr lang="en-US" dirty="0" smtClean="0"/>
              <a:t>Department </a:t>
            </a:r>
            <a:r>
              <a:rPr lang="id-ID" dirty="0" smtClean="0"/>
              <a:t>id dalam tabel </a:t>
            </a:r>
            <a:r>
              <a:rPr lang="en-US" dirty="0" smtClean="0"/>
              <a:t>EMPLOYEES </a:t>
            </a:r>
          </a:p>
          <a:p>
            <a:r>
              <a:rPr lang="en-US" dirty="0" smtClean="0"/>
              <a:t>- </a:t>
            </a:r>
            <a:r>
              <a:rPr lang="id-ID" dirty="0" smtClean="0"/>
              <a:t>rata-rata salary dalam grup berdasarkan kolom yang ditulis dalam klausa </a:t>
            </a:r>
            <a:r>
              <a:rPr lang="en-US" dirty="0" smtClean="0"/>
              <a:t>GROUP BY</a:t>
            </a:r>
          </a:p>
          <a:p>
            <a:r>
              <a:rPr lang="id-ID" dirty="0" smtClean="0"/>
              <a:t>2. Klausa </a:t>
            </a:r>
            <a:r>
              <a:rPr lang="en-US" dirty="0" smtClean="0"/>
              <a:t>FROM </a:t>
            </a:r>
            <a:r>
              <a:rPr lang="id-ID" dirty="0" smtClean="0"/>
              <a:t>menyebutkan nama tabel yang harus diakses yaitu tabel</a:t>
            </a:r>
            <a:r>
              <a:rPr lang="id-ID" baseline="0" dirty="0" smtClean="0"/>
              <a:t> </a:t>
            </a:r>
            <a:r>
              <a:rPr lang="en-US" dirty="0" smtClean="0"/>
              <a:t>EMPLOYEES</a:t>
            </a:r>
          </a:p>
          <a:p>
            <a:r>
              <a:rPr lang="id-ID" dirty="0" smtClean="0"/>
              <a:t>3. Klausa </a:t>
            </a:r>
            <a:r>
              <a:rPr lang="en-US" dirty="0" smtClean="0"/>
              <a:t>WHERE </a:t>
            </a:r>
            <a:r>
              <a:rPr lang="id-ID" dirty="0" smtClean="0"/>
              <a:t>memilih baris data.</a:t>
            </a:r>
            <a:r>
              <a:rPr lang="id-ID" baseline="0" dirty="0" smtClean="0"/>
              <a:t> Karena tidak ada klausa WHERE, maka semua data dipilih.</a:t>
            </a:r>
          </a:p>
          <a:p>
            <a:r>
              <a:rPr lang="id-ID" baseline="0" dirty="0" smtClean="0"/>
              <a:t>4. Klausa </a:t>
            </a:r>
            <a:r>
              <a:rPr lang="en-US" dirty="0" smtClean="0"/>
              <a:t>GROUP BY </a:t>
            </a:r>
            <a:r>
              <a:rPr lang="id-ID" dirty="0" smtClean="0"/>
              <a:t>menentukan bagaimana baris-baris data harus dikelompokkan. Baris data dikelompokkan</a:t>
            </a:r>
          </a:p>
          <a:p>
            <a:r>
              <a:rPr lang="id-ID" dirty="0" smtClean="0"/>
              <a:t>Berdasarkan</a:t>
            </a:r>
            <a:r>
              <a:rPr lang="id-ID" baseline="0" dirty="0" smtClean="0"/>
              <a:t> </a:t>
            </a:r>
            <a:r>
              <a:rPr lang="en-US" dirty="0" smtClean="0"/>
              <a:t>department </a:t>
            </a:r>
            <a:r>
              <a:rPr lang="id-ID" dirty="0" smtClean="0"/>
              <a:t>id, sehingga fungsi </a:t>
            </a:r>
            <a:r>
              <a:rPr lang="en-US" dirty="0" smtClean="0"/>
              <a:t>AVG </a:t>
            </a:r>
            <a:r>
              <a:rPr lang="id-ID" dirty="0" smtClean="0"/>
              <a:t> yang diaplikasikan terhadap kolom </a:t>
            </a:r>
            <a:r>
              <a:rPr lang="en-US" dirty="0" smtClean="0"/>
              <a:t>salary</a:t>
            </a:r>
            <a:r>
              <a:rPr lang="id-ID" dirty="0" smtClean="0"/>
              <a:t> menghitung rata-</a:t>
            </a:r>
          </a:p>
          <a:p>
            <a:r>
              <a:rPr lang="id-ID" dirty="0" smtClean="0"/>
              <a:t>Rata salary untuk</a:t>
            </a:r>
            <a:r>
              <a:rPr lang="id-ID" baseline="0" dirty="0" smtClean="0"/>
              <a:t> setiap</a:t>
            </a:r>
            <a:r>
              <a:rPr lang="id-ID" dirty="0" smtClean="0"/>
              <a:t> dept id.</a:t>
            </a:r>
            <a:endParaRPr lang="en-US" dirty="0" smtClean="0"/>
          </a:p>
          <a:p>
            <a:endParaRPr lang="id-ID" dirty="0"/>
          </a:p>
        </p:txBody>
      </p:sp>
      <p:sp>
        <p:nvSpPr>
          <p:cNvPr id="4" name="Slide Number Placeholder 3"/>
          <p:cNvSpPr>
            <a:spLocks noGrp="1"/>
          </p:cNvSpPr>
          <p:nvPr>
            <p:ph type="sldNum" sz="quarter" idx="10"/>
          </p:nvPr>
        </p:nvSpPr>
        <p:spPr/>
        <p:txBody>
          <a:bodyPr/>
          <a:lstStyle/>
          <a:p>
            <a:fld id="{739A631A-03A2-4C7C-BF3E-6902C6ADB7FB}" type="slidenum">
              <a:rPr lang="id-ID" smtClean="0"/>
              <a:t>50</a:t>
            </a:fld>
            <a:endParaRPr lang="id-ID"/>
          </a:p>
        </p:txBody>
      </p:sp>
    </p:spTree>
    <p:extLst>
      <p:ext uri="{BB962C8B-B14F-4D97-AF65-F5344CB8AC3E}">
        <p14:creationId xmlns:p14="http://schemas.microsoft.com/office/powerpoint/2010/main" val="158907176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Nama kolom dalam klausa </a:t>
            </a:r>
            <a:r>
              <a:rPr lang="en-US" dirty="0" smtClean="0"/>
              <a:t>GROUP BY </a:t>
            </a:r>
            <a:r>
              <a:rPr lang="id-ID" dirty="0" smtClean="0"/>
              <a:t>tidak harus ada dalam klausa </a:t>
            </a:r>
            <a:r>
              <a:rPr lang="en-US" dirty="0" smtClean="0"/>
              <a:t>SELECT. </a:t>
            </a:r>
            <a:endParaRPr lang="id-ID" dirty="0" smtClean="0"/>
          </a:p>
          <a:p>
            <a:r>
              <a:rPr lang="id-ID" dirty="0" smtClean="0"/>
              <a:t>Contoh pada slide sintaks SELECT menampilkan rata-rata salary untuk setiap departemen</a:t>
            </a:r>
          </a:p>
          <a:p>
            <a:r>
              <a:rPr lang="id-ID" dirty="0" smtClean="0"/>
              <a:t>Tanpa menampilkan kolom</a:t>
            </a:r>
            <a:r>
              <a:rPr lang="id-ID" baseline="0" dirty="0" smtClean="0"/>
              <a:t> dept id.</a:t>
            </a:r>
            <a:r>
              <a:rPr lang="en-US" dirty="0" smtClean="0"/>
              <a:t> </a:t>
            </a:r>
            <a:endParaRPr lang="id-ID" dirty="0" smtClean="0"/>
          </a:p>
          <a:p>
            <a:r>
              <a:rPr lang="id-ID" dirty="0" smtClean="0"/>
              <a:t>Tetapi tanpa kolom dept id, data yang ditampilkan menjadi kurang informatif </a:t>
            </a:r>
          </a:p>
          <a:p>
            <a:r>
              <a:rPr lang="id-ID" dirty="0" smtClean="0"/>
              <a:t>sehingga akan lebih baik apabila kolom dept id disertakan dalam klausa SELECT</a:t>
            </a:r>
          </a:p>
        </p:txBody>
      </p:sp>
      <p:sp>
        <p:nvSpPr>
          <p:cNvPr id="4" name="Slide Number Placeholder 3"/>
          <p:cNvSpPr>
            <a:spLocks noGrp="1"/>
          </p:cNvSpPr>
          <p:nvPr>
            <p:ph type="sldNum" sz="quarter" idx="10"/>
          </p:nvPr>
        </p:nvSpPr>
        <p:spPr/>
        <p:txBody>
          <a:bodyPr/>
          <a:lstStyle/>
          <a:p>
            <a:fld id="{739A631A-03A2-4C7C-BF3E-6902C6ADB7FB}" type="slidenum">
              <a:rPr lang="id-ID" smtClean="0"/>
              <a:t>51</a:t>
            </a:fld>
            <a:endParaRPr lang="id-ID"/>
          </a:p>
        </p:txBody>
      </p:sp>
    </p:spTree>
    <p:extLst>
      <p:ext uri="{BB962C8B-B14F-4D97-AF65-F5344CB8AC3E}">
        <p14:creationId xmlns:p14="http://schemas.microsoft.com/office/powerpoint/2010/main" val="400405302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Terkadang kita membutuhkan data yang ditampilkan per</a:t>
            </a:r>
            <a:r>
              <a:rPr lang="id-ID" baseline="0" dirty="0" smtClean="0"/>
              <a:t> grup dalam grup. </a:t>
            </a:r>
          </a:p>
          <a:p>
            <a:r>
              <a:rPr lang="id-ID" baseline="0" dirty="0" smtClean="0"/>
              <a:t>Sebagai ilustrasi, pada slide memperlihatkan laporan yang menampilkan total salary untuk </a:t>
            </a:r>
          </a:p>
          <a:p>
            <a:r>
              <a:rPr lang="id-ID" baseline="0" dirty="0" smtClean="0"/>
              <a:t>Setiap job title pada setiap departemen.</a:t>
            </a:r>
            <a:r>
              <a:rPr lang="en-US" dirty="0" smtClean="0"/>
              <a:t> </a:t>
            </a:r>
            <a:endParaRPr lang="id-ID" dirty="0" smtClean="0"/>
          </a:p>
          <a:p>
            <a:r>
              <a:rPr lang="id-ID" dirty="0" smtClean="0"/>
              <a:t>Tabel </a:t>
            </a:r>
            <a:r>
              <a:rPr lang="en-US" dirty="0" smtClean="0"/>
              <a:t>EMPLOYEES</a:t>
            </a:r>
            <a:r>
              <a:rPr lang="id-ID" dirty="0" smtClean="0"/>
              <a:t>, pertama digrupkan berdasarkan dept id, kemudian hasilnya digrupkan lagi</a:t>
            </a:r>
          </a:p>
          <a:p>
            <a:r>
              <a:rPr lang="id-ID" dirty="0" smtClean="0"/>
              <a:t>Berdasarkan job title. </a:t>
            </a:r>
          </a:p>
          <a:p>
            <a:r>
              <a:rPr lang="id-ID" dirty="0" smtClean="0"/>
              <a:t>Contoh semua IT programmer di dept id 60 digrupkan, kemudian salary untuk semua IT prog</a:t>
            </a:r>
          </a:p>
          <a:p>
            <a:r>
              <a:rPr lang="id-ID" dirty="0" smtClean="0"/>
              <a:t>Dijumlahkan menghasilkan</a:t>
            </a:r>
            <a:r>
              <a:rPr lang="id-ID" baseline="0" dirty="0" smtClean="0"/>
              <a:t> total salary utk IT Prog di dept id 60.</a:t>
            </a:r>
            <a:endParaRPr lang="id-ID" dirty="0"/>
          </a:p>
        </p:txBody>
      </p:sp>
      <p:sp>
        <p:nvSpPr>
          <p:cNvPr id="4" name="Slide Number Placeholder 3"/>
          <p:cNvSpPr>
            <a:spLocks noGrp="1"/>
          </p:cNvSpPr>
          <p:nvPr>
            <p:ph type="sldNum" sz="quarter" idx="10"/>
          </p:nvPr>
        </p:nvSpPr>
        <p:spPr/>
        <p:txBody>
          <a:bodyPr/>
          <a:lstStyle/>
          <a:p>
            <a:fld id="{739A631A-03A2-4C7C-BF3E-6902C6ADB7FB}" type="slidenum">
              <a:rPr lang="id-ID" smtClean="0"/>
              <a:t>52</a:t>
            </a:fld>
            <a:endParaRPr lang="id-ID"/>
          </a:p>
        </p:txBody>
      </p:sp>
    </p:spTree>
    <p:extLst>
      <p:ext uri="{BB962C8B-B14F-4D97-AF65-F5344CB8AC3E}">
        <p14:creationId xmlns:p14="http://schemas.microsoft.com/office/powerpoint/2010/main" val="3152733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32B3F9E-1A24-4E4F-91DC-25A7875C664B}" type="slidenum">
              <a:rPr lang="en-US" altLang="en-US"/>
              <a:pPr/>
              <a:t>8</a:t>
            </a:fld>
            <a:endParaRPr lang="en-US" altLang="en-US"/>
          </a:p>
        </p:txBody>
      </p:sp>
      <p:sp>
        <p:nvSpPr>
          <p:cNvPr id="54275" name="Rectangle 2"/>
          <p:cNvSpPr>
            <a:spLocks noGrp="1" noChangeArrowheads="1"/>
          </p:cNvSpPr>
          <p:nvPr>
            <p:ph type="body" idx="1"/>
          </p:nvPr>
        </p:nvSpPr>
        <p:spPr>
          <a:xfrm>
            <a:off x="412750" y="4773613"/>
            <a:ext cx="6029325" cy="37544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16" tIns="45658" rIns="91316" bIns="45658"/>
          <a:lstStyle/>
          <a:p>
            <a:pPr defTabSz="425450" eaLnBrk="1" hangingPunct="1"/>
            <a:r>
              <a:rPr lang="en-US" altLang="en-US" smtClean="0">
                <a:latin typeface="Arial" charset="0"/>
              </a:rPr>
              <a:t>Arithmetic Expressions</a:t>
            </a:r>
          </a:p>
          <a:p>
            <a:pPr marL="119063" lvl="1" defTabSz="425450" eaLnBrk="1" hangingPunct="1"/>
            <a:r>
              <a:rPr lang="en-US" altLang="en-US" smtClean="0">
                <a:latin typeface="Arial" charset="0"/>
              </a:rPr>
              <a:t>You may need to modify the way in which data is displayed, perform </a:t>
            </a:r>
            <a:r>
              <a:rPr lang="en-US" altLang="en-US" smtClean="0">
                <a:solidFill>
                  <a:srgbClr val="FC0128"/>
                </a:solidFill>
                <a:latin typeface="Arial" charset="0"/>
              </a:rPr>
              <a:t>calculations,</a:t>
            </a:r>
            <a:r>
              <a:rPr lang="en-US" altLang="en-US" smtClean="0">
                <a:latin typeface="Arial" charset="0"/>
              </a:rPr>
              <a:t> or look at what-if scenarios. These are all possible using </a:t>
            </a:r>
            <a:r>
              <a:rPr lang="en-US" altLang="en-US" smtClean="0">
                <a:solidFill>
                  <a:srgbClr val="FC0128"/>
                </a:solidFill>
                <a:latin typeface="Arial" charset="0"/>
              </a:rPr>
              <a:t>arithmetic expressions</a:t>
            </a:r>
            <a:r>
              <a:rPr lang="en-US" altLang="en-US" smtClean="0">
                <a:latin typeface="Arial" charset="0"/>
              </a:rPr>
              <a:t>. An arithmetic expression can contain column names, constant numeric values, and the arithmetic operators.</a:t>
            </a:r>
          </a:p>
          <a:p>
            <a:pPr defTabSz="425450" eaLnBrk="1" hangingPunct="1"/>
            <a:r>
              <a:rPr lang="en-US" altLang="en-US" smtClean="0">
                <a:latin typeface="Arial" charset="0"/>
              </a:rPr>
              <a:t>Arithmetic Operators</a:t>
            </a:r>
          </a:p>
          <a:p>
            <a:pPr marL="119063" lvl="1" defTabSz="425450" eaLnBrk="1" hangingPunct="1"/>
            <a:r>
              <a:rPr lang="en-US" altLang="en-US" smtClean="0">
                <a:latin typeface="Arial" charset="0"/>
              </a:rPr>
              <a:t>The slide lists the arithmetic operators available in SQL. You can use </a:t>
            </a:r>
            <a:r>
              <a:rPr lang="en-US" altLang="en-US" smtClean="0">
                <a:solidFill>
                  <a:srgbClr val="FC0128"/>
                </a:solidFill>
                <a:latin typeface="Arial" charset="0"/>
              </a:rPr>
              <a:t>arithmetic operators</a:t>
            </a:r>
            <a:r>
              <a:rPr lang="en-US" altLang="en-US" smtClean="0">
                <a:latin typeface="Arial" charset="0"/>
              </a:rPr>
              <a:t> in any clause of a SQL statement except in the </a:t>
            </a:r>
            <a:r>
              <a:rPr lang="en-US" altLang="en-US" smtClean="0">
                <a:latin typeface="Courier New" pitchFamily="49" charset="0"/>
              </a:rPr>
              <a:t>FROM</a:t>
            </a:r>
            <a:r>
              <a:rPr lang="en-US" altLang="en-US" smtClean="0">
                <a:latin typeface="Arial" charset="0"/>
              </a:rPr>
              <a:t> clause. </a:t>
            </a:r>
          </a:p>
          <a:p>
            <a:pPr marL="119063" lvl="1" defTabSz="425450" eaLnBrk="1" hangingPunct="1"/>
            <a:endParaRPr lang="en-US" altLang="en-US" smtClean="0">
              <a:latin typeface="Arial" charset="0"/>
            </a:endParaRPr>
          </a:p>
          <a:p>
            <a:pPr marL="119063" lvl="1" defTabSz="425450" eaLnBrk="1" hangingPunct="1"/>
            <a:endParaRPr lang="en-US" altLang="en-US" smtClean="0">
              <a:latin typeface="Arial" charset="0"/>
            </a:endParaRPr>
          </a:p>
          <a:p>
            <a:pPr marL="119063" lvl="1" defTabSz="425450" eaLnBrk="1" hangingPunct="1"/>
            <a:endParaRPr lang="en-US" altLang="en-US" smtClean="0">
              <a:latin typeface="Arial" charset="0"/>
            </a:endParaRPr>
          </a:p>
          <a:p>
            <a:pPr marL="119063" lvl="1" defTabSz="425450" eaLnBrk="1" hangingPunct="1"/>
            <a:endParaRPr lang="en-US" altLang="en-US" smtClean="0">
              <a:latin typeface="Arial" charset="0"/>
            </a:endParaRPr>
          </a:p>
          <a:p>
            <a:pPr marL="119063" lvl="1" defTabSz="425450" eaLnBrk="1" hangingPunct="1"/>
            <a:endParaRPr lang="en-US" altLang="en-US" smtClean="0">
              <a:latin typeface="Arial" charset="0"/>
            </a:endParaRPr>
          </a:p>
          <a:p>
            <a:pPr marL="119063" lvl="1" defTabSz="425450" eaLnBrk="1" hangingPunct="1"/>
            <a:endParaRPr lang="en-US" altLang="en-US" smtClean="0">
              <a:latin typeface="Arial" charset="0"/>
            </a:endParaRPr>
          </a:p>
          <a:p>
            <a:pPr marL="119063" lvl="1" defTabSz="425450" eaLnBrk="1" hangingPunct="1"/>
            <a:endParaRPr lang="en-US" altLang="en-US" smtClean="0">
              <a:latin typeface="Arial" charset="0"/>
            </a:endParaRPr>
          </a:p>
          <a:p>
            <a:pPr marL="119063" lvl="1" defTabSz="425450" eaLnBrk="1" hangingPunct="1"/>
            <a:endParaRPr lang="en-US" altLang="en-US" smtClean="0">
              <a:latin typeface="Arial" charset="0"/>
            </a:endParaRPr>
          </a:p>
          <a:p>
            <a:pPr defTabSz="425450" eaLnBrk="1" hangingPunct="1">
              <a:spcBef>
                <a:spcPct val="65000"/>
              </a:spcBef>
            </a:pPr>
            <a:r>
              <a:rPr lang="en-US" altLang="en-US" smtClean="0">
                <a:solidFill>
                  <a:srgbClr val="0000FF"/>
                </a:solidFill>
                <a:latin typeface="Arial" charset="0"/>
              </a:rPr>
              <a:t>Instructor Note </a:t>
            </a:r>
          </a:p>
          <a:p>
            <a:pPr marL="119063" lvl="1" defTabSz="425450" eaLnBrk="1" hangingPunct="1"/>
            <a:r>
              <a:rPr lang="en-US" altLang="en-US" smtClean="0">
                <a:solidFill>
                  <a:srgbClr val="0000FF"/>
                </a:solidFill>
                <a:latin typeface="Arial" charset="0"/>
              </a:rPr>
              <a:t>You can use the addition and subtraction operators only with </a:t>
            </a:r>
            <a:r>
              <a:rPr lang="en-US" altLang="en-US" smtClean="0">
                <a:solidFill>
                  <a:srgbClr val="0000FF"/>
                </a:solidFill>
                <a:latin typeface="Courier New" pitchFamily="49" charset="0"/>
              </a:rPr>
              <a:t>DATE</a:t>
            </a:r>
            <a:r>
              <a:rPr lang="en-US" altLang="en-US" smtClean="0">
                <a:solidFill>
                  <a:srgbClr val="0000FF"/>
                </a:solidFill>
                <a:latin typeface="Arial" charset="0"/>
              </a:rPr>
              <a:t> and </a:t>
            </a:r>
            <a:r>
              <a:rPr lang="en-US" altLang="en-US" smtClean="0">
                <a:solidFill>
                  <a:srgbClr val="0000FF"/>
                </a:solidFill>
                <a:latin typeface="Courier New" pitchFamily="49" charset="0"/>
              </a:rPr>
              <a:t>TIMESTAMP</a:t>
            </a:r>
            <a:r>
              <a:rPr lang="en-US" altLang="en-US" smtClean="0">
                <a:solidFill>
                  <a:srgbClr val="0000FF"/>
                </a:solidFill>
                <a:latin typeface="Arial" charset="0"/>
              </a:rPr>
              <a:t> data types.</a:t>
            </a:r>
          </a:p>
        </p:txBody>
      </p:sp>
      <p:sp>
        <p:nvSpPr>
          <p:cNvPr id="54276" name="Rectangle 3"/>
          <p:cNvSpPr>
            <a:spLocks noGrp="1" noRot="1" noChangeAspect="1" noChangeArrowheads="1" noTextEdit="1"/>
          </p:cNvSpPr>
          <p:nvPr>
            <p:ph type="sldImg"/>
          </p:nvPr>
        </p:nvSpPr>
        <p:spPr>
          <a:xfrm>
            <a:off x="485775" y="153988"/>
            <a:ext cx="5884863" cy="4413250"/>
          </a:xfrm>
          <a:ln w="12700" cap="flat">
            <a:solidFill>
              <a:schemeClr val="tx1"/>
            </a:solidFill>
          </a:ln>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Groups Within Groups (continued)</a:t>
            </a:r>
          </a:p>
          <a:p>
            <a:r>
              <a:rPr lang="id-ID" dirty="0" smtClean="0"/>
              <a:t>Kita dapat menghasilkan</a:t>
            </a:r>
            <a:r>
              <a:rPr lang="id-ID" baseline="0" dirty="0" smtClean="0"/>
              <a:t> rangkuman data untuk grup dan subgrup dengan membagi menjadi </a:t>
            </a:r>
          </a:p>
          <a:p>
            <a:r>
              <a:rPr lang="id-ID" baseline="0" dirty="0" smtClean="0"/>
              <a:t>lebih dari satu kolom dalam GROUP BY.</a:t>
            </a:r>
          </a:p>
          <a:p>
            <a:r>
              <a:rPr lang="id-ID" dirty="0" smtClean="0"/>
              <a:t>Kita juga dapat mengurutkan</a:t>
            </a:r>
            <a:r>
              <a:rPr lang="id-ID" baseline="0" dirty="0" smtClean="0"/>
              <a:t> data dengan menggunakan klausa ORDER BY.</a:t>
            </a:r>
          </a:p>
          <a:p>
            <a:r>
              <a:rPr lang="id-ID" baseline="0" dirty="0" smtClean="0"/>
              <a:t>Contoh pada slide akan mengikuti proses sbb:</a:t>
            </a:r>
          </a:p>
          <a:p>
            <a:r>
              <a:rPr lang="id-ID" dirty="0" smtClean="0"/>
              <a:t>1. Klausa </a:t>
            </a:r>
            <a:r>
              <a:rPr lang="en-US" dirty="0" smtClean="0"/>
              <a:t>SELECT </a:t>
            </a:r>
            <a:r>
              <a:rPr lang="id-ID" dirty="0" smtClean="0"/>
              <a:t>menyebutkan nama kolom untuk diambil, yaitu</a:t>
            </a:r>
            <a:r>
              <a:rPr lang="en-US" dirty="0" smtClean="0"/>
              <a:t>:</a:t>
            </a:r>
          </a:p>
          <a:p>
            <a:r>
              <a:rPr lang="en-US" dirty="0" smtClean="0"/>
              <a:t>- Department </a:t>
            </a:r>
            <a:r>
              <a:rPr lang="id-ID" dirty="0" smtClean="0"/>
              <a:t>id</a:t>
            </a:r>
            <a:r>
              <a:rPr lang="en-US" dirty="0" smtClean="0"/>
              <a:t> </a:t>
            </a:r>
            <a:r>
              <a:rPr lang="id-ID" baseline="0" dirty="0" smtClean="0"/>
              <a:t> dalam tabel </a:t>
            </a:r>
            <a:r>
              <a:rPr lang="en-US" dirty="0" smtClean="0"/>
              <a:t>EMPLOYEES </a:t>
            </a:r>
          </a:p>
          <a:p>
            <a:r>
              <a:rPr lang="en-US" dirty="0" smtClean="0"/>
              <a:t>- Job ID </a:t>
            </a:r>
            <a:r>
              <a:rPr lang="id-ID" dirty="0" smtClean="0"/>
              <a:t>dalam tabel </a:t>
            </a:r>
            <a:r>
              <a:rPr lang="en-US" dirty="0" smtClean="0"/>
              <a:t>EMPLOYEES</a:t>
            </a:r>
          </a:p>
          <a:p>
            <a:r>
              <a:rPr lang="en-US" dirty="0" smtClean="0"/>
              <a:t>- </a:t>
            </a:r>
            <a:r>
              <a:rPr lang="id-ID" dirty="0" smtClean="0"/>
              <a:t>Jumlah salary dalam grup berdasarkan nama kolom yang ada dlam klausa </a:t>
            </a:r>
            <a:r>
              <a:rPr lang="en-US" dirty="0" smtClean="0"/>
              <a:t>GROUP BY</a:t>
            </a:r>
          </a:p>
          <a:p>
            <a:r>
              <a:rPr lang="id-ID" dirty="0" smtClean="0"/>
              <a:t>2. Klausa </a:t>
            </a:r>
            <a:r>
              <a:rPr lang="en-US" dirty="0" smtClean="0"/>
              <a:t>FROM </a:t>
            </a:r>
            <a:r>
              <a:rPr lang="id-ID" dirty="0" smtClean="0"/>
              <a:t>menyebutkan nama tabel dalam</a:t>
            </a:r>
            <a:r>
              <a:rPr lang="id-ID" baseline="0" dirty="0" smtClean="0"/>
              <a:t> basis data yang harus diakses yaitu tabel </a:t>
            </a:r>
            <a:r>
              <a:rPr lang="en-US" dirty="0" smtClean="0"/>
              <a:t>EMPLOYEES</a:t>
            </a:r>
          </a:p>
          <a:p>
            <a:r>
              <a:rPr lang="id-ID" dirty="0" smtClean="0"/>
              <a:t>3. Klausa </a:t>
            </a:r>
            <a:r>
              <a:rPr lang="en-US" dirty="0" smtClean="0"/>
              <a:t>GROUP BY </a:t>
            </a:r>
            <a:r>
              <a:rPr lang="id-ID" dirty="0" smtClean="0"/>
              <a:t>menentukan</a:t>
            </a:r>
            <a:r>
              <a:rPr lang="id-ID" baseline="0" dirty="0" smtClean="0"/>
              <a:t> bagaimana data harus digrupkan.</a:t>
            </a:r>
            <a:r>
              <a:rPr lang="en-US" dirty="0" smtClean="0"/>
              <a:t> </a:t>
            </a:r>
            <a:endParaRPr lang="id-ID" dirty="0" smtClean="0"/>
          </a:p>
          <a:p>
            <a:r>
              <a:rPr lang="en-US" dirty="0" smtClean="0"/>
              <a:t>- </a:t>
            </a:r>
            <a:r>
              <a:rPr lang="id-ID" dirty="0" smtClean="0"/>
              <a:t>pertama, data digrupkan berdasarkan </a:t>
            </a:r>
            <a:r>
              <a:rPr lang="en-US" dirty="0" smtClean="0"/>
              <a:t>department </a:t>
            </a:r>
            <a:r>
              <a:rPr lang="id-ID" dirty="0" smtClean="0"/>
              <a:t>id</a:t>
            </a:r>
            <a:r>
              <a:rPr lang="en-US" dirty="0" smtClean="0"/>
              <a:t>.</a:t>
            </a:r>
          </a:p>
          <a:p>
            <a:r>
              <a:rPr lang="en-US" dirty="0" smtClean="0"/>
              <a:t>- </a:t>
            </a:r>
            <a:r>
              <a:rPr lang="id-ID" dirty="0" smtClean="0"/>
              <a:t>Ke</a:t>
            </a:r>
            <a:r>
              <a:rPr lang="id-ID" baseline="0" dirty="0" smtClean="0"/>
              <a:t> dua</a:t>
            </a:r>
            <a:r>
              <a:rPr lang="en-US" dirty="0" smtClean="0"/>
              <a:t>, </a:t>
            </a:r>
            <a:r>
              <a:rPr lang="id-ID" dirty="0" smtClean="0"/>
              <a:t>hasil</a:t>
            </a:r>
            <a:r>
              <a:rPr lang="id-ID" baseline="0" dirty="0" smtClean="0"/>
              <a:t> yang pertama d</a:t>
            </a:r>
            <a:r>
              <a:rPr lang="id-ID" dirty="0" smtClean="0"/>
              <a:t>igrupkan lagi berdasarkan </a:t>
            </a:r>
            <a:r>
              <a:rPr lang="en-US" dirty="0" smtClean="0"/>
              <a:t>job ID</a:t>
            </a:r>
            <a:r>
              <a:rPr lang="id-ID" dirty="0" smtClean="0"/>
              <a:t>.</a:t>
            </a:r>
            <a:endParaRPr lang="en-US" dirty="0" smtClean="0"/>
          </a:p>
          <a:p>
            <a:r>
              <a:rPr lang="id-ID" dirty="0" smtClean="0"/>
              <a:t>Jadi</a:t>
            </a:r>
            <a:r>
              <a:rPr lang="id-ID" baseline="0" dirty="0" smtClean="0"/>
              <a:t> fungsi </a:t>
            </a:r>
            <a:r>
              <a:rPr lang="en-US" dirty="0" smtClean="0"/>
              <a:t>SUM </a:t>
            </a:r>
            <a:r>
              <a:rPr lang="id-ID" dirty="0" smtClean="0"/>
              <a:t>digunakan terhadap kolom salary untuk semua </a:t>
            </a:r>
            <a:r>
              <a:rPr lang="en-US" dirty="0" smtClean="0"/>
              <a:t>job ID</a:t>
            </a:r>
            <a:r>
              <a:rPr lang="id-ID" dirty="0" smtClean="0"/>
              <a:t> dalam setiap departement id</a:t>
            </a:r>
            <a:endParaRPr lang="id-ID" dirty="0"/>
          </a:p>
        </p:txBody>
      </p:sp>
      <p:sp>
        <p:nvSpPr>
          <p:cNvPr id="4" name="Slide Number Placeholder 3"/>
          <p:cNvSpPr>
            <a:spLocks noGrp="1"/>
          </p:cNvSpPr>
          <p:nvPr>
            <p:ph type="sldNum" sz="quarter" idx="10"/>
          </p:nvPr>
        </p:nvSpPr>
        <p:spPr/>
        <p:txBody>
          <a:bodyPr/>
          <a:lstStyle/>
          <a:p>
            <a:fld id="{739A631A-03A2-4C7C-BF3E-6902C6ADB7FB}" type="slidenum">
              <a:rPr lang="id-ID" smtClean="0"/>
              <a:t>53</a:t>
            </a:fld>
            <a:endParaRPr lang="id-ID"/>
          </a:p>
        </p:txBody>
      </p:sp>
    </p:spTree>
    <p:extLst>
      <p:ext uri="{BB962C8B-B14F-4D97-AF65-F5344CB8AC3E}">
        <p14:creationId xmlns:p14="http://schemas.microsoft.com/office/powerpoint/2010/main" val="106805275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Group function dikenal juga sebagai fungsi agregasi.</a:t>
            </a:r>
          </a:p>
          <a:p>
            <a:r>
              <a:rPr lang="id-ID" dirty="0" smtClean="0"/>
              <a:t>Bila kita menggunakan kolom dalam klausa SELECT yang bukan dalam fungsi</a:t>
            </a:r>
            <a:r>
              <a:rPr lang="id-ID" baseline="0" dirty="0" smtClean="0"/>
              <a:t> agregasi</a:t>
            </a:r>
          </a:p>
          <a:p>
            <a:r>
              <a:rPr lang="id-ID" baseline="0" dirty="0" smtClean="0"/>
              <a:t>Maka harus ada klausa GROUP BY untuk menyertakan nama kolom tersebut. Jika tidak, maka akan terjadi error</a:t>
            </a:r>
          </a:p>
          <a:p>
            <a:r>
              <a:rPr lang="id-ID" baseline="0" dirty="0" smtClean="0"/>
              <a:t>Seperti yang diperlihatkan dalam slide.</a:t>
            </a:r>
          </a:p>
          <a:p>
            <a:r>
              <a:rPr lang="id-ID" baseline="0" dirty="0" smtClean="0"/>
              <a:t>Sintaks SQL tidak menyertakan klausa GROUP BY sehingga terjadi error </a:t>
            </a:r>
          </a:p>
          <a:p>
            <a:r>
              <a:rPr lang="id-ID" baseline="0" dirty="0" smtClean="0"/>
              <a:t>ORA-00937: not a single-group function.</a:t>
            </a:r>
          </a:p>
          <a:p>
            <a:r>
              <a:rPr lang="id-ID" baseline="0" dirty="0" smtClean="0"/>
              <a:t>Jadi harus ditambahkan GROUP BY dept id setelah klausa FROM.</a:t>
            </a:r>
            <a:endParaRPr lang="id-ID" dirty="0"/>
          </a:p>
        </p:txBody>
      </p:sp>
      <p:sp>
        <p:nvSpPr>
          <p:cNvPr id="4" name="Slide Number Placeholder 3"/>
          <p:cNvSpPr>
            <a:spLocks noGrp="1"/>
          </p:cNvSpPr>
          <p:nvPr>
            <p:ph type="sldNum" sz="quarter" idx="10"/>
          </p:nvPr>
        </p:nvSpPr>
        <p:spPr/>
        <p:txBody>
          <a:bodyPr/>
          <a:lstStyle/>
          <a:p>
            <a:fld id="{739A631A-03A2-4C7C-BF3E-6902C6ADB7FB}" type="slidenum">
              <a:rPr lang="id-ID" smtClean="0"/>
              <a:t>54</a:t>
            </a:fld>
            <a:endParaRPr lang="id-ID"/>
          </a:p>
        </p:txBody>
      </p:sp>
    </p:spTree>
    <p:extLst>
      <p:ext uri="{BB962C8B-B14F-4D97-AF65-F5344CB8AC3E}">
        <p14:creationId xmlns:p14="http://schemas.microsoft.com/office/powerpoint/2010/main" val="361938677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Jika kita ingin menggunakan kondisi untuk fungsi agregasi maka klausa WHERE</a:t>
            </a:r>
          </a:p>
          <a:p>
            <a:r>
              <a:rPr lang="id-ID" dirty="0" smtClean="0"/>
              <a:t>Tidak dapat digunakan tetapi harus diganti dengan klausa HAVING. </a:t>
            </a:r>
          </a:p>
          <a:p>
            <a:r>
              <a:rPr lang="id-ID" dirty="0" smtClean="0"/>
              <a:t>Klausa WHERE dapat digunakan hanya untuk kondisi yang</a:t>
            </a:r>
            <a:r>
              <a:rPr lang="id-ID" baseline="0" dirty="0" smtClean="0"/>
              <a:t> bukan fungsi agregasi.</a:t>
            </a:r>
          </a:p>
          <a:p>
            <a:r>
              <a:rPr lang="id-ID" baseline="0" dirty="0" smtClean="0"/>
              <a:t>Contoh pada slide memperlihatkan terjadinya error bila klausa WHERE digunakan</a:t>
            </a:r>
          </a:p>
          <a:p>
            <a:r>
              <a:rPr lang="id-ID" baseline="0" dirty="0" smtClean="0"/>
              <a:t>Untuk kondisi pada group function.</a:t>
            </a:r>
          </a:p>
          <a:p>
            <a:r>
              <a:rPr lang="id-ID" baseline="0" dirty="0" smtClean="0"/>
              <a:t>Seharusnya WHERE diganti dengan HAVING.</a:t>
            </a:r>
          </a:p>
          <a:p>
            <a:r>
              <a:rPr lang="id-ID" baseline="0" dirty="0" smtClean="0"/>
              <a:t>-------------------------------------</a:t>
            </a:r>
          </a:p>
          <a:p>
            <a:r>
              <a:rPr lang="en-US" dirty="0" smtClean="0"/>
              <a:t> SELECT </a:t>
            </a:r>
            <a:r>
              <a:rPr lang="en-US" dirty="0" err="1" smtClean="0"/>
              <a:t>department_id</a:t>
            </a:r>
            <a:r>
              <a:rPr lang="en-US" dirty="0" smtClean="0"/>
              <a:t>, AVG(salary)</a:t>
            </a:r>
          </a:p>
          <a:p>
            <a:r>
              <a:rPr lang="en-US" dirty="0" smtClean="0"/>
              <a:t>FROM employees</a:t>
            </a:r>
          </a:p>
          <a:p>
            <a:r>
              <a:rPr lang="en-US" dirty="0" smtClean="0"/>
              <a:t>HAVING AVG(salary) &gt; 8000</a:t>
            </a:r>
          </a:p>
          <a:p>
            <a:r>
              <a:rPr lang="en-US" dirty="0" smtClean="0"/>
              <a:t>GROUP BY </a:t>
            </a:r>
            <a:r>
              <a:rPr lang="en-US" dirty="0" err="1" smtClean="0"/>
              <a:t>department_id</a:t>
            </a:r>
            <a:r>
              <a:rPr lang="en-US" dirty="0" smtClean="0"/>
              <a:t>;</a:t>
            </a:r>
            <a:endParaRPr lang="id-ID" dirty="0"/>
          </a:p>
        </p:txBody>
      </p:sp>
      <p:sp>
        <p:nvSpPr>
          <p:cNvPr id="4" name="Slide Number Placeholder 3"/>
          <p:cNvSpPr>
            <a:spLocks noGrp="1"/>
          </p:cNvSpPr>
          <p:nvPr>
            <p:ph type="sldNum" sz="quarter" idx="10"/>
          </p:nvPr>
        </p:nvSpPr>
        <p:spPr/>
        <p:txBody>
          <a:bodyPr/>
          <a:lstStyle/>
          <a:p>
            <a:fld id="{739A631A-03A2-4C7C-BF3E-6902C6ADB7FB}" type="slidenum">
              <a:rPr lang="id-ID" smtClean="0"/>
              <a:t>55</a:t>
            </a:fld>
            <a:endParaRPr lang="id-ID"/>
          </a:p>
        </p:txBody>
      </p:sp>
    </p:spTree>
    <p:extLst>
      <p:ext uri="{BB962C8B-B14F-4D97-AF65-F5344CB8AC3E}">
        <p14:creationId xmlns:p14="http://schemas.microsoft.com/office/powerpoint/2010/main" val="263514616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Hasil query menampilkan dept id dan maksimum salary dari tiap dept id </a:t>
            </a:r>
          </a:p>
          <a:p>
            <a:r>
              <a:rPr lang="id-ID" dirty="0" smtClean="0"/>
              <a:t>Dimana</a:t>
            </a:r>
            <a:r>
              <a:rPr lang="id-ID" baseline="0" dirty="0" smtClean="0"/>
              <a:t> maksimum salary nya lebih besar dari 10,000.</a:t>
            </a:r>
          </a:p>
          <a:p>
            <a:r>
              <a:rPr lang="id-ID" baseline="0" dirty="0" smtClean="0"/>
              <a:t>Kita dapat menggunakan klausa GROUP BY tanpa fungsi agregasi dalam klausa SELECT.</a:t>
            </a:r>
          </a:p>
          <a:p>
            <a:r>
              <a:rPr lang="id-ID" baseline="0" dirty="0" smtClean="0"/>
              <a:t>Klausa HAVING dapat digunakan bila ada klausa GROUP BY.</a:t>
            </a:r>
          </a:p>
          <a:p>
            <a:r>
              <a:rPr lang="id-ID" baseline="0" dirty="0" smtClean="0"/>
              <a:t>Sebaliknya, kita tidak bisa menghilangkan klausa GROUP BY bila ada fungsi</a:t>
            </a:r>
          </a:p>
          <a:p>
            <a:r>
              <a:rPr lang="id-ID" baseline="0" dirty="0" smtClean="0"/>
              <a:t>Agregasi dalam klausa SELECT.</a:t>
            </a:r>
            <a:endParaRPr lang="id-ID" dirty="0" smtClean="0"/>
          </a:p>
          <a:p>
            <a:endParaRPr lang="id-ID" dirty="0"/>
          </a:p>
        </p:txBody>
      </p:sp>
      <p:sp>
        <p:nvSpPr>
          <p:cNvPr id="4" name="Slide Number Placeholder 3"/>
          <p:cNvSpPr>
            <a:spLocks noGrp="1"/>
          </p:cNvSpPr>
          <p:nvPr>
            <p:ph type="sldNum" sz="quarter" idx="10"/>
          </p:nvPr>
        </p:nvSpPr>
        <p:spPr/>
        <p:txBody>
          <a:bodyPr/>
          <a:lstStyle/>
          <a:p>
            <a:fld id="{739A631A-03A2-4C7C-BF3E-6902C6ADB7FB}" type="slidenum">
              <a:rPr lang="id-ID" smtClean="0"/>
              <a:t>56</a:t>
            </a:fld>
            <a:endParaRPr lang="id-ID"/>
          </a:p>
        </p:txBody>
      </p:sp>
    </p:spTree>
    <p:extLst>
      <p:ext uri="{BB962C8B-B14F-4D97-AF65-F5344CB8AC3E}">
        <p14:creationId xmlns:p14="http://schemas.microsoft.com/office/powerpoint/2010/main" val="245763324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baseline="0" dirty="0" smtClean="0"/>
              <a:t>Klausa WHERE digunakan untuk membatasi data job id , klausa HAVING digunakan untuk membatasi fungsi</a:t>
            </a:r>
          </a:p>
          <a:p>
            <a:r>
              <a:rPr lang="id-ID" baseline="0" dirty="0" smtClean="0"/>
              <a:t>Agregasi SUM(salary).</a:t>
            </a:r>
          </a:p>
          <a:p>
            <a:r>
              <a:rPr lang="id-ID" baseline="0" dirty="0" smtClean="0"/>
              <a:t>Penempatan klausa WHERE adalah setelah klausa FROM, diikuti klausa GROUP BY, kemudian klausa </a:t>
            </a:r>
            <a:r>
              <a:rPr lang="en-US" dirty="0" smtClean="0"/>
              <a:t>HAVING </a:t>
            </a:r>
            <a:endParaRPr lang="id-ID" dirty="0" smtClean="0"/>
          </a:p>
          <a:p>
            <a:r>
              <a:rPr lang="id-ID" dirty="0" smtClean="0"/>
              <a:t>Dan yang terakhir klausa ORDER</a:t>
            </a:r>
            <a:r>
              <a:rPr lang="id-ID" baseline="0" dirty="0" smtClean="0"/>
              <a:t> BY.</a:t>
            </a:r>
            <a:endParaRPr lang="en-US" dirty="0" smtClean="0"/>
          </a:p>
          <a:p>
            <a:r>
              <a:rPr lang="id-ID" dirty="0" smtClean="0"/>
              <a:t>Hasil</a:t>
            </a:r>
            <a:r>
              <a:rPr lang="id-ID" baseline="0" dirty="0" smtClean="0"/>
              <a:t> menampilkan data </a:t>
            </a:r>
            <a:r>
              <a:rPr lang="en-US" dirty="0" smtClean="0"/>
              <a:t>job ID </a:t>
            </a:r>
            <a:r>
              <a:rPr lang="id-ID" dirty="0" smtClean="0"/>
              <a:t>dan </a:t>
            </a:r>
            <a:r>
              <a:rPr lang="en-US" dirty="0" smtClean="0"/>
              <a:t>total salary </a:t>
            </a:r>
            <a:r>
              <a:rPr lang="id-ID" dirty="0" smtClean="0"/>
              <a:t>untuk setiap job ID (tidak termasuk Sales Representatif)</a:t>
            </a:r>
          </a:p>
          <a:p>
            <a:r>
              <a:rPr lang="id-ID" dirty="0" smtClean="0"/>
              <a:t>yang mempunyai total salary lebih dari 13,000.</a:t>
            </a:r>
          </a:p>
        </p:txBody>
      </p:sp>
      <p:sp>
        <p:nvSpPr>
          <p:cNvPr id="4" name="Slide Number Placeholder 3"/>
          <p:cNvSpPr>
            <a:spLocks noGrp="1"/>
          </p:cNvSpPr>
          <p:nvPr>
            <p:ph type="sldNum" sz="quarter" idx="10"/>
          </p:nvPr>
        </p:nvSpPr>
        <p:spPr/>
        <p:txBody>
          <a:bodyPr/>
          <a:lstStyle/>
          <a:p>
            <a:fld id="{739A631A-03A2-4C7C-BF3E-6902C6ADB7FB}" type="slidenum">
              <a:rPr lang="id-ID" smtClean="0"/>
              <a:t>57</a:t>
            </a:fld>
            <a:endParaRPr lang="id-ID"/>
          </a:p>
        </p:txBody>
      </p:sp>
    </p:spTree>
    <p:extLst>
      <p:ext uri="{BB962C8B-B14F-4D97-AF65-F5344CB8AC3E}">
        <p14:creationId xmlns:p14="http://schemas.microsoft.com/office/powerpoint/2010/main" val="157507310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Group Functions</a:t>
            </a:r>
            <a:r>
              <a:rPr lang="id-ID" dirty="0" smtClean="0"/>
              <a:t> dapat dibuat bersarang sampai 2 level.</a:t>
            </a:r>
          </a:p>
          <a:p>
            <a:r>
              <a:rPr lang="id-ID" dirty="0" smtClean="0"/>
              <a:t>Contoh</a:t>
            </a:r>
            <a:r>
              <a:rPr lang="id-ID" baseline="0" dirty="0" smtClean="0"/>
              <a:t> pada slide menampilkan rata-rata salary yang maksimum.</a:t>
            </a:r>
          </a:p>
          <a:p>
            <a:r>
              <a:rPr lang="id-ID" baseline="0" dirty="0" smtClean="0"/>
              <a:t>Hasil yang diperoleh hanya satu karena dari rata-rata salary per departemen,</a:t>
            </a:r>
          </a:p>
          <a:p>
            <a:r>
              <a:rPr lang="id-ID" baseline="0" dirty="0" smtClean="0"/>
              <a:t>yang ditampilkan hanya satu yaitu yang paling tinggi nilai rata-ratanya.</a:t>
            </a:r>
            <a:endParaRPr lang="en-US" dirty="0" smtClean="0"/>
          </a:p>
        </p:txBody>
      </p:sp>
      <p:sp>
        <p:nvSpPr>
          <p:cNvPr id="4" name="Slide Number Placeholder 3"/>
          <p:cNvSpPr>
            <a:spLocks noGrp="1"/>
          </p:cNvSpPr>
          <p:nvPr>
            <p:ph type="sldNum" sz="quarter" idx="10"/>
          </p:nvPr>
        </p:nvSpPr>
        <p:spPr/>
        <p:txBody>
          <a:bodyPr/>
          <a:lstStyle/>
          <a:p>
            <a:fld id="{739A631A-03A2-4C7C-BF3E-6902C6ADB7FB}" type="slidenum">
              <a:rPr lang="id-ID" smtClean="0"/>
              <a:t>58</a:t>
            </a:fld>
            <a:endParaRPr lang="id-ID"/>
          </a:p>
        </p:txBody>
      </p:sp>
    </p:spTree>
    <p:extLst>
      <p:ext uri="{BB962C8B-B14F-4D97-AF65-F5344CB8AC3E}">
        <p14:creationId xmlns:p14="http://schemas.microsoft.com/office/powerpoint/2010/main" val="128108152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Penggunaan Fungsi NVL</a:t>
            </a:r>
          </a:p>
          <a:p>
            <a:r>
              <a:rPr lang="id-ID" dirty="0" smtClean="0"/>
              <a:t>-Untuk menghitung kompensasi tahunan bagi karyawan, kita harus mengalikan salary</a:t>
            </a:r>
            <a:r>
              <a:rPr lang="id-ID" baseline="0" dirty="0" smtClean="0"/>
              <a:t> dengan 12</a:t>
            </a:r>
          </a:p>
          <a:p>
            <a:r>
              <a:rPr lang="id-ID" baseline="0" dirty="0" smtClean="0"/>
              <a:t>Dan ditambah dengan besaran komisinya yaitu 12 kali salary kalikan lagi dengan comm_pct. </a:t>
            </a:r>
          </a:p>
          <a:p>
            <a:r>
              <a:rPr lang="id-ID" baseline="0" dirty="0" smtClean="0"/>
              <a:t>-Kompensasi tahunan ini dihitung hanya untuk karyawan yang nilai comm_pct nya tidak null. </a:t>
            </a:r>
          </a:p>
          <a:p>
            <a:r>
              <a:rPr lang="id-ID" baseline="0" dirty="0" smtClean="0"/>
              <a:t>-Jika suatu bilangan dilakukan perhitungan dengan null, maka hasilnya akan null.</a:t>
            </a:r>
          </a:p>
          <a:p>
            <a:r>
              <a:rPr lang="id-ID" baseline="0" dirty="0" smtClean="0"/>
              <a:t>-Untuk menghindari hasil perhitungan null, maka perlu digunakan fungsi NVL ini untuk merubah</a:t>
            </a:r>
          </a:p>
          <a:p>
            <a:r>
              <a:rPr lang="id-ID" baseline="0" dirty="0" smtClean="0"/>
              <a:t>nilai comm_pct yang null menjadi 0, sehingga an_sal tidak akan bernilai null.</a:t>
            </a:r>
          </a:p>
          <a:p>
            <a:r>
              <a:rPr lang="id-ID" baseline="0" dirty="0" smtClean="0"/>
              <a:t>-Hasil query pada slide  menunjukkan last name KING mempunyai salary per bulan 24000 tetapi tidak mempunyai comm pct, dalah hal ini nilai comm pct nya NULL, sehingga dengan fungsi NVL kolom commpct nya jadi bernilai nol. </a:t>
            </a:r>
          </a:p>
          <a:p>
            <a:r>
              <a:rPr lang="id-ID" baseline="0" dirty="0" smtClean="0"/>
              <a:t>-Annual salary nya menjadi 12 kali 24000, dimana hasilnya adalah 288000.</a:t>
            </a:r>
            <a:endParaRPr lang="id-ID" dirty="0" smtClean="0"/>
          </a:p>
          <a:p>
            <a:endParaRPr lang="id-ID" dirty="0"/>
          </a:p>
        </p:txBody>
      </p:sp>
      <p:sp>
        <p:nvSpPr>
          <p:cNvPr id="4" name="Slide Number Placeholder 3"/>
          <p:cNvSpPr>
            <a:spLocks noGrp="1"/>
          </p:cNvSpPr>
          <p:nvPr>
            <p:ph type="sldNum" sz="quarter" idx="10"/>
          </p:nvPr>
        </p:nvSpPr>
        <p:spPr/>
        <p:txBody>
          <a:bodyPr/>
          <a:lstStyle/>
          <a:p>
            <a:fld id="{AB5D20E5-5571-470A-ACB6-4D8AD948BA5C}" type="slidenum">
              <a:rPr lang="id-ID" smtClean="0"/>
              <a:t>60</a:t>
            </a:fld>
            <a:endParaRPr lang="id-ID"/>
          </a:p>
        </p:txBody>
      </p:sp>
    </p:spTree>
    <p:extLst>
      <p:ext uri="{BB962C8B-B14F-4D97-AF65-F5344CB8AC3E}">
        <p14:creationId xmlns:p14="http://schemas.microsoft.com/office/powerpoint/2010/main" val="387775683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Pada fungsi NVL2 terdapat 3 ekspresi.</a:t>
            </a:r>
            <a:r>
              <a:rPr lang="id-ID" baseline="0" dirty="0" smtClean="0"/>
              <a:t> jika ekspresi yang pertama tidak null, maka nilai ekspresi yang ke dua</a:t>
            </a:r>
          </a:p>
          <a:p>
            <a:r>
              <a:rPr lang="id-ID" baseline="0" dirty="0" smtClean="0"/>
              <a:t>Akan dikembalikan. jika ekspresi yang pertama null, maka nilai ekspresi yang ke 3 akan dikembalikan.</a:t>
            </a:r>
            <a:endParaRPr lang="id-ID" dirty="0" smtClean="0"/>
          </a:p>
          <a:p>
            <a:r>
              <a:rPr lang="id-ID" dirty="0" smtClean="0"/>
              <a:t>Contoh pada slide ekspresi ke 1 adalah kolom comm_pct dimana kolom ini akan diuji. </a:t>
            </a:r>
          </a:p>
          <a:p>
            <a:r>
              <a:rPr lang="id-ID" dirty="0" smtClean="0"/>
              <a:t>Ekspresi ke 2 adalah ‘SAL+COMM’, dan ekspresi yang ke 3 adalah ‘SAL’.</a:t>
            </a:r>
          </a:p>
          <a:p>
            <a:r>
              <a:rPr lang="id-ID" dirty="0" smtClean="0"/>
              <a:t>Jika nilai comm_pct tidak null, maka hasil adalah</a:t>
            </a:r>
            <a:r>
              <a:rPr lang="id-ID" baseline="0" dirty="0" smtClean="0"/>
              <a:t> ‘SAL+COMM’, tetapi bila nilai comm_pct nya null </a:t>
            </a:r>
          </a:p>
          <a:p>
            <a:r>
              <a:rPr lang="id-ID" baseline="0" dirty="0" smtClean="0"/>
              <a:t>Maka hasil adalah ‘SAL’.</a:t>
            </a:r>
          </a:p>
          <a:p>
            <a:r>
              <a:rPr lang="id-ID" baseline="0" dirty="0" smtClean="0"/>
              <a:t>Berbeda dengan fungsi NVL, fungsi NVL2 dapat mengembalikan nilai dengan tipe data yang berbeda</a:t>
            </a:r>
          </a:p>
          <a:p>
            <a:r>
              <a:rPr lang="id-ID" baseline="0" dirty="0" smtClean="0"/>
              <a:t>Dengan ekspresi pertama. Jadi expr2 dan expr3 dapat berbeda dengan expr pertama. expr2 biasanya mempunyai</a:t>
            </a:r>
          </a:p>
          <a:p>
            <a:r>
              <a:rPr lang="id-ID" baseline="0" dirty="0" smtClean="0"/>
              <a:t>Tipe data yang sama dengan expr3, tetapi bila berbeda, server basis data akan mengkonversi tipe data expr3</a:t>
            </a:r>
          </a:p>
          <a:p>
            <a:r>
              <a:rPr lang="id-ID" baseline="0" dirty="0" smtClean="0"/>
              <a:t>Menjadi tipe data expr2.</a:t>
            </a:r>
            <a:endParaRPr lang="id-ID" dirty="0" smtClean="0"/>
          </a:p>
          <a:p>
            <a:endParaRPr lang="id-ID" dirty="0"/>
          </a:p>
        </p:txBody>
      </p:sp>
      <p:sp>
        <p:nvSpPr>
          <p:cNvPr id="4" name="Slide Number Placeholder 3"/>
          <p:cNvSpPr>
            <a:spLocks noGrp="1"/>
          </p:cNvSpPr>
          <p:nvPr>
            <p:ph type="sldNum" sz="quarter" idx="10"/>
          </p:nvPr>
        </p:nvSpPr>
        <p:spPr/>
        <p:txBody>
          <a:bodyPr/>
          <a:lstStyle/>
          <a:p>
            <a:fld id="{AB5D20E5-5571-470A-ACB6-4D8AD948BA5C}" type="slidenum">
              <a:rPr lang="id-ID" smtClean="0"/>
              <a:t>61</a:t>
            </a:fld>
            <a:endParaRPr lang="id-ID"/>
          </a:p>
        </p:txBody>
      </p:sp>
    </p:spTree>
    <p:extLst>
      <p:ext uri="{BB962C8B-B14F-4D97-AF65-F5344CB8AC3E}">
        <p14:creationId xmlns:p14="http://schemas.microsoft.com/office/powerpoint/2010/main" val="359698506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Fungsi NULLIF bekerja untuk membandingkan 2 ekspresi. Jika kedua</a:t>
            </a:r>
            <a:r>
              <a:rPr lang="id-ID" baseline="0" dirty="0" smtClean="0"/>
              <a:t> ekspresi</a:t>
            </a:r>
            <a:r>
              <a:rPr lang="id-ID" dirty="0" smtClean="0"/>
              <a:t> sama,</a:t>
            </a:r>
            <a:r>
              <a:rPr lang="id-ID" baseline="0" dirty="0" smtClean="0"/>
              <a:t> fungsi mengembalikan nilai null,</a:t>
            </a:r>
          </a:p>
          <a:p>
            <a:r>
              <a:rPr lang="id-ID" baseline="0" dirty="0" smtClean="0"/>
              <a:t>Jika kedua ekspresi berbeda, fungsi mengembalikan nilai ekspresi pertama.</a:t>
            </a:r>
          </a:p>
          <a:p>
            <a:r>
              <a:rPr lang="id-ID" baseline="0" dirty="0" smtClean="0"/>
              <a:t>Contoh pada slide</a:t>
            </a:r>
          </a:p>
          <a:p>
            <a:r>
              <a:rPr lang="id-ID" baseline="0" dirty="0" smtClean="0"/>
              <a:t>Ekspresi pertama adalah panjang nilai kolom first_name, ekspresi ke dua adalah panjang nilai kolom last_name.</a:t>
            </a:r>
          </a:p>
          <a:p>
            <a:r>
              <a:rPr lang="id-ID" baseline="0" dirty="0" smtClean="0"/>
              <a:t>Jika hasil keduanya sama, maka kolom result menghasilkan nilai null, tetapi jika keduanya berbeda, kolom </a:t>
            </a:r>
          </a:p>
          <a:p>
            <a:r>
              <a:rPr lang="id-ID" baseline="0" dirty="0" smtClean="0"/>
              <a:t>Result akan menghasilkan ekspresi yg pertama. </a:t>
            </a:r>
          </a:p>
          <a:p>
            <a:endParaRPr lang="id-ID" dirty="0"/>
          </a:p>
        </p:txBody>
      </p:sp>
      <p:sp>
        <p:nvSpPr>
          <p:cNvPr id="4" name="Slide Number Placeholder 3"/>
          <p:cNvSpPr>
            <a:spLocks noGrp="1"/>
          </p:cNvSpPr>
          <p:nvPr>
            <p:ph type="sldNum" sz="quarter" idx="10"/>
          </p:nvPr>
        </p:nvSpPr>
        <p:spPr/>
        <p:txBody>
          <a:bodyPr/>
          <a:lstStyle/>
          <a:p>
            <a:fld id="{AB5D20E5-5571-470A-ACB6-4D8AD948BA5C}" type="slidenum">
              <a:rPr lang="id-ID" smtClean="0"/>
              <a:t>62</a:t>
            </a:fld>
            <a:endParaRPr lang="id-ID"/>
          </a:p>
        </p:txBody>
      </p:sp>
    </p:spTree>
    <p:extLst>
      <p:ext uri="{BB962C8B-B14F-4D97-AF65-F5344CB8AC3E}">
        <p14:creationId xmlns:p14="http://schemas.microsoft.com/office/powerpoint/2010/main" val="1241498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7867B7C-DA3D-48D3-BE35-1C2C3311E139}" type="slidenum">
              <a:rPr lang="en-US" altLang="en-US"/>
              <a:pPr/>
              <a:t>9</a:t>
            </a:fld>
            <a:endParaRPr lang="en-US" altLang="en-US"/>
          </a:p>
        </p:txBody>
      </p:sp>
      <p:sp>
        <p:nvSpPr>
          <p:cNvPr id="55299" name="Rectangle 2"/>
          <p:cNvSpPr>
            <a:spLocks noGrp="1" noChangeArrowheads="1"/>
          </p:cNvSpPr>
          <p:nvPr>
            <p:ph type="body" idx="1"/>
          </p:nvPr>
        </p:nvSpPr>
        <p:spPr>
          <a:xfrm>
            <a:off x="412750" y="4773613"/>
            <a:ext cx="6029325" cy="37544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16" tIns="45658" rIns="91316" bIns="45658"/>
          <a:lstStyle/>
          <a:p>
            <a:pPr defTabSz="425450" eaLnBrk="1" hangingPunct="1"/>
            <a:r>
              <a:rPr lang="en-US" altLang="en-US" smtClean="0">
                <a:latin typeface="Arial" charset="0"/>
              </a:rPr>
              <a:t>Using Arithmetic Operators</a:t>
            </a:r>
          </a:p>
          <a:p>
            <a:pPr marL="119063" lvl="1" defTabSz="425450" eaLnBrk="1" hangingPunct="1"/>
            <a:r>
              <a:rPr lang="en-US" altLang="en-US" smtClean="0">
                <a:solidFill>
                  <a:srgbClr val="000000"/>
                </a:solidFill>
                <a:latin typeface="Arial" charset="0"/>
              </a:rPr>
              <a:t>The example in the slide uses the addition operator to calculate a salary increase of $300 for all employees and displays a new </a:t>
            </a:r>
            <a:r>
              <a:rPr lang="en-US" altLang="en-US" smtClean="0">
                <a:solidFill>
                  <a:srgbClr val="000000"/>
                </a:solidFill>
                <a:latin typeface="Courier New" pitchFamily="49" charset="0"/>
              </a:rPr>
              <a:t>SALARY+300</a:t>
            </a:r>
            <a:r>
              <a:rPr lang="en-US" altLang="en-US" smtClean="0">
                <a:solidFill>
                  <a:srgbClr val="000000"/>
                </a:solidFill>
                <a:latin typeface="Arial" charset="0"/>
              </a:rPr>
              <a:t> column in the output. </a:t>
            </a:r>
          </a:p>
          <a:p>
            <a:pPr marL="119063" lvl="1" defTabSz="425450" eaLnBrk="1" hangingPunct="1"/>
            <a:r>
              <a:rPr lang="en-US" altLang="en-US" smtClean="0">
                <a:solidFill>
                  <a:srgbClr val="000000"/>
                </a:solidFill>
                <a:latin typeface="Arial" charset="0"/>
              </a:rPr>
              <a:t>Note that the resultant calculated column </a:t>
            </a:r>
            <a:r>
              <a:rPr lang="en-US" altLang="en-US" smtClean="0">
                <a:solidFill>
                  <a:srgbClr val="000000"/>
                </a:solidFill>
                <a:latin typeface="Courier New" pitchFamily="49" charset="0"/>
              </a:rPr>
              <a:t>SALARY+300</a:t>
            </a:r>
            <a:r>
              <a:rPr lang="en-US" altLang="en-US" smtClean="0">
                <a:solidFill>
                  <a:srgbClr val="000000"/>
                </a:solidFill>
                <a:latin typeface="Arial" charset="0"/>
              </a:rPr>
              <a:t> is not a new column in the </a:t>
            </a:r>
            <a:r>
              <a:rPr lang="en-US" altLang="en-US" smtClean="0">
                <a:solidFill>
                  <a:srgbClr val="000000"/>
                </a:solidFill>
                <a:latin typeface="Courier New" pitchFamily="49" charset="0"/>
              </a:rPr>
              <a:t>EMPLOYEES</a:t>
            </a:r>
            <a:r>
              <a:rPr lang="en-US" altLang="en-US" smtClean="0">
                <a:solidFill>
                  <a:srgbClr val="000000"/>
                </a:solidFill>
                <a:latin typeface="Arial" charset="0"/>
              </a:rPr>
              <a:t> table; it is for display only. By default, the name of a new column comes from the calculation that generated it</a:t>
            </a:r>
            <a:r>
              <a:rPr lang="en-US" altLang="en-US" smtClean="0">
                <a:latin typeface="Arial" charset="0"/>
              </a:rPr>
              <a:t>—</a:t>
            </a:r>
            <a:r>
              <a:rPr lang="en-US" altLang="en-US" smtClean="0">
                <a:solidFill>
                  <a:srgbClr val="000000"/>
                </a:solidFill>
                <a:latin typeface="Arial" charset="0"/>
              </a:rPr>
              <a:t>in this case, </a:t>
            </a:r>
            <a:r>
              <a:rPr lang="en-US" altLang="en-US" smtClean="0">
                <a:solidFill>
                  <a:srgbClr val="000000"/>
                </a:solidFill>
                <a:latin typeface="Courier New" pitchFamily="49" charset="0"/>
              </a:rPr>
              <a:t>salary+300</a:t>
            </a:r>
            <a:r>
              <a:rPr lang="en-US" altLang="en-US" smtClean="0">
                <a:solidFill>
                  <a:srgbClr val="000000"/>
                </a:solidFill>
                <a:latin typeface="Arial" charset="0"/>
              </a:rPr>
              <a:t>.</a:t>
            </a:r>
          </a:p>
          <a:p>
            <a:pPr marL="119063" lvl="1" defTabSz="425450" eaLnBrk="1" hangingPunct="1"/>
            <a:r>
              <a:rPr lang="en-US" altLang="en-US" b="1" smtClean="0">
                <a:latin typeface="Arial" charset="0"/>
              </a:rPr>
              <a:t>Note:</a:t>
            </a:r>
            <a:r>
              <a:rPr lang="en-US" altLang="en-US" smtClean="0">
                <a:latin typeface="Arial" charset="0"/>
              </a:rPr>
              <a:t> The Oracle9</a:t>
            </a:r>
            <a:r>
              <a:rPr lang="en-US" altLang="en-US" i="1" smtClean="0">
                <a:latin typeface="Arial" charset="0"/>
              </a:rPr>
              <a:t>i</a:t>
            </a:r>
            <a:r>
              <a:rPr lang="en-US" altLang="en-US" smtClean="0">
                <a:latin typeface="Arial" charset="0"/>
              </a:rPr>
              <a:t> server ignores blank spaces before and after the arithmetic operator.</a:t>
            </a:r>
          </a:p>
          <a:p>
            <a:pPr defTabSz="425450" eaLnBrk="1" hangingPunct="1"/>
            <a:endParaRPr lang="en-US" altLang="en-US" b="1" smtClean="0">
              <a:latin typeface="Times New Roman" pitchFamily="18" charset="0"/>
            </a:endParaRPr>
          </a:p>
        </p:txBody>
      </p:sp>
      <p:sp>
        <p:nvSpPr>
          <p:cNvPr id="55300" name="Rectangle 3"/>
          <p:cNvSpPr>
            <a:spLocks noGrp="1" noRot="1" noChangeAspect="1" noChangeArrowheads="1" noTextEdit="1"/>
          </p:cNvSpPr>
          <p:nvPr>
            <p:ph type="sldImg"/>
          </p:nvPr>
        </p:nvSpPr>
        <p:spPr>
          <a:xfrm>
            <a:off x="485775" y="153988"/>
            <a:ext cx="5884863" cy="4413250"/>
          </a:xfrm>
          <a:ln w="12700" cap="flat">
            <a:solidFill>
              <a:schemeClr val="tx1"/>
            </a:solidFill>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939EA0F-5DA3-407F-8712-F82EDE863031}" type="slidenum">
              <a:rPr lang="en-US" altLang="en-US"/>
              <a:pPr/>
              <a:t>10</a:t>
            </a:fld>
            <a:endParaRPr lang="en-US" altLang="en-US"/>
          </a:p>
        </p:txBody>
      </p:sp>
      <p:sp>
        <p:nvSpPr>
          <p:cNvPr id="56323" name="Rectangle 2"/>
          <p:cNvSpPr>
            <a:spLocks noGrp="1" noChangeArrowheads="1"/>
          </p:cNvSpPr>
          <p:nvPr>
            <p:ph type="body" idx="1"/>
          </p:nvPr>
        </p:nvSpPr>
        <p:spPr>
          <a:xfrm>
            <a:off x="412750" y="4773613"/>
            <a:ext cx="6029325" cy="37544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16" tIns="45658" rIns="91316" bIns="45658"/>
          <a:lstStyle/>
          <a:p>
            <a:pPr defTabSz="425450" eaLnBrk="1" hangingPunct="1"/>
            <a:r>
              <a:rPr lang="en-US" altLang="en-US" smtClean="0">
                <a:latin typeface="Arial" charset="0"/>
              </a:rPr>
              <a:t>Operator Precedence</a:t>
            </a:r>
          </a:p>
          <a:p>
            <a:pPr marL="119063" lvl="1" defTabSz="425450" eaLnBrk="1" hangingPunct="1"/>
            <a:r>
              <a:rPr lang="en-US" altLang="en-US" smtClean="0">
                <a:latin typeface="Arial" charset="0"/>
              </a:rPr>
              <a:t>If an arithmetic expression contains more than one operator, multiplication and division are evaluated first. If operators within an expression are of same priority, then evaluation is done from left to right.</a:t>
            </a:r>
          </a:p>
          <a:p>
            <a:pPr marL="119063" lvl="1" defTabSz="425450" eaLnBrk="1" hangingPunct="1"/>
            <a:r>
              <a:rPr lang="en-US" altLang="en-US" smtClean="0">
                <a:latin typeface="Arial" charset="0"/>
              </a:rPr>
              <a:t>You can use parentheses to force the expression within parentheses to be evaluated first.</a:t>
            </a:r>
          </a:p>
          <a:p>
            <a:pPr marL="119063" lvl="1" defTabSz="425450" eaLnBrk="1" hangingPunct="1"/>
            <a:r>
              <a:rPr lang="en-US" altLang="en-US" smtClean="0">
                <a:latin typeface="Arial" charset="0"/>
              </a:rPr>
              <a:t> </a:t>
            </a:r>
          </a:p>
        </p:txBody>
      </p:sp>
      <p:sp>
        <p:nvSpPr>
          <p:cNvPr id="56324" name="Rectangle 3"/>
          <p:cNvSpPr>
            <a:spLocks noGrp="1" noRot="1" noChangeAspect="1" noChangeArrowheads="1" noTextEdit="1"/>
          </p:cNvSpPr>
          <p:nvPr>
            <p:ph type="sldImg"/>
          </p:nvPr>
        </p:nvSpPr>
        <p:spPr>
          <a:xfrm>
            <a:off x="485775" y="153988"/>
            <a:ext cx="5884863" cy="4413250"/>
          </a:xfrm>
          <a:ln w="12700" cap="flat">
            <a:solidFill>
              <a:schemeClr val="tx1"/>
            </a:solidFill>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E507A5B-C5FE-443A-9443-930699984B6B}" type="slidenum">
              <a:rPr lang="en-US" altLang="en-US"/>
              <a:pPr/>
              <a:t>11</a:t>
            </a:fld>
            <a:endParaRPr lang="en-US" altLang="en-US"/>
          </a:p>
        </p:txBody>
      </p:sp>
      <p:sp>
        <p:nvSpPr>
          <p:cNvPr id="57347" name="Rectangle 2"/>
          <p:cNvSpPr>
            <a:spLocks noGrp="1" noRot="1" noChangeAspect="1" noChangeArrowheads="1" noTextEdit="1"/>
          </p:cNvSpPr>
          <p:nvPr>
            <p:ph type="sldImg"/>
          </p:nvPr>
        </p:nvSpPr>
        <p:spPr>
          <a:xfrm>
            <a:off x="485775" y="153988"/>
            <a:ext cx="5884863" cy="4413250"/>
          </a:xfrm>
          <a:ln w="12700" cap="flat">
            <a:solidFill>
              <a:schemeClr val="tx1"/>
            </a:solidFill>
          </a:ln>
        </p:spPr>
      </p:sp>
      <p:sp>
        <p:nvSpPr>
          <p:cNvPr id="57348" name="Rectangle 3"/>
          <p:cNvSpPr>
            <a:spLocks noGrp="1" noChangeArrowheads="1"/>
          </p:cNvSpPr>
          <p:nvPr>
            <p:ph type="body" idx="1"/>
          </p:nvPr>
        </p:nvSpPr>
        <p:spPr>
          <a:xfrm>
            <a:off x="412750" y="4773613"/>
            <a:ext cx="6029325" cy="37544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16" tIns="45658" rIns="91316" bIns="45658"/>
          <a:lstStyle/>
          <a:p>
            <a:pPr eaLnBrk="1" hangingPunct="1"/>
            <a:r>
              <a:rPr lang="en-US" altLang="en-US" smtClean="0">
                <a:latin typeface="Arial" charset="0"/>
              </a:rPr>
              <a:t>Operator Precedence (continued)</a:t>
            </a:r>
          </a:p>
          <a:p>
            <a:pPr lvl="1" eaLnBrk="1" hangingPunct="1"/>
            <a:r>
              <a:rPr lang="en-US" altLang="en-US" smtClean="0">
                <a:latin typeface="Arial" charset="0"/>
              </a:rPr>
              <a:t>The example on the slide displays the last name, salary, and annual compensation of employees. It calculates the annual compensation as 12 multiplied by the monthly salary, plus a one-time bonus of $100. Notice that multiplication is performed before addition.</a:t>
            </a:r>
          </a:p>
          <a:p>
            <a:pPr lvl="1" eaLnBrk="1" hangingPunct="1"/>
            <a:r>
              <a:rPr lang="en-US" altLang="en-US" b="1" smtClean="0">
                <a:latin typeface="Arial" charset="0"/>
              </a:rPr>
              <a:t>Note:</a:t>
            </a:r>
            <a:r>
              <a:rPr lang="en-US" altLang="en-US" smtClean="0">
                <a:latin typeface="Arial" charset="0"/>
              </a:rPr>
              <a:t> Use parentheses to reinforce the standard </a:t>
            </a:r>
            <a:r>
              <a:rPr lang="en-US" altLang="en-US" smtClean="0">
                <a:solidFill>
                  <a:srgbClr val="FC0128"/>
                </a:solidFill>
                <a:latin typeface="Arial" charset="0"/>
              </a:rPr>
              <a:t>order of precedence</a:t>
            </a:r>
            <a:r>
              <a:rPr lang="en-US" altLang="en-US" smtClean="0">
                <a:latin typeface="Arial" charset="0"/>
              </a:rPr>
              <a:t> and to improve clarity. For example, the expression on the slide can be written as </a:t>
            </a:r>
            <a:r>
              <a:rPr lang="en-US" altLang="en-US" smtClean="0">
                <a:latin typeface="Courier New" pitchFamily="49" charset="0"/>
              </a:rPr>
              <a:t>(12*salary)+100</a:t>
            </a:r>
            <a:r>
              <a:rPr lang="en-US" altLang="en-US" smtClean="0">
                <a:latin typeface="Arial" charset="0"/>
              </a:rPr>
              <a:t> with no change in the result.</a:t>
            </a:r>
          </a:p>
          <a:p>
            <a:pPr lvl="1" eaLnBrk="1" hangingPunct="1"/>
            <a:endParaRPr lang="en-US" altLang="en-US" smtClean="0">
              <a:latin typeface="Arial" charset="0"/>
            </a:endParaRPr>
          </a:p>
          <a:p>
            <a:pPr lvl="1" eaLnBrk="1" hangingPunct="1"/>
            <a:endParaRPr lang="en-US" altLang="en-US" smtClean="0">
              <a:latin typeface="Arial" charset="0"/>
            </a:endParaRPr>
          </a:p>
          <a:p>
            <a:pPr lvl="1" eaLnBrk="1" hangingPunct="1"/>
            <a:endParaRPr lang="en-US" altLang="en-US" smtClean="0">
              <a:latin typeface="Arial" charset="0"/>
            </a:endParaRPr>
          </a:p>
          <a:p>
            <a:pPr lvl="1" eaLnBrk="1" hangingPunct="1"/>
            <a:endParaRPr lang="en-US" altLang="en-US" smtClean="0">
              <a:latin typeface="Arial" charset="0"/>
            </a:endParaRPr>
          </a:p>
          <a:p>
            <a:pPr lvl="1" eaLnBrk="1" hangingPunct="1"/>
            <a:endParaRPr lang="en-US" altLang="en-US" smtClean="0">
              <a:latin typeface="Arial" charset="0"/>
            </a:endParaRPr>
          </a:p>
          <a:p>
            <a:pPr lvl="1" eaLnBrk="1" hangingPunct="1"/>
            <a:endParaRPr lang="en-US" altLang="en-US" smtClean="0">
              <a:latin typeface="Arial" charset="0"/>
            </a:endParaRPr>
          </a:p>
          <a:p>
            <a:pPr lvl="1" eaLnBrk="1" hangingPunct="1"/>
            <a:endParaRPr lang="en-US" altLang="en-US" smtClean="0">
              <a:latin typeface="Arial" charset="0"/>
            </a:endParaRPr>
          </a:p>
          <a:p>
            <a:pPr eaLnBrk="1" hangingPunct="1"/>
            <a:r>
              <a:rPr lang="en-US" altLang="en-US" smtClean="0">
                <a:solidFill>
                  <a:srgbClr val="0000FF"/>
                </a:solidFill>
                <a:latin typeface="Arial" charset="0"/>
              </a:rPr>
              <a:t>Instructor Note</a:t>
            </a:r>
          </a:p>
          <a:p>
            <a:pPr lvl="1" eaLnBrk="1" hangingPunct="1"/>
            <a:r>
              <a:rPr lang="en-US" altLang="en-US" smtClean="0">
                <a:solidFill>
                  <a:srgbClr val="0000FF"/>
                </a:solidFill>
                <a:latin typeface="Arial" charset="0"/>
              </a:rPr>
              <a:t>Demo:</a:t>
            </a:r>
            <a:r>
              <a:rPr lang="en-US" altLang="en-US" i="1" smtClean="0">
                <a:solidFill>
                  <a:srgbClr val="0000FF"/>
                </a:solidFill>
                <a:latin typeface="Arial" charset="0"/>
              </a:rPr>
              <a:t> </a:t>
            </a:r>
            <a:r>
              <a:rPr lang="en-US" altLang="en-US" smtClean="0">
                <a:solidFill>
                  <a:srgbClr val="0000FF"/>
                </a:solidFill>
                <a:latin typeface="Courier New" pitchFamily="49" charset="0"/>
              </a:rPr>
              <a:t>1_prec1.sql</a:t>
            </a:r>
            <a:r>
              <a:rPr lang="en-US" altLang="en-US" i="1" smtClean="0">
                <a:solidFill>
                  <a:srgbClr val="0000FF"/>
                </a:solidFill>
                <a:latin typeface="Arial" charset="0"/>
              </a:rPr>
              <a:t>, </a:t>
            </a:r>
            <a:r>
              <a:rPr lang="en-US" altLang="en-US" smtClean="0">
                <a:solidFill>
                  <a:srgbClr val="0000FF"/>
                </a:solidFill>
                <a:latin typeface="Courier New" pitchFamily="49" charset="0"/>
              </a:rPr>
              <a:t>1_prec2.sql</a:t>
            </a:r>
          </a:p>
          <a:p>
            <a:pPr lvl="1" eaLnBrk="1" hangingPunct="1"/>
            <a:r>
              <a:rPr lang="en-US" altLang="en-US" smtClean="0">
                <a:solidFill>
                  <a:srgbClr val="0000FF"/>
                </a:solidFill>
                <a:latin typeface="Arial" charset="0"/>
              </a:rPr>
              <a:t>Purpose:</a:t>
            </a:r>
            <a:r>
              <a:rPr lang="en-US" altLang="en-US" i="1" smtClean="0">
                <a:solidFill>
                  <a:srgbClr val="0000FF"/>
                </a:solidFill>
                <a:latin typeface="Arial" charset="0"/>
              </a:rPr>
              <a:t> </a:t>
            </a:r>
            <a:r>
              <a:rPr lang="en-US" altLang="en-US" smtClean="0">
                <a:solidFill>
                  <a:srgbClr val="0000FF"/>
                </a:solidFill>
                <a:latin typeface="Arial" charset="0"/>
              </a:rPr>
              <a:t>To illustrate viewing a query containing no parentheses and executing a query with parentheses to override rules of precedence.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62BA8D3-C242-4D6B-A1A2-59DA0755360B}" type="slidenum">
              <a:rPr lang="en-US" altLang="en-US"/>
              <a:pPr/>
              <a:t>12</a:t>
            </a:fld>
            <a:endParaRPr lang="en-US" altLang="en-US"/>
          </a:p>
        </p:txBody>
      </p:sp>
      <p:sp>
        <p:nvSpPr>
          <p:cNvPr id="58371" name="Rectangle 2"/>
          <p:cNvSpPr>
            <a:spLocks noGrp="1" noRot="1" noChangeAspect="1" noChangeArrowheads="1" noTextEdit="1"/>
          </p:cNvSpPr>
          <p:nvPr>
            <p:ph type="sldImg"/>
          </p:nvPr>
        </p:nvSpPr>
        <p:spPr>
          <a:xfrm>
            <a:off x="485775" y="153988"/>
            <a:ext cx="5884863" cy="4413250"/>
          </a:xfrm>
          <a:ln w="12700" cap="flat">
            <a:solidFill>
              <a:schemeClr val="tx1"/>
            </a:solidFill>
          </a:ln>
        </p:spPr>
      </p:sp>
      <p:sp>
        <p:nvSpPr>
          <p:cNvPr id="58372" name="Rectangle 3"/>
          <p:cNvSpPr>
            <a:spLocks noGrp="1" noChangeArrowheads="1"/>
          </p:cNvSpPr>
          <p:nvPr>
            <p:ph type="body" idx="1"/>
          </p:nvPr>
        </p:nvSpPr>
        <p:spPr>
          <a:xfrm>
            <a:off x="412750" y="4773613"/>
            <a:ext cx="6029325" cy="37544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16" tIns="45658" rIns="91316" bIns="45658"/>
          <a:lstStyle/>
          <a:p>
            <a:pPr eaLnBrk="1" hangingPunct="1"/>
            <a:r>
              <a:rPr lang="en-US" altLang="en-US" smtClean="0">
                <a:latin typeface="Arial" charset="0"/>
              </a:rPr>
              <a:t>Using Parentheses</a:t>
            </a:r>
          </a:p>
          <a:p>
            <a:pPr lvl="1" eaLnBrk="1" hangingPunct="1"/>
            <a:r>
              <a:rPr lang="en-US" altLang="en-US" smtClean="0">
                <a:latin typeface="Arial" charset="0"/>
              </a:rPr>
              <a:t>You can override the </a:t>
            </a:r>
            <a:r>
              <a:rPr lang="en-US" altLang="en-US" smtClean="0">
                <a:solidFill>
                  <a:srgbClr val="FC0128"/>
                </a:solidFill>
                <a:latin typeface="Arial" charset="0"/>
              </a:rPr>
              <a:t>rules of precedence</a:t>
            </a:r>
            <a:r>
              <a:rPr lang="en-US" altLang="en-US" smtClean="0">
                <a:latin typeface="Arial" charset="0"/>
              </a:rPr>
              <a:t> by using parentheses to specify the order in which operators are executed.</a:t>
            </a:r>
          </a:p>
          <a:p>
            <a:pPr lvl="1" eaLnBrk="1" hangingPunct="1"/>
            <a:r>
              <a:rPr lang="en-US" altLang="en-US" smtClean="0">
                <a:latin typeface="Arial" charset="0"/>
              </a:rPr>
              <a:t>The example on the slide displays the last name, salary, and annual compensation of employees. It calculates the annual compensation as monthly salary plus a monthly bonus of $100, multiplied by 12. Because of the parentheses, addition takes priority over multiplication.</a:t>
            </a:r>
          </a:p>
          <a:p>
            <a:pPr eaLnBrk="1" hangingPunct="1"/>
            <a:endParaRPr lang="en-US" altLang="en-US" b="1"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id-ID"/>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43B8036-2E17-4B99-BEFD-5CECD038B742}" type="slidenum">
              <a:rPr lang="en-US"/>
              <a:pPr>
                <a:defRPr/>
              </a:pPr>
              <a:t>‹#›</a:t>
            </a:fld>
            <a:endParaRPr lang="en-US"/>
          </a:p>
        </p:txBody>
      </p:sp>
    </p:spTree>
    <p:extLst>
      <p:ext uri="{BB962C8B-B14F-4D97-AF65-F5344CB8AC3E}">
        <p14:creationId xmlns:p14="http://schemas.microsoft.com/office/powerpoint/2010/main" val="1604911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46119BA-1ABE-4785-8419-01D97E5278F3}" type="slidenum">
              <a:rPr lang="en-US"/>
              <a:pPr>
                <a:defRPr/>
              </a:pPr>
              <a:t>‹#›</a:t>
            </a:fld>
            <a:endParaRPr lang="en-US"/>
          </a:p>
        </p:txBody>
      </p:sp>
    </p:spTree>
    <p:extLst>
      <p:ext uri="{BB962C8B-B14F-4D97-AF65-F5344CB8AC3E}">
        <p14:creationId xmlns:p14="http://schemas.microsoft.com/office/powerpoint/2010/main" val="1282545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78675" y="274638"/>
            <a:ext cx="1908175"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1452563" y="274638"/>
            <a:ext cx="5573712"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1CF9ABD-290A-4925-B925-4DD0F6AF10D9}" type="slidenum">
              <a:rPr lang="en-US"/>
              <a:pPr>
                <a:defRPr/>
              </a:pPr>
              <a:t>‹#›</a:t>
            </a:fld>
            <a:endParaRPr lang="en-US"/>
          </a:p>
        </p:txBody>
      </p:sp>
    </p:spTree>
    <p:extLst>
      <p:ext uri="{BB962C8B-B14F-4D97-AF65-F5344CB8AC3E}">
        <p14:creationId xmlns:p14="http://schemas.microsoft.com/office/powerpoint/2010/main" val="33663229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id-ID"/>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5B1F0AB-55B6-423D-9E97-0F7D42F2FDB8}" type="slidenum">
              <a:rPr lang="en-US"/>
              <a:pPr>
                <a:defRPr/>
              </a:pPr>
              <a:t>‹#›</a:t>
            </a:fld>
            <a:endParaRPr lang="en-US"/>
          </a:p>
        </p:txBody>
      </p:sp>
    </p:spTree>
    <p:extLst>
      <p:ext uri="{BB962C8B-B14F-4D97-AF65-F5344CB8AC3E}">
        <p14:creationId xmlns:p14="http://schemas.microsoft.com/office/powerpoint/2010/main" val="16212801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560861D-A27E-4238-9696-2AA404242325}" type="slidenum">
              <a:rPr lang="en-US"/>
              <a:pPr>
                <a:defRPr/>
              </a:pPr>
              <a:t>‹#›</a:t>
            </a:fld>
            <a:endParaRPr lang="en-US"/>
          </a:p>
        </p:txBody>
      </p:sp>
    </p:spTree>
    <p:extLst>
      <p:ext uri="{BB962C8B-B14F-4D97-AF65-F5344CB8AC3E}">
        <p14:creationId xmlns:p14="http://schemas.microsoft.com/office/powerpoint/2010/main" val="3110119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38134AD-7CA0-4BC0-9BEF-C94915BD6920}" type="slidenum">
              <a:rPr lang="en-US"/>
              <a:pPr>
                <a:defRPr/>
              </a:pPr>
              <a:t>‹#›</a:t>
            </a:fld>
            <a:endParaRPr lang="en-US"/>
          </a:p>
        </p:txBody>
      </p:sp>
    </p:spTree>
    <p:extLst>
      <p:ext uri="{BB962C8B-B14F-4D97-AF65-F5344CB8AC3E}">
        <p14:creationId xmlns:p14="http://schemas.microsoft.com/office/powerpoint/2010/main" val="19739933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990600" y="1600200"/>
            <a:ext cx="3740150" cy="4527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883150" y="1600200"/>
            <a:ext cx="3741738" cy="4527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53DDAE6-6D43-4364-A44F-9588FD2688A5}" type="slidenum">
              <a:rPr lang="en-US"/>
              <a:pPr>
                <a:defRPr/>
              </a:pPr>
              <a:t>‹#›</a:t>
            </a:fld>
            <a:endParaRPr lang="en-US"/>
          </a:p>
        </p:txBody>
      </p:sp>
    </p:spTree>
    <p:extLst>
      <p:ext uri="{BB962C8B-B14F-4D97-AF65-F5344CB8AC3E}">
        <p14:creationId xmlns:p14="http://schemas.microsoft.com/office/powerpoint/2010/main" val="23905661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F2E4F9A-1CA0-436F-ACD3-6E3D97B9FBAB}" type="slidenum">
              <a:rPr lang="en-US"/>
              <a:pPr>
                <a:defRPr/>
              </a:pPr>
              <a:t>‹#›</a:t>
            </a:fld>
            <a:endParaRPr lang="en-US"/>
          </a:p>
        </p:txBody>
      </p:sp>
    </p:spTree>
    <p:extLst>
      <p:ext uri="{BB962C8B-B14F-4D97-AF65-F5344CB8AC3E}">
        <p14:creationId xmlns:p14="http://schemas.microsoft.com/office/powerpoint/2010/main" val="19757576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A4259DA5-347E-46BA-BE79-61B325F8809F}" type="slidenum">
              <a:rPr lang="en-US"/>
              <a:pPr>
                <a:defRPr/>
              </a:pPr>
              <a:t>‹#›</a:t>
            </a:fld>
            <a:endParaRPr lang="en-US"/>
          </a:p>
        </p:txBody>
      </p:sp>
    </p:spTree>
    <p:extLst>
      <p:ext uri="{BB962C8B-B14F-4D97-AF65-F5344CB8AC3E}">
        <p14:creationId xmlns:p14="http://schemas.microsoft.com/office/powerpoint/2010/main" val="32068472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85950268-8DB8-4799-A2D9-FD3F786281A1}" type="slidenum">
              <a:rPr lang="en-US"/>
              <a:pPr>
                <a:defRPr/>
              </a:pPr>
              <a:t>‹#›</a:t>
            </a:fld>
            <a:endParaRPr lang="en-US"/>
          </a:p>
        </p:txBody>
      </p:sp>
    </p:spTree>
    <p:extLst>
      <p:ext uri="{BB962C8B-B14F-4D97-AF65-F5344CB8AC3E}">
        <p14:creationId xmlns:p14="http://schemas.microsoft.com/office/powerpoint/2010/main" val="10285689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3D193D6-82FD-470D-AA5F-E2FCE00315F5}" type="slidenum">
              <a:rPr lang="en-US"/>
              <a:pPr>
                <a:defRPr/>
              </a:pPr>
              <a:t>‹#›</a:t>
            </a:fld>
            <a:endParaRPr lang="en-US"/>
          </a:p>
        </p:txBody>
      </p:sp>
    </p:spTree>
    <p:extLst>
      <p:ext uri="{BB962C8B-B14F-4D97-AF65-F5344CB8AC3E}">
        <p14:creationId xmlns:p14="http://schemas.microsoft.com/office/powerpoint/2010/main" val="1986332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769B028-716D-41C0-A132-65A01FE0F9DB}" type="slidenum">
              <a:rPr lang="en-US"/>
              <a:pPr>
                <a:defRPr/>
              </a:pPr>
              <a:t>‹#›</a:t>
            </a:fld>
            <a:endParaRPr lang="en-US"/>
          </a:p>
        </p:txBody>
      </p:sp>
    </p:spTree>
    <p:extLst>
      <p:ext uri="{BB962C8B-B14F-4D97-AF65-F5344CB8AC3E}">
        <p14:creationId xmlns:p14="http://schemas.microsoft.com/office/powerpoint/2010/main" val="3051080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d-ID"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F47A27C-4B7D-4CF9-AF04-1DCC14969A6C}" type="slidenum">
              <a:rPr lang="en-US"/>
              <a:pPr>
                <a:defRPr/>
              </a:pPr>
              <a:t>‹#›</a:t>
            </a:fld>
            <a:endParaRPr lang="en-US"/>
          </a:p>
        </p:txBody>
      </p:sp>
    </p:spTree>
    <p:extLst>
      <p:ext uri="{BB962C8B-B14F-4D97-AF65-F5344CB8AC3E}">
        <p14:creationId xmlns:p14="http://schemas.microsoft.com/office/powerpoint/2010/main" val="1702590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D0F4260-D63D-4633-A5A6-F39DEA3CD179}" type="slidenum">
              <a:rPr lang="en-US"/>
              <a:pPr>
                <a:defRPr/>
              </a:pPr>
              <a:t>‹#›</a:t>
            </a:fld>
            <a:endParaRPr lang="en-US"/>
          </a:p>
        </p:txBody>
      </p:sp>
    </p:spTree>
    <p:extLst>
      <p:ext uri="{BB962C8B-B14F-4D97-AF65-F5344CB8AC3E}">
        <p14:creationId xmlns:p14="http://schemas.microsoft.com/office/powerpoint/2010/main" val="40453490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2788" y="274638"/>
            <a:ext cx="2024062" cy="5853112"/>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990600" y="274638"/>
            <a:ext cx="5919788"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9473E23-66E0-4BE3-B745-2D2BE7E4D277}" type="slidenum">
              <a:rPr lang="en-US"/>
              <a:pPr>
                <a:defRPr/>
              </a:pPr>
              <a:t>‹#›</a:t>
            </a:fld>
            <a:endParaRPr lang="en-US"/>
          </a:p>
        </p:txBody>
      </p:sp>
    </p:spTree>
    <p:extLst>
      <p:ext uri="{BB962C8B-B14F-4D97-AF65-F5344CB8AC3E}">
        <p14:creationId xmlns:p14="http://schemas.microsoft.com/office/powerpoint/2010/main" val="4041290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5EDEF0D-17B8-44C9-99A9-655F3D2C667F}" type="slidenum">
              <a:rPr lang="en-US"/>
              <a:pPr>
                <a:defRPr/>
              </a:pPr>
              <a:t>‹#›</a:t>
            </a:fld>
            <a:endParaRPr lang="en-US"/>
          </a:p>
        </p:txBody>
      </p:sp>
    </p:spTree>
    <p:extLst>
      <p:ext uri="{BB962C8B-B14F-4D97-AF65-F5344CB8AC3E}">
        <p14:creationId xmlns:p14="http://schemas.microsoft.com/office/powerpoint/2010/main" val="248355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1452563" y="1600200"/>
            <a:ext cx="3740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5345113" y="1600200"/>
            <a:ext cx="374173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F5D5421-8669-4382-BD79-3F575FED5805}" type="slidenum">
              <a:rPr lang="en-US"/>
              <a:pPr>
                <a:defRPr/>
              </a:pPr>
              <a:t>‹#›</a:t>
            </a:fld>
            <a:endParaRPr lang="en-US"/>
          </a:p>
        </p:txBody>
      </p:sp>
    </p:spTree>
    <p:extLst>
      <p:ext uri="{BB962C8B-B14F-4D97-AF65-F5344CB8AC3E}">
        <p14:creationId xmlns:p14="http://schemas.microsoft.com/office/powerpoint/2010/main" val="1714694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CB463DC0-BDC2-4BE9-BC17-6E9EFE7C6B8B}" type="slidenum">
              <a:rPr lang="en-US"/>
              <a:pPr>
                <a:defRPr/>
              </a:pPr>
              <a:t>‹#›</a:t>
            </a:fld>
            <a:endParaRPr lang="en-US"/>
          </a:p>
        </p:txBody>
      </p:sp>
    </p:spTree>
    <p:extLst>
      <p:ext uri="{BB962C8B-B14F-4D97-AF65-F5344CB8AC3E}">
        <p14:creationId xmlns:p14="http://schemas.microsoft.com/office/powerpoint/2010/main" val="883815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5B1C7F15-87A4-4F33-A9A0-F89CC31BC07F}" type="slidenum">
              <a:rPr lang="en-US"/>
              <a:pPr>
                <a:defRPr/>
              </a:pPr>
              <a:t>‹#›</a:t>
            </a:fld>
            <a:endParaRPr lang="en-US"/>
          </a:p>
        </p:txBody>
      </p:sp>
    </p:spTree>
    <p:extLst>
      <p:ext uri="{BB962C8B-B14F-4D97-AF65-F5344CB8AC3E}">
        <p14:creationId xmlns:p14="http://schemas.microsoft.com/office/powerpoint/2010/main" val="399733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D70E937F-773D-4652-8B75-8B4A7501FCE3}" type="slidenum">
              <a:rPr lang="en-US"/>
              <a:pPr>
                <a:defRPr/>
              </a:pPr>
              <a:t>‹#›</a:t>
            </a:fld>
            <a:endParaRPr lang="en-US"/>
          </a:p>
        </p:txBody>
      </p:sp>
    </p:spTree>
    <p:extLst>
      <p:ext uri="{BB962C8B-B14F-4D97-AF65-F5344CB8AC3E}">
        <p14:creationId xmlns:p14="http://schemas.microsoft.com/office/powerpoint/2010/main" val="3160580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D1A2CD8-454E-430F-8E5E-57F0BC142796}" type="slidenum">
              <a:rPr lang="en-US"/>
              <a:pPr>
                <a:defRPr/>
              </a:pPr>
              <a:t>‹#›</a:t>
            </a:fld>
            <a:endParaRPr lang="en-US"/>
          </a:p>
        </p:txBody>
      </p:sp>
    </p:spTree>
    <p:extLst>
      <p:ext uri="{BB962C8B-B14F-4D97-AF65-F5344CB8AC3E}">
        <p14:creationId xmlns:p14="http://schemas.microsoft.com/office/powerpoint/2010/main" val="1535281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d-ID"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251FAA1-63E5-4106-9F70-C296C40B4336}" type="slidenum">
              <a:rPr lang="en-US"/>
              <a:pPr>
                <a:defRPr/>
              </a:pPr>
              <a:t>‹#›</a:t>
            </a:fld>
            <a:endParaRPr lang="en-US"/>
          </a:p>
        </p:txBody>
      </p:sp>
    </p:spTree>
    <p:extLst>
      <p:ext uri="{BB962C8B-B14F-4D97-AF65-F5344CB8AC3E}">
        <p14:creationId xmlns:p14="http://schemas.microsoft.com/office/powerpoint/2010/main" val="3613767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452563" y="274638"/>
            <a:ext cx="763428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smtClean="0"/>
              <a:t>Click to edit Master title style</a:t>
            </a:r>
          </a:p>
        </p:txBody>
      </p:sp>
      <p:sp>
        <p:nvSpPr>
          <p:cNvPr id="1027" name="Rectangle 3"/>
          <p:cNvSpPr>
            <a:spLocks noGrp="1" noChangeArrowheads="1"/>
          </p:cNvSpPr>
          <p:nvPr>
            <p:ph type="body" idx="1"/>
          </p:nvPr>
        </p:nvSpPr>
        <p:spPr bwMode="auto">
          <a:xfrm>
            <a:off x="1452563" y="1600200"/>
            <a:ext cx="7634287"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400">
                <a:latin typeface="Arial" pitchFamily="34" charset="0"/>
                <a:ea typeface="SimSun" pitchFamily="2" charset="-122"/>
                <a:cs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defRPr sz="1400">
                <a:latin typeface="Arial" pitchFamily="34" charset="0"/>
                <a:ea typeface="SimSun" pitchFamily="2" charset="-122"/>
                <a:cs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400">
                <a:latin typeface="Arial" pitchFamily="34" charset="0"/>
                <a:ea typeface="SimSun" pitchFamily="2" charset="-122"/>
                <a:cs typeface="Arial" pitchFamily="34" charset="0"/>
              </a:defRPr>
            </a:lvl1pPr>
          </a:lstStyle>
          <a:p>
            <a:pPr>
              <a:defRPr/>
            </a:pPr>
            <a:fld id="{8913DA5F-F9E6-4FE0-9BCE-5D941766487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pitchFamily="34" charset="0"/>
          <a:cs typeface="Arial" pitchFamily="34" charset="0"/>
        </a:defRPr>
      </a:lvl2pPr>
      <a:lvl3pPr algn="l" rtl="0" eaLnBrk="0" fontAlgn="base" hangingPunct="0">
        <a:spcBef>
          <a:spcPct val="0"/>
        </a:spcBef>
        <a:spcAft>
          <a:spcPct val="0"/>
        </a:spcAft>
        <a:defRPr sz="4400">
          <a:solidFill>
            <a:schemeClr val="tx2"/>
          </a:solidFill>
          <a:latin typeface="Arial" pitchFamily="34" charset="0"/>
          <a:cs typeface="Arial" pitchFamily="34" charset="0"/>
        </a:defRPr>
      </a:lvl3pPr>
      <a:lvl4pPr algn="l" rtl="0" eaLnBrk="0" fontAlgn="base" hangingPunct="0">
        <a:spcBef>
          <a:spcPct val="0"/>
        </a:spcBef>
        <a:spcAft>
          <a:spcPct val="0"/>
        </a:spcAft>
        <a:defRPr sz="4400">
          <a:solidFill>
            <a:schemeClr val="tx2"/>
          </a:solidFill>
          <a:latin typeface="Arial" pitchFamily="34" charset="0"/>
          <a:cs typeface="Arial" pitchFamily="34" charset="0"/>
        </a:defRPr>
      </a:lvl4pPr>
      <a:lvl5pPr algn="l" rtl="0" eaLnBrk="0" fontAlgn="base" hangingPunct="0">
        <a:spcBef>
          <a:spcPct val="0"/>
        </a:spcBef>
        <a:spcAft>
          <a:spcPct val="0"/>
        </a:spcAft>
        <a:defRPr sz="4400">
          <a:solidFill>
            <a:schemeClr val="tx2"/>
          </a:solidFill>
          <a:latin typeface="Arial" pitchFamily="34" charset="0"/>
          <a:cs typeface="Arial" pitchFamily="34" charset="0"/>
        </a:defRPr>
      </a:lvl5pPr>
      <a:lvl6pPr marL="457200" algn="l" rtl="0" eaLnBrk="0" fontAlgn="base" hangingPunct="0">
        <a:spcBef>
          <a:spcPct val="0"/>
        </a:spcBef>
        <a:spcAft>
          <a:spcPct val="0"/>
        </a:spcAft>
        <a:defRPr sz="4400">
          <a:solidFill>
            <a:schemeClr val="tx2"/>
          </a:solidFill>
          <a:latin typeface="Arial" pitchFamily="34" charset="0"/>
          <a:cs typeface="Arial" pitchFamily="34" charset="0"/>
        </a:defRPr>
      </a:lvl6pPr>
      <a:lvl7pPr marL="914400" algn="l" rtl="0" eaLnBrk="0" fontAlgn="base" hangingPunct="0">
        <a:spcBef>
          <a:spcPct val="0"/>
        </a:spcBef>
        <a:spcAft>
          <a:spcPct val="0"/>
        </a:spcAft>
        <a:defRPr sz="4400">
          <a:solidFill>
            <a:schemeClr val="tx2"/>
          </a:solidFill>
          <a:latin typeface="Arial" pitchFamily="34" charset="0"/>
          <a:cs typeface="Arial" pitchFamily="34" charset="0"/>
        </a:defRPr>
      </a:lvl7pPr>
      <a:lvl8pPr marL="1371600" algn="l" rtl="0" eaLnBrk="0" fontAlgn="base" hangingPunct="0">
        <a:spcBef>
          <a:spcPct val="0"/>
        </a:spcBef>
        <a:spcAft>
          <a:spcPct val="0"/>
        </a:spcAft>
        <a:defRPr sz="4400">
          <a:solidFill>
            <a:schemeClr val="tx2"/>
          </a:solidFill>
          <a:latin typeface="Arial" pitchFamily="34" charset="0"/>
          <a:cs typeface="Arial" pitchFamily="34" charset="0"/>
        </a:defRPr>
      </a:lvl8pPr>
      <a:lvl9pPr marL="1828800" algn="l" rtl="0" eaLnBrk="0" fontAlgn="base" hangingPunct="0">
        <a:spcBef>
          <a:spcPct val="0"/>
        </a:spcBef>
        <a:spcAft>
          <a:spcPct val="0"/>
        </a:spcAft>
        <a:defRPr sz="4400">
          <a:solidFill>
            <a:schemeClr val="tx2"/>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eaLnBrk="0" fontAlgn="base" hangingPunct="0">
        <a:spcBef>
          <a:spcPct val="20000"/>
        </a:spcBef>
        <a:spcAft>
          <a:spcPct val="0"/>
        </a:spcAft>
        <a:buChar char="»"/>
        <a:defRPr sz="2000">
          <a:solidFill>
            <a:schemeClr val="tx1"/>
          </a:solidFill>
          <a:latin typeface="+mn-lt"/>
          <a:cs typeface="+mn-cs"/>
        </a:defRPr>
      </a:lvl6pPr>
      <a:lvl7pPr marL="2971800" indent="-228600" algn="l" rtl="0" eaLnBrk="0" fontAlgn="base" hangingPunct="0">
        <a:spcBef>
          <a:spcPct val="20000"/>
        </a:spcBef>
        <a:spcAft>
          <a:spcPct val="0"/>
        </a:spcAft>
        <a:buChar char="»"/>
        <a:defRPr sz="2000">
          <a:solidFill>
            <a:schemeClr val="tx1"/>
          </a:solidFill>
          <a:latin typeface="+mn-lt"/>
          <a:cs typeface="+mn-cs"/>
        </a:defRPr>
      </a:lvl7pPr>
      <a:lvl8pPr marL="3429000" indent="-228600" algn="l" rtl="0" eaLnBrk="0" fontAlgn="base" hangingPunct="0">
        <a:spcBef>
          <a:spcPct val="20000"/>
        </a:spcBef>
        <a:spcAft>
          <a:spcPct val="0"/>
        </a:spcAft>
        <a:buChar char="»"/>
        <a:defRPr sz="2000">
          <a:solidFill>
            <a:schemeClr val="tx1"/>
          </a:solidFill>
          <a:latin typeface="+mn-lt"/>
          <a:cs typeface="+mn-cs"/>
        </a:defRPr>
      </a:lvl8pPr>
      <a:lvl9pPr marL="3886200" indent="-228600" algn="l" rtl="0" eaLnBrk="0" fontAlgn="base" hangingPunct="0">
        <a:spcBef>
          <a:spcPct val="20000"/>
        </a:spcBef>
        <a:spcAft>
          <a:spcPct val="0"/>
        </a:spcAft>
        <a:buChar char="»"/>
        <a:defRPr sz="2000">
          <a:solidFill>
            <a:schemeClr val="tx1"/>
          </a:solidFill>
          <a:latin typeface="+mn-lt"/>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452563" y="274638"/>
            <a:ext cx="763428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smtClean="0"/>
              <a:t>Click to edit Master title style</a:t>
            </a:r>
          </a:p>
        </p:txBody>
      </p:sp>
      <p:sp>
        <p:nvSpPr>
          <p:cNvPr id="2051" name="Rectangle 3"/>
          <p:cNvSpPr>
            <a:spLocks noGrp="1" noChangeArrowheads="1"/>
          </p:cNvSpPr>
          <p:nvPr>
            <p:ph type="body" idx="1"/>
          </p:nvPr>
        </p:nvSpPr>
        <p:spPr bwMode="auto">
          <a:xfrm>
            <a:off x="990600" y="1600200"/>
            <a:ext cx="7634288" cy="452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2052" name="Rectangle 4"/>
          <p:cNvSpPr>
            <a:spLocks noGrp="1" noChangeArrowheads="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400">
                <a:latin typeface="Arial" pitchFamily="34" charset="0"/>
                <a:ea typeface="SimSun" pitchFamily="2" charset="-122"/>
                <a:cs typeface="Arial" pitchFamily="34" charset="0"/>
              </a:defRPr>
            </a:lvl1pPr>
          </a:lstStyle>
          <a:p>
            <a:pPr>
              <a:defRPr/>
            </a:pPr>
            <a:endParaRPr lang="en-US"/>
          </a:p>
        </p:txBody>
      </p:sp>
      <p:sp>
        <p:nvSpPr>
          <p:cNvPr id="2053"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defRPr sz="1400">
                <a:latin typeface="Arial" pitchFamily="34" charset="0"/>
                <a:ea typeface="SimSun" pitchFamily="2" charset="-122"/>
                <a:cs typeface="Arial" pitchFamily="34" charset="0"/>
              </a:defRPr>
            </a:lvl1pPr>
          </a:lstStyle>
          <a:p>
            <a:pPr>
              <a:defRPr/>
            </a:pPr>
            <a:endParaRPr lang="en-US"/>
          </a:p>
        </p:txBody>
      </p:sp>
      <p:sp>
        <p:nvSpPr>
          <p:cNvPr id="2054" name="Rectangle 6"/>
          <p:cNvSpPr>
            <a:spLocks noGrp="1" noChangeArrowheads="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400">
                <a:latin typeface="Arial" pitchFamily="34" charset="0"/>
                <a:ea typeface="SimSun" pitchFamily="2" charset="-122"/>
                <a:cs typeface="Arial" pitchFamily="34" charset="0"/>
              </a:defRPr>
            </a:lvl1pPr>
          </a:lstStyle>
          <a:p>
            <a:pPr>
              <a:defRPr/>
            </a:pPr>
            <a:fld id="{AE8F7BB9-989C-4861-9B6F-C3BC286FC39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pitchFamily="34" charset="0"/>
          <a:cs typeface="Arial" pitchFamily="34" charset="0"/>
        </a:defRPr>
      </a:lvl2pPr>
      <a:lvl3pPr algn="l" rtl="0" eaLnBrk="0" fontAlgn="base" hangingPunct="0">
        <a:spcBef>
          <a:spcPct val="0"/>
        </a:spcBef>
        <a:spcAft>
          <a:spcPct val="0"/>
        </a:spcAft>
        <a:defRPr sz="4400">
          <a:solidFill>
            <a:schemeClr val="tx2"/>
          </a:solidFill>
          <a:latin typeface="Arial" pitchFamily="34" charset="0"/>
          <a:cs typeface="Arial" pitchFamily="34" charset="0"/>
        </a:defRPr>
      </a:lvl3pPr>
      <a:lvl4pPr algn="l" rtl="0" eaLnBrk="0" fontAlgn="base" hangingPunct="0">
        <a:spcBef>
          <a:spcPct val="0"/>
        </a:spcBef>
        <a:spcAft>
          <a:spcPct val="0"/>
        </a:spcAft>
        <a:defRPr sz="4400">
          <a:solidFill>
            <a:schemeClr val="tx2"/>
          </a:solidFill>
          <a:latin typeface="Arial" pitchFamily="34" charset="0"/>
          <a:cs typeface="Arial" pitchFamily="34" charset="0"/>
        </a:defRPr>
      </a:lvl4pPr>
      <a:lvl5pPr algn="l" rtl="0" eaLnBrk="0" fontAlgn="base" hangingPunct="0">
        <a:spcBef>
          <a:spcPct val="0"/>
        </a:spcBef>
        <a:spcAft>
          <a:spcPct val="0"/>
        </a:spcAft>
        <a:defRPr sz="4400">
          <a:solidFill>
            <a:schemeClr val="tx2"/>
          </a:solidFill>
          <a:latin typeface="Arial" pitchFamily="34" charset="0"/>
          <a:cs typeface="Arial" pitchFamily="34" charset="0"/>
        </a:defRPr>
      </a:lvl5pPr>
      <a:lvl6pPr marL="457200" algn="l" rtl="0" eaLnBrk="0" fontAlgn="base" hangingPunct="0">
        <a:spcBef>
          <a:spcPct val="0"/>
        </a:spcBef>
        <a:spcAft>
          <a:spcPct val="0"/>
        </a:spcAft>
        <a:defRPr sz="4400">
          <a:solidFill>
            <a:schemeClr val="tx2"/>
          </a:solidFill>
          <a:latin typeface="Arial" pitchFamily="34" charset="0"/>
          <a:cs typeface="Arial" pitchFamily="34" charset="0"/>
        </a:defRPr>
      </a:lvl6pPr>
      <a:lvl7pPr marL="914400" algn="l" rtl="0" eaLnBrk="0" fontAlgn="base" hangingPunct="0">
        <a:spcBef>
          <a:spcPct val="0"/>
        </a:spcBef>
        <a:spcAft>
          <a:spcPct val="0"/>
        </a:spcAft>
        <a:defRPr sz="4400">
          <a:solidFill>
            <a:schemeClr val="tx2"/>
          </a:solidFill>
          <a:latin typeface="Arial" pitchFamily="34" charset="0"/>
          <a:cs typeface="Arial" pitchFamily="34" charset="0"/>
        </a:defRPr>
      </a:lvl7pPr>
      <a:lvl8pPr marL="1371600" algn="l" rtl="0" eaLnBrk="0" fontAlgn="base" hangingPunct="0">
        <a:spcBef>
          <a:spcPct val="0"/>
        </a:spcBef>
        <a:spcAft>
          <a:spcPct val="0"/>
        </a:spcAft>
        <a:defRPr sz="4400">
          <a:solidFill>
            <a:schemeClr val="tx2"/>
          </a:solidFill>
          <a:latin typeface="Arial" pitchFamily="34" charset="0"/>
          <a:cs typeface="Arial" pitchFamily="34" charset="0"/>
        </a:defRPr>
      </a:lvl8pPr>
      <a:lvl9pPr marL="1828800" algn="l" rtl="0" eaLnBrk="0" fontAlgn="base" hangingPunct="0">
        <a:spcBef>
          <a:spcPct val="0"/>
        </a:spcBef>
        <a:spcAft>
          <a:spcPct val="0"/>
        </a:spcAft>
        <a:defRPr sz="4400">
          <a:solidFill>
            <a:schemeClr val="tx2"/>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eaLnBrk="0" fontAlgn="base" hangingPunct="0">
        <a:spcBef>
          <a:spcPct val="20000"/>
        </a:spcBef>
        <a:spcAft>
          <a:spcPct val="0"/>
        </a:spcAft>
        <a:buChar char="»"/>
        <a:defRPr sz="2000">
          <a:solidFill>
            <a:schemeClr val="tx1"/>
          </a:solidFill>
          <a:latin typeface="+mn-lt"/>
          <a:cs typeface="+mn-cs"/>
        </a:defRPr>
      </a:lvl6pPr>
      <a:lvl7pPr marL="2971800" indent="-228600" algn="l" rtl="0" eaLnBrk="0" fontAlgn="base" hangingPunct="0">
        <a:spcBef>
          <a:spcPct val="20000"/>
        </a:spcBef>
        <a:spcAft>
          <a:spcPct val="0"/>
        </a:spcAft>
        <a:buChar char="»"/>
        <a:defRPr sz="2000">
          <a:solidFill>
            <a:schemeClr val="tx1"/>
          </a:solidFill>
          <a:latin typeface="+mn-lt"/>
          <a:cs typeface="+mn-cs"/>
        </a:defRPr>
      </a:lvl7pPr>
      <a:lvl8pPr marL="3429000" indent="-228600" algn="l" rtl="0" eaLnBrk="0" fontAlgn="base" hangingPunct="0">
        <a:spcBef>
          <a:spcPct val="20000"/>
        </a:spcBef>
        <a:spcAft>
          <a:spcPct val="0"/>
        </a:spcAft>
        <a:buChar char="»"/>
        <a:defRPr sz="2000">
          <a:solidFill>
            <a:schemeClr val="tx1"/>
          </a:solidFill>
          <a:latin typeface="+mn-lt"/>
          <a:cs typeface="+mn-cs"/>
        </a:defRPr>
      </a:lvl8pPr>
      <a:lvl9pPr marL="3886200" indent="-228600" algn="l" rtl="0" eaLnBrk="0" fontAlgn="base" hangingPunct="0">
        <a:spcBef>
          <a:spcPct val="20000"/>
        </a:spcBef>
        <a:spcAft>
          <a:spcPct val="0"/>
        </a:spcAft>
        <a:buChar char="»"/>
        <a:defRPr sz="2000">
          <a:solidFill>
            <a:schemeClr val="tx1"/>
          </a:solidFill>
          <a:latin typeface="+mn-lt"/>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46.png"/></Relationships>
</file>

<file path=ppt/slides/_rels/slide3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2.xml"/><Relationship Id="rId1" Type="http://schemas.openxmlformats.org/officeDocument/2006/relationships/slideLayout" Target="../slideLayouts/slideLayout6.xml"/><Relationship Id="rId4" Type="http://schemas.openxmlformats.org/officeDocument/2006/relationships/image" Target="../media/image49.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3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55.jpeg"/></Relationships>
</file>

<file path=ppt/slides/_rels/slide49.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55.jpeg"/></Relationships>
</file>

<file path=ppt/slides/_rels/slide53.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76400" y="2176463"/>
            <a:ext cx="7416800" cy="769441"/>
          </a:xfrm>
          <a:prstGeom prst="rect">
            <a:avLst/>
          </a:prstGeom>
          <a:noFill/>
        </p:spPr>
        <p:txBody>
          <a:bodyPr>
            <a:spAutoFit/>
          </a:bodyPr>
          <a:lstStyle/>
          <a:p>
            <a:pPr>
              <a:defRPr/>
            </a:pPr>
            <a:r>
              <a:rPr lang="en-US" sz="4400" b="1" dirty="0" smtClean="0">
                <a:solidFill>
                  <a:schemeClr val="tx2">
                    <a:lumMod val="75000"/>
                  </a:schemeClr>
                </a:solidFill>
                <a:latin typeface="Arial" pitchFamily="34" charset="0"/>
                <a:cs typeface="Arial" pitchFamily="34" charset="0"/>
              </a:rPr>
              <a:t>SQL 1</a:t>
            </a:r>
            <a:endParaRPr lang="id-ID" sz="4400" b="1" dirty="0">
              <a:solidFill>
                <a:schemeClr val="tx2">
                  <a:lumMod val="75000"/>
                </a:schemeClr>
              </a:solidFill>
              <a:latin typeface="Arial" pitchFamily="34" charset="0"/>
              <a:cs typeface="Arial" pitchFamily="34" charset="0"/>
            </a:endParaRPr>
          </a:p>
        </p:txBody>
      </p:sp>
      <p:sp>
        <p:nvSpPr>
          <p:cNvPr id="5" name="TextBox 4"/>
          <p:cNvSpPr txBox="1"/>
          <p:nvPr/>
        </p:nvSpPr>
        <p:spPr>
          <a:xfrm>
            <a:off x="528638" y="381000"/>
            <a:ext cx="4970462" cy="707886"/>
          </a:xfrm>
          <a:prstGeom prst="rect">
            <a:avLst/>
          </a:prstGeom>
          <a:noFill/>
        </p:spPr>
        <p:txBody>
          <a:bodyPr wrap="square">
            <a:spAutoFit/>
          </a:bodyPr>
          <a:lstStyle/>
          <a:p>
            <a:pPr>
              <a:defRPr/>
            </a:pPr>
            <a:r>
              <a:rPr lang="id-ID" sz="2000" b="1" dirty="0" smtClean="0">
                <a:solidFill>
                  <a:schemeClr val="tx2">
                    <a:lumMod val="75000"/>
                  </a:schemeClr>
                </a:solidFill>
                <a:latin typeface="Arial" pitchFamily="34" charset="0"/>
                <a:cs typeface="Arial" pitchFamily="34" charset="0"/>
              </a:rPr>
              <a:t>DMH</a:t>
            </a:r>
            <a:r>
              <a:rPr lang="en-US" sz="2000" b="1" dirty="0" smtClean="0">
                <a:solidFill>
                  <a:schemeClr val="tx2">
                    <a:lumMod val="75000"/>
                  </a:schemeClr>
                </a:solidFill>
                <a:latin typeface="Arial" pitchFamily="34" charset="0"/>
                <a:cs typeface="Arial" pitchFamily="34" charset="0"/>
              </a:rPr>
              <a:t>1F4</a:t>
            </a:r>
            <a:r>
              <a:rPr lang="id-ID" sz="2000" b="1" dirty="0" smtClean="0">
                <a:solidFill>
                  <a:schemeClr val="tx2">
                    <a:lumMod val="75000"/>
                  </a:schemeClr>
                </a:solidFill>
                <a:latin typeface="Arial" pitchFamily="34" charset="0"/>
                <a:cs typeface="Arial" pitchFamily="34" charset="0"/>
              </a:rPr>
              <a:t> </a:t>
            </a:r>
            <a:r>
              <a:rPr lang="id-ID" sz="2000" b="1" dirty="0">
                <a:solidFill>
                  <a:schemeClr val="tx2">
                    <a:lumMod val="75000"/>
                  </a:schemeClr>
                </a:solidFill>
                <a:latin typeface="Arial" pitchFamily="34" charset="0"/>
                <a:cs typeface="Arial" pitchFamily="34" charset="0"/>
              </a:rPr>
              <a:t>– </a:t>
            </a:r>
            <a:r>
              <a:rPr lang="en-US" sz="2000" b="1" dirty="0" smtClean="0">
                <a:solidFill>
                  <a:schemeClr val="tx2">
                    <a:lumMod val="75000"/>
                  </a:schemeClr>
                </a:solidFill>
                <a:latin typeface="Arial" pitchFamily="34" charset="0"/>
                <a:cs typeface="Arial" pitchFamily="34" charset="0"/>
              </a:rPr>
              <a:t>SISTEM </a:t>
            </a:r>
            <a:r>
              <a:rPr lang="id-ID" sz="2000" b="1" dirty="0" smtClean="0">
                <a:solidFill>
                  <a:schemeClr val="tx2">
                    <a:lumMod val="75000"/>
                  </a:schemeClr>
                </a:solidFill>
                <a:latin typeface="Arial" pitchFamily="34" charset="0"/>
                <a:cs typeface="Arial" pitchFamily="34" charset="0"/>
              </a:rPr>
              <a:t>BASIS DATA</a:t>
            </a:r>
            <a:endParaRPr lang="id-ID" sz="2000" b="1" dirty="0">
              <a:solidFill>
                <a:schemeClr val="tx2">
                  <a:lumMod val="75000"/>
                </a:schemeClr>
              </a:solidFill>
              <a:latin typeface="Arial" pitchFamily="34" charset="0"/>
              <a:cs typeface="Arial" pitchFamily="34" charset="0"/>
            </a:endParaRPr>
          </a:p>
          <a:p>
            <a:pPr>
              <a:defRPr/>
            </a:pPr>
            <a:r>
              <a:rPr lang="id-ID" sz="2000" b="1" dirty="0">
                <a:solidFill>
                  <a:schemeClr val="tx2">
                    <a:lumMod val="75000"/>
                  </a:schemeClr>
                </a:solidFill>
                <a:latin typeface="Arial" pitchFamily="34" charset="0"/>
                <a:cs typeface="Arial" pitchFamily="34" charset="0"/>
              </a:rPr>
              <a:t>Semester </a:t>
            </a:r>
            <a:r>
              <a:rPr lang="id-ID" sz="2000" b="1" dirty="0" smtClean="0">
                <a:solidFill>
                  <a:schemeClr val="tx2">
                    <a:lumMod val="75000"/>
                  </a:schemeClr>
                </a:solidFill>
                <a:latin typeface="Arial" pitchFamily="34" charset="0"/>
                <a:cs typeface="Arial" pitchFamily="34" charset="0"/>
              </a:rPr>
              <a:t>Ganjil 2016/2017</a:t>
            </a:r>
            <a:endParaRPr lang="id-ID" sz="2000" b="1" dirty="0">
              <a:solidFill>
                <a:schemeClr val="tx2">
                  <a:lumMod val="75000"/>
                </a:schemeClr>
              </a:solidFill>
              <a:latin typeface="Arial" pitchFamily="34" charset="0"/>
              <a:cs typeface="Arial" pitchFamily="34" charset="0"/>
            </a:endParaRPr>
          </a:p>
        </p:txBody>
      </p:sp>
      <p:sp>
        <p:nvSpPr>
          <p:cNvPr id="6" name="TextBox 5"/>
          <p:cNvSpPr txBox="1"/>
          <p:nvPr/>
        </p:nvSpPr>
        <p:spPr>
          <a:xfrm>
            <a:off x="1820863" y="3403600"/>
            <a:ext cx="6570662" cy="400110"/>
          </a:xfrm>
          <a:prstGeom prst="rect">
            <a:avLst/>
          </a:prstGeom>
          <a:noFill/>
        </p:spPr>
        <p:txBody>
          <a:bodyPr>
            <a:spAutoFit/>
          </a:bodyPr>
          <a:lstStyle/>
          <a:p>
            <a:pPr>
              <a:defRPr/>
            </a:pPr>
            <a:r>
              <a:rPr lang="id-ID" sz="2000" dirty="0" smtClean="0">
                <a:solidFill>
                  <a:schemeClr val="tx2">
                    <a:lumMod val="75000"/>
                  </a:schemeClr>
                </a:solidFill>
                <a:latin typeface="Arial" pitchFamily="34" charset="0"/>
                <a:cs typeface="Arial" pitchFamily="34" charset="0"/>
              </a:rPr>
              <a:t>Disajikan </a:t>
            </a:r>
            <a:r>
              <a:rPr lang="id-ID" sz="2000" dirty="0">
                <a:solidFill>
                  <a:schemeClr val="tx2">
                    <a:lumMod val="75000"/>
                  </a:schemeClr>
                </a:solidFill>
                <a:latin typeface="Arial" pitchFamily="34" charset="0"/>
                <a:cs typeface="Arial" pitchFamily="34" charset="0"/>
              </a:rPr>
              <a:t>oleh </a:t>
            </a:r>
            <a:r>
              <a:rPr lang="id-ID" sz="2000" dirty="0" smtClean="0">
                <a:solidFill>
                  <a:schemeClr val="tx2">
                    <a:lumMod val="75000"/>
                  </a:schemeClr>
                </a:solidFill>
                <a:latin typeface="Arial" pitchFamily="34" charset="0"/>
                <a:cs typeface="Arial" pitchFamily="34" charset="0"/>
              </a:rPr>
              <a:t>	: </a:t>
            </a:r>
            <a:r>
              <a:rPr lang="id-ID" sz="2000" dirty="0">
                <a:solidFill>
                  <a:schemeClr val="tx2">
                    <a:lumMod val="75000"/>
                  </a:schemeClr>
                </a:solidFill>
                <a:latin typeface="Arial" pitchFamily="34" charset="0"/>
                <a:cs typeface="Arial" pitchFamily="34" charset="0"/>
              </a:rPr>
              <a:t>Tim Pengajar </a:t>
            </a:r>
            <a:r>
              <a:rPr lang="en-US" sz="2000" dirty="0" err="1" smtClean="0">
                <a:solidFill>
                  <a:schemeClr val="tx2">
                    <a:lumMod val="75000"/>
                  </a:schemeClr>
                </a:solidFill>
                <a:latin typeface="Arial" pitchFamily="34" charset="0"/>
                <a:cs typeface="Arial" pitchFamily="34" charset="0"/>
              </a:rPr>
              <a:t>Sistem</a:t>
            </a:r>
            <a:r>
              <a:rPr lang="en-US" sz="2000" dirty="0" smtClean="0">
                <a:solidFill>
                  <a:schemeClr val="tx2">
                    <a:lumMod val="75000"/>
                  </a:schemeClr>
                </a:solidFill>
                <a:latin typeface="Arial" pitchFamily="34" charset="0"/>
                <a:cs typeface="Arial" pitchFamily="34" charset="0"/>
              </a:rPr>
              <a:t> Basis Data</a:t>
            </a:r>
            <a:endParaRPr lang="id-ID" sz="2000" dirty="0">
              <a:solidFill>
                <a:schemeClr val="tx2">
                  <a:lumMod val="75000"/>
                </a:schemeClr>
              </a:solidFill>
              <a:latin typeface="Arial" pitchFamily="34" charset="0"/>
              <a:cs typeface="Arial" pitchFamily="34" charset="0"/>
            </a:endParaRPr>
          </a:p>
        </p:txBody>
      </p:sp>
      <p:pic>
        <p:nvPicPr>
          <p:cNvPr id="3077"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39000" y="6172200"/>
            <a:ext cx="1697038"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8" name="TextBox 8"/>
          <p:cNvSpPr txBox="1">
            <a:spLocks noChangeArrowheads="1"/>
          </p:cNvSpPr>
          <p:nvPr/>
        </p:nvSpPr>
        <p:spPr bwMode="auto">
          <a:xfrm>
            <a:off x="1905000" y="5410200"/>
            <a:ext cx="7188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id-ID" sz="1400">
                <a:solidFill>
                  <a:srgbClr val="FF0000"/>
                </a:solidFill>
              </a:rPr>
              <a:t>Hanya dipergunakan untuk kepentingan pengajaran di lingkungan Telkom University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7469" y="381080"/>
            <a:ext cx="8326438" cy="641239"/>
          </a:xfrm>
        </p:spPr>
        <p:txBody>
          <a:bodyPr lIns="92075" tIns="46038" rIns="92075" bIns="46038" anchor="t"/>
          <a:lstStyle/>
          <a:p>
            <a:pPr fontAlgn="auto">
              <a:spcAft>
                <a:spcPts val="0"/>
              </a:spcAft>
              <a:defRPr/>
            </a:pPr>
            <a:r>
              <a:rPr lang="en-US" dirty="0">
                <a:latin typeface="Trebuchet MS" pitchFamily="34" charset="0"/>
              </a:rPr>
              <a:t>Operator Precedence</a:t>
            </a:r>
          </a:p>
        </p:txBody>
      </p:sp>
      <p:sp>
        <p:nvSpPr>
          <p:cNvPr id="17411" name="Rectangle 3"/>
          <p:cNvSpPr>
            <a:spLocks noGrp="1" noChangeArrowheads="1"/>
          </p:cNvSpPr>
          <p:nvPr>
            <p:ph idx="1"/>
          </p:nvPr>
        </p:nvSpPr>
        <p:spPr>
          <a:xfrm>
            <a:off x="609704" y="2362228"/>
            <a:ext cx="8000790" cy="3737050"/>
          </a:xfrm>
        </p:spPr>
        <p:txBody>
          <a:bodyPr wrap="square" lIns="92075" tIns="46038" rIns="92075" bIns="46038">
            <a:spAutoFit/>
          </a:bodyPr>
          <a:lstStyle/>
          <a:p>
            <a:r>
              <a:rPr lang="en-US" altLang="en-US" dirty="0" smtClean="0">
                <a:latin typeface="Trebuchet MS" pitchFamily="34" charset="0"/>
              </a:rPr>
              <a:t>Multiplication and division take priority over addition and subtraction.</a:t>
            </a:r>
          </a:p>
          <a:p>
            <a:r>
              <a:rPr lang="en-US" altLang="en-US" dirty="0" smtClean="0">
                <a:latin typeface="Trebuchet MS" pitchFamily="34" charset="0"/>
              </a:rPr>
              <a:t>Operators of the same priority are evaluated from left to right.</a:t>
            </a:r>
          </a:p>
          <a:p>
            <a:r>
              <a:rPr lang="en-US" altLang="en-US" dirty="0" smtClean="0">
                <a:latin typeface="Trebuchet MS" pitchFamily="34" charset="0"/>
              </a:rPr>
              <a:t>Parentheses are used to force prioritized evaluation and to clarify statements.</a:t>
            </a:r>
          </a:p>
        </p:txBody>
      </p:sp>
      <p:grpSp>
        <p:nvGrpSpPr>
          <p:cNvPr id="17412" name="Group 4"/>
          <p:cNvGrpSpPr>
            <a:grpSpLocks/>
          </p:cNvGrpSpPr>
          <p:nvPr/>
        </p:nvGrpSpPr>
        <p:grpSpPr bwMode="auto">
          <a:xfrm>
            <a:off x="2707184" y="1341689"/>
            <a:ext cx="2965450" cy="831850"/>
            <a:chOff x="1860" y="856"/>
            <a:chExt cx="1868" cy="524"/>
          </a:xfrm>
        </p:grpSpPr>
        <p:sp>
          <p:nvSpPr>
            <p:cNvPr id="25605" name="Rectangle 5"/>
            <p:cNvSpPr>
              <a:spLocks noChangeArrowheads="1"/>
            </p:cNvSpPr>
            <p:nvPr/>
          </p:nvSpPr>
          <p:spPr bwMode="blackWhite">
            <a:xfrm>
              <a:off x="1868" y="920"/>
              <a:ext cx="1860" cy="456"/>
            </a:xfrm>
            <a:prstGeom prst="rect">
              <a:avLst/>
            </a:prstGeom>
            <a:gradFill rotWithShape="0">
              <a:gsLst>
                <a:gs pos="0">
                  <a:srgbClr val="FF5050"/>
                </a:gs>
                <a:gs pos="100000">
                  <a:srgbClr val="FF5050">
                    <a:gamma/>
                    <a:shade val="89804"/>
                    <a:invGamma/>
                  </a:srgbClr>
                </a:gs>
              </a:gsLst>
              <a:lin ang="2700000" scaled="1"/>
            </a:gradFill>
            <a:ln w="12700">
              <a:solidFill>
                <a:srgbClr val="000000"/>
              </a:solidFill>
              <a:miter lim="800000"/>
              <a:headEnd/>
              <a:tailEnd/>
            </a:ln>
            <a:effectLst>
              <a:outerShdw dist="53882" dir="2700000" algn="ctr" rotWithShape="0">
                <a:srgbClr val="000000"/>
              </a:outerShdw>
            </a:effectLst>
          </p:spPr>
          <p:txBody>
            <a:bodyPr wrap="none" lIns="92075" tIns="46038" rIns="92075" bIns="46038" anchor="ctr"/>
            <a:lstStyle/>
            <a:p>
              <a:pPr algn="ctr">
                <a:defRPr/>
              </a:pPr>
              <a:endParaRPr lang="en-US" sz="2000" b="1">
                <a:solidFill>
                  <a:srgbClr val="FFFFCC"/>
                </a:solidFill>
                <a:effectLst>
                  <a:outerShdw blurRad="38100" dist="38100" dir="2700000" algn="tl">
                    <a:srgbClr val="000000"/>
                  </a:outerShdw>
                </a:effectLst>
                <a:latin typeface="Arial" pitchFamily="34" charset="0"/>
              </a:endParaRPr>
            </a:p>
            <a:p>
              <a:pPr algn="ctr">
                <a:defRPr/>
              </a:pPr>
              <a:endParaRPr lang="en-US" sz="2000" b="1">
                <a:solidFill>
                  <a:srgbClr val="FFFFCC"/>
                </a:solidFill>
                <a:effectLst>
                  <a:outerShdw blurRad="38100" dist="38100" dir="2700000" algn="tl">
                    <a:srgbClr val="000000"/>
                  </a:outerShdw>
                </a:effectLst>
                <a:latin typeface="Arial" pitchFamily="34" charset="0"/>
              </a:endParaRPr>
            </a:p>
          </p:txBody>
        </p:sp>
        <p:sp>
          <p:nvSpPr>
            <p:cNvPr id="25606" name="Rectangle 6"/>
            <p:cNvSpPr>
              <a:spLocks noChangeArrowheads="1"/>
            </p:cNvSpPr>
            <p:nvPr/>
          </p:nvSpPr>
          <p:spPr bwMode="blackWhite">
            <a:xfrm>
              <a:off x="1860" y="1072"/>
              <a:ext cx="480" cy="308"/>
            </a:xfrm>
            <a:prstGeom prst="rect">
              <a:avLst/>
            </a:prstGeom>
            <a:noFill/>
            <a:ln w="9525">
              <a:noFill/>
              <a:miter lim="800000"/>
              <a:headEnd/>
              <a:tailEnd/>
            </a:ln>
            <a:effectLst>
              <a:outerShdw dist="53882" dir="2700000" algn="ctr" rotWithShape="0">
                <a:srgbClr val="000000"/>
              </a:outerShdw>
            </a:effectLst>
          </p:spPr>
          <p:txBody>
            <a:bodyPr wrap="none" lIns="92075" tIns="46038" rIns="92075" bIns="46038" anchor="ctr"/>
            <a:lstStyle/>
            <a:p>
              <a:pPr algn="ctr">
                <a:defRPr/>
              </a:pPr>
              <a:r>
                <a:rPr lang="en-US" sz="4400" b="1">
                  <a:solidFill>
                    <a:srgbClr val="FFFFCC"/>
                  </a:solidFill>
                  <a:effectLst>
                    <a:outerShdw blurRad="38100" dist="38100" dir="2700000" algn="tl">
                      <a:srgbClr val="C0C0C0"/>
                    </a:outerShdw>
                  </a:effectLst>
                  <a:latin typeface="Arial" pitchFamily="34" charset="0"/>
                </a:rPr>
                <a:t>*</a:t>
              </a:r>
            </a:p>
          </p:txBody>
        </p:sp>
        <p:sp>
          <p:nvSpPr>
            <p:cNvPr id="25607" name="Rectangle 7"/>
            <p:cNvSpPr>
              <a:spLocks noChangeArrowheads="1"/>
            </p:cNvSpPr>
            <p:nvPr/>
          </p:nvSpPr>
          <p:spPr bwMode="blackWhite">
            <a:xfrm>
              <a:off x="2298" y="988"/>
              <a:ext cx="480" cy="308"/>
            </a:xfrm>
            <a:prstGeom prst="rect">
              <a:avLst/>
            </a:prstGeom>
            <a:noFill/>
            <a:ln w="9525">
              <a:noFill/>
              <a:miter lim="800000"/>
              <a:headEnd/>
              <a:tailEnd/>
            </a:ln>
            <a:effectLst>
              <a:outerShdw dist="53882" dir="2700000" algn="ctr" rotWithShape="0">
                <a:srgbClr val="000000"/>
              </a:outerShdw>
            </a:effectLst>
          </p:spPr>
          <p:txBody>
            <a:bodyPr wrap="none" lIns="92075" tIns="46038" rIns="92075" bIns="46038" anchor="ctr"/>
            <a:lstStyle/>
            <a:p>
              <a:pPr algn="ctr">
                <a:defRPr/>
              </a:pPr>
              <a:r>
                <a:rPr lang="en-US" sz="3600" b="1">
                  <a:solidFill>
                    <a:srgbClr val="FFFFCC"/>
                  </a:solidFill>
                  <a:effectLst>
                    <a:outerShdw blurRad="38100" dist="38100" dir="2700000" algn="tl">
                      <a:srgbClr val="C0C0C0"/>
                    </a:outerShdw>
                  </a:effectLst>
                  <a:latin typeface="Arial" pitchFamily="34" charset="0"/>
                </a:rPr>
                <a:t>/</a:t>
              </a:r>
            </a:p>
          </p:txBody>
        </p:sp>
        <p:sp>
          <p:nvSpPr>
            <p:cNvPr id="25608" name="Rectangle 8"/>
            <p:cNvSpPr>
              <a:spLocks noChangeArrowheads="1"/>
            </p:cNvSpPr>
            <p:nvPr/>
          </p:nvSpPr>
          <p:spPr bwMode="blackWhite">
            <a:xfrm>
              <a:off x="2720" y="988"/>
              <a:ext cx="480" cy="308"/>
            </a:xfrm>
            <a:prstGeom prst="rect">
              <a:avLst/>
            </a:prstGeom>
            <a:noFill/>
            <a:ln w="9525">
              <a:noFill/>
              <a:miter lim="800000"/>
              <a:headEnd/>
              <a:tailEnd/>
            </a:ln>
            <a:effectLst>
              <a:outerShdw dist="53882" dir="2700000" algn="ctr" rotWithShape="0">
                <a:srgbClr val="000000"/>
              </a:outerShdw>
            </a:effectLst>
          </p:spPr>
          <p:txBody>
            <a:bodyPr wrap="none" lIns="92075" tIns="46038" rIns="92075" bIns="46038" anchor="ctr"/>
            <a:lstStyle/>
            <a:p>
              <a:pPr algn="ctr">
                <a:defRPr/>
              </a:pPr>
              <a:r>
                <a:rPr lang="en-US" sz="3600" b="1">
                  <a:solidFill>
                    <a:srgbClr val="FFFFCC"/>
                  </a:solidFill>
                  <a:effectLst>
                    <a:outerShdw blurRad="38100" dist="38100" dir="2700000" algn="tl">
                      <a:srgbClr val="C0C0C0"/>
                    </a:outerShdw>
                  </a:effectLst>
                  <a:latin typeface="Arial" pitchFamily="34" charset="0"/>
                </a:rPr>
                <a:t>+</a:t>
              </a:r>
            </a:p>
          </p:txBody>
        </p:sp>
        <p:sp>
          <p:nvSpPr>
            <p:cNvPr id="25609" name="Rectangle 9"/>
            <p:cNvSpPr>
              <a:spLocks noChangeArrowheads="1"/>
            </p:cNvSpPr>
            <p:nvPr/>
          </p:nvSpPr>
          <p:spPr bwMode="blackWhite">
            <a:xfrm>
              <a:off x="3205" y="856"/>
              <a:ext cx="480" cy="308"/>
            </a:xfrm>
            <a:prstGeom prst="rect">
              <a:avLst/>
            </a:prstGeom>
            <a:noFill/>
            <a:ln w="9525">
              <a:noFill/>
              <a:miter lim="800000"/>
              <a:headEnd/>
              <a:tailEnd/>
            </a:ln>
            <a:effectLst>
              <a:outerShdw dist="53882" dir="2700000" algn="ctr" rotWithShape="0">
                <a:srgbClr val="000000"/>
              </a:outerShdw>
            </a:effectLst>
          </p:spPr>
          <p:txBody>
            <a:bodyPr wrap="none" lIns="92075" tIns="46038" rIns="92075" bIns="46038" anchor="ctr"/>
            <a:lstStyle/>
            <a:p>
              <a:pPr algn="ctr">
                <a:defRPr/>
              </a:pPr>
              <a:r>
                <a:rPr lang="en-US" sz="3600" b="1">
                  <a:solidFill>
                    <a:srgbClr val="FFFFCC"/>
                  </a:solidFill>
                  <a:effectLst>
                    <a:outerShdw blurRad="38100" dist="38100" dir="2700000" algn="tl">
                      <a:srgbClr val="C0C0C0"/>
                    </a:outerShdw>
                  </a:effectLst>
                  <a:latin typeface="Arial" pitchFamily="34" charset="0"/>
                </a:rPr>
                <a:t>_</a:t>
              </a:r>
            </a:p>
          </p:txBody>
        </p:sp>
      </p:grpSp>
    </p:spTree>
    <p:extLst>
      <p:ext uri="{BB962C8B-B14F-4D97-AF65-F5344CB8AC3E}">
        <p14:creationId xmlns:p14="http://schemas.microsoft.com/office/powerpoint/2010/main" val="302322615"/>
      </p:ext>
    </p:extLst>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blackWhite">
          <a:xfrm>
            <a:off x="787400" y="2255837"/>
            <a:ext cx="6997700" cy="8223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r>
              <a:rPr lang="en-US" b="1">
                <a:solidFill>
                  <a:srgbClr val="000000"/>
                </a:solidFill>
                <a:latin typeface="Courier New" pitchFamily="49" charset="0"/>
              </a:rPr>
              <a:t> </a:t>
            </a:r>
          </a:p>
        </p:txBody>
      </p:sp>
      <p:sp>
        <p:nvSpPr>
          <p:cNvPr id="27651" name="Rectangle 3"/>
          <p:cNvSpPr>
            <a:spLocks noGrp="1" noChangeArrowheads="1"/>
          </p:cNvSpPr>
          <p:nvPr>
            <p:ph type="title"/>
          </p:nvPr>
        </p:nvSpPr>
        <p:spPr>
          <a:xfrm>
            <a:off x="123031" y="609674"/>
            <a:ext cx="8326438" cy="641239"/>
          </a:xfrm>
        </p:spPr>
        <p:txBody>
          <a:bodyPr lIns="92075" tIns="46038" rIns="92075" bIns="46038" anchor="t"/>
          <a:lstStyle/>
          <a:p>
            <a:pPr fontAlgn="auto">
              <a:spcAft>
                <a:spcPts val="0"/>
              </a:spcAft>
              <a:defRPr/>
            </a:pPr>
            <a:r>
              <a:rPr lang="en-US" dirty="0">
                <a:latin typeface="Trebuchet MS" pitchFamily="34" charset="0"/>
              </a:rPr>
              <a:t>Operator Precedence</a:t>
            </a:r>
          </a:p>
        </p:txBody>
      </p:sp>
      <p:sp>
        <p:nvSpPr>
          <p:cNvPr id="18436" name="Rectangle 4"/>
          <p:cNvSpPr>
            <a:spLocks noChangeArrowheads="1"/>
          </p:cNvSpPr>
          <p:nvPr/>
        </p:nvSpPr>
        <p:spPr bwMode="blackWhite">
          <a:xfrm>
            <a:off x="942975" y="2243137"/>
            <a:ext cx="665797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200150" algn="l"/>
              </a:tabLst>
              <a:defRPr>
                <a:solidFill>
                  <a:schemeClr val="tx1"/>
                </a:solidFill>
                <a:latin typeface="Arial" charset="0"/>
              </a:defRPr>
            </a:lvl1pPr>
            <a:lvl2pPr marL="742950" indent="-285750">
              <a:tabLst>
                <a:tab pos="1200150" algn="l"/>
              </a:tabLst>
              <a:defRPr>
                <a:solidFill>
                  <a:schemeClr val="tx1"/>
                </a:solidFill>
                <a:latin typeface="Arial" charset="0"/>
              </a:defRPr>
            </a:lvl2pPr>
            <a:lvl3pPr marL="1143000" indent="-228600">
              <a:tabLst>
                <a:tab pos="1200150" algn="l"/>
              </a:tabLst>
              <a:defRPr>
                <a:solidFill>
                  <a:schemeClr val="tx1"/>
                </a:solidFill>
                <a:latin typeface="Arial" charset="0"/>
              </a:defRPr>
            </a:lvl3pPr>
            <a:lvl4pPr marL="1600200" indent="-228600">
              <a:tabLst>
                <a:tab pos="1200150" algn="l"/>
              </a:tabLst>
              <a:defRPr>
                <a:solidFill>
                  <a:schemeClr val="tx1"/>
                </a:solidFill>
                <a:latin typeface="Arial" charset="0"/>
              </a:defRPr>
            </a:lvl4pPr>
            <a:lvl5pPr marL="2057400" indent="-228600">
              <a:tabLst>
                <a:tab pos="1200150" algn="l"/>
              </a:tabLst>
              <a:defRPr>
                <a:solidFill>
                  <a:schemeClr val="tx1"/>
                </a:solidFill>
                <a:latin typeface="Arial" charset="0"/>
              </a:defRPr>
            </a:lvl5pPr>
            <a:lvl6pPr marL="2514600" indent="-228600" eaLnBrk="0" fontAlgn="base" hangingPunct="0">
              <a:spcBef>
                <a:spcPct val="0"/>
              </a:spcBef>
              <a:spcAft>
                <a:spcPct val="0"/>
              </a:spcAft>
              <a:tabLst>
                <a:tab pos="1200150" algn="l"/>
              </a:tabLst>
              <a:defRPr>
                <a:solidFill>
                  <a:schemeClr val="tx1"/>
                </a:solidFill>
                <a:latin typeface="Arial" charset="0"/>
              </a:defRPr>
            </a:lvl6pPr>
            <a:lvl7pPr marL="2971800" indent="-228600" eaLnBrk="0" fontAlgn="base" hangingPunct="0">
              <a:spcBef>
                <a:spcPct val="0"/>
              </a:spcBef>
              <a:spcAft>
                <a:spcPct val="0"/>
              </a:spcAft>
              <a:tabLst>
                <a:tab pos="1200150" algn="l"/>
              </a:tabLst>
              <a:defRPr>
                <a:solidFill>
                  <a:schemeClr val="tx1"/>
                </a:solidFill>
                <a:latin typeface="Arial" charset="0"/>
              </a:defRPr>
            </a:lvl7pPr>
            <a:lvl8pPr marL="3429000" indent="-228600" eaLnBrk="0" fontAlgn="base" hangingPunct="0">
              <a:spcBef>
                <a:spcPct val="0"/>
              </a:spcBef>
              <a:spcAft>
                <a:spcPct val="0"/>
              </a:spcAft>
              <a:tabLst>
                <a:tab pos="1200150" algn="l"/>
              </a:tabLst>
              <a:defRPr>
                <a:solidFill>
                  <a:schemeClr val="tx1"/>
                </a:solidFill>
                <a:latin typeface="Arial" charset="0"/>
              </a:defRPr>
            </a:lvl8pPr>
            <a:lvl9pPr marL="3886200" indent="-228600" eaLnBrk="0" fontAlgn="base" hangingPunct="0">
              <a:spcBef>
                <a:spcPct val="0"/>
              </a:spcBef>
              <a:spcAft>
                <a:spcPct val="0"/>
              </a:spcAft>
              <a:tabLst>
                <a:tab pos="1200150" algn="l"/>
              </a:tabLst>
              <a:defRPr>
                <a:solidFill>
                  <a:schemeClr val="tx1"/>
                </a:solidFill>
                <a:latin typeface="Arial" charset="0"/>
              </a:defRPr>
            </a:lvl9pPr>
          </a:lstStyle>
          <a:p>
            <a:r>
              <a:rPr lang="en-US" altLang="en-US" b="1">
                <a:solidFill>
                  <a:srgbClr val="000000"/>
                </a:solidFill>
                <a:latin typeface="Courier New" pitchFamily="49" charset="0"/>
              </a:rPr>
              <a:t>SELECT last_name, salary, 12*salary+100</a:t>
            </a:r>
          </a:p>
          <a:p>
            <a:r>
              <a:rPr lang="en-US" altLang="en-US" b="1">
                <a:solidFill>
                  <a:srgbClr val="000000"/>
                </a:solidFill>
                <a:latin typeface="Courier New" pitchFamily="49" charset="0"/>
              </a:rPr>
              <a:t>FROM   employees;</a:t>
            </a:r>
          </a:p>
        </p:txBody>
      </p:sp>
      <p:sp>
        <p:nvSpPr>
          <p:cNvPr id="18437" name="Rectangle 5"/>
          <p:cNvSpPr>
            <a:spLocks noChangeArrowheads="1"/>
          </p:cNvSpPr>
          <p:nvPr/>
        </p:nvSpPr>
        <p:spPr bwMode="ltGray">
          <a:xfrm>
            <a:off x="4518025" y="2360612"/>
            <a:ext cx="1914525" cy="346075"/>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18438" name="Text Box 6"/>
          <p:cNvSpPr txBox="1">
            <a:spLocks noChangeArrowheads="1"/>
          </p:cNvSpPr>
          <p:nvPr/>
        </p:nvSpPr>
        <p:spPr bwMode="auto">
          <a:xfrm>
            <a:off x="773112" y="4486275"/>
            <a:ext cx="36671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a:defRPr>
                <a:solidFill>
                  <a:schemeClr val="tx1"/>
                </a:solidFill>
                <a:latin typeface="Arial" charset="0"/>
              </a:defRPr>
            </a:lvl1pPr>
            <a:lvl2pPr marL="742950" indent="-285750" defTabSz="822325">
              <a:defRPr>
                <a:solidFill>
                  <a:schemeClr val="tx1"/>
                </a:solidFill>
                <a:latin typeface="Arial" charset="0"/>
              </a:defRPr>
            </a:lvl2pPr>
            <a:lvl3pPr marL="1143000" indent="-228600" defTabSz="822325">
              <a:defRPr>
                <a:solidFill>
                  <a:schemeClr val="tx1"/>
                </a:solidFill>
                <a:latin typeface="Arial" charset="0"/>
              </a:defRPr>
            </a:lvl3pPr>
            <a:lvl4pPr marL="1600200" indent="-228600" defTabSz="822325">
              <a:defRPr>
                <a:solidFill>
                  <a:schemeClr val="tx1"/>
                </a:solidFill>
                <a:latin typeface="Arial" charset="0"/>
              </a:defRPr>
            </a:lvl4pPr>
            <a:lvl5pPr marL="2057400" indent="-228600" defTabSz="822325">
              <a:defRPr>
                <a:solidFill>
                  <a:schemeClr val="tx1"/>
                </a:solidFill>
                <a:latin typeface="Arial" charset="0"/>
              </a:defRPr>
            </a:lvl5pPr>
            <a:lvl6pPr marL="2514600" indent="-228600" defTabSz="822325" eaLnBrk="0" fontAlgn="base" hangingPunct="0">
              <a:spcBef>
                <a:spcPct val="0"/>
              </a:spcBef>
              <a:spcAft>
                <a:spcPct val="0"/>
              </a:spcAft>
              <a:defRPr>
                <a:solidFill>
                  <a:schemeClr val="tx1"/>
                </a:solidFill>
                <a:latin typeface="Arial" charset="0"/>
              </a:defRPr>
            </a:lvl6pPr>
            <a:lvl7pPr marL="2971800" indent="-228600" defTabSz="822325" eaLnBrk="0" fontAlgn="base" hangingPunct="0">
              <a:spcBef>
                <a:spcPct val="0"/>
              </a:spcBef>
              <a:spcAft>
                <a:spcPct val="0"/>
              </a:spcAft>
              <a:defRPr>
                <a:solidFill>
                  <a:schemeClr val="tx1"/>
                </a:solidFill>
                <a:latin typeface="Arial" charset="0"/>
              </a:defRPr>
            </a:lvl7pPr>
            <a:lvl8pPr marL="3429000" indent="-228600" defTabSz="822325" eaLnBrk="0" fontAlgn="base" hangingPunct="0">
              <a:spcBef>
                <a:spcPct val="0"/>
              </a:spcBef>
              <a:spcAft>
                <a:spcPct val="0"/>
              </a:spcAft>
              <a:defRPr>
                <a:solidFill>
                  <a:schemeClr val="tx1"/>
                </a:solidFill>
                <a:latin typeface="Arial" charset="0"/>
              </a:defRPr>
            </a:lvl8pPr>
            <a:lvl9pPr marL="3886200" indent="-228600" defTabSz="822325" eaLnBrk="0" fontAlgn="base" hangingPunct="0">
              <a:spcBef>
                <a:spcPct val="0"/>
              </a:spcBef>
              <a:spcAft>
                <a:spcPct val="0"/>
              </a:spcAft>
              <a:defRPr>
                <a:solidFill>
                  <a:schemeClr val="tx1"/>
                </a:solidFill>
                <a:latin typeface="Arial" charset="0"/>
              </a:defRPr>
            </a:lvl9pPr>
          </a:lstStyle>
          <a:p>
            <a:pPr algn="ctr" eaLnBrk="1" hangingPunct="1">
              <a:buClr>
                <a:srgbClr val="000000"/>
              </a:buClr>
              <a:buFont typeface="Arial" charset="0"/>
              <a:buNone/>
            </a:pPr>
            <a:r>
              <a:rPr lang="en-US" altLang="en-US" sz="2400" b="1"/>
              <a:t>…</a:t>
            </a:r>
          </a:p>
        </p:txBody>
      </p:sp>
      <p:pic>
        <p:nvPicPr>
          <p:cNvPr id="1843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400" y="3327400"/>
            <a:ext cx="6943725"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1844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7400" y="4949825"/>
            <a:ext cx="69342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18441"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7400" y="5857875"/>
            <a:ext cx="693737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4249777906"/>
      </p:ext>
    </p:extLst>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blackWhite">
          <a:xfrm>
            <a:off x="804862" y="2295525"/>
            <a:ext cx="6864350" cy="8572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r>
              <a:rPr lang="en-US" b="1">
                <a:solidFill>
                  <a:srgbClr val="000000"/>
                </a:solidFill>
                <a:latin typeface="Courier New" pitchFamily="49" charset="0"/>
              </a:rPr>
              <a:t> </a:t>
            </a:r>
          </a:p>
        </p:txBody>
      </p:sp>
      <p:sp>
        <p:nvSpPr>
          <p:cNvPr id="29699" name="Rectangle 3"/>
          <p:cNvSpPr>
            <a:spLocks noGrp="1" noChangeArrowheads="1"/>
          </p:cNvSpPr>
          <p:nvPr>
            <p:ph type="title"/>
          </p:nvPr>
        </p:nvSpPr>
        <p:spPr>
          <a:xfrm>
            <a:off x="269081" y="762070"/>
            <a:ext cx="8326438" cy="641239"/>
          </a:xfrm>
        </p:spPr>
        <p:txBody>
          <a:bodyPr lIns="92075" tIns="46038" rIns="92075" bIns="46038" anchor="t"/>
          <a:lstStyle/>
          <a:p>
            <a:pPr fontAlgn="auto">
              <a:spcAft>
                <a:spcPts val="0"/>
              </a:spcAft>
              <a:defRPr/>
            </a:pPr>
            <a:r>
              <a:rPr lang="en-US" dirty="0">
                <a:latin typeface="Trebuchet MS" pitchFamily="34" charset="0"/>
              </a:rPr>
              <a:t>Using Parentheses</a:t>
            </a:r>
          </a:p>
        </p:txBody>
      </p:sp>
      <p:sp>
        <p:nvSpPr>
          <p:cNvPr id="19460" name="Rectangle 4"/>
          <p:cNvSpPr>
            <a:spLocks noChangeArrowheads="1"/>
          </p:cNvSpPr>
          <p:nvPr/>
        </p:nvSpPr>
        <p:spPr bwMode="blackWhite">
          <a:xfrm>
            <a:off x="833437" y="2282825"/>
            <a:ext cx="746125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200150" algn="l"/>
              </a:tabLst>
              <a:defRPr>
                <a:solidFill>
                  <a:schemeClr val="tx1"/>
                </a:solidFill>
                <a:latin typeface="Arial" charset="0"/>
              </a:defRPr>
            </a:lvl1pPr>
            <a:lvl2pPr marL="742950" indent="-285750">
              <a:tabLst>
                <a:tab pos="1200150" algn="l"/>
              </a:tabLst>
              <a:defRPr>
                <a:solidFill>
                  <a:schemeClr val="tx1"/>
                </a:solidFill>
                <a:latin typeface="Arial" charset="0"/>
              </a:defRPr>
            </a:lvl2pPr>
            <a:lvl3pPr marL="1143000" indent="-228600">
              <a:tabLst>
                <a:tab pos="1200150" algn="l"/>
              </a:tabLst>
              <a:defRPr>
                <a:solidFill>
                  <a:schemeClr val="tx1"/>
                </a:solidFill>
                <a:latin typeface="Arial" charset="0"/>
              </a:defRPr>
            </a:lvl3pPr>
            <a:lvl4pPr marL="1600200" indent="-228600">
              <a:tabLst>
                <a:tab pos="1200150" algn="l"/>
              </a:tabLst>
              <a:defRPr>
                <a:solidFill>
                  <a:schemeClr val="tx1"/>
                </a:solidFill>
                <a:latin typeface="Arial" charset="0"/>
              </a:defRPr>
            </a:lvl4pPr>
            <a:lvl5pPr marL="2057400" indent="-228600">
              <a:tabLst>
                <a:tab pos="1200150" algn="l"/>
              </a:tabLst>
              <a:defRPr>
                <a:solidFill>
                  <a:schemeClr val="tx1"/>
                </a:solidFill>
                <a:latin typeface="Arial" charset="0"/>
              </a:defRPr>
            </a:lvl5pPr>
            <a:lvl6pPr marL="2514600" indent="-228600" eaLnBrk="0" fontAlgn="base" hangingPunct="0">
              <a:spcBef>
                <a:spcPct val="0"/>
              </a:spcBef>
              <a:spcAft>
                <a:spcPct val="0"/>
              </a:spcAft>
              <a:tabLst>
                <a:tab pos="1200150" algn="l"/>
              </a:tabLst>
              <a:defRPr>
                <a:solidFill>
                  <a:schemeClr val="tx1"/>
                </a:solidFill>
                <a:latin typeface="Arial" charset="0"/>
              </a:defRPr>
            </a:lvl6pPr>
            <a:lvl7pPr marL="2971800" indent="-228600" eaLnBrk="0" fontAlgn="base" hangingPunct="0">
              <a:spcBef>
                <a:spcPct val="0"/>
              </a:spcBef>
              <a:spcAft>
                <a:spcPct val="0"/>
              </a:spcAft>
              <a:tabLst>
                <a:tab pos="1200150" algn="l"/>
              </a:tabLst>
              <a:defRPr>
                <a:solidFill>
                  <a:schemeClr val="tx1"/>
                </a:solidFill>
                <a:latin typeface="Arial" charset="0"/>
              </a:defRPr>
            </a:lvl7pPr>
            <a:lvl8pPr marL="3429000" indent="-228600" eaLnBrk="0" fontAlgn="base" hangingPunct="0">
              <a:spcBef>
                <a:spcPct val="0"/>
              </a:spcBef>
              <a:spcAft>
                <a:spcPct val="0"/>
              </a:spcAft>
              <a:tabLst>
                <a:tab pos="1200150" algn="l"/>
              </a:tabLst>
              <a:defRPr>
                <a:solidFill>
                  <a:schemeClr val="tx1"/>
                </a:solidFill>
                <a:latin typeface="Arial" charset="0"/>
              </a:defRPr>
            </a:lvl8pPr>
            <a:lvl9pPr marL="3886200" indent="-228600" eaLnBrk="0" fontAlgn="base" hangingPunct="0">
              <a:spcBef>
                <a:spcPct val="0"/>
              </a:spcBef>
              <a:spcAft>
                <a:spcPct val="0"/>
              </a:spcAft>
              <a:tabLst>
                <a:tab pos="1200150" algn="l"/>
              </a:tabLst>
              <a:defRPr>
                <a:solidFill>
                  <a:schemeClr val="tx1"/>
                </a:solidFill>
                <a:latin typeface="Arial" charset="0"/>
              </a:defRPr>
            </a:lvl9pPr>
          </a:lstStyle>
          <a:p>
            <a:r>
              <a:rPr lang="en-US" altLang="en-US" b="1">
                <a:solidFill>
                  <a:srgbClr val="000000"/>
                </a:solidFill>
                <a:latin typeface="Courier New" pitchFamily="49" charset="0"/>
              </a:rPr>
              <a:t>SELECT last_name, salary, 12*(salary+100)</a:t>
            </a:r>
          </a:p>
          <a:p>
            <a:r>
              <a:rPr lang="en-US" altLang="en-US" b="1">
                <a:solidFill>
                  <a:srgbClr val="000000"/>
                </a:solidFill>
                <a:latin typeface="Courier New" pitchFamily="49" charset="0"/>
              </a:rPr>
              <a:t>FROM   employees;</a:t>
            </a:r>
          </a:p>
        </p:txBody>
      </p:sp>
      <p:sp>
        <p:nvSpPr>
          <p:cNvPr id="19461" name="Rectangle 5"/>
          <p:cNvSpPr>
            <a:spLocks noChangeArrowheads="1"/>
          </p:cNvSpPr>
          <p:nvPr/>
        </p:nvSpPr>
        <p:spPr bwMode="ltGray">
          <a:xfrm>
            <a:off x="4432300" y="2409825"/>
            <a:ext cx="2092325" cy="346075"/>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19462" name="Text Box 6"/>
          <p:cNvSpPr txBox="1">
            <a:spLocks noChangeArrowheads="1"/>
          </p:cNvSpPr>
          <p:nvPr/>
        </p:nvSpPr>
        <p:spPr bwMode="auto">
          <a:xfrm>
            <a:off x="830262" y="4484688"/>
            <a:ext cx="36671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a:defRPr>
                <a:solidFill>
                  <a:schemeClr val="tx1"/>
                </a:solidFill>
                <a:latin typeface="Arial" charset="0"/>
              </a:defRPr>
            </a:lvl1pPr>
            <a:lvl2pPr marL="742950" indent="-285750" defTabSz="822325">
              <a:defRPr>
                <a:solidFill>
                  <a:schemeClr val="tx1"/>
                </a:solidFill>
                <a:latin typeface="Arial" charset="0"/>
              </a:defRPr>
            </a:lvl2pPr>
            <a:lvl3pPr marL="1143000" indent="-228600" defTabSz="822325">
              <a:defRPr>
                <a:solidFill>
                  <a:schemeClr val="tx1"/>
                </a:solidFill>
                <a:latin typeface="Arial" charset="0"/>
              </a:defRPr>
            </a:lvl3pPr>
            <a:lvl4pPr marL="1600200" indent="-228600" defTabSz="822325">
              <a:defRPr>
                <a:solidFill>
                  <a:schemeClr val="tx1"/>
                </a:solidFill>
                <a:latin typeface="Arial" charset="0"/>
              </a:defRPr>
            </a:lvl4pPr>
            <a:lvl5pPr marL="2057400" indent="-228600" defTabSz="822325">
              <a:defRPr>
                <a:solidFill>
                  <a:schemeClr val="tx1"/>
                </a:solidFill>
                <a:latin typeface="Arial" charset="0"/>
              </a:defRPr>
            </a:lvl5pPr>
            <a:lvl6pPr marL="2514600" indent="-228600" defTabSz="822325" eaLnBrk="0" fontAlgn="base" hangingPunct="0">
              <a:spcBef>
                <a:spcPct val="0"/>
              </a:spcBef>
              <a:spcAft>
                <a:spcPct val="0"/>
              </a:spcAft>
              <a:defRPr>
                <a:solidFill>
                  <a:schemeClr val="tx1"/>
                </a:solidFill>
                <a:latin typeface="Arial" charset="0"/>
              </a:defRPr>
            </a:lvl6pPr>
            <a:lvl7pPr marL="2971800" indent="-228600" defTabSz="822325" eaLnBrk="0" fontAlgn="base" hangingPunct="0">
              <a:spcBef>
                <a:spcPct val="0"/>
              </a:spcBef>
              <a:spcAft>
                <a:spcPct val="0"/>
              </a:spcAft>
              <a:defRPr>
                <a:solidFill>
                  <a:schemeClr val="tx1"/>
                </a:solidFill>
                <a:latin typeface="Arial" charset="0"/>
              </a:defRPr>
            </a:lvl7pPr>
            <a:lvl8pPr marL="3429000" indent="-228600" defTabSz="822325" eaLnBrk="0" fontAlgn="base" hangingPunct="0">
              <a:spcBef>
                <a:spcPct val="0"/>
              </a:spcBef>
              <a:spcAft>
                <a:spcPct val="0"/>
              </a:spcAft>
              <a:defRPr>
                <a:solidFill>
                  <a:schemeClr val="tx1"/>
                </a:solidFill>
                <a:latin typeface="Arial" charset="0"/>
              </a:defRPr>
            </a:lvl8pPr>
            <a:lvl9pPr marL="3886200" indent="-228600" defTabSz="822325" eaLnBrk="0" fontAlgn="base" hangingPunct="0">
              <a:spcBef>
                <a:spcPct val="0"/>
              </a:spcBef>
              <a:spcAft>
                <a:spcPct val="0"/>
              </a:spcAft>
              <a:defRPr>
                <a:solidFill>
                  <a:schemeClr val="tx1"/>
                </a:solidFill>
                <a:latin typeface="Arial" charset="0"/>
              </a:defRPr>
            </a:lvl9pPr>
          </a:lstStyle>
          <a:p>
            <a:pPr algn="ctr" eaLnBrk="1" hangingPunct="1">
              <a:buClr>
                <a:srgbClr val="000000"/>
              </a:buClr>
              <a:buFont typeface="Arial" charset="0"/>
              <a:buNone/>
            </a:pPr>
            <a:r>
              <a:rPr lang="en-US" altLang="en-US" sz="2400" b="1"/>
              <a:t>…</a:t>
            </a:r>
          </a:p>
        </p:txBody>
      </p:sp>
      <p:pic>
        <p:nvPicPr>
          <p:cNvPr id="1946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437" y="3333750"/>
            <a:ext cx="6943725"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1946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3437" y="4894263"/>
            <a:ext cx="695325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19465"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3437" y="5780088"/>
            <a:ext cx="693737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2453805175"/>
      </p:ext>
    </p:extLst>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lIns="92075" tIns="46038" rIns="92075" bIns="46038" anchor="t"/>
          <a:lstStyle/>
          <a:p>
            <a:pPr fontAlgn="auto">
              <a:spcAft>
                <a:spcPts val="0"/>
              </a:spcAft>
              <a:defRPr/>
            </a:pPr>
            <a:r>
              <a:rPr lang="en-US">
                <a:latin typeface="Trebuchet MS" pitchFamily="34" charset="0"/>
              </a:rPr>
              <a:t>Defining a Column Alias</a:t>
            </a:r>
          </a:p>
        </p:txBody>
      </p:sp>
      <p:sp>
        <p:nvSpPr>
          <p:cNvPr id="20483" name="Rectangle 3"/>
          <p:cNvSpPr>
            <a:spLocks noGrp="1" noChangeArrowheads="1"/>
          </p:cNvSpPr>
          <p:nvPr>
            <p:ph idx="1"/>
          </p:nvPr>
        </p:nvSpPr>
        <p:spPr>
          <a:xfrm>
            <a:off x="457308" y="1219258"/>
            <a:ext cx="7924800" cy="4315670"/>
          </a:xfrm>
        </p:spPr>
        <p:txBody>
          <a:bodyPr lIns="92075" tIns="46038" rIns="92075" bIns="46038">
            <a:spAutoFit/>
          </a:bodyPr>
          <a:lstStyle/>
          <a:p>
            <a:pPr>
              <a:buFontTx/>
              <a:buNone/>
            </a:pPr>
            <a:r>
              <a:rPr lang="en-US" altLang="en-US" sz="2800" dirty="0" smtClean="0">
                <a:latin typeface="Trebuchet MS" pitchFamily="34" charset="0"/>
              </a:rPr>
              <a:t>A column alias:</a:t>
            </a:r>
          </a:p>
          <a:p>
            <a:r>
              <a:rPr lang="en-US" altLang="en-US" sz="2800" dirty="0" smtClean="0">
                <a:latin typeface="Trebuchet MS" pitchFamily="34" charset="0"/>
              </a:rPr>
              <a:t>Renames a column heading</a:t>
            </a:r>
          </a:p>
          <a:p>
            <a:r>
              <a:rPr lang="en-US" altLang="en-US" sz="2800" dirty="0" smtClean="0">
                <a:latin typeface="Trebuchet MS" pitchFamily="34" charset="0"/>
              </a:rPr>
              <a:t>Is useful with calculations</a:t>
            </a:r>
          </a:p>
          <a:p>
            <a:r>
              <a:rPr lang="en-US" altLang="en-US" sz="2800" dirty="0" smtClean="0">
                <a:latin typeface="Trebuchet MS" pitchFamily="34" charset="0"/>
              </a:rPr>
              <a:t>Immediately follows the column name - there can also be the optional AS keyword between the column name and alias</a:t>
            </a:r>
          </a:p>
          <a:p>
            <a:r>
              <a:rPr lang="en-US" altLang="en-US" sz="2800" dirty="0" smtClean="0">
                <a:latin typeface="Trebuchet MS" pitchFamily="34" charset="0"/>
              </a:rPr>
              <a:t>Requires double quotation marks if it contains spaces or special characters or is case sensitive</a:t>
            </a:r>
          </a:p>
        </p:txBody>
      </p:sp>
    </p:spTree>
    <p:extLst>
      <p:ext uri="{BB962C8B-B14F-4D97-AF65-F5344CB8AC3E}">
        <p14:creationId xmlns:p14="http://schemas.microsoft.com/office/powerpoint/2010/main" val="424220264"/>
      </p:ext>
    </p:extLst>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00" y="5064125"/>
            <a:ext cx="6953250"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2150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500" y="2667000"/>
            <a:ext cx="69723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37892" name="Rectangle 4"/>
          <p:cNvSpPr>
            <a:spLocks noChangeArrowheads="1"/>
          </p:cNvSpPr>
          <p:nvPr/>
        </p:nvSpPr>
        <p:spPr bwMode="blackWhite">
          <a:xfrm>
            <a:off x="952500" y="1839912"/>
            <a:ext cx="6927850" cy="701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r>
              <a:rPr lang="en-US" b="1">
                <a:solidFill>
                  <a:srgbClr val="000000"/>
                </a:solidFill>
                <a:latin typeface="Courier New" pitchFamily="49" charset="0"/>
              </a:rPr>
              <a:t> </a:t>
            </a:r>
          </a:p>
        </p:txBody>
      </p:sp>
      <p:sp>
        <p:nvSpPr>
          <p:cNvPr id="37893" name="Rectangle 5"/>
          <p:cNvSpPr>
            <a:spLocks noChangeArrowheads="1"/>
          </p:cNvSpPr>
          <p:nvPr/>
        </p:nvSpPr>
        <p:spPr bwMode="blackWhite">
          <a:xfrm>
            <a:off x="952500" y="4305300"/>
            <a:ext cx="6972300" cy="6889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r>
              <a:rPr lang="en-US" b="1">
                <a:solidFill>
                  <a:srgbClr val="000000"/>
                </a:solidFill>
                <a:latin typeface="Courier New" pitchFamily="49" charset="0"/>
              </a:rPr>
              <a:t> </a:t>
            </a:r>
          </a:p>
        </p:txBody>
      </p:sp>
      <p:sp>
        <p:nvSpPr>
          <p:cNvPr id="37894" name="Rectangle 6"/>
          <p:cNvSpPr>
            <a:spLocks noGrp="1" noChangeArrowheads="1"/>
          </p:cNvSpPr>
          <p:nvPr>
            <p:ph type="title"/>
          </p:nvPr>
        </p:nvSpPr>
        <p:spPr>
          <a:xfrm>
            <a:off x="162719" y="533476"/>
            <a:ext cx="8326438" cy="641239"/>
          </a:xfrm>
        </p:spPr>
        <p:txBody>
          <a:bodyPr lIns="92075" tIns="46038" rIns="92075" bIns="46038" anchor="t"/>
          <a:lstStyle/>
          <a:p>
            <a:pPr fontAlgn="auto">
              <a:spcAft>
                <a:spcPts val="0"/>
              </a:spcAft>
              <a:defRPr/>
            </a:pPr>
            <a:r>
              <a:rPr lang="en-US" dirty="0">
                <a:latin typeface="Trebuchet MS" pitchFamily="34" charset="0"/>
              </a:rPr>
              <a:t>Using Column Aliases</a:t>
            </a:r>
          </a:p>
        </p:txBody>
      </p:sp>
      <p:sp>
        <p:nvSpPr>
          <p:cNvPr id="21511" name="Rectangle 7"/>
          <p:cNvSpPr>
            <a:spLocks noChangeArrowheads="1"/>
          </p:cNvSpPr>
          <p:nvPr/>
        </p:nvSpPr>
        <p:spPr bwMode="ltGray">
          <a:xfrm>
            <a:off x="1131888" y="2714625"/>
            <a:ext cx="3552825" cy="201612"/>
          </a:xfrm>
          <a:prstGeom prst="rect">
            <a:avLst/>
          </a:prstGeom>
          <a:noFill/>
          <a:ln w="25400">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21512" name="Rectangle 8"/>
          <p:cNvSpPr>
            <a:spLocks noChangeArrowheads="1"/>
          </p:cNvSpPr>
          <p:nvPr/>
        </p:nvSpPr>
        <p:spPr bwMode="ltGray">
          <a:xfrm>
            <a:off x="1108075" y="5089525"/>
            <a:ext cx="2479675" cy="198437"/>
          </a:xfrm>
          <a:prstGeom prst="rect">
            <a:avLst/>
          </a:prstGeom>
          <a:noFill/>
          <a:ln w="25400">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21513" name="Rectangle 9"/>
          <p:cNvSpPr>
            <a:spLocks noChangeArrowheads="1"/>
          </p:cNvSpPr>
          <p:nvPr/>
        </p:nvSpPr>
        <p:spPr bwMode="blackWhite">
          <a:xfrm>
            <a:off x="917575" y="4384675"/>
            <a:ext cx="64389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200150" algn="l"/>
              </a:tabLst>
              <a:defRPr>
                <a:solidFill>
                  <a:schemeClr val="tx1"/>
                </a:solidFill>
                <a:latin typeface="Arial" charset="0"/>
              </a:defRPr>
            </a:lvl1pPr>
            <a:lvl2pPr marL="742950" indent="-285750">
              <a:tabLst>
                <a:tab pos="1200150" algn="l"/>
              </a:tabLst>
              <a:defRPr>
                <a:solidFill>
                  <a:schemeClr val="tx1"/>
                </a:solidFill>
                <a:latin typeface="Arial" charset="0"/>
              </a:defRPr>
            </a:lvl2pPr>
            <a:lvl3pPr marL="1143000" indent="-228600">
              <a:tabLst>
                <a:tab pos="1200150" algn="l"/>
              </a:tabLst>
              <a:defRPr>
                <a:solidFill>
                  <a:schemeClr val="tx1"/>
                </a:solidFill>
                <a:latin typeface="Arial" charset="0"/>
              </a:defRPr>
            </a:lvl3pPr>
            <a:lvl4pPr marL="1600200" indent="-228600">
              <a:tabLst>
                <a:tab pos="1200150" algn="l"/>
              </a:tabLst>
              <a:defRPr>
                <a:solidFill>
                  <a:schemeClr val="tx1"/>
                </a:solidFill>
                <a:latin typeface="Arial" charset="0"/>
              </a:defRPr>
            </a:lvl4pPr>
            <a:lvl5pPr marL="2057400" indent="-228600">
              <a:tabLst>
                <a:tab pos="1200150" algn="l"/>
              </a:tabLst>
              <a:defRPr>
                <a:solidFill>
                  <a:schemeClr val="tx1"/>
                </a:solidFill>
                <a:latin typeface="Arial" charset="0"/>
              </a:defRPr>
            </a:lvl5pPr>
            <a:lvl6pPr marL="2514600" indent="-228600" eaLnBrk="0" fontAlgn="base" hangingPunct="0">
              <a:spcBef>
                <a:spcPct val="0"/>
              </a:spcBef>
              <a:spcAft>
                <a:spcPct val="0"/>
              </a:spcAft>
              <a:tabLst>
                <a:tab pos="1200150" algn="l"/>
              </a:tabLst>
              <a:defRPr>
                <a:solidFill>
                  <a:schemeClr val="tx1"/>
                </a:solidFill>
                <a:latin typeface="Arial" charset="0"/>
              </a:defRPr>
            </a:lvl6pPr>
            <a:lvl7pPr marL="2971800" indent="-228600" eaLnBrk="0" fontAlgn="base" hangingPunct="0">
              <a:spcBef>
                <a:spcPct val="0"/>
              </a:spcBef>
              <a:spcAft>
                <a:spcPct val="0"/>
              </a:spcAft>
              <a:tabLst>
                <a:tab pos="1200150" algn="l"/>
              </a:tabLst>
              <a:defRPr>
                <a:solidFill>
                  <a:schemeClr val="tx1"/>
                </a:solidFill>
                <a:latin typeface="Arial" charset="0"/>
              </a:defRPr>
            </a:lvl7pPr>
            <a:lvl8pPr marL="3429000" indent="-228600" eaLnBrk="0" fontAlgn="base" hangingPunct="0">
              <a:spcBef>
                <a:spcPct val="0"/>
              </a:spcBef>
              <a:spcAft>
                <a:spcPct val="0"/>
              </a:spcAft>
              <a:tabLst>
                <a:tab pos="1200150" algn="l"/>
              </a:tabLst>
              <a:defRPr>
                <a:solidFill>
                  <a:schemeClr val="tx1"/>
                </a:solidFill>
                <a:latin typeface="Arial" charset="0"/>
              </a:defRPr>
            </a:lvl8pPr>
            <a:lvl9pPr marL="3886200" indent="-228600" eaLnBrk="0" fontAlgn="base" hangingPunct="0">
              <a:spcBef>
                <a:spcPct val="0"/>
              </a:spcBef>
              <a:spcAft>
                <a:spcPct val="0"/>
              </a:spcAft>
              <a:tabLst>
                <a:tab pos="1200150" algn="l"/>
              </a:tabLst>
              <a:defRPr>
                <a:solidFill>
                  <a:schemeClr val="tx1"/>
                </a:solidFill>
                <a:latin typeface="Arial" charset="0"/>
              </a:defRPr>
            </a:lvl9pPr>
          </a:lstStyle>
          <a:p>
            <a:r>
              <a:rPr lang="en-US" altLang="en-US" b="1">
                <a:latin typeface="Courier New" pitchFamily="49" charset="0"/>
              </a:rPr>
              <a:t>SELECT last_name "Name", salary*12 "Annual Salary"</a:t>
            </a:r>
          </a:p>
          <a:p>
            <a:r>
              <a:rPr lang="en-US" altLang="en-US" b="1">
                <a:latin typeface="Courier New" pitchFamily="49" charset="0"/>
              </a:rPr>
              <a:t>FROM   employees;</a:t>
            </a:r>
          </a:p>
        </p:txBody>
      </p:sp>
      <p:sp>
        <p:nvSpPr>
          <p:cNvPr id="21514" name="Rectangle 10"/>
          <p:cNvSpPr>
            <a:spLocks noChangeArrowheads="1"/>
          </p:cNvSpPr>
          <p:nvPr/>
        </p:nvSpPr>
        <p:spPr bwMode="blackWhite">
          <a:xfrm>
            <a:off x="930275" y="1827212"/>
            <a:ext cx="5108575"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200150" algn="l"/>
              </a:tabLst>
              <a:defRPr>
                <a:solidFill>
                  <a:schemeClr val="tx1"/>
                </a:solidFill>
                <a:latin typeface="Arial" charset="0"/>
              </a:defRPr>
            </a:lvl1pPr>
            <a:lvl2pPr marL="742950" indent="-285750">
              <a:tabLst>
                <a:tab pos="1200150" algn="l"/>
              </a:tabLst>
              <a:defRPr>
                <a:solidFill>
                  <a:schemeClr val="tx1"/>
                </a:solidFill>
                <a:latin typeface="Arial" charset="0"/>
              </a:defRPr>
            </a:lvl2pPr>
            <a:lvl3pPr marL="1143000" indent="-228600">
              <a:tabLst>
                <a:tab pos="1200150" algn="l"/>
              </a:tabLst>
              <a:defRPr>
                <a:solidFill>
                  <a:schemeClr val="tx1"/>
                </a:solidFill>
                <a:latin typeface="Arial" charset="0"/>
              </a:defRPr>
            </a:lvl3pPr>
            <a:lvl4pPr marL="1600200" indent="-228600">
              <a:tabLst>
                <a:tab pos="1200150" algn="l"/>
              </a:tabLst>
              <a:defRPr>
                <a:solidFill>
                  <a:schemeClr val="tx1"/>
                </a:solidFill>
                <a:latin typeface="Arial" charset="0"/>
              </a:defRPr>
            </a:lvl4pPr>
            <a:lvl5pPr marL="2057400" indent="-228600">
              <a:tabLst>
                <a:tab pos="1200150" algn="l"/>
              </a:tabLst>
              <a:defRPr>
                <a:solidFill>
                  <a:schemeClr val="tx1"/>
                </a:solidFill>
                <a:latin typeface="Arial" charset="0"/>
              </a:defRPr>
            </a:lvl5pPr>
            <a:lvl6pPr marL="2514600" indent="-228600" eaLnBrk="0" fontAlgn="base" hangingPunct="0">
              <a:spcBef>
                <a:spcPct val="0"/>
              </a:spcBef>
              <a:spcAft>
                <a:spcPct val="0"/>
              </a:spcAft>
              <a:tabLst>
                <a:tab pos="1200150" algn="l"/>
              </a:tabLst>
              <a:defRPr>
                <a:solidFill>
                  <a:schemeClr val="tx1"/>
                </a:solidFill>
                <a:latin typeface="Arial" charset="0"/>
              </a:defRPr>
            </a:lvl6pPr>
            <a:lvl7pPr marL="2971800" indent="-228600" eaLnBrk="0" fontAlgn="base" hangingPunct="0">
              <a:spcBef>
                <a:spcPct val="0"/>
              </a:spcBef>
              <a:spcAft>
                <a:spcPct val="0"/>
              </a:spcAft>
              <a:tabLst>
                <a:tab pos="1200150" algn="l"/>
              </a:tabLst>
              <a:defRPr>
                <a:solidFill>
                  <a:schemeClr val="tx1"/>
                </a:solidFill>
                <a:latin typeface="Arial" charset="0"/>
              </a:defRPr>
            </a:lvl7pPr>
            <a:lvl8pPr marL="3429000" indent="-228600" eaLnBrk="0" fontAlgn="base" hangingPunct="0">
              <a:spcBef>
                <a:spcPct val="0"/>
              </a:spcBef>
              <a:spcAft>
                <a:spcPct val="0"/>
              </a:spcAft>
              <a:tabLst>
                <a:tab pos="1200150" algn="l"/>
              </a:tabLst>
              <a:defRPr>
                <a:solidFill>
                  <a:schemeClr val="tx1"/>
                </a:solidFill>
                <a:latin typeface="Arial" charset="0"/>
              </a:defRPr>
            </a:lvl8pPr>
            <a:lvl9pPr marL="3886200" indent="-228600" eaLnBrk="0" fontAlgn="base" hangingPunct="0">
              <a:spcBef>
                <a:spcPct val="0"/>
              </a:spcBef>
              <a:spcAft>
                <a:spcPct val="0"/>
              </a:spcAft>
              <a:tabLst>
                <a:tab pos="1200150" algn="l"/>
              </a:tabLst>
              <a:defRPr>
                <a:solidFill>
                  <a:schemeClr val="tx1"/>
                </a:solidFill>
                <a:latin typeface="Arial" charset="0"/>
              </a:defRPr>
            </a:lvl9pPr>
          </a:lstStyle>
          <a:p>
            <a:r>
              <a:rPr lang="en-US" altLang="en-US" b="1">
                <a:solidFill>
                  <a:srgbClr val="000000"/>
                </a:solidFill>
                <a:latin typeface="Courier New" pitchFamily="49" charset="0"/>
              </a:rPr>
              <a:t>SELECT last_name AS name, commission_pct comm</a:t>
            </a:r>
          </a:p>
          <a:p>
            <a:r>
              <a:rPr lang="en-US" altLang="en-US" b="1">
                <a:solidFill>
                  <a:srgbClr val="000000"/>
                </a:solidFill>
                <a:latin typeface="Courier New" pitchFamily="49" charset="0"/>
              </a:rPr>
              <a:t>FROM   employees;</a:t>
            </a:r>
          </a:p>
        </p:txBody>
      </p:sp>
      <p:sp>
        <p:nvSpPr>
          <p:cNvPr id="21515" name="Rectangle 11"/>
          <p:cNvSpPr>
            <a:spLocks noChangeArrowheads="1"/>
          </p:cNvSpPr>
          <p:nvPr/>
        </p:nvSpPr>
        <p:spPr bwMode="ltGray">
          <a:xfrm>
            <a:off x="3706813" y="1935162"/>
            <a:ext cx="619125" cy="219075"/>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21516" name="Rectangle 12"/>
          <p:cNvSpPr>
            <a:spLocks noChangeArrowheads="1"/>
          </p:cNvSpPr>
          <p:nvPr/>
        </p:nvSpPr>
        <p:spPr bwMode="ltGray">
          <a:xfrm>
            <a:off x="3300413" y="4398962"/>
            <a:ext cx="885825" cy="231775"/>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21517" name="Text Box 13"/>
          <p:cNvSpPr txBox="1">
            <a:spLocks noChangeArrowheads="1"/>
          </p:cNvSpPr>
          <p:nvPr/>
        </p:nvSpPr>
        <p:spPr bwMode="auto">
          <a:xfrm>
            <a:off x="930275" y="3387725"/>
            <a:ext cx="36671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a:defRPr>
                <a:solidFill>
                  <a:schemeClr val="tx1"/>
                </a:solidFill>
                <a:latin typeface="Arial" charset="0"/>
              </a:defRPr>
            </a:lvl1pPr>
            <a:lvl2pPr marL="742950" indent="-285750" defTabSz="822325">
              <a:defRPr>
                <a:solidFill>
                  <a:schemeClr val="tx1"/>
                </a:solidFill>
                <a:latin typeface="Arial" charset="0"/>
              </a:defRPr>
            </a:lvl2pPr>
            <a:lvl3pPr marL="1143000" indent="-228600" defTabSz="822325">
              <a:defRPr>
                <a:solidFill>
                  <a:schemeClr val="tx1"/>
                </a:solidFill>
                <a:latin typeface="Arial" charset="0"/>
              </a:defRPr>
            </a:lvl3pPr>
            <a:lvl4pPr marL="1600200" indent="-228600" defTabSz="822325">
              <a:defRPr>
                <a:solidFill>
                  <a:schemeClr val="tx1"/>
                </a:solidFill>
                <a:latin typeface="Arial" charset="0"/>
              </a:defRPr>
            </a:lvl4pPr>
            <a:lvl5pPr marL="2057400" indent="-228600" defTabSz="822325">
              <a:defRPr>
                <a:solidFill>
                  <a:schemeClr val="tx1"/>
                </a:solidFill>
                <a:latin typeface="Arial" charset="0"/>
              </a:defRPr>
            </a:lvl5pPr>
            <a:lvl6pPr marL="2514600" indent="-228600" defTabSz="822325" eaLnBrk="0" fontAlgn="base" hangingPunct="0">
              <a:spcBef>
                <a:spcPct val="0"/>
              </a:spcBef>
              <a:spcAft>
                <a:spcPct val="0"/>
              </a:spcAft>
              <a:defRPr>
                <a:solidFill>
                  <a:schemeClr val="tx1"/>
                </a:solidFill>
                <a:latin typeface="Arial" charset="0"/>
              </a:defRPr>
            </a:lvl6pPr>
            <a:lvl7pPr marL="2971800" indent="-228600" defTabSz="822325" eaLnBrk="0" fontAlgn="base" hangingPunct="0">
              <a:spcBef>
                <a:spcPct val="0"/>
              </a:spcBef>
              <a:spcAft>
                <a:spcPct val="0"/>
              </a:spcAft>
              <a:defRPr>
                <a:solidFill>
                  <a:schemeClr val="tx1"/>
                </a:solidFill>
                <a:latin typeface="Arial" charset="0"/>
              </a:defRPr>
            </a:lvl7pPr>
            <a:lvl8pPr marL="3429000" indent="-228600" defTabSz="822325" eaLnBrk="0" fontAlgn="base" hangingPunct="0">
              <a:spcBef>
                <a:spcPct val="0"/>
              </a:spcBef>
              <a:spcAft>
                <a:spcPct val="0"/>
              </a:spcAft>
              <a:defRPr>
                <a:solidFill>
                  <a:schemeClr val="tx1"/>
                </a:solidFill>
                <a:latin typeface="Arial" charset="0"/>
              </a:defRPr>
            </a:lvl8pPr>
            <a:lvl9pPr marL="3886200" indent="-228600" defTabSz="822325" eaLnBrk="0" fontAlgn="base" hangingPunct="0">
              <a:spcBef>
                <a:spcPct val="0"/>
              </a:spcBef>
              <a:spcAft>
                <a:spcPct val="0"/>
              </a:spcAft>
              <a:defRPr>
                <a:solidFill>
                  <a:schemeClr val="tx1"/>
                </a:solidFill>
                <a:latin typeface="Arial" charset="0"/>
              </a:defRPr>
            </a:lvl9pPr>
          </a:lstStyle>
          <a:p>
            <a:pPr algn="ctr" eaLnBrk="1" hangingPunct="1">
              <a:buClr>
                <a:srgbClr val="000000"/>
              </a:buClr>
              <a:buFont typeface="Arial" charset="0"/>
              <a:buNone/>
            </a:pPr>
            <a:r>
              <a:rPr lang="en-US" altLang="en-US" sz="2400" b="1"/>
              <a:t>…</a:t>
            </a:r>
          </a:p>
        </p:txBody>
      </p:sp>
      <p:sp>
        <p:nvSpPr>
          <p:cNvPr id="21518" name="Text Box 14"/>
          <p:cNvSpPr txBox="1">
            <a:spLocks noChangeArrowheads="1"/>
          </p:cNvSpPr>
          <p:nvPr/>
        </p:nvSpPr>
        <p:spPr bwMode="auto">
          <a:xfrm>
            <a:off x="930275" y="5737225"/>
            <a:ext cx="36671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a:defRPr>
                <a:solidFill>
                  <a:schemeClr val="tx1"/>
                </a:solidFill>
                <a:latin typeface="Arial" charset="0"/>
              </a:defRPr>
            </a:lvl1pPr>
            <a:lvl2pPr marL="742950" indent="-285750" defTabSz="822325">
              <a:defRPr>
                <a:solidFill>
                  <a:schemeClr val="tx1"/>
                </a:solidFill>
                <a:latin typeface="Arial" charset="0"/>
              </a:defRPr>
            </a:lvl2pPr>
            <a:lvl3pPr marL="1143000" indent="-228600" defTabSz="822325">
              <a:defRPr>
                <a:solidFill>
                  <a:schemeClr val="tx1"/>
                </a:solidFill>
                <a:latin typeface="Arial" charset="0"/>
              </a:defRPr>
            </a:lvl3pPr>
            <a:lvl4pPr marL="1600200" indent="-228600" defTabSz="822325">
              <a:defRPr>
                <a:solidFill>
                  <a:schemeClr val="tx1"/>
                </a:solidFill>
                <a:latin typeface="Arial" charset="0"/>
              </a:defRPr>
            </a:lvl4pPr>
            <a:lvl5pPr marL="2057400" indent="-228600" defTabSz="822325">
              <a:defRPr>
                <a:solidFill>
                  <a:schemeClr val="tx1"/>
                </a:solidFill>
                <a:latin typeface="Arial" charset="0"/>
              </a:defRPr>
            </a:lvl5pPr>
            <a:lvl6pPr marL="2514600" indent="-228600" defTabSz="822325" eaLnBrk="0" fontAlgn="base" hangingPunct="0">
              <a:spcBef>
                <a:spcPct val="0"/>
              </a:spcBef>
              <a:spcAft>
                <a:spcPct val="0"/>
              </a:spcAft>
              <a:defRPr>
                <a:solidFill>
                  <a:schemeClr val="tx1"/>
                </a:solidFill>
                <a:latin typeface="Arial" charset="0"/>
              </a:defRPr>
            </a:lvl6pPr>
            <a:lvl7pPr marL="2971800" indent="-228600" defTabSz="822325" eaLnBrk="0" fontAlgn="base" hangingPunct="0">
              <a:spcBef>
                <a:spcPct val="0"/>
              </a:spcBef>
              <a:spcAft>
                <a:spcPct val="0"/>
              </a:spcAft>
              <a:defRPr>
                <a:solidFill>
                  <a:schemeClr val="tx1"/>
                </a:solidFill>
                <a:latin typeface="Arial" charset="0"/>
              </a:defRPr>
            </a:lvl7pPr>
            <a:lvl8pPr marL="3429000" indent="-228600" defTabSz="822325" eaLnBrk="0" fontAlgn="base" hangingPunct="0">
              <a:spcBef>
                <a:spcPct val="0"/>
              </a:spcBef>
              <a:spcAft>
                <a:spcPct val="0"/>
              </a:spcAft>
              <a:defRPr>
                <a:solidFill>
                  <a:schemeClr val="tx1"/>
                </a:solidFill>
                <a:latin typeface="Arial" charset="0"/>
              </a:defRPr>
            </a:lvl8pPr>
            <a:lvl9pPr marL="3886200" indent="-228600" defTabSz="822325" eaLnBrk="0" fontAlgn="base" hangingPunct="0">
              <a:spcBef>
                <a:spcPct val="0"/>
              </a:spcBef>
              <a:spcAft>
                <a:spcPct val="0"/>
              </a:spcAft>
              <a:defRPr>
                <a:solidFill>
                  <a:schemeClr val="tx1"/>
                </a:solidFill>
                <a:latin typeface="Arial" charset="0"/>
              </a:defRPr>
            </a:lvl9pPr>
          </a:lstStyle>
          <a:p>
            <a:pPr algn="ctr" eaLnBrk="1" hangingPunct="1">
              <a:buClr>
                <a:srgbClr val="000000"/>
              </a:buClr>
              <a:buFont typeface="Arial" charset="0"/>
              <a:buNone/>
            </a:pPr>
            <a:r>
              <a:rPr lang="en-US" altLang="en-US" sz="2400" b="1"/>
              <a:t>…</a:t>
            </a:r>
          </a:p>
        </p:txBody>
      </p:sp>
      <p:pic>
        <p:nvPicPr>
          <p:cNvPr id="21519"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2500" y="3768725"/>
            <a:ext cx="6981825"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21520" name="Rectangle 16"/>
          <p:cNvSpPr>
            <a:spLocks noChangeArrowheads="1"/>
          </p:cNvSpPr>
          <p:nvPr/>
        </p:nvSpPr>
        <p:spPr bwMode="ltGray">
          <a:xfrm>
            <a:off x="6640513" y="1935162"/>
            <a:ext cx="619125" cy="219075"/>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21521" name="Rectangle 17"/>
          <p:cNvSpPr>
            <a:spLocks noChangeArrowheads="1"/>
          </p:cNvSpPr>
          <p:nvPr/>
        </p:nvSpPr>
        <p:spPr bwMode="ltGray">
          <a:xfrm>
            <a:off x="4976813" y="2709862"/>
            <a:ext cx="2638425" cy="193675"/>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pic>
        <p:nvPicPr>
          <p:cNvPr id="21522"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2500" y="6118225"/>
            <a:ext cx="6981825"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21523" name="Rectangle 19"/>
          <p:cNvSpPr>
            <a:spLocks noChangeArrowheads="1"/>
          </p:cNvSpPr>
          <p:nvPr/>
        </p:nvSpPr>
        <p:spPr bwMode="ltGray">
          <a:xfrm>
            <a:off x="4460875" y="5089525"/>
            <a:ext cx="2479675" cy="198437"/>
          </a:xfrm>
          <a:prstGeom prst="rect">
            <a:avLst/>
          </a:prstGeom>
          <a:noFill/>
          <a:ln w="25400">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21524" name="Rectangle 20"/>
          <p:cNvSpPr>
            <a:spLocks noChangeArrowheads="1"/>
          </p:cNvSpPr>
          <p:nvPr/>
        </p:nvSpPr>
        <p:spPr bwMode="ltGray">
          <a:xfrm>
            <a:off x="5776913" y="4386262"/>
            <a:ext cx="2079625" cy="231775"/>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Tree>
    <p:extLst>
      <p:ext uri="{BB962C8B-B14F-4D97-AF65-F5344CB8AC3E}">
        <p14:creationId xmlns:p14="http://schemas.microsoft.com/office/powerpoint/2010/main" val="1401136213"/>
      </p:ext>
    </p:extLst>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lIns="92075" tIns="46038" rIns="92075" bIns="46038" anchor="t"/>
          <a:lstStyle/>
          <a:p>
            <a:pPr fontAlgn="auto">
              <a:spcAft>
                <a:spcPts val="0"/>
              </a:spcAft>
              <a:defRPr/>
            </a:pPr>
            <a:r>
              <a:rPr lang="en-US">
                <a:latin typeface="Trebuchet MS" pitchFamily="34" charset="0"/>
              </a:rPr>
              <a:t>Concatenation Operator</a:t>
            </a:r>
          </a:p>
        </p:txBody>
      </p:sp>
      <p:sp>
        <p:nvSpPr>
          <p:cNvPr id="22531" name="Rectangle 3"/>
          <p:cNvSpPr>
            <a:spLocks noGrp="1" noChangeArrowheads="1"/>
          </p:cNvSpPr>
          <p:nvPr>
            <p:ph idx="1"/>
          </p:nvPr>
        </p:nvSpPr>
        <p:spPr>
          <a:xfrm>
            <a:off x="874713" y="1814513"/>
            <a:ext cx="7385050" cy="3794125"/>
          </a:xfrm>
        </p:spPr>
        <p:txBody>
          <a:bodyPr lIns="92075" tIns="46038" rIns="92075" bIns="46038">
            <a:spAutoFit/>
          </a:bodyPr>
          <a:lstStyle/>
          <a:p>
            <a:pPr>
              <a:buFontTx/>
              <a:buNone/>
            </a:pPr>
            <a:r>
              <a:rPr lang="en-US" altLang="en-US" smtClean="0">
                <a:latin typeface="Trebuchet MS" pitchFamily="34" charset="0"/>
              </a:rPr>
              <a:t>A concatenation operator:</a:t>
            </a:r>
          </a:p>
          <a:p>
            <a:r>
              <a:rPr lang="en-US" altLang="en-US" smtClean="0">
                <a:latin typeface="Trebuchet MS" pitchFamily="34" charset="0"/>
              </a:rPr>
              <a:t>Concatenates columns or character strings to other columns </a:t>
            </a:r>
          </a:p>
          <a:p>
            <a:r>
              <a:rPr lang="en-US" altLang="en-US" smtClean="0">
                <a:latin typeface="Trebuchet MS" pitchFamily="34" charset="0"/>
              </a:rPr>
              <a:t>Is represented by two vertical bars (||)</a:t>
            </a:r>
          </a:p>
          <a:p>
            <a:r>
              <a:rPr lang="en-US" altLang="en-US" smtClean="0">
                <a:latin typeface="Trebuchet MS" pitchFamily="34" charset="0"/>
              </a:rPr>
              <a:t>Creates a resultant column that is a character expression</a:t>
            </a:r>
          </a:p>
        </p:txBody>
      </p:sp>
    </p:spTree>
    <p:extLst>
      <p:ext uri="{BB962C8B-B14F-4D97-AF65-F5344CB8AC3E}">
        <p14:creationId xmlns:p14="http://schemas.microsoft.com/office/powerpoint/2010/main" val="2968075788"/>
      </p:ext>
    </p:extLst>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3775" y="2849563"/>
            <a:ext cx="6953250"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43011" name="Rectangle 3"/>
          <p:cNvSpPr>
            <a:spLocks noChangeArrowheads="1"/>
          </p:cNvSpPr>
          <p:nvPr/>
        </p:nvSpPr>
        <p:spPr bwMode="blackWhite">
          <a:xfrm>
            <a:off x="993775" y="1949450"/>
            <a:ext cx="6911975" cy="701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endParaRPr lang="en-US" b="1">
              <a:solidFill>
                <a:srgbClr val="000000"/>
              </a:solidFill>
              <a:latin typeface="Courier New" pitchFamily="49" charset="0"/>
            </a:endParaRPr>
          </a:p>
          <a:p>
            <a:pPr>
              <a:tabLst>
                <a:tab pos="1200150" algn="l"/>
              </a:tabLst>
              <a:defRPr/>
            </a:pPr>
            <a:endParaRPr lang="en-US" b="1">
              <a:solidFill>
                <a:srgbClr val="000000"/>
              </a:solidFill>
              <a:latin typeface="Courier New" pitchFamily="49" charset="0"/>
            </a:endParaRPr>
          </a:p>
        </p:txBody>
      </p:sp>
      <p:sp>
        <p:nvSpPr>
          <p:cNvPr id="43012" name="Rectangle 4"/>
          <p:cNvSpPr>
            <a:spLocks noGrp="1" noChangeArrowheads="1"/>
          </p:cNvSpPr>
          <p:nvPr>
            <p:ph type="title"/>
          </p:nvPr>
        </p:nvSpPr>
        <p:spPr/>
        <p:txBody>
          <a:bodyPr lIns="92075" tIns="46038" rIns="92075" bIns="46038" anchor="t"/>
          <a:lstStyle/>
          <a:p>
            <a:pPr fontAlgn="auto">
              <a:spcAft>
                <a:spcPts val="0"/>
              </a:spcAft>
              <a:defRPr/>
            </a:pPr>
            <a:r>
              <a:rPr lang="en-US">
                <a:latin typeface="Trebuchet MS" pitchFamily="34" charset="0"/>
              </a:rPr>
              <a:t>Using the Concatenation Operator</a:t>
            </a:r>
          </a:p>
        </p:txBody>
      </p:sp>
      <p:sp>
        <p:nvSpPr>
          <p:cNvPr id="23557" name="Rectangle 5"/>
          <p:cNvSpPr>
            <a:spLocks noChangeArrowheads="1"/>
          </p:cNvSpPr>
          <p:nvPr/>
        </p:nvSpPr>
        <p:spPr bwMode="blackWhite">
          <a:xfrm>
            <a:off x="981075" y="1936750"/>
            <a:ext cx="7153275"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200150" algn="l"/>
              </a:tabLst>
              <a:defRPr>
                <a:solidFill>
                  <a:schemeClr val="tx1"/>
                </a:solidFill>
                <a:latin typeface="Arial" charset="0"/>
              </a:defRPr>
            </a:lvl1pPr>
            <a:lvl2pPr marL="742950" indent="-285750">
              <a:tabLst>
                <a:tab pos="1200150" algn="l"/>
              </a:tabLst>
              <a:defRPr>
                <a:solidFill>
                  <a:schemeClr val="tx1"/>
                </a:solidFill>
                <a:latin typeface="Arial" charset="0"/>
              </a:defRPr>
            </a:lvl2pPr>
            <a:lvl3pPr marL="1143000" indent="-228600">
              <a:tabLst>
                <a:tab pos="1200150" algn="l"/>
              </a:tabLst>
              <a:defRPr>
                <a:solidFill>
                  <a:schemeClr val="tx1"/>
                </a:solidFill>
                <a:latin typeface="Arial" charset="0"/>
              </a:defRPr>
            </a:lvl3pPr>
            <a:lvl4pPr marL="1600200" indent="-228600">
              <a:tabLst>
                <a:tab pos="1200150" algn="l"/>
              </a:tabLst>
              <a:defRPr>
                <a:solidFill>
                  <a:schemeClr val="tx1"/>
                </a:solidFill>
                <a:latin typeface="Arial" charset="0"/>
              </a:defRPr>
            </a:lvl4pPr>
            <a:lvl5pPr marL="2057400" indent="-228600">
              <a:tabLst>
                <a:tab pos="1200150" algn="l"/>
              </a:tabLst>
              <a:defRPr>
                <a:solidFill>
                  <a:schemeClr val="tx1"/>
                </a:solidFill>
                <a:latin typeface="Arial" charset="0"/>
              </a:defRPr>
            </a:lvl5pPr>
            <a:lvl6pPr marL="2514600" indent="-228600" eaLnBrk="0" fontAlgn="base" hangingPunct="0">
              <a:spcBef>
                <a:spcPct val="0"/>
              </a:spcBef>
              <a:spcAft>
                <a:spcPct val="0"/>
              </a:spcAft>
              <a:tabLst>
                <a:tab pos="1200150" algn="l"/>
              </a:tabLst>
              <a:defRPr>
                <a:solidFill>
                  <a:schemeClr val="tx1"/>
                </a:solidFill>
                <a:latin typeface="Arial" charset="0"/>
              </a:defRPr>
            </a:lvl6pPr>
            <a:lvl7pPr marL="2971800" indent="-228600" eaLnBrk="0" fontAlgn="base" hangingPunct="0">
              <a:spcBef>
                <a:spcPct val="0"/>
              </a:spcBef>
              <a:spcAft>
                <a:spcPct val="0"/>
              </a:spcAft>
              <a:tabLst>
                <a:tab pos="1200150" algn="l"/>
              </a:tabLst>
              <a:defRPr>
                <a:solidFill>
                  <a:schemeClr val="tx1"/>
                </a:solidFill>
                <a:latin typeface="Arial" charset="0"/>
              </a:defRPr>
            </a:lvl7pPr>
            <a:lvl8pPr marL="3429000" indent="-228600" eaLnBrk="0" fontAlgn="base" hangingPunct="0">
              <a:spcBef>
                <a:spcPct val="0"/>
              </a:spcBef>
              <a:spcAft>
                <a:spcPct val="0"/>
              </a:spcAft>
              <a:tabLst>
                <a:tab pos="1200150" algn="l"/>
              </a:tabLst>
              <a:defRPr>
                <a:solidFill>
                  <a:schemeClr val="tx1"/>
                </a:solidFill>
                <a:latin typeface="Arial" charset="0"/>
              </a:defRPr>
            </a:lvl8pPr>
            <a:lvl9pPr marL="3886200" indent="-228600" eaLnBrk="0" fontAlgn="base" hangingPunct="0">
              <a:spcBef>
                <a:spcPct val="0"/>
              </a:spcBef>
              <a:spcAft>
                <a:spcPct val="0"/>
              </a:spcAft>
              <a:tabLst>
                <a:tab pos="1200150" algn="l"/>
              </a:tabLst>
              <a:defRPr>
                <a:solidFill>
                  <a:schemeClr val="tx1"/>
                </a:solidFill>
                <a:latin typeface="Arial" charset="0"/>
              </a:defRPr>
            </a:lvl9pPr>
          </a:lstStyle>
          <a:p>
            <a:r>
              <a:rPr lang="en-US" altLang="en-US" b="1">
                <a:latin typeface="Courier New" pitchFamily="49" charset="0"/>
              </a:rPr>
              <a:t>SELECT	last_name||job_id AS "Employees"</a:t>
            </a:r>
          </a:p>
          <a:p>
            <a:r>
              <a:rPr lang="en-US" altLang="en-US" b="1">
                <a:latin typeface="Courier New" pitchFamily="49" charset="0"/>
              </a:rPr>
              <a:t>FROM 	employees;</a:t>
            </a:r>
          </a:p>
        </p:txBody>
      </p:sp>
      <p:sp>
        <p:nvSpPr>
          <p:cNvPr id="23558" name="Rectangle 6"/>
          <p:cNvSpPr>
            <a:spLocks noChangeArrowheads="1"/>
          </p:cNvSpPr>
          <p:nvPr/>
        </p:nvSpPr>
        <p:spPr bwMode="ltGray">
          <a:xfrm>
            <a:off x="3509963" y="2025650"/>
            <a:ext cx="288925" cy="269875"/>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23559" name="Text Box 7"/>
          <p:cNvSpPr txBox="1">
            <a:spLocks noChangeArrowheads="1"/>
          </p:cNvSpPr>
          <p:nvPr/>
        </p:nvSpPr>
        <p:spPr bwMode="auto">
          <a:xfrm>
            <a:off x="962025" y="4672013"/>
            <a:ext cx="36671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a:defRPr>
                <a:solidFill>
                  <a:schemeClr val="tx1"/>
                </a:solidFill>
                <a:latin typeface="Arial" charset="0"/>
              </a:defRPr>
            </a:lvl1pPr>
            <a:lvl2pPr marL="742950" indent="-285750" defTabSz="822325">
              <a:defRPr>
                <a:solidFill>
                  <a:schemeClr val="tx1"/>
                </a:solidFill>
                <a:latin typeface="Arial" charset="0"/>
              </a:defRPr>
            </a:lvl2pPr>
            <a:lvl3pPr marL="1143000" indent="-228600" defTabSz="822325">
              <a:defRPr>
                <a:solidFill>
                  <a:schemeClr val="tx1"/>
                </a:solidFill>
                <a:latin typeface="Arial" charset="0"/>
              </a:defRPr>
            </a:lvl3pPr>
            <a:lvl4pPr marL="1600200" indent="-228600" defTabSz="822325">
              <a:defRPr>
                <a:solidFill>
                  <a:schemeClr val="tx1"/>
                </a:solidFill>
                <a:latin typeface="Arial" charset="0"/>
              </a:defRPr>
            </a:lvl4pPr>
            <a:lvl5pPr marL="2057400" indent="-228600" defTabSz="822325">
              <a:defRPr>
                <a:solidFill>
                  <a:schemeClr val="tx1"/>
                </a:solidFill>
                <a:latin typeface="Arial" charset="0"/>
              </a:defRPr>
            </a:lvl5pPr>
            <a:lvl6pPr marL="2514600" indent="-228600" defTabSz="822325" eaLnBrk="0" fontAlgn="base" hangingPunct="0">
              <a:spcBef>
                <a:spcPct val="0"/>
              </a:spcBef>
              <a:spcAft>
                <a:spcPct val="0"/>
              </a:spcAft>
              <a:defRPr>
                <a:solidFill>
                  <a:schemeClr val="tx1"/>
                </a:solidFill>
                <a:latin typeface="Arial" charset="0"/>
              </a:defRPr>
            </a:lvl6pPr>
            <a:lvl7pPr marL="2971800" indent="-228600" defTabSz="822325" eaLnBrk="0" fontAlgn="base" hangingPunct="0">
              <a:spcBef>
                <a:spcPct val="0"/>
              </a:spcBef>
              <a:spcAft>
                <a:spcPct val="0"/>
              </a:spcAft>
              <a:defRPr>
                <a:solidFill>
                  <a:schemeClr val="tx1"/>
                </a:solidFill>
                <a:latin typeface="Arial" charset="0"/>
              </a:defRPr>
            </a:lvl7pPr>
            <a:lvl8pPr marL="3429000" indent="-228600" defTabSz="822325" eaLnBrk="0" fontAlgn="base" hangingPunct="0">
              <a:spcBef>
                <a:spcPct val="0"/>
              </a:spcBef>
              <a:spcAft>
                <a:spcPct val="0"/>
              </a:spcAft>
              <a:defRPr>
                <a:solidFill>
                  <a:schemeClr val="tx1"/>
                </a:solidFill>
                <a:latin typeface="Arial" charset="0"/>
              </a:defRPr>
            </a:lvl8pPr>
            <a:lvl9pPr marL="3886200" indent="-228600" defTabSz="822325" eaLnBrk="0" fontAlgn="base" hangingPunct="0">
              <a:spcBef>
                <a:spcPct val="0"/>
              </a:spcBef>
              <a:spcAft>
                <a:spcPct val="0"/>
              </a:spcAft>
              <a:defRPr>
                <a:solidFill>
                  <a:schemeClr val="tx1"/>
                </a:solidFill>
                <a:latin typeface="Arial" charset="0"/>
              </a:defRPr>
            </a:lvl9pPr>
          </a:lstStyle>
          <a:p>
            <a:pPr algn="ctr" eaLnBrk="1" hangingPunct="1">
              <a:buClr>
                <a:srgbClr val="000000"/>
              </a:buClr>
              <a:buFont typeface="Arial" charset="0"/>
              <a:buNone/>
            </a:pPr>
            <a:r>
              <a:rPr lang="en-US" altLang="en-US" sz="2400" b="1"/>
              <a:t>…</a:t>
            </a:r>
          </a:p>
        </p:txBody>
      </p:sp>
      <p:pic>
        <p:nvPicPr>
          <p:cNvPr id="2356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3775" y="5078413"/>
            <a:ext cx="6981825"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4191348559"/>
      </p:ext>
    </p:extLst>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lIns="92075" tIns="46038" rIns="92075" bIns="46038" anchor="t"/>
          <a:lstStyle/>
          <a:p>
            <a:pPr fontAlgn="auto">
              <a:spcAft>
                <a:spcPts val="0"/>
              </a:spcAft>
              <a:defRPr/>
            </a:pPr>
            <a:r>
              <a:rPr lang="en-US">
                <a:latin typeface="Trebuchet MS" pitchFamily="34" charset="0"/>
              </a:rPr>
              <a:t>Literal Character Strings</a:t>
            </a:r>
          </a:p>
        </p:txBody>
      </p:sp>
      <p:sp>
        <p:nvSpPr>
          <p:cNvPr id="24579" name="Rectangle 3"/>
          <p:cNvSpPr>
            <a:spLocks noGrp="1" noChangeArrowheads="1"/>
          </p:cNvSpPr>
          <p:nvPr>
            <p:ph idx="1"/>
          </p:nvPr>
        </p:nvSpPr>
        <p:spPr>
          <a:xfrm>
            <a:off x="874713" y="1814513"/>
            <a:ext cx="7385050" cy="4184650"/>
          </a:xfrm>
        </p:spPr>
        <p:txBody>
          <a:bodyPr lIns="92075" tIns="46038" rIns="92075" bIns="46038">
            <a:spAutoFit/>
          </a:bodyPr>
          <a:lstStyle/>
          <a:p>
            <a:r>
              <a:rPr lang="en-US" altLang="en-US" smtClean="0">
                <a:latin typeface="Trebuchet MS" pitchFamily="34" charset="0"/>
              </a:rPr>
              <a:t>A literal is a character, a number, or a date included in the SELECT list.</a:t>
            </a:r>
          </a:p>
          <a:p>
            <a:r>
              <a:rPr lang="en-US" altLang="en-US" smtClean="0">
                <a:latin typeface="Trebuchet MS" pitchFamily="34" charset="0"/>
              </a:rPr>
              <a:t>Date and character literal values must be enclosed within single quotation marks.</a:t>
            </a:r>
          </a:p>
          <a:p>
            <a:r>
              <a:rPr lang="en-US" altLang="en-US" smtClean="0">
                <a:latin typeface="Trebuchet MS" pitchFamily="34" charset="0"/>
              </a:rPr>
              <a:t>Each character string is output once for each</a:t>
            </a:r>
            <a:br>
              <a:rPr lang="en-US" altLang="en-US" smtClean="0">
                <a:latin typeface="Trebuchet MS" pitchFamily="34" charset="0"/>
              </a:rPr>
            </a:br>
            <a:r>
              <a:rPr lang="en-US" altLang="en-US" smtClean="0">
                <a:latin typeface="Trebuchet MS" pitchFamily="34" charset="0"/>
              </a:rPr>
              <a:t>row returned.</a:t>
            </a:r>
          </a:p>
        </p:txBody>
      </p:sp>
    </p:spTree>
    <p:extLst>
      <p:ext uri="{BB962C8B-B14F-4D97-AF65-F5344CB8AC3E}">
        <p14:creationId xmlns:p14="http://schemas.microsoft.com/office/powerpoint/2010/main" val="3338562777"/>
      </p:ext>
    </p:extLst>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blackWhite">
          <a:xfrm>
            <a:off x="941388" y="2119313"/>
            <a:ext cx="6934200" cy="91916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2452688" algn="l"/>
              </a:tabLst>
              <a:defRPr/>
            </a:pPr>
            <a:endParaRPr lang="en-US" b="1">
              <a:solidFill>
                <a:srgbClr val="000000"/>
              </a:solidFill>
              <a:latin typeface="Courier New" pitchFamily="49" charset="0"/>
            </a:endParaRPr>
          </a:p>
          <a:p>
            <a:pPr>
              <a:tabLst>
                <a:tab pos="1200150" algn="l"/>
                <a:tab pos="2452688" algn="l"/>
              </a:tabLst>
              <a:defRPr/>
            </a:pPr>
            <a:endParaRPr lang="en-US" b="1">
              <a:solidFill>
                <a:srgbClr val="000000"/>
              </a:solidFill>
              <a:latin typeface="Courier New" pitchFamily="49" charset="0"/>
            </a:endParaRPr>
          </a:p>
        </p:txBody>
      </p:sp>
      <p:sp>
        <p:nvSpPr>
          <p:cNvPr id="47107" name="Rectangle 3"/>
          <p:cNvSpPr>
            <a:spLocks noGrp="1" noChangeArrowheads="1"/>
          </p:cNvSpPr>
          <p:nvPr>
            <p:ph type="title"/>
          </p:nvPr>
        </p:nvSpPr>
        <p:spPr>
          <a:xfrm>
            <a:off x="257176" y="457278"/>
            <a:ext cx="8277120" cy="881063"/>
          </a:xfrm>
        </p:spPr>
        <p:txBody>
          <a:bodyPr lIns="92075" tIns="46038" rIns="92075" bIns="46038" anchor="t"/>
          <a:lstStyle/>
          <a:p>
            <a:pPr fontAlgn="auto">
              <a:spcAft>
                <a:spcPts val="0"/>
              </a:spcAft>
              <a:defRPr/>
            </a:pPr>
            <a:r>
              <a:rPr lang="en-US" dirty="0">
                <a:latin typeface="Trebuchet MS" pitchFamily="34" charset="0"/>
              </a:rPr>
              <a:t>Using Literal Character Strings</a:t>
            </a:r>
          </a:p>
        </p:txBody>
      </p:sp>
      <p:sp>
        <p:nvSpPr>
          <p:cNvPr id="25604" name="Rectangle 4"/>
          <p:cNvSpPr>
            <a:spLocks noChangeArrowheads="1"/>
          </p:cNvSpPr>
          <p:nvPr/>
        </p:nvSpPr>
        <p:spPr bwMode="blackWhite">
          <a:xfrm>
            <a:off x="942975" y="2097088"/>
            <a:ext cx="7315200"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200150" algn="l"/>
                <a:tab pos="2452688" algn="l"/>
              </a:tabLst>
              <a:defRPr>
                <a:solidFill>
                  <a:schemeClr val="tx1"/>
                </a:solidFill>
                <a:latin typeface="Arial" charset="0"/>
              </a:defRPr>
            </a:lvl1pPr>
            <a:lvl2pPr marL="742950" indent="-285750">
              <a:tabLst>
                <a:tab pos="1200150" algn="l"/>
                <a:tab pos="2452688" algn="l"/>
              </a:tabLst>
              <a:defRPr>
                <a:solidFill>
                  <a:schemeClr val="tx1"/>
                </a:solidFill>
                <a:latin typeface="Arial" charset="0"/>
              </a:defRPr>
            </a:lvl2pPr>
            <a:lvl3pPr marL="1143000" indent="-228600">
              <a:tabLst>
                <a:tab pos="1200150" algn="l"/>
                <a:tab pos="2452688" algn="l"/>
              </a:tabLst>
              <a:defRPr>
                <a:solidFill>
                  <a:schemeClr val="tx1"/>
                </a:solidFill>
                <a:latin typeface="Arial" charset="0"/>
              </a:defRPr>
            </a:lvl3pPr>
            <a:lvl4pPr marL="1600200" indent="-228600">
              <a:tabLst>
                <a:tab pos="1200150" algn="l"/>
                <a:tab pos="2452688" algn="l"/>
              </a:tabLst>
              <a:defRPr>
                <a:solidFill>
                  <a:schemeClr val="tx1"/>
                </a:solidFill>
                <a:latin typeface="Arial" charset="0"/>
              </a:defRPr>
            </a:lvl4pPr>
            <a:lvl5pPr marL="2057400" indent="-228600">
              <a:tabLst>
                <a:tab pos="1200150" algn="l"/>
                <a:tab pos="2452688" algn="l"/>
              </a:tabLst>
              <a:defRPr>
                <a:solidFill>
                  <a:schemeClr val="tx1"/>
                </a:solidFill>
                <a:latin typeface="Arial" charset="0"/>
              </a:defRPr>
            </a:lvl5pPr>
            <a:lvl6pPr marL="2514600" indent="-228600" eaLnBrk="0" fontAlgn="base" hangingPunct="0">
              <a:spcBef>
                <a:spcPct val="0"/>
              </a:spcBef>
              <a:spcAft>
                <a:spcPct val="0"/>
              </a:spcAft>
              <a:tabLst>
                <a:tab pos="1200150" algn="l"/>
                <a:tab pos="2452688" algn="l"/>
              </a:tabLst>
              <a:defRPr>
                <a:solidFill>
                  <a:schemeClr val="tx1"/>
                </a:solidFill>
                <a:latin typeface="Arial" charset="0"/>
              </a:defRPr>
            </a:lvl6pPr>
            <a:lvl7pPr marL="2971800" indent="-228600" eaLnBrk="0" fontAlgn="base" hangingPunct="0">
              <a:spcBef>
                <a:spcPct val="0"/>
              </a:spcBef>
              <a:spcAft>
                <a:spcPct val="0"/>
              </a:spcAft>
              <a:tabLst>
                <a:tab pos="1200150" algn="l"/>
                <a:tab pos="2452688" algn="l"/>
              </a:tabLst>
              <a:defRPr>
                <a:solidFill>
                  <a:schemeClr val="tx1"/>
                </a:solidFill>
                <a:latin typeface="Arial" charset="0"/>
              </a:defRPr>
            </a:lvl7pPr>
            <a:lvl8pPr marL="3429000" indent="-228600" eaLnBrk="0" fontAlgn="base" hangingPunct="0">
              <a:spcBef>
                <a:spcPct val="0"/>
              </a:spcBef>
              <a:spcAft>
                <a:spcPct val="0"/>
              </a:spcAft>
              <a:tabLst>
                <a:tab pos="1200150" algn="l"/>
                <a:tab pos="2452688" algn="l"/>
              </a:tabLst>
              <a:defRPr>
                <a:solidFill>
                  <a:schemeClr val="tx1"/>
                </a:solidFill>
                <a:latin typeface="Arial" charset="0"/>
              </a:defRPr>
            </a:lvl8pPr>
            <a:lvl9pPr marL="3886200" indent="-228600" eaLnBrk="0" fontAlgn="base" hangingPunct="0">
              <a:spcBef>
                <a:spcPct val="0"/>
              </a:spcBef>
              <a:spcAft>
                <a:spcPct val="0"/>
              </a:spcAft>
              <a:tabLst>
                <a:tab pos="1200150" algn="l"/>
                <a:tab pos="2452688" algn="l"/>
              </a:tabLst>
              <a:defRPr>
                <a:solidFill>
                  <a:schemeClr val="tx1"/>
                </a:solidFill>
                <a:latin typeface="Arial" charset="0"/>
              </a:defRPr>
            </a:lvl9pPr>
          </a:lstStyle>
          <a:p>
            <a:r>
              <a:rPr lang="en-US" altLang="en-US" b="1">
                <a:solidFill>
                  <a:srgbClr val="000000"/>
                </a:solidFill>
                <a:latin typeface="Courier New" pitchFamily="49" charset="0"/>
              </a:rPr>
              <a:t>SELECT last_name	||' is a '||job_id </a:t>
            </a:r>
          </a:p>
          <a:p>
            <a:r>
              <a:rPr lang="en-US" altLang="en-US" b="1">
                <a:solidFill>
                  <a:srgbClr val="000000"/>
                </a:solidFill>
                <a:latin typeface="Courier New" pitchFamily="49" charset="0"/>
              </a:rPr>
              <a:t>       AS "Employee Details"</a:t>
            </a:r>
          </a:p>
          <a:p>
            <a:r>
              <a:rPr lang="en-US" altLang="en-US" b="1">
                <a:solidFill>
                  <a:srgbClr val="000000"/>
                </a:solidFill>
                <a:latin typeface="Courier New" pitchFamily="49" charset="0"/>
              </a:rPr>
              <a:t>FROM   employees;</a:t>
            </a:r>
          </a:p>
        </p:txBody>
      </p:sp>
      <p:sp>
        <p:nvSpPr>
          <p:cNvPr id="25605" name="Rectangle 5"/>
          <p:cNvSpPr>
            <a:spLocks noChangeArrowheads="1"/>
          </p:cNvSpPr>
          <p:nvPr/>
        </p:nvSpPr>
        <p:spPr bwMode="ltGray">
          <a:xfrm>
            <a:off x="3789363" y="2165350"/>
            <a:ext cx="1063625" cy="307975"/>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25606" name="Text Box 6"/>
          <p:cNvSpPr txBox="1">
            <a:spLocks noChangeArrowheads="1"/>
          </p:cNvSpPr>
          <p:nvPr/>
        </p:nvSpPr>
        <p:spPr bwMode="auto">
          <a:xfrm>
            <a:off x="936625" y="5065713"/>
            <a:ext cx="36671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a:defRPr>
                <a:solidFill>
                  <a:schemeClr val="tx1"/>
                </a:solidFill>
                <a:latin typeface="Arial" charset="0"/>
              </a:defRPr>
            </a:lvl1pPr>
            <a:lvl2pPr marL="742950" indent="-285750" defTabSz="822325">
              <a:defRPr>
                <a:solidFill>
                  <a:schemeClr val="tx1"/>
                </a:solidFill>
                <a:latin typeface="Arial" charset="0"/>
              </a:defRPr>
            </a:lvl2pPr>
            <a:lvl3pPr marL="1143000" indent="-228600" defTabSz="822325">
              <a:defRPr>
                <a:solidFill>
                  <a:schemeClr val="tx1"/>
                </a:solidFill>
                <a:latin typeface="Arial" charset="0"/>
              </a:defRPr>
            </a:lvl3pPr>
            <a:lvl4pPr marL="1600200" indent="-228600" defTabSz="822325">
              <a:defRPr>
                <a:solidFill>
                  <a:schemeClr val="tx1"/>
                </a:solidFill>
                <a:latin typeface="Arial" charset="0"/>
              </a:defRPr>
            </a:lvl4pPr>
            <a:lvl5pPr marL="2057400" indent="-228600" defTabSz="822325">
              <a:defRPr>
                <a:solidFill>
                  <a:schemeClr val="tx1"/>
                </a:solidFill>
                <a:latin typeface="Arial" charset="0"/>
              </a:defRPr>
            </a:lvl5pPr>
            <a:lvl6pPr marL="2514600" indent="-228600" defTabSz="822325" eaLnBrk="0" fontAlgn="base" hangingPunct="0">
              <a:spcBef>
                <a:spcPct val="0"/>
              </a:spcBef>
              <a:spcAft>
                <a:spcPct val="0"/>
              </a:spcAft>
              <a:defRPr>
                <a:solidFill>
                  <a:schemeClr val="tx1"/>
                </a:solidFill>
                <a:latin typeface="Arial" charset="0"/>
              </a:defRPr>
            </a:lvl6pPr>
            <a:lvl7pPr marL="2971800" indent="-228600" defTabSz="822325" eaLnBrk="0" fontAlgn="base" hangingPunct="0">
              <a:spcBef>
                <a:spcPct val="0"/>
              </a:spcBef>
              <a:spcAft>
                <a:spcPct val="0"/>
              </a:spcAft>
              <a:defRPr>
                <a:solidFill>
                  <a:schemeClr val="tx1"/>
                </a:solidFill>
                <a:latin typeface="Arial" charset="0"/>
              </a:defRPr>
            </a:lvl7pPr>
            <a:lvl8pPr marL="3429000" indent="-228600" defTabSz="822325" eaLnBrk="0" fontAlgn="base" hangingPunct="0">
              <a:spcBef>
                <a:spcPct val="0"/>
              </a:spcBef>
              <a:spcAft>
                <a:spcPct val="0"/>
              </a:spcAft>
              <a:defRPr>
                <a:solidFill>
                  <a:schemeClr val="tx1"/>
                </a:solidFill>
                <a:latin typeface="Arial" charset="0"/>
              </a:defRPr>
            </a:lvl8pPr>
            <a:lvl9pPr marL="3886200" indent="-228600" defTabSz="822325" eaLnBrk="0" fontAlgn="base" hangingPunct="0">
              <a:spcBef>
                <a:spcPct val="0"/>
              </a:spcBef>
              <a:spcAft>
                <a:spcPct val="0"/>
              </a:spcAft>
              <a:defRPr>
                <a:solidFill>
                  <a:schemeClr val="tx1"/>
                </a:solidFill>
                <a:latin typeface="Arial" charset="0"/>
              </a:defRPr>
            </a:lvl9pPr>
          </a:lstStyle>
          <a:p>
            <a:pPr algn="ctr" eaLnBrk="1" hangingPunct="1">
              <a:buClr>
                <a:srgbClr val="000000"/>
              </a:buClr>
              <a:buFont typeface="Arial" charset="0"/>
              <a:buNone/>
            </a:pPr>
            <a:r>
              <a:rPr lang="en-US" altLang="en-US" sz="2400" b="1"/>
              <a:t>…</a:t>
            </a:r>
          </a:p>
        </p:txBody>
      </p:sp>
      <p:pic>
        <p:nvPicPr>
          <p:cNvPr id="2560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1388" y="3255963"/>
            <a:ext cx="6934200"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2560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1388" y="5446713"/>
            <a:ext cx="6981825"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1376548874"/>
      </p:ext>
    </p:extLst>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52516" y="685872"/>
            <a:ext cx="8326438" cy="641239"/>
          </a:xfrm>
        </p:spPr>
        <p:txBody>
          <a:bodyPr lIns="92075" tIns="46038" rIns="92075" bIns="46038" anchor="t"/>
          <a:lstStyle/>
          <a:p>
            <a:pPr fontAlgn="auto">
              <a:spcAft>
                <a:spcPts val="0"/>
              </a:spcAft>
              <a:defRPr/>
            </a:pPr>
            <a:r>
              <a:rPr lang="en-US" dirty="0">
                <a:latin typeface="Trebuchet MS" pitchFamily="34" charset="0"/>
              </a:rPr>
              <a:t>Duplicate Rows</a:t>
            </a:r>
          </a:p>
        </p:txBody>
      </p:sp>
      <p:sp>
        <p:nvSpPr>
          <p:cNvPr id="26627" name="Rectangle 3"/>
          <p:cNvSpPr>
            <a:spLocks noGrp="1" noChangeArrowheads="1"/>
          </p:cNvSpPr>
          <p:nvPr>
            <p:ph idx="1"/>
          </p:nvPr>
        </p:nvSpPr>
        <p:spPr>
          <a:xfrm>
            <a:off x="288925" y="2133600"/>
            <a:ext cx="8534400" cy="573107"/>
          </a:xfrm>
        </p:spPr>
        <p:txBody>
          <a:bodyPr wrap="square" lIns="92075" tIns="46038" rIns="92075" bIns="46038">
            <a:spAutoFit/>
          </a:bodyPr>
          <a:lstStyle/>
          <a:p>
            <a:pPr>
              <a:lnSpc>
                <a:spcPct val="65000"/>
              </a:lnSpc>
              <a:buFontTx/>
              <a:buNone/>
            </a:pPr>
            <a:r>
              <a:rPr lang="en-US" altLang="en-US" dirty="0" smtClean="0">
                <a:latin typeface="Trebuchet MS" pitchFamily="34" charset="0"/>
              </a:rPr>
              <a:t>The default display of queries is all rows, including duplicate rows.</a:t>
            </a:r>
          </a:p>
        </p:txBody>
      </p:sp>
      <p:sp>
        <p:nvSpPr>
          <p:cNvPr id="49156" name="Rectangle 4"/>
          <p:cNvSpPr>
            <a:spLocks noChangeArrowheads="1"/>
          </p:cNvSpPr>
          <p:nvPr/>
        </p:nvSpPr>
        <p:spPr bwMode="blackWhite">
          <a:xfrm>
            <a:off x="1065213" y="2903537"/>
            <a:ext cx="6908800" cy="701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r>
              <a:rPr lang="en-US" b="1">
                <a:solidFill>
                  <a:srgbClr val="000000"/>
                </a:solidFill>
                <a:latin typeface="Courier New" pitchFamily="49" charset="0"/>
              </a:rPr>
              <a:t>SELECT department_id</a:t>
            </a:r>
          </a:p>
          <a:p>
            <a:pPr>
              <a:tabLst>
                <a:tab pos="1200150" algn="l"/>
              </a:tabLst>
              <a:defRPr/>
            </a:pPr>
            <a:r>
              <a:rPr lang="en-US" b="1">
                <a:solidFill>
                  <a:srgbClr val="000000"/>
                </a:solidFill>
                <a:latin typeface="Courier New" pitchFamily="49" charset="0"/>
              </a:rPr>
              <a:t>FROM   employees;</a:t>
            </a:r>
          </a:p>
        </p:txBody>
      </p:sp>
      <p:sp>
        <p:nvSpPr>
          <p:cNvPr id="26629" name="Text Box 5"/>
          <p:cNvSpPr txBox="1">
            <a:spLocks noChangeArrowheads="1"/>
          </p:cNvSpPr>
          <p:nvPr/>
        </p:nvSpPr>
        <p:spPr bwMode="auto">
          <a:xfrm>
            <a:off x="1047750" y="5835650"/>
            <a:ext cx="36671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a:defRPr>
                <a:solidFill>
                  <a:schemeClr val="tx1"/>
                </a:solidFill>
                <a:latin typeface="Arial" charset="0"/>
              </a:defRPr>
            </a:lvl1pPr>
            <a:lvl2pPr marL="742950" indent="-285750" defTabSz="822325">
              <a:defRPr>
                <a:solidFill>
                  <a:schemeClr val="tx1"/>
                </a:solidFill>
                <a:latin typeface="Arial" charset="0"/>
              </a:defRPr>
            </a:lvl2pPr>
            <a:lvl3pPr marL="1143000" indent="-228600" defTabSz="822325">
              <a:defRPr>
                <a:solidFill>
                  <a:schemeClr val="tx1"/>
                </a:solidFill>
                <a:latin typeface="Arial" charset="0"/>
              </a:defRPr>
            </a:lvl3pPr>
            <a:lvl4pPr marL="1600200" indent="-228600" defTabSz="822325">
              <a:defRPr>
                <a:solidFill>
                  <a:schemeClr val="tx1"/>
                </a:solidFill>
                <a:latin typeface="Arial" charset="0"/>
              </a:defRPr>
            </a:lvl4pPr>
            <a:lvl5pPr marL="2057400" indent="-228600" defTabSz="822325">
              <a:defRPr>
                <a:solidFill>
                  <a:schemeClr val="tx1"/>
                </a:solidFill>
                <a:latin typeface="Arial" charset="0"/>
              </a:defRPr>
            </a:lvl5pPr>
            <a:lvl6pPr marL="2514600" indent="-228600" defTabSz="822325" eaLnBrk="0" fontAlgn="base" hangingPunct="0">
              <a:spcBef>
                <a:spcPct val="0"/>
              </a:spcBef>
              <a:spcAft>
                <a:spcPct val="0"/>
              </a:spcAft>
              <a:defRPr>
                <a:solidFill>
                  <a:schemeClr val="tx1"/>
                </a:solidFill>
                <a:latin typeface="Arial" charset="0"/>
              </a:defRPr>
            </a:lvl6pPr>
            <a:lvl7pPr marL="2971800" indent="-228600" defTabSz="822325" eaLnBrk="0" fontAlgn="base" hangingPunct="0">
              <a:spcBef>
                <a:spcPct val="0"/>
              </a:spcBef>
              <a:spcAft>
                <a:spcPct val="0"/>
              </a:spcAft>
              <a:defRPr>
                <a:solidFill>
                  <a:schemeClr val="tx1"/>
                </a:solidFill>
                <a:latin typeface="Arial" charset="0"/>
              </a:defRPr>
            </a:lvl7pPr>
            <a:lvl8pPr marL="3429000" indent="-228600" defTabSz="822325" eaLnBrk="0" fontAlgn="base" hangingPunct="0">
              <a:spcBef>
                <a:spcPct val="0"/>
              </a:spcBef>
              <a:spcAft>
                <a:spcPct val="0"/>
              </a:spcAft>
              <a:defRPr>
                <a:solidFill>
                  <a:schemeClr val="tx1"/>
                </a:solidFill>
                <a:latin typeface="Arial" charset="0"/>
              </a:defRPr>
            </a:lvl8pPr>
            <a:lvl9pPr marL="3886200" indent="-228600" defTabSz="822325" eaLnBrk="0" fontAlgn="base" hangingPunct="0">
              <a:spcBef>
                <a:spcPct val="0"/>
              </a:spcBef>
              <a:spcAft>
                <a:spcPct val="0"/>
              </a:spcAft>
              <a:defRPr>
                <a:solidFill>
                  <a:schemeClr val="tx1"/>
                </a:solidFill>
                <a:latin typeface="Arial" charset="0"/>
              </a:defRPr>
            </a:lvl9pPr>
          </a:lstStyle>
          <a:p>
            <a:pPr algn="ctr" eaLnBrk="1" hangingPunct="1">
              <a:buClr>
                <a:srgbClr val="000000"/>
              </a:buClr>
              <a:buFont typeface="Arial" charset="0"/>
              <a:buNone/>
            </a:pPr>
            <a:r>
              <a:rPr lang="en-US" altLang="en-US" sz="2400" b="1"/>
              <a:t>…</a:t>
            </a:r>
          </a:p>
        </p:txBody>
      </p:sp>
      <p:pic>
        <p:nvPicPr>
          <p:cNvPr id="266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213" y="3827462"/>
            <a:ext cx="6943725" cy="219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266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5213" y="6216650"/>
            <a:ext cx="6981825"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2763093603"/>
      </p:ext>
    </p:extLst>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68313" y="549275"/>
            <a:ext cx="8229600" cy="939800"/>
          </a:xfrm>
          <a:prstGeom prst="rect">
            <a:avLst/>
          </a:prstGeom>
        </p:spPr>
        <p:txBody>
          <a:bodyPr>
            <a:normAutofit/>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pitchFamily="34" charset="0"/>
                <a:cs typeface="Arial" pitchFamily="34" charset="0"/>
              </a:defRPr>
            </a:lvl2pPr>
            <a:lvl3pPr algn="l" rtl="0" eaLnBrk="0" fontAlgn="base" hangingPunct="0">
              <a:spcBef>
                <a:spcPct val="0"/>
              </a:spcBef>
              <a:spcAft>
                <a:spcPct val="0"/>
              </a:spcAft>
              <a:defRPr sz="4400">
                <a:solidFill>
                  <a:schemeClr val="tx2"/>
                </a:solidFill>
                <a:latin typeface="Arial" pitchFamily="34" charset="0"/>
                <a:cs typeface="Arial" pitchFamily="34" charset="0"/>
              </a:defRPr>
            </a:lvl3pPr>
            <a:lvl4pPr algn="l" rtl="0" eaLnBrk="0" fontAlgn="base" hangingPunct="0">
              <a:spcBef>
                <a:spcPct val="0"/>
              </a:spcBef>
              <a:spcAft>
                <a:spcPct val="0"/>
              </a:spcAft>
              <a:defRPr sz="4400">
                <a:solidFill>
                  <a:schemeClr val="tx2"/>
                </a:solidFill>
                <a:latin typeface="Arial" pitchFamily="34" charset="0"/>
                <a:cs typeface="Arial" pitchFamily="34" charset="0"/>
              </a:defRPr>
            </a:lvl4pPr>
            <a:lvl5pPr algn="l" rtl="0" eaLnBrk="0" fontAlgn="base" hangingPunct="0">
              <a:spcBef>
                <a:spcPct val="0"/>
              </a:spcBef>
              <a:spcAft>
                <a:spcPct val="0"/>
              </a:spcAft>
              <a:defRPr sz="4400">
                <a:solidFill>
                  <a:schemeClr val="tx2"/>
                </a:solidFill>
                <a:latin typeface="Arial" pitchFamily="34" charset="0"/>
                <a:cs typeface="Arial" pitchFamily="34" charset="0"/>
              </a:defRPr>
            </a:lvl5pPr>
            <a:lvl6pPr marL="457200" algn="l" rtl="0" eaLnBrk="0" fontAlgn="base" hangingPunct="0">
              <a:spcBef>
                <a:spcPct val="0"/>
              </a:spcBef>
              <a:spcAft>
                <a:spcPct val="0"/>
              </a:spcAft>
              <a:defRPr sz="4400">
                <a:solidFill>
                  <a:schemeClr val="tx2"/>
                </a:solidFill>
                <a:latin typeface="Arial" pitchFamily="34" charset="0"/>
                <a:cs typeface="Arial" pitchFamily="34" charset="0"/>
              </a:defRPr>
            </a:lvl6pPr>
            <a:lvl7pPr marL="914400" algn="l" rtl="0" eaLnBrk="0" fontAlgn="base" hangingPunct="0">
              <a:spcBef>
                <a:spcPct val="0"/>
              </a:spcBef>
              <a:spcAft>
                <a:spcPct val="0"/>
              </a:spcAft>
              <a:defRPr sz="4400">
                <a:solidFill>
                  <a:schemeClr val="tx2"/>
                </a:solidFill>
                <a:latin typeface="Arial" pitchFamily="34" charset="0"/>
                <a:cs typeface="Arial" pitchFamily="34" charset="0"/>
              </a:defRPr>
            </a:lvl7pPr>
            <a:lvl8pPr marL="1371600" algn="l" rtl="0" eaLnBrk="0" fontAlgn="base" hangingPunct="0">
              <a:spcBef>
                <a:spcPct val="0"/>
              </a:spcBef>
              <a:spcAft>
                <a:spcPct val="0"/>
              </a:spcAft>
              <a:defRPr sz="4400">
                <a:solidFill>
                  <a:schemeClr val="tx2"/>
                </a:solidFill>
                <a:latin typeface="Arial" pitchFamily="34" charset="0"/>
                <a:cs typeface="Arial" pitchFamily="34" charset="0"/>
              </a:defRPr>
            </a:lvl8pPr>
            <a:lvl9pPr marL="1828800" algn="l" rtl="0" eaLnBrk="0" fontAlgn="base" hangingPunct="0">
              <a:spcBef>
                <a:spcPct val="0"/>
              </a:spcBef>
              <a:spcAft>
                <a:spcPct val="0"/>
              </a:spcAft>
              <a:defRPr sz="4400">
                <a:solidFill>
                  <a:schemeClr val="tx2"/>
                </a:solidFill>
                <a:latin typeface="Arial" pitchFamily="34" charset="0"/>
                <a:cs typeface="Arial" pitchFamily="34" charset="0"/>
              </a:defRPr>
            </a:lvl9pPr>
          </a:lstStyle>
          <a:p>
            <a:pPr>
              <a:defRPr/>
            </a:pPr>
            <a:r>
              <a:rPr lang="en-US" b="1" dirty="0" smtClean="0">
                <a:solidFill>
                  <a:schemeClr val="tx2">
                    <a:lumMod val="75000"/>
                  </a:schemeClr>
                </a:solidFill>
                <a:effectLst>
                  <a:outerShdw blurRad="38100" dist="38100" dir="2700000" algn="tl">
                    <a:srgbClr val="000000">
                      <a:alpha val="43137"/>
                    </a:srgbClr>
                  </a:outerShdw>
                </a:effectLst>
              </a:rPr>
              <a:t>Outline</a:t>
            </a:r>
            <a:endParaRPr lang="id-ID" b="1" dirty="0">
              <a:solidFill>
                <a:schemeClr val="tx2">
                  <a:lumMod val="75000"/>
                </a:schemeClr>
              </a:solidFill>
              <a:effectLst>
                <a:outerShdw blurRad="38100" dist="38100" dir="2700000" algn="tl">
                  <a:srgbClr val="000000">
                    <a:alpha val="43137"/>
                  </a:srgbClr>
                </a:outerShdw>
              </a:effectLst>
            </a:endParaRPr>
          </a:p>
        </p:txBody>
      </p:sp>
      <p:sp>
        <p:nvSpPr>
          <p:cNvPr id="5" name="Content Placeholder 2"/>
          <p:cNvSpPr txBox="1">
            <a:spLocks/>
          </p:cNvSpPr>
          <p:nvPr/>
        </p:nvSpPr>
        <p:spPr>
          <a:xfrm>
            <a:off x="468313" y="1844675"/>
            <a:ext cx="8229600" cy="2692400"/>
          </a:xfrm>
          <a:prstGeom prst="rect">
            <a:avLst/>
          </a:prstGeom>
        </p:spPr>
        <p:txBody>
          <a:bodyPr>
            <a:norm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eaLnBrk="0" fontAlgn="base" hangingPunct="0">
              <a:spcBef>
                <a:spcPct val="20000"/>
              </a:spcBef>
              <a:spcAft>
                <a:spcPct val="0"/>
              </a:spcAft>
              <a:buChar char="»"/>
              <a:defRPr sz="2000">
                <a:solidFill>
                  <a:schemeClr val="tx1"/>
                </a:solidFill>
                <a:latin typeface="+mn-lt"/>
                <a:cs typeface="+mn-cs"/>
              </a:defRPr>
            </a:lvl6pPr>
            <a:lvl7pPr marL="2971800" indent="-228600" algn="l" rtl="0" eaLnBrk="0" fontAlgn="base" hangingPunct="0">
              <a:spcBef>
                <a:spcPct val="20000"/>
              </a:spcBef>
              <a:spcAft>
                <a:spcPct val="0"/>
              </a:spcAft>
              <a:buChar char="»"/>
              <a:defRPr sz="2000">
                <a:solidFill>
                  <a:schemeClr val="tx1"/>
                </a:solidFill>
                <a:latin typeface="+mn-lt"/>
                <a:cs typeface="+mn-cs"/>
              </a:defRPr>
            </a:lvl7pPr>
            <a:lvl8pPr marL="3429000" indent="-228600" algn="l" rtl="0" eaLnBrk="0" fontAlgn="base" hangingPunct="0">
              <a:spcBef>
                <a:spcPct val="20000"/>
              </a:spcBef>
              <a:spcAft>
                <a:spcPct val="0"/>
              </a:spcAft>
              <a:buChar char="»"/>
              <a:defRPr sz="2000">
                <a:solidFill>
                  <a:schemeClr val="tx1"/>
                </a:solidFill>
                <a:latin typeface="+mn-lt"/>
                <a:cs typeface="+mn-cs"/>
              </a:defRPr>
            </a:lvl8pPr>
            <a:lvl9pPr marL="3886200" indent="-228600" algn="l" rtl="0" eaLnBrk="0" fontAlgn="base" hangingPunct="0">
              <a:spcBef>
                <a:spcPct val="20000"/>
              </a:spcBef>
              <a:spcAft>
                <a:spcPct val="0"/>
              </a:spcAft>
              <a:buChar char="»"/>
              <a:defRPr sz="2000">
                <a:solidFill>
                  <a:schemeClr val="tx1"/>
                </a:solidFill>
                <a:latin typeface="+mn-lt"/>
                <a:cs typeface="+mn-cs"/>
              </a:defRPr>
            </a:lvl9pPr>
          </a:lstStyle>
          <a:p>
            <a:pPr>
              <a:defRPr/>
            </a:pPr>
            <a:r>
              <a:rPr lang="en-US" sz="2400" b="1" dirty="0" smtClean="0">
                <a:solidFill>
                  <a:schemeClr val="tx2">
                    <a:lumMod val="75000"/>
                  </a:schemeClr>
                </a:solidFill>
              </a:rPr>
              <a:t>Basic Structure</a:t>
            </a:r>
          </a:p>
          <a:p>
            <a:pPr>
              <a:defRPr/>
            </a:pPr>
            <a:r>
              <a:rPr lang="en-US" sz="2400" b="1" dirty="0" smtClean="0">
                <a:solidFill>
                  <a:schemeClr val="tx2">
                    <a:lumMod val="75000"/>
                  </a:schemeClr>
                </a:solidFill>
              </a:rPr>
              <a:t>Basic Operation</a:t>
            </a:r>
          </a:p>
          <a:p>
            <a:pPr>
              <a:defRPr/>
            </a:pPr>
            <a:r>
              <a:rPr lang="en-US" sz="2400" b="1" dirty="0" smtClean="0">
                <a:solidFill>
                  <a:schemeClr val="tx2">
                    <a:lumMod val="75000"/>
                  </a:schemeClr>
                </a:solidFill>
              </a:rPr>
              <a:t>Aggregation</a:t>
            </a:r>
          </a:p>
          <a:p>
            <a:pPr>
              <a:defRPr/>
            </a:pPr>
            <a:r>
              <a:rPr lang="en-US" sz="2400" b="1" dirty="0" smtClean="0">
                <a:solidFill>
                  <a:schemeClr val="tx2">
                    <a:lumMod val="75000"/>
                  </a:schemeClr>
                </a:solidFill>
              </a:rPr>
              <a:t>Null Value</a:t>
            </a:r>
          </a:p>
          <a:p>
            <a:pPr>
              <a:defRPr/>
            </a:pPr>
            <a:r>
              <a:rPr lang="en-US" sz="2400" b="1" dirty="0" err="1" smtClean="0">
                <a:solidFill>
                  <a:schemeClr val="tx2">
                    <a:lumMod val="75000"/>
                  </a:schemeClr>
                </a:solidFill>
              </a:rPr>
              <a:t>SubQuery</a:t>
            </a:r>
            <a:endParaRPr lang="en-US" sz="2400" b="1" dirty="0" smtClean="0">
              <a:solidFill>
                <a:schemeClr val="tx2">
                  <a:lumMod val="75000"/>
                </a:schemeClr>
              </a:solidFill>
            </a:endParaRPr>
          </a:p>
          <a:p>
            <a:pPr>
              <a:defRPr/>
            </a:pPr>
            <a:r>
              <a:rPr lang="en-US" sz="2400" b="1" dirty="0" smtClean="0">
                <a:solidFill>
                  <a:schemeClr val="tx2">
                    <a:lumMod val="75000"/>
                  </a:schemeClr>
                </a:solidFill>
              </a:rPr>
              <a:t>View</a:t>
            </a:r>
            <a:endParaRPr lang="id-ID" sz="2500" b="1" dirty="0">
              <a:solidFill>
                <a:schemeClr val="tx2">
                  <a:lumMod val="75000"/>
                </a:schemeClr>
              </a:solidFill>
            </a:endParaRPr>
          </a:p>
        </p:txBody>
      </p:sp>
      <p:pic>
        <p:nvPicPr>
          <p:cNvPr id="4100"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51675" y="228600"/>
            <a:ext cx="1697038"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blackWhite">
          <a:xfrm>
            <a:off x="935038" y="2578100"/>
            <a:ext cx="6937375" cy="701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r>
              <a:rPr lang="en-US" b="1">
                <a:solidFill>
                  <a:srgbClr val="000000"/>
                </a:solidFill>
                <a:latin typeface="Courier New" pitchFamily="49" charset="0"/>
              </a:rPr>
              <a:t> </a:t>
            </a:r>
          </a:p>
        </p:txBody>
      </p:sp>
      <p:sp>
        <p:nvSpPr>
          <p:cNvPr id="51203" name="Rectangle 3"/>
          <p:cNvSpPr>
            <a:spLocks noGrp="1" noChangeArrowheads="1"/>
          </p:cNvSpPr>
          <p:nvPr>
            <p:ph type="title"/>
          </p:nvPr>
        </p:nvSpPr>
        <p:spPr/>
        <p:txBody>
          <a:bodyPr lIns="92075" tIns="46038" rIns="92075" bIns="46038" anchor="t"/>
          <a:lstStyle/>
          <a:p>
            <a:pPr fontAlgn="auto">
              <a:spcAft>
                <a:spcPts val="0"/>
              </a:spcAft>
              <a:defRPr/>
            </a:pPr>
            <a:r>
              <a:rPr lang="en-US">
                <a:latin typeface="Trebuchet MS" pitchFamily="34" charset="0"/>
              </a:rPr>
              <a:t>Eliminating Duplicate Rows</a:t>
            </a:r>
          </a:p>
        </p:txBody>
      </p:sp>
      <p:sp>
        <p:nvSpPr>
          <p:cNvPr id="27652" name="Rectangle 4"/>
          <p:cNvSpPr>
            <a:spLocks noChangeArrowheads="1"/>
          </p:cNvSpPr>
          <p:nvPr/>
        </p:nvSpPr>
        <p:spPr bwMode="auto">
          <a:xfrm>
            <a:off x="860425" y="1809750"/>
            <a:ext cx="7369175"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822325">
              <a:defRPr>
                <a:solidFill>
                  <a:schemeClr val="tx1"/>
                </a:solidFill>
                <a:latin typeface="Arial" charset="0"/>
              </a:defRPr>
            </a:lvl1pPr>
            <a:lvl2pPr marL="742950" indent="-285750" defTabSz="822325">
              <a:defRPr>
                <a:solidFill>
                  <a:schemeClr val="tx1"/>
                </a:solidFill>
                <a:latin typeface="Arial" charset="0"/>
              </a:defRPr>
            </a:lvl2pPr>
            <a:lvl3pPr marL="1143000" indent="-228600" defTabSz="822325">
              <a:defRPr>
                <a:solidFill>
                  <a:schemeClr val="tx1"/>
                </a:solidFill>
                <a:latin typeface="Arial" charset="0"/>
              </a:defRPr>
            </a:lvl3pPr>
            <a:lvl4pPr marL="1600200" indent="-228600" defTabSz="822325">
              <a:defRPr>
                <a:solidFill>
                  <a:schemeClr val="tx1"/>
                </a:solidFill>
                <a:latin typeface="Arial" charset="0"/>
              </a:defRPr>
            </a:lvl4pPr>
            <a:lvl5pPr marL="2057400" indent="-228600" defTabSz="822325">
              <a:defRPr>
                <a:solidFill>
                  <a:schemeClr val="tx1"/>
                </a:solidFill>
                <a:latin typeface="Arial" charset="0"/>
              </a:defRPr>
            </a:lvl5pPr>
            <a:lvl6pPr marL="2514600" indent="-228600" defTabSz="822325" eaLnBrk="0" fontAlgn="base" hangingPunct="0">
              <a:spcBef>
                <a:spcPct val="0"/>
              </a:spcBef>
              <a:spcAft>
                <a:spcPct val="0"/>
              </a:spcAft>
              <a:defRPr>
                <a:solidFill>
                  <a:schemeClr val="tx1"/>
                </a:solidFill>
                <a:latin typeface="Arial" charset="0"/>
              </a:defRPr>
            </a:lvl6pPr>
            <a:lvl7pPr marL="2971800" indent="-228600" defTabSz="822325" eaLnBrk="0" fontAlgn="base" hangingPunct="0">
              <a:spcBef>
                <a:spcPct val="0"/>
              </a:spcBef>
              <a:spcAft>
                <a:spcPct val="0"/>
              </a:spcAft>
              <a:defRPr>
                <a:solidFill>
                  <a:schemeClr val="tx1"/>
                </a:solidFill>
                <a:latin typeface="Arial" charset="0"/>
              </a:defRPr>
            </a:lvl7pPr>
            <a:lvl8pPr marL="3429000" indent="-228600" defTabSz="822325" eaLnBrk="0" fontAlgn="base" hangingPunct="0">
              <a:spcBef>
                <a:spcPct val="0"/>
              </a:spcBef>
              <a:spcAft>
                <a:spcPct val="0"/>
              </a:spcAft>
              <a:defRPr>
                <a:solidFill>
                  <a:schemeClr val="tx1"/>
                </a:solidFill>
                <a:latin typeface="Arial" charset="0"/>
              </a:defRPr>
            </a:lvl8pPr>
            <a:lvl9pPr marL="3886200" indent="-228600" defTabSz="822325" eaLnBrk="0" fontAlgn="base" hangingPunct="0">
              <a:spcBef>
                <a:spcPct val="0"/>
              </a:spcBef>
              <a:spcAft>
                <a:spcPct val="0"/>
              </a:spcAft>
              <a:defRPr>
                <a:solidFill>
                  <a:schemeClr val="tx1"/>
                </a:solidFill>
                <a:latin typeface="Arial" charset="0"/>
              </a:defRPr>
            </a:lvl9pPr>
          </a:lstStyle>
          <a:p>
            <a:pPr>
              <a:lnSpc>
                <a:spcPct val="95000"/>
              </a:lnSpc>
              <a:spcBef>
                <a:spcPct val="5000"/>
              </a:spcBef>
            </a:pPr>
            <a:r>
              <a:rPr lang="en-US" altLang="en-US" sz="2200" b="1"/>
              <a:t>Eliminate duplicate rows by using the </a:t>
            </a:r>
            <a:r>
              <a:rPr lang="en-US" altLang="en-US" sz="2200" b="1">
                <a:latin typeface="Courier New" pitchFamily="49" charset="0"/>
              </a:rPr>
              <a:t>DISTINCT</a:t>
            </a:r>
            <a:r>
              <a:rPr lang="en-US" altLang="en-US" sz="2200" b="1"/>
              <a:t> keyword in the </a:t>
            </a:r>
            <a:r>
              <a:rPr lang="en-US" altLang="en-US" sz="2200" b="1">
                <a:latin typeface="Courier New" pitchFamily="49" charset="0"/>
              </a:rPr>
              <a:t>SELECT</a:t>
            </a:r>
            <a:r>
              <a:rPr lang="en-US" altLang="en-US" sz="2200" b="1"/>
              <a:t> clause.</a:t>
            </a:r>
          </a:p>
        </p:txBody>
      </p:sp>
      <p:sp>
        <p:nvSpPr>
          <p:cNvPr id="27653" name="Rectangle 5"/>
          <p:cNvSpPr>
            <a:spLocks noChangeArrowheads="1"/>
          </p:cNvSpPr>
          <p:nvPr/>
        </p:nvSpPr>
        <p:spPr bwMode="blackWhite">
          <a:xfrm>
            <a:off x="941388" y="2565400"/>
            <a:ext cx="457200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200150" algn="l"/>
              </a:tabLst>
              <a:defRPr>
                <a:solidFill>
                  <a:schemeClr val="tx1"/>
                </a:solidFill>
                <a:latin typeface="Arial" charset="0"/>
              </a:defRPr>
            </a:lvl1pPr>
            <a:lvl2pPr marL="742950" indent="-285750">
              <a:tabLst>
                <a:tab pos="1200150" algn="l"/>
              </a:tabLst>
              <a:defRPr>
                <a:solidFill>
                  <a:schemeClr val="tx1"/>
                </a:solidFill>
                <a:latin typeface="Arial" charset="0"/>
              </a:defRPr>
            </a:lvl2pPr>
            <a:lvl3pPr marL="1143000" indent="-228600">
              <a:tabLst>
                <a:tab pos="1200150" algn="l"/>
              </a:tabLst>
              <a:defRPr>
                <a:solidFill>
                  <a:schemeClr val="tx1"/>
                </a:solidFill>
                <a:latin typeface="Arial" charset="0"/>
              </a:defRPr>
            </a:lvl3pPr>
            <a:lvl4pPr marL="1600200" indent="-228600">
              <a:tabLst>
                <a:tab pos="1200150" algn="l"/>
              </a:tabLst>
              <a:defRPr>
                <a:solidFill>
                  <a:schemeClr val="tx1"/>
                </a:solidFill>
                <a:latin typeface="Arial" charset="0"/>
              </a:defRPr>
            </a:lvl4pPr>
            <a:lvl5pPr marL="2057400" indent="-228600">
              <a:tabLst>
                <a:tab pos="1200150" algn="l"/>
              </a:tabLst>
              <a:defRPr>
                <a:solidFill>
                  <a:schemeClr val="tx1"/>
                </a:solidFill>
                <a:latin typeface="Arial" charset="0"/>
              </a:defRPr>
            </a:lvl5pPr>
            <a:lvl6pPr marL="2514600" indent="-228600" eaLnBrk="0" fontAlgn="base" hangingPunct="0">
              <a:spcBef>
                <a:spcPct val="0"/>
              </a:spcBef>
              <a:spcAft>
                <a:spcPct val="0"/>
              </a:spcAft>
              <a:tabLst>
                <a:tab pos="1200150" algn="l"/>
              </a:tabLst>
              <a:defRPr>
                <a:solidFill>
                  <a:schemeClr val="tx1"/>
                </a:solidFill>
                <a:latin typeface="Arial" charset="0"/>
              </a:defRPr>
            </a:lvl6pPr>
            <a:lvl7pPr marL="2971800" indent="-228600" eaLnBrk="0" fontAlgn="base" hangingPunct="0">
              <a:spcBef>
                <a:spcPct val="0"/>
              </a:spcBef>
              <a:spcAft>
                <a:spcPct val="0"/>
              </a:spcAft>
              <a:tabLst>
                <a:tab pos="1200150" algn="l"/>
              </a:tabLst>
              <a:defRPr>
                <a:solidFill>
                  <a:schemeClr val="tx1"/>
                </a:solidFill>
                <a:latin typeface="Arial" charset="0"/>
              </a:defRPr>
            </a:lvl7pPr>
            <a:lvl8pPr marL="3429000" indent="-228600" eaLnBrk="0" fontAlgn="base" hangingPunct="0">
              <a:spcBef>
                <a:spcPct val="0"/>
              </a:spcBef>
              <a:spcAft>
                <a:spcPct val="0"/>
              </a:spcAft>
              <a:tabLst>
                <a:tab pos="1200150" algn="l"/>
              </a:tabLst>
              <a:defRPr>
                <a:solidFill>
                  <a:schemeClr val="tx1"/>
                </a:solidFill>
                <a:latin typeface="Arial" charset="0"/>
              </a:defRPr>
            </a:lvl8pPr>
            <a:lvl9pPr marL="3886200" indent="-228600" eaLnBrk="0" fontAlgn="base" hangingPunct="0">
              <a:spcBef>
                <a:spcPct val="0"/>
              </a:spcBef>
              <a:spcAft>
                <a:spcPct val="0"/>
              </a:spcAft>
              <a:tabLst>
                <a:tab pos="1200150" algn="l"/>
              </a:tabLst>
              <a:defRPr>
                <a:solidFill>
                  <a:schemeClr val="tx1"/>
                </a:solidFill>
                <a:latin typeface="Arial" charset="0"/>
              </a:defRPr>
            </a:lvl9pPr>
          </a:lstStyle>
          <a:p>
            <a:r>
              <a:rPr lang="en-US" altLang="en-US" b="1">
                <a:solidFill>
                  <a:srgbClr val="000000"/>
                </a:solidFill>
                <a:latin typeface="Courier New" pitchFamily="49" charset="0"/>
              </a:rPr>
              <a:t>SELECT DISTINCT department_id</a:t>
            </a:r>
          </a:p>
          <a:p>
            <a:r>
              <a:rPr lang="en-US" altLang="en-US" b="1">
                <a:solidFill>
                  <a:srgbClr val="000000"/>
                </a:solidFill>
                <a:latin typeface="Courier New" pitchFamily="49" charset="0"/>
              </a:rPr>
              <a:t>FROM   employees;</a:t>
            </a:r>
          </a:p>
        </p:txBody>
      </p:sp>
      <p:sp>
        <p:nvSpPr>
          <p:cNvPr id="27654" name="Rectangle 6"/>
          <p:cNvSpPr>
            <a:spLocks noChangeArrowheads="1"/>
          </p:cNvSpPr>
          <p:nvPr/>
        </p:nvSpPr>
        <p:spPr bwMode="ltGray">
          <a:xfrm>
            <a:off x="1935163" y="2635250"/>
            <a:ext cx="1228725" cy="282575"/>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pic>
        <p:nvPicPr>
          <p:cNvPr id="276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5038" y="3429000"/>
            <a:ext cx="6962775"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2765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5038" y="5403850"/>
            <a:ext cx="695642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4055783484"/>
      </p:ext>
    </p:ext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89706" y="533476"/>
            <a:ext cx="8326438" cy="641239"/>
          </a:xfrm>
        </p:spPr>
        <p:txBody>
          <a:bodyPr lIns="92075" tIns="46038" rIns="92075" bIns="46038" anchor="t"/>
          <a:lstStyle/>
          <a:p>
            <a:pPr fontAlgn="auto">
              <a:spcAft>
                <a:spcPts val="0"/>
              </a:spcAft>
              <a:defRPr/>
            </a:pPr>
            <a:r>
              <a:rPr lang="en-US" dirty="0">
                <a:latin typeface="Trebuchet MS" pitchFamily="34" charset="0"/>
              </a:rPr>
              <a:t>Limiting Rows Using a Selection</a:t>
            </a:r>
          </a:p>
        </p:txBody>
      </p:sp>
      <p:sp>
        <p:nvSpPr>
          <p:cNvPr id="28675" name="Rectangle 3"/>
          <p:cNvSpPr>
            <a:spLocks noChangeArrowheads="1"/>
          </p:cNvSpPr>
          <p:nvPr/>
        </p:nvSpPr>
        <p:spPr bwMode="auto">
          <a:xfrm>
            <a:off x="1763713" y="4269680"/>
            <a:ext cx="2589212"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346075">
              <a:tabLst>
                <a:tab pos="576263" algn="l"/>
              </a:tabLst>
              <a:defRPr>
                <a:solidFill>
                  <a:schemeClr val="tx1"/>
                </a:solidFill>
                <a:latin typeface="Arial" charset="0"/>
              </a:defRPr>
            </a:lvl1pPr>
            <a:lvl2pPr marL="742950" indent="-285750" defTabSz="346075">
              <a:tabLst>
                <a:tab pos="576263" algn="l"/>
              </a:tabLst>
              <a:defRPr>
                <a:solidFill>
                  <a:schemeClr val="tx1"/>
                </a:solidFill>
                <a:latin typeface="Arial" charset="0"/>
              </a:defRPr>
            </a:lvl2pPr>
            <a:lvl3pPr marL="1143000" indent="-228600" defTabSz="346075">
              <a:tabLst>
                <a:tab pos="576263" algn="l"/>
              </a:tabLst>
              <a:defRPr>
                <a:solidFill>
                  <a:schemeClr val="tx1"/>
                </a:solidFill>
                <a:latin typeface="Arial" charset="0"/>
              </a:defRPr>
            </a:lvl3pPr>
            <a:lvl4pPr marL="1600200" indent="-228600" defTabSz="346075">
              <a:tabLst>
                <a:tab pos="576263" algn="l"/>
              </a:tabLst>
              <a:defRPr>
                <a:solidFill>
                  <a:schemeClr val="tx1"/>
                </a:solidFill>
                <a:latin typeface="Arial" charset="0"/>
              </a:defRPr>
            </a:lvl4pPr>
            <a:lvl5pPr marL="2057400" indent="-228600" defTabSz="346075">
              <a:tabLst>
                <a:tab pos="576263" algn="l"/>
              </a:tabLst>
              <a:defRPr>
                <a:solidFill>
                  <a:schemeClr val="tx1"/>
                </a:solidFill>
                <a:latin typeface="Arial" charset="0"/>
              </a:defRPr>
            </a:lvl5pPr>
            <a:lvl6pPr marL="2514600" indent="-228600" defTabSz="346075" eaLnBrk="0" fontAlgn="base" hangingPunct="0">
              <a:spcBef>
                <a:spcPct val="0"/>
              </a:spcBef>
              <a:spcAft>
                <a:spcPct val="0"/>
              </a:spcAft>
              <a:tabLst>
                <a:tab pos="576263" algn="l"/>
              </a:tabLst>
              <a:defRPr>
                <a:solidFill>
                  <a:schemeClr val="tx1"/>
                </a:solidFill>
                <a:latin typeface="Arial" charset="0"/>
              </a:defRPr>
            </a:lvl6pPr>
            <a:lvl7pPr marL="2971800" indent="-228600" defTabSz="346075" eaLnBrk="0" fontAlgn="base" hangingPunct="0">
              <a:spcBef>
                <a:spcPct val="0"/>
              </a:spcBef>
              <a:spcAft>
                <a:spcPct val="0"/>
              </a:spcAft>
              <a:tabLst>
                <a:tab pos="576263" algn="l"/>
              </a:tabLst>
              <a:defRPr>
                <a:solidFill>
                  <a:schemeClr val="tx1"/>
                </a:solidFill>
                <a:latin typeface="Arial" charset="0"/>
              </a:defRPr>
            </a:lvl7pPr>
            <a:lvl8pPr marL="3429000" indent="-228600" defTabSz="346075" eaLnBrk="0" fontAlgn="base" hangingPunct="0">
              <a:spcBef>
                <a:spcPct val="0"/>
              </a:spcBef>
              <a:spcAft>
                <a:spcPct val="0"/>
              </a:spcAft>
              <a:tabLst>
                <a:tab pos="576263" algn="l"/>
              </a:tabLst>
              <a:defRPr>
                <a:solidFill>
                  <a:schemeClr val="tx1"/>
                </a:solidFill>
                <a:latin typeface="Arial" charset="0"/>
              </a:defRPr>
            </a:lvl8pPr>
            <a:lvl9pPr marL="3886200" indent="-228600" defTabSz="346075" eaLnBrk="0" fontAlgn="base" hangingPunct="0">
              <a:spcBef>
                <a:spcPct val="0"/>
              </a:spcBef>
              <a:spcAft>
                <a:spcPct val="0"/>
              </a:spcAft>
              <a:tabLst>
                <a:tab pos="576263" algn="l"/>
              </a:tabLst>
              <a:defRPr>
                <a:solidFill>
                  <a:schemeClr val="tx1"/>
                </a:solidFill>
                <a:latin typeface="Arial" charset="0"/>
              </a:defRPr>
            </a:lvl9pPr>
          </a:lstStyle>
          <a:p>
            <a:pPr>
              <a:lnSpc>
                <a:spcPct val="95000"/>
              </a:lnSpc>
              <a:spcBef>
                <a:spcPct val="35000"/>
              </a:spcBef>
            </a:pPr>
            <a:r>
              <a:rPr lang="en-US" altLang="en-US" sz="2200" b="1"/>
              <a:t>“retrieve all</a:t>
            </a:r>
            <a:br>
              <a:rPr lang="en-US" altLang="en-US" sz="2200" b="1"/>
            </a:br>
            <a:r>
              <a:rPr lang="en-US" altLang="en-US" sz="2200" b="1"/>
              <a:t>employees</a:t>
            </a:r>
            <a:br>
              <a:rPr lang="en-US" altLang="en-US" sz="2200" b="1"/>
            </a:br>
            <a:r>
              <a:rPr lang="en-US" altLang="en-US" sz="2200" b="1"/>
              <a:t>in department 90”</a:t>
            </a:r>
          </a:p>
        </p:txBody>
      </p:sp>
      <p:sp>
        <p:nvSpPr>
          <p:cNvPr id="28676" name="Arc 4"/>
          <p:cNvSpPr>
            <a:spLocks/>
          </p:cNvSpPr>
          <p:nvPr/>
        </p:nvSpPr>
        <p:spPr bwMode="auto">
          <a:xfrm>
            <a:off x="4476750" y="4371280"/>
            <a:ext cx="1582738" cy="1028700"/>
          </a:xfrm>
          <a:custGeom>
            <a:avLst/>
            <a:gdLst>
              <a:gd name="T0" fmla="*/ 0 w 21608"/>
              <a:gd name="T1" fmla="*/ 0 h 21600"/>
              <a:gd name="T2" fmla="*/ 1582738 w 21608"/>
              <a:gd name="T3" fmla="*/ 992172 h 21600"/>
              <a:gd name="T4" fmla="*/ 1611 w 21608"/>
              <a:gd name="T5" fmla="*/ 1028700 h 21600"/>
              <a:gd name="T6" fmla="*/ 0 60000 65536"/>
              <a:gd name="T7" fmla="*/ 0 60000 65536"/>
              <a:gd name="T8" fmla="*/ 0 60000 65536"/>
              <a:gd name="T9" fmla="*/ 0 w 21608"/>
              <a:gd name="T10" fmla="*/ 0 h 21600"/>
              <a:gd name="T11" fmla="*/ 21608 w 21608"/>
              <a:gd name="T12" fmla="*/ 21600 h 21600"/>
            </a:gdLst>
            <a:ahLst/>
            <a:cxnLst>
              <a:cxn ang="T6">
                <a:pos x="T0" y="T1"/>
              </a:cxn>
              <a:cxn ang="T7">
                <a:pos x="T2" y="T3"/>
              </a:cxn>
              <a:cxn ang="T8">
                <a:pos x="T4" y="T5"/>
              </a:cxn>
            </a:cxnLst>
            <a:rect l="T9" t="T10" r="T11" b="T12"/>
            <a:pathLst>
              <a:path w="21608" h="21600" fill="none" extrusionOk="0">
                <a:moveTo>
                  <a:pt x="0" y="0"/>
                </a:moveTo>
                <a:cubicBezTo>
                  <a:pt x="7" y="0"/>
                  <a:pt x="14" y="-1"/>
                  <a:pt x="22" y="0"/>
                </a:cubicBezTo>
                <a:cubicBezTo>
                  <a:pt x="11652" y="0"/>
                  <a:pt x="21195" y="9209"/>
                  <a:pt x="21608" y="20832"/>
                </a:cubicBezTo>
              </a:path>
              <a:path w="21608" h="21600" stroke="0" extrusionOk="0">
                <a:moveTo>
                  <a:pt x="0" y="0"/>
                </a:moveTo>
                <a:cubicBezTo>
                  <a:pt x="7" y="0"/>
                  <a:pt x="14" y="-1"/>
                  <a:pt x="22" y="0"/>
                </a:cubicBezTo>
                <a:cubicBezTo>
                  <a:pt x="11652" y="0"/>
                  <a:pt x="21195" y="9209"/>
                  <a:pt x="21608" y="20832"/>
                </a:cubicBezTo>
                <a:lnTo>
                  <a:pt x="22" y="21600"/>
                </a:lnTo>
                <a:close/>
              </a:path>
            </a:pathLst>
          </a:custGeom>
          <a:noFill/>
          <a:ln w="50800" cap="rnd">
            <a:solidFill>
              <a:srgbClr val="FFCC00"/>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28677" name="Rectangle 5"/>
          <p:cNvSpPr>
            <a:spLocks noChangeArrowheads="1"/>
          </p:cNvSpPr>
          <p:nvPr/>
        </p:nvSpPr>
        <p:spPr bwMode="auto">
          <a:xfrm>
            <a:off x="863600" y="1691580"/>
            <a:ext cx="1555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000" b="1">
                <a:latin typeface="Courier New" pitchFamily="49" charset="0"/>
              </a:rPr>
              <a:t>EMPLOYEES</a:t>
            </a:r>
          </a:p>
        </p:txBody>
      </p:sp>
      <p:sp>
        <p:nvSpPr>
          <p:cNvPr id="28678" name="Text Box 6"/>
          <p:cNvSpPr txBox="1">
            <a:spLocks noChangeArrowheads="1"/>
          </p:cNvSpPr>
          <p:nvPr/>
        </p:nvSpPr>
        <p:spPr bwMode="auto">
          <a:xfrm>
            <a:off x="995363" y="3629918"/>
            <a:ext cx="366712"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a:defRPr>
                <a:solidFill>
                  <a:schemeClr val="tx1"/>
                </a:solidFill>
                <a:latin typeface="Arial" charset="0"/>
              </a:defRPr>
            </a:lvl1pPr>
            <a:lvl2pPr marL="742950" indent="-285750" defTabSz="822325">
              <a:defRPr>
                <a:solidFill>
                  <a:schemeClr val="tx1"/>
                </a:solidFill>
                <a:latin typeface="Arial" charset="0"/>
              </a:defRPr>
            </a:lvl2pPr>
            <a:lvl3pPr marL="1143000" indent="-228600" defTabSz="822325">
              <a:defRPr>
                <a:solidFill>
                  <a:schemeClr val="tx1"/>
                </a:solidFill>
                <a:latin typeface="Arial" charset="0"/>
              </a:defRPr>
            </a:lvl3pPr>
            <a:lvl4pPr marL="1600200" indent="-228600" defTabSz="822325">
              <a:defRPr>
                <a:solidFill>
                  <a:schemeClr val="tx1"/>
                </a:solidFill>
                <a:latin typeface="Arial" charset="0"/>
              </a:defRPr>
            </a:lvl4pPr>
            <a:lvl5pPr marL="2057400" indent="-228600" defTabSz="822325">
              <a:defRPr>
                <a:solidFill>
                  <a:schemeClr val="tx1"/>
                </a:solidFill>
                <a:latin typeface="Arial" charset="0"/>
              </a:defRPr>
            </a:lvl5pPr>
            <a:lvl6pPr marL="2514600" indent="-228600" defTabSz="822325" eaLnBrk="0" fontAlgn="base" hangingPunct="0">
              <a:spcBef>
                <a:spcPct val="0"/>
              </a:spcBef>
              <a:spcAft>
                <a:spcPct val="0"/>
              </a:spcAft>
              <a:defRPr>
                <a:solidFill>
                  <a:schemeClr val="tx1"/>
                </a:solidFill>
                <a:latin typeface="Arial" charset="0"/>
              </a:defRPr>
            </a:lvl6pPr>
            <a:lvl7pPr marL="2971800" indent="-228600" defTabSz="822325" eaLnBrk="0" fontAlgn="base" hangingPunct="0">
              <a:spcBef>
                <a:spcPct val="0"/>
              </a:spcBef>
              <a:spcAft>
                <a:spcPct val="0"/>
              </a:spcAft>
              <a:defRPr>
                <a:solidFill>
                  <a:schemeClr val="tx1"/>
                </a:solidFill>
                <a:latin typeface="Arial" charset="0"/>
              </a:defRPr>
            </a:lvl7pPr>
            <a:lvl8pPr marL="3429000" indent="-228600" defTabSz="822325" eaLnBrk="0" fontAlgn="base" hangingPunct="0">
              <a:spcBef>
                <a:spcPct val="0"/>
              </a:spcBef>
              <a:spcAft>
                <a:spcPct val="0"/>
              </a:spcAft>
              <a:defRPr>
                <a:solidFill>
                  <a:schemeClr val="tx1"/>
                </a:solidFill>
                <a:latin typeface="Arial" charset="0"/>
              </a:defRPr>
            </a:lvl8pPr>
            <a:lvl9pPr marL="3886200" indent="-228600" defTabSz="822325" eaLnBrk="0" fontAlgn="base" hangingPunct="0">
              <a:spcBef>
                <a:spcPct val="0"/>
              </a:spcBef>
              <a:spcAft>
                <a:spcPct val="0"/>
              </a:spcAft>
              <a:defRPr>
                <a:solidFill>
                  <a:schemeClr val="tx1"/>
                </a:solidFill>
                <a:latin typeface="Arial" charset="0"/>
              </a:defRPr>
            </a:lvl9pPr>
          </a:lstStyle>
          <a:p>
            <a:pPr algn="ctr" eaLnBrk="1" hangingPunct="1">
              <a:buClr>
                <a:srgbClr val="000000"/>
              </a:buClr>
              <a:buFont typeface="Arial" charset="0"/>
              <a:buNone/>
            </a:pPr>
            <a:r>
              <a:rPr lang="en-US" altLang="en-US" sz="2400" b="1"/>
              <a:t>…</a:t>
            </a:r>
          </a:p>
        </p:txBody>
      </p:sp>
      <p:pic>
        <p:nvPicPr>
          <p:cNvPr id="2867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063" y="2085280"/>
            <a:ext cx="67437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2868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8063" y="3999805"/>
            <a:ext cx="672465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28681"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8063" y="5385693"/>
            <a:ext cx="67246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1264733686"/>
      </p:ext>
    </p:extLst>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91672" y="533476"/>
            <a:ext cx="8326438" cy="641239"/>
          </a:xfrm>
        </p:spPr>
        <p:txBody>
          <a:bodyPr lIns="92075" tIns="46038" rIns="92075" bIns="46038" anchor="t"/>
          <a:lstStyle/>
          <a:p>
            <a:pPr fontAlgn="auto">
              <a:spcAft>
                <a:spcPts val="0"/>
              </a:spcAft>
              <a:defRPr/>
            </a:pPr>
            <a:r>
              <a:rPr lang="en-US" dirty="0">
                <a:latin typeface="Trebuchet MS" pitchFamily="34" charset="0"/>
              </a:rPr>
              <a:t>Limiting the Rows Selected</a:t>
            </a:r>
          </a:p>
        </p:txBody>
      </p:sp>
      <p:sp>
        <p:nvSpPr>
          <p:cNvPr id="29699" name="Rectangle 3"/>
          <p:cNvSpPr>
            <a:spLocks noGrp="1" noChangeArrowheads="1"/>
          </p:cNvSpPr>
          <p:nvPr>
            <p:ph idx="1"/>
          </p:nvPr>
        </p:nvSpPr>
        <p:spPr>
          <a:xfrm>
            <a:off x="874712" y="2171700"/>
            <a:ext cx="7385050" cy="3890963"/>
          </a:xfrm>
        </p:spPr>
        <p:txBody>
          <a:bodyPr lIns="92075" tIns="46038" rIns="92075" bIns="46038">
            <a:spAutoFit/>
          </a:bodyPr>
          <a:lstStyle/>
          <a:p>
            <a:r>
              <a:rPr lang="en-US" altLang="en-US" smtClean="0">
                <a:latin typeface="Trebuchet MS" pitchFamily="34" charset="0"/>
              </a:rPr>
              <a:t>Restrict the rows returned by using the WHERE clause.</a:t>
            </a:r>
          </a:p>
          <a:p>
            <a:pPr>
              <a:buFontTx/>
              <a:buNone/>
            </a:pPr>
            <a:endParaRPr lang="en-US" altLang="en-US" smtClean="0">
              <a:latin typeface="Trebuchet MS" pitchFamily="34" charset="0"/>
            </a:endParaRPr>
          </a:p>
          <a:p>
            <a:pPr>
              <a:buFontTx/>
              <a:buNone/>
            </a:pPr>
            <a:endParaRPr lang="en-US" altLang="en-US" smtClean="0">
              <a:latin typeface="Trebuchet MS" pitchFamily="34" charset="0"/>
            </a:endParaRPr>
          </a:p>
          <a:p>
            <a:pPr>
              <a:buFontTx/>
              <a:buNone/>
            </a:pPr>
            <a:endParaRPr lang="en-US" altLang="en-US" smtClean="0">
              <a:latin typeface="Trebuchet MS" pitchFamily="34" charset="0"/>
            </a:endParaRPr>
          </a:p>
          <a:p>
            <a:r>
              <a:rPr lang="en-US" altLang="en-US" smtClean="0">
                <a:latin typeface="Trebuchet MS" pitchFamily="34" charset="0"/>
              </a:rPr>
              <a:t>The WHERE clause follows the FROM clause.</a:t>
            </a:r>
          </a:p>
        </p:txBody>
      </p:sp>
      <p:sp>
        <p:nvSpPr>
          <p:cNvPr id="56324" name="Rectangle 4"/>
          <p:cNvSpPr>
            <a:spLocks noChangeArrowheads="1"/>
          </p:cNvSpPr>
          <p:nvPr/>
        </p:nvSpPr>
        <p:spPr bwMode="blackWhite">
          <a:xfrm>
            <a:off x="947737" y="3422650"/>
            <a:ext cx="7540625" cy="9779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endParaRPr lang="en-US" b="1">
              <a:solidFill>
                <a:srgbClr val="000000"/>
              </a:solidFill>
              <a:latin typeface="Courier New" pitchFamily="49" charset="0"/>
            </a:endParaRPr>
          </a:p>
          <a:p>
            <a:pPr>
              <a:tabLst>
                <a:tab pos="1200150" algn="l"/>
              </a:tabLst>
              <a:defRPr/>
            </a:pPr>
            <a:endParaRPr lang="en-US" b="1">
              <a:solidFill>
                <a:srgbClr val="000000"/>
              </a:solidFill>
              <a:latin typeface="Courier New" pitchFamily="49" charset="0"/>
            </a:endParaRPr>
          </a:p>
        </p:txBody>
      </p:sp>
      <p:sp>
        <p:nvSpPr>
          <p:cNvPr id="29701" name="Rectangle 5"/>
          <p:cNvSpPr>
            <a:spLocks noChangeArrowheads="1"/>
          </p:cNvSpPr>
          <p:nvPr/>
        </p:nvSpPr>
        <p:spPr bwMode="blackWhite">
          <a:xfrm>
            <a:off x="922337" y="3390900"/>
            <a:ext cx="7223125"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200150" algn="l"/>
              </a:tabLst>
              <a:defRPr>
                <a:solidFill>
                  <a:schemeClr val="tx1"/>
                </a:solidFill>
                <a:latin typeface="Arial" charset="0"/>
              </a:defRPr>
            </a:lvl1pPr>
            <a:lvl2pPr marL="742950" indent="-285750">
              <a:tabLst>
                <a:tab pos="1200150" algn="l"/>
              </a:tabLst>
              <a:defRPr>
                <a:solidFill>
                  <a:schemeClr val="tx1"/>
                </a:solidFill>
                <a:latin typeface="Arial" charset="0"/>
              </a:defRPr>
            </a:lvl2pPr>
            <a:lvl3pPr marL="1143000" indent="-228600">
              <a:tabLst>
                <a:tab pos="1200150" algn="l"/>
              </a:tabLst>
              <a:defRPr>
                <a:solidFill>
                  <a:schemeClr val="tx1"/>
                </a:solidFill>
                <a:latin typeface="Arial" charset="0"/>
              </a:defRPr>
            </a:lvl3pPr>
            <a:lvl4pPr marL="1600200" indent="-228600">
              <a:tabLst>
                <a:tab pos="1200150" algn="l"/>
              </a:tabLst>
              <a:defRPr>
                <a:solidFill>
                  <a:schemeClr val="tx1"/>
                </a:solidFill>
                <a:latin typeface="Arial" charset="0"/>
              </a:defRPr>
            </a:lvl4pPr>
            <a:lvl5pPr marL="2057400" indent="-228600">
              <a:tabLst>
                <a:tab pos="1200150" algn="l"/>
              </a:tabLst>
              <a:defRPr>
                <a:solidFill>
                  <a:schemeClr val="tx1"/>
                </a:solidFill>
                <a:latin typeface="Arial" charset="0"/>
              </a:defRPr>
            </a:lvl5pPr>
            <a:lvl6pPr marL="2514600" indent="-228600" eaLnBrk="0" fontAlgn="base" hangingPunct="0">
              <a:spcBef>
                <a:spcPct val="0"/>
              </a:spcBef>
              <a:spcAft>
                <a:spcPct val="0"/>
              </a:spcAft>
              <a:tabLst>
                <a:tab pos="1200150" algn="l"/>
              </a:tabLst>
              <a:defRPr>
                <a:solidFill>
                  <a:schemeClr val="tx1"/>
                </a:solidFill>
                <a:latin typeface="Arial" charset="0"/>
              </a:defRPr>
            </a:lvl6pPr>
            <a:lvl7pPr marL="2971800" indent="-228600" eaLnBrk="0" fontAlgn="base" hangingPunct="0">
              <a:spcBef>
                <a:spcPct val="0"/>
              </a:spcBef>
              <a:spcAft>
                <a:spcPct val="0"/>
              </a:spcAft>
              <a:tabLst>
                <a:tab pos="1200150" algn="l"/>
              </a:tabLst>
              <a:defRPr>
                <a:solidFill>
                  <a:schemeClr val="tx1"/>
                </a:solidFill>
                <a:latin typeface="Arial" charset="0"/>
              </a:defRPr>
            </a:lvl7pPr>
            <a:lvl8pPr marL="3429000" indent="-228600" eaLnBrk="0" fontAlgn="base" hangingPunct="0">
              <a:spcBef>
                <a:spcPct val="0"/>
              </a:spcBef>
              <a:spcAft>
                <a:spcPct val="0"/>
              </a:spcAft>
              <a:tabLst>
                <a:tab pos="1200150" algn="l"/>
              </a:tabLst>
              <a:defRPr>
                <a:solidFill>
                  <a:schemeClr val="tx1"/>
                </a:solidFill>
                <a:latin typeface="Arial" charset="0"/>
              </a:defRPr>
            </a:lvl8pPr>
            <a:lvl9pPr marL="3886200" indent="-228600" eaLnBrk="0" fontAlgn="base" hangingPunct="0">
              <a:spcBef>
                <a:spcPct val="0"/>
              </a:spcBef>
              <a:spcAft>
                <a:spcPct val="0"/>
              </a:spcAft>
              <a:tabLst>
                <a:tab pos="1200150" algn="l"/>
              </a:tabLst>
              <a:defRPr>
                <a:solidFill>
                  <a:schemeClr val="tx1"/>
                </a:solidFill>
                <a:latin typeface="Arial" charset="0"/>
              </a:defRPr>
            </a:lvl9pPr>
          </a:lstStyle>
          <a:p>
            <a:r>
              <a:rPr lang="en-US" altLang="en-US" b="1">
                <a:solidFill>
                  <a:srgbClr val="000000"/>
                </a:solidFill>
                <a:latin typeface="Courier New" pitchFamily="49" charset="0"/>
              </a:rPr>
              <a:t>SELECT	*|{[DISTINCT] </a:t>
            </a:r>
            <a:r>
              <a:rPr lang="en-US" altLang="en-US" b="1" i="1">
                <a:solidFill>
                  <a:srgbClr val="000000"/>
                </a:solidFill>
                <a:latin typeface="Courier New" pitchFamily="49" charset="0"/>
              </a:rPr>
              <a:t>column|expression</a:t>
            </a:r>
            <a:r>
              <a:rPr lang="en-US" altLang="en-US" b="1">
                <a:solidFill>
                  <a:srgbClr val="000000"/>
                </a:solidFill>
                <a:latin typeface="Courier New" pitchFamily="49" charset="0"/>
              </a:rPr>
              <a:t> [</a:t>
            </a:r>
            <a:r>
              <a:rPr lang="en-US" altLang="en-US" b="1" i="1">
                <a:solidFill>
                  <a:srgbClr val="000000"/>
                </a:solidFill>
                <a:latin typeface="Courier New" pitchFamily="49" charset="0"/>
              </a:rPr>
              <a:t>alias</a:t>
            </a:r>
            <a:r>
              <a:rPr lang="en-US" altLang="en-US" b="1">
                <a:solidFill>
                  <a:srgbClr val="000000"/>
                </a:solidFill>
                <a:latin typeface="Courier New" pitchFamily="49" charset="0"/>
              </a:rPr>
              <a:t>],...}</a:t>
            </a:r>
          </a:p>
          <a:p>
            <a:r>
              <a:rPr lang="en-US" altLang="en-US" b="1">
                <a:solidFill>
                  <a:srgbClr val="000000"/>
                </a:solidFill>
                <a:latin typeface="Courier New" pitchFamily="49" charset="0"/>
              </a:rPr>
              <a:t>FROM	</a:t>
            </a:r>
            <a:r>
              <a:rPr lang="en-US" altLang="en-US" b="1" i="1">
                <a:solidFill>
                  <a:srgbClr val="000000"/>
                </a:solidFill>
                <a:latin typeface="Courier New" pitchFamily="49" charset="0"/>
              </a:rPr>
              <a:t>table</a:t>
            </a:r>
            <a:endParaRPr lang="en-US" altLang="en-US" b="1">
              <a:solidFill>
                <a:srgbClr val="000000"/>
              </a:solidFill>
              <a:latin typeface="Courier New" pitchFamily="49" charset="0"/>
            </a:endParaRPr>
          </a:p>
          <a:p>
            <a:r>
              <a:rPr lang="en-US" altLang="en-US" b="1">
                <a:solidFill>
                  <a:srgbClr val="000000"/>
                </a:solidFill>
                <a:latin typeface="Courier New" pitchFamily="49" charset="0"/>
              </a:rPr>
              <a:t>[WHERE	</a:t>
            </a:r>
            <a:r>
              <a:rPr lang="en-US" altLang="en-US" b="1" i="1">
                <a:solidFill>
                  <a:srgbClr val="000000"/>
                </a:solidFill>
                <a:latin typeface="Courier New" pitchFamily="49" charset="0"/>
              </a:rPr>
              <a:t>condition(s)</a:t>
            </a:r>
            <a:r>
              <a:rPr lang="en-US" altLang="en-US" b="1">
                <a:solidFill>
                  <a:srgbClr val="000000"/>
                </a:solidFill>
                <a:latin typeface="Courier New" pitchFamily="49" charset="0"/>
              </a:rPr>
              <a:t>];</a:t>
            </a:r>
          </a:p>
        </p:txBody>
      </p:sp>
      <p:sp>
        <p:nvSpPr>
          <p:cNvPr id="29702" name="Rectangle 6"/>
          <p:cNvSpPr>
            <a:spLocks noChangeArrowheads="1"/>
          </p:cNvSpPr>
          <p:nvPr/>
        </p:nvSpPr>
        <p:spPr bwMode="auto">
          <a:xfrm>
            <a:off x="1028699" y="4041775"/>
            <a:ext cx="2971800" cy="298450"/>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Tree>
    <p:extLst>
      <p:ext uri="{BB962C8B-B14F-4D97-AF65-F5344CB8AC3E}">
        <p14:creationId xmlns:p14="http://schemas.microsoft.com/office/powerpoint/2010/main" val="886104627"/>
      </p:ext>
    </p:extLst>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blackWhite">
          <a:xfrm>
            <a:off x="857250" y="2058988"/>
            <a:ext cx="6942138"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endParaRPr lang="en-US" b="1">
              <a:solidFill>
                <a:srgbClr val="000000"/>
              </a:solidFill>
              <a:latin typeface="Courier New" pitchFamily="49" charset="0"/>
            </a:endParaRPr>
          </a:p>
          <a:p>
            <a:pPr>
              <a:tabLst>
                <a:tab pos="1200150" algn="l"/>
              </a:tabLst>
              <a:defRPr/>
            </a:pPr>
            <a:endParaRPr lang="en-US" b="1">
              <a:solidFill>
                <a:srgbClr val="000000"/>
              </a:solidFill>
              <a:latin typeface="Courier New" pitchFamily="49" charset="0"/>
            </a:endParaRPr>
          </a:p>
        </p:txBody>
      </p:sp>
      <p:sp>
        <p:nvSpPr>
          <p:cNvPr id="58371" name="Rectangle 3"/>
          <p:cNvSpPr>
            <a:spLocks noGrp="1" noChangeArrowheads="1"/>
          </p:cNvSpPr>
          <p:nvPr>
            <p:ph type="title"/>
          </p:nvPr>
        </p:nvSpPr>
        <p:spPr/>
        <p:txBody>
          <a:bodyPr lIns="92075" tIns="46038" rIns="92075" bIns="46038" anchor="t"/>
          <a:lstStyle/>
          <a:p>
            <a:pPr fontAlgn="auto">
              <a:spcAft>
                <a:spcPts val="0"/>
              </a:spcAft>
              <a:defRPr/>
            </a:pPr>
            <a:r>
              <a:rPr lang="en-US">
                <a:latin typeface="Trebuchet MS" pitchFamily="34" charset="0"/>
              </a:rPr>
              <a:t>Using the WHERE Clause</a:t>
            </a:r>
          </a:p>
        </p:txBody>
      </p:sp>
      <p:sp>
        <p:nvSpPr>
          <p:cNvPr id="30724" name="Rectangle 4"/>
          <p:cNvSpPr>
            <a:spLocks noChangeArrowheads="1"/>
          </p:cNvSpPr>
          <p:nvPr/>
        </p:nvSpPr>
        <p:spPr bwMode="blackWhite">
          <a:xfrm>
            <a:off x="828675" y="2046288"/>
            <a:ext cx="6899275" cy="94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200150" algn="l"/>
              </a:tabLst>
              <a:defRPr>
                <a:solidFill>
                  <a:schemeClr val="tx1"/>
                </a:solidFill>
                <a:latin typeface="Arial" charset="0"/>
              </a:defRPr>
            </a:lvl1pPr>
            <a:lvl2pPr marL="742950" indent="-285750">
              <a:tabLst>
                <a:tab pos="1200150" algn="l"/>
              </a:tabLst>
              <a:defRPr>
                <a:solidFill>
                  <a:schemeClr val="tx1"/>
                </a:solidFill>
                <a:latin typeface="Arial" charset="0"/>
              </a:defRPr>
            </a:lvl2pPr>
            <a:lvl3pPr marL="1143000" indent="-228600">
              <a:tabLst>
                <a:tab pos="1200150" algn="l"/>
              </a:tabLst>
              <a:defRPr>
                <a:solidFill>
                  <a:schemeClr val="tx1"/>
                </a:solidFill>
                <a:latin typeface="Arial" charset="0"/>
              </a:defRPr>
            </a:lvl3pPr>
            <a:lvl4pPr marL="1600200" indent="-228600">
              <a:tabLst>
                <a:tab pos="1200150" algn="l"/>
              </a:tabLst>
              <a:defRPr>
                <a:solidFill>
                  <a:schemeClr val="tx1"/>
                </a:solidFill>
                <a:latin typeface="Arial" charset="0"/>
              </a:defRPr>
            </a:lvl4pPr>
            <a:lvl5pPr marL="2057400" indent="-228600">
              <a:tabLst>
                <a:tab pos="1200150" algn="l"/>
              </a:tabLst>
              <a:defRPr>
                <a:solidFill>
                  <a:schemeClr val="tx1"/>
                </a:solidFill>
                <a:latin typeface="Arial" charset="0"/>
              </a:defRPr>
            </a:lvl5pPr>
            <a:lvl6pPr marL="2514600" indent="-228600" eaLnBrk="0" fontAlgn="base" hangingPunct="0">
              <a:spcBef>
                <a:spcPct val="0"/>
              </a:spcBef>
              <a:spcAft>
                <a:spcPct val="0"/>
              </a:spcAft>
              <a:tabLst>
                <a:tab pos="1200150" algn="l"/>
              </a:tabLst>
              <a:defRPr>
                <a:solidFill>
                  <a:schemeClr val="tx1"/>
                </a:solidFill>
                <a:latin typeface="Arial" charset="0"/>
              </a:defRPr>
            </a:lvl6pPr>
            <a:lvl7pPr marL="2971800" indent="-228600" eaLnBrk="0" fontAlgn="base" hangingPunct="0">
              <a:spcBef>
                <a:spcPct val="0"/>
              </a:spcBef>
              <a:spcAft>
                <a:spcPct val="0"/>
              </a:spcAft>
              <a:tabLst>
                <a:tab pos="1200150" algn="l"/>
              </a:tabLst>
              <a:defRPr>
                <a:solidFill>
                  <a:schemeClr val="tx1"/>
                </a:solidFill>
                <a:latin typeface="Arial" charset="0"/>
              </a:defRPr>
            </a:lvl7pPr>
            <a:lvl8pPr marL="3429000" indent="-228600" eaLnBrk="0" fontAlgn="base" hangingPunct="0">
              <a:spcBef>
                <a:spcPct val="0"/>
              </a:spcBef>
              <a:spcAft>
                <a:spcPct val="0"/>
              </a:spcAft>
              <a:tabLst>
                <a:tab pos="1200150" algn="l"/>
              </a:tabLst>
              <a:defRPr>
                <a:solidFill>
                  <a:schemeClr val="tx1"/>
                </a:solidFill>
                <a:latin typeface="Arial" charset="0"/>
              </a:defRPr>
            </a:lvl8pPr>
            <a:lvl9pPr marL="3886200" indent="-228600" eaLnBrk="0" fontAlgn="base" hangingPunct="0">
              <a:spcBef>
                <a:spcPct val="0"/>
              </a:spcBef>
              <a:spcAft>
                <a:spcPct val="0"/>
              </a:spcAft>
              <a:tabLst>
                <a:tab pos="1200150" algn="l"/>
              </a:tabLst>
              <a:defRPr>
                <a:solidFill>
                  <a:schemeClr val="tx1"/>
                </a:solidFill>
                <a:latin typeface="Arial" charset="0"/>
              </a:defRPr>
            </a:lvl9pPr>
          </a:lstStyle>
          <a:p>
            <a:r>
              <a:rPr lang="en-US" altLang="en-US" sz="1600" b="1">
                <a:solidFill>
                  <a:srgbClr val="000000"/>
                </a:solidFill>
                <a:latin typeface="Courier New" pitchFamily="49" charset="0"/>
              </a:rPr>
              <a:t>SELECT employee_id, last_name, job_id, department_id</a:t>
            </a:r>
          </a:p>
          <a:p>
            <a:r>
              <a:rPr lang="en-US" altLang="en-US" sz="1600" b="1">
                <a:solidFill>
                  <a:srgbClr val="000000"/>
                </a:solidFill>
                <a:latin typeface="Courier New" pitchFamily="49" charset="0"/>
              </a:rPr>
              <a:t>FROM   employees</a:t>
            </a:r>
          </a:p>
          <a:p>
            <a:r>
              <a:rPr lang="en-US" altLang="en-US" sz="1600" b="1">
                <a:solidFill>
                  <a:srgbClr val="000000"/>
                </a:solidFill>
                <a:latin typeface="Courier New" pitchFamily="49" charset="0"/>
              </a:rPr>
              <a:t>WHERE  department_id = 90 ;</a:t>
            </a:r>
          </a:p>
        </p:txBody>
      </p:sp>
      <p:sp>
        <p:nvSpPr>
          <p:cNvPr id="30725" name="Rectangle 5"/>
          <p:cNvSpPr>
            <a:spLocks noChangeArrowheads="1"/>
          </p:cNvSpPr>
          <p:nvPr/>
        </p:nvSpPr>
        <p:spPr bwMode="auto">
          <a:xfrm>
            <a:off x="895350" y="2624138"/>
            <a:ext cx="3167063" cy="298450"/>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pic>
        <p:nvPicPr>
          <p:cNvPr id="3072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50" y="3325813"/>
            <a:ext cx="698182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2826426390"/>
      </p:ext>
    </p:extLst>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517525" y="1184276"/>
            <a:ext cx="8177213" cy="1143000"/>
          </a:xfrm>
        </p:spPr>
        <p:txBody>
          <a:bodyPr lIns="92075" tIns="46038" rIns="92075" bIns="46038" anchor="t"/>
          <a:lstStyle/>
          <a:p>
            <a:pPr fontAlgn="auto">
              <a:spcAft>
                <a:spcPts val="0"/>
              </a:spcAft>
              <a:defRPr/>
            </a:pPr>
            <a:r>
              <a:rPr lang="en-US">
                <a:latin typeface="Trebuchet MS" pitchFamily="34" charset="0"/>
              </a:rPr>
              <a:t>Comparison Conditions</a:t>
            </a:r>
          </a:p>
        </p:txBody>
      </p:sp>
      <p:sp>
        <p:nvSpPr>
          <p:cNvPr id="31747" name="Rectangle 3"/>
          <p:cNvSpPr>
            <a:spLocks noChangeArrowheads="1"/>
          </p:cNvSpPr>
          <p:nvPr/>
        </p:nvSpPr>
        <p:spPr bwMode="blackWhite">
          <a:xfrm>
            <a:off x="2311400" y="2617788"/>
            <a:ext cx="1293813" cy="3419475"/>
          </a:xfrm>
          <a:prstGeom prst="rect">
            <a:avLst/>
          </a:prstGeom>
          <a:solidFill>
            <a:srgbClr val="FFCC99"/>
          </a:solidFill>
          <a:ln w="25400">
            <a:solidFill>
              <a:srgbClr val="000000"/>
            </a:solidFill>
            <a:miter lim="800000"/>
            <a:headEnd/>
            <a:tailEnd/>
          </a:ln>
        </p:spPr>
        <p:txBody>
          <a:bodyPr lIns="92075" tIns="46038" rIns="92075" bIns="46038">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nSpc>
                <a:spcPct val="120000"/>
              </a:lnSpc>
              <a:spcBef>
                <a:spcPct val="60000"/>
              </a:spcBef>
            </a:pPr>
            <a:r>
              <a:rPr lang="en-US" altLang="en-US" b="1">
                <a:solidFill>
                  <a:srgbClr val="000000"/>
                </a:solidFill>
              </a:rPr>
              <a:t>Operator</a:t>
            </a:r>
          </a:p>
          <a:p>
            <a:pPr algn="ctr">
              <a:lnSpc>
                <a:spcPct val="120000"/>
              </a:lnSpc>
              <a:spcBef>
                <a:spcPct val="60000"/>
              </a:spcBef>
            </a:pPr>
            <a:r>
              <a:rPr lang="en-US" altLang="en-US" b="1">
                <a:solidFill>
                  <a:srgbClr val="000000"/>
                </a:solidFill>
              </a:rPr>
              <a:t>=</a:t>
            </a:r>
          </a:p>
          <a:p>
            <a:pPr algn="ctr">
              <a:lnSpc>
                <a:spcPct val="120000"/>
              </a:lnSpc>
              <a:spcBef>
                <a:spcPct val="60000"/>
              </a:spcBef>
            </a:pPr>
            <a:r>
              <a:rPr lang="en-US" altLang="en-US" b="1">
                <a:solidFill>
                  <a:srgbClr val="000000"/>
                </a:solidFill>
              </a:rPr>
              <a:t>&gt;</a:t>
            </a:r>
          </a:p>
          <a:p>
            <a:pPr algn="ctr">
              <a:lnSpc>
                <a:spcPct val="120000"/>
              </a:lnSpc>
              <a:spcBef>
                <a:spcPct val="60000"/>
              </a:spcBef>
            </a:pPr>
            <a:r>
              <a:rPr lang="en-US" altLang="en-US" b="1">
                <a:solidFill>
                  <a:srgbClr val="000000"/>
                </a:solidFill>
              </a:rPr>
              <a:t>      &gt;=	</a:t>
            </a:r>
          </a:p>
          <a:p>
            <a:pPr algn="ctr">
              <a:lnSpc>
                <a:spcPct val="120000"/>
              </a:lnSpc>
              <a:spcBef>
                <a:spcPct val="60000"/>
              </a:spcBef>
            </a:pPr>
            <a:r>
              <a:rPr lang="en-US" altLang="en-US" b="1">
                <a:solidFill>
                  <a:srgbClr val="000000"/>
                </a:solidFill>
              </a:rPr>
              <a:t>&lt;</a:t>
            </a:r>
          </a:p>
          <a:p>
            <a:pPr algn="ctr">
              <a:lnSpc>
                <a:spcPct val="120000"/>
              </a:lnSpc>
              <a:spcBef>
                <a:spcPct val="60000"/>
              </a:spcBef>
            </a:pPr>
            <a:r>
              <a:rPr lang="en-US" altLang="en-US" b="1">
                <a:solidFill>
                  <a:srgbClr val="000000"/>
                </a:solidFill>
              </a:rPr>
              <a:t>      &lt;=	</a:t>
            </a:r>
          </a:p>
          <a:p>
            <a:pPr algn="ctr">
              <a:lnSpc>
                <a:spcPct val="120000"/>
              </a:lnSpc>
              <a:spcBef>
                <a:spcPct val="60000"/>
              </a:spcBef>
            </a:pPr>
            <a:r>
              <a:rPr lang="en-US" altLang="en-US" b="1">
                <a:solidFill>
                  <a:srgbClr val="000000"/>
                </a:solidFill>
              </a:rPr>
              <a:t>&lt;&gt;</a:t>
            </a:r>
          </a:p>
        </p:txBody>
      </p:sp>
      <p:sp>
        <p:nvSpPr>
          <p:cNvPr id="31748" name="Rectangle 4"/>
          <p:cNvSpPr>
            <a:spLocks noChangeArrowheads="1"/>
          </p:cNvSpPr>
          <p:nvPr/>
        </p:nvSpPr>
        <p:spPr bwMode="blackWhite">
          <a:xfrm>
            <a:off x="3597275" y="2617788"/>
            <a:ext cx="3178175" cy="3419475"/>
          </a:xfrm>
          <a:prstGeom prst="rect">
            <a:avLst/>
          </a:prstGeom>
          <a:solidFill>
            <a:srgbClr val="FFCC99"/>
          </a:solidFill>
          <a:ln w="25400">
            <a:solidFill>
              <a:srgbClr val="000000"/>
            </a:solidFill>
            <a:miter lim="800000"/>
            <a:headEnd/>
            <a:tailEnd/>
          </a:ln>
        </p:spPr>
        <p:txBody>
          <a:bodyPr lIns="92075" tIns="46038" rIns="92075" bIns="46038">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nSpc>
                <a:spcPct val="120000"/>
              </a:lnSpc>
              <a:spcBef>
                <a:spcPct val="60000"/>
              </a:spcBef>
            </a:pPr>
            <a:r>
              <a:rPr lang="en-US" altLang="en-US" b="1">
                <a:solidFill>
                  <a:srgbClr val="000000"/>
                </a:solidFill>
              </a:rPr>
              <a:t>Meaning</a:t>
            </a:r>
          </a:p>
          <a:p>
            <a:pPr>
              <a:lnSpc>
                <a:spcPct val="120000"/>
              </a:lnSpc>
              <a:spcBef>
                <a:spcPct val="60000"/>
              </a:spcBef>
            </a:pPr>
            <a:r>
              <a:rPr lang="en-US" altLang="en-US" b="1">
                <a:solidFill>
                  <a:srgbClr val="000000"/>
                </a:solidFill>
              </a:rPr>
              <a:t>Equal to</a:t>
            </a:r>
          </a:p>
          <a:p>
            <a:pPr>
              <a:lnSpc>
                <a:spcPct val="120000"/>
              </a:lnSpc>
              <a:spcBef>
                <a:spcPct val="60000"/>
              </a:spcBef>
            </a:pPr>
            <a:r>
              <a:rPr lang="en-US" altLang="en-US" b="1">
                <a:solidFill>
                  <a:srgbClr val="000000"/>
                </a:solidFill>
              </a:rPr>
              <a:t>Greater than </a:t>
            </a:r>
          </a:p>
          <a:p>
            <a:pPr>
              <a:lnSpc>
                <a:spcPct val="120000"/>
              </a:lnSpc>
              <a:spcBef>
                <a:spcPct val="60000"/>
              </a:spcBef>
            </a:pPr>
            <a:r>
              <a:rPr lang="en-US" altLang="en-US" b="1">
                <a:solidFill>
                  <a:srgbClr val="000000"/>
                </a:solidFill>
              </a:rPr>
              <a:t>Greater than or equal to </a:t>
            </a:r>
          </a:p>
          <a:p>
            <a:pPr>
              <a:lnSpc>
                <a:spcPct val="120000"/>
              </a:lnSpc>
              <a:spcBef>
                <a:spcPct val="60000"/>
              </a:spcBef>
            </a:pPr>
            <a:r>
              <a:rPr lang="en-US" altLang="en-US" b="1">
                <a:solidFill>
                  <a:srgbClr val="000000"/>
                </a:solidFill>
              </a:rPr>
              <a:t>Less than </a:t>
            </a:r>
          </a:p>
          <a:p>
            <a:pPr>
              <a:lnSpc>
                <a:spcPct val="120000"/>
              </a:lnSpc>
              <a:spcBef>
                <a:spcPct val="60000"/>
              </a:spcBef>
            </a:pPr>
            <a:r>
              <a:rPr lang="en-US" altLang="en-US" b="1">
                <a:solidFill>
                  <a:srgbClr val="000000"/>
                </a:solidFill>
              </a:rPr>
              <a:t>Less than or equal to</a:t>
            </a:r>
          </a:p>
          <a:p>
            <a:pPr>
              <a:lnSpc>
                <a:spcPct val="120000"/>
              </a:lnSpc>
              <a:spcBef>
                <a:spcPct val="60000"/>
              </a:spcBef>
            </a:pPr>
            <a:r>
              <a:rPr lang="en-US" altLang="en-US" b="1">
                <a:solidFill>
                  <a:srgbClr val="000000"/>
                </a:solidFill>
              </a:rPr>
              <a:t>Not equal to</a:t>
            </a:r>
          </a:p>
        </p:txBody>
      </p:sp>
      <p:sp>
        <p:nvSpPr>
          <p:cNvPr id="31749" name="Line 5"/>
          <p:cNvSpPr>
            <a:spLocks noChangeShapeType="1"/>
          </p:cNvSpPr>
          <p:nvPr/>
        </p:nvSpPr>
        <p:spPr bwMode="auto">
          <a:xfrm flipV="1">
            <a:off x="2292350" y="3014663"/>
            <a:ext cx="4459288" cy="4763"/>
          </a:xfrm>
          <a:prstGeom prst="line">
            <a:avLst/>
          </a:prstGeom>
          <a:noFill/>
          <a:ln w="508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1750" name="Line 6"/>
          <p:cNvSpPr>
            <a:spLocks noChangeShapeType="1"/>
          </p:cNvSpPr>
          <p:nvPr/>
        </p:nvSpPr>
        <p:spPr bwMode="auto">
          <a:xfrm>
            <a:off x="2324100" y="4032251"/>
            <a:ext cx="44450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1751" name="Line 7"/>
          <p:cNvSpPr>
            <a:spLocks noChangeShapeType="1"/>
          </p:cNvSpPr>
          <p:nvPr/>
        </p:nvSpPr>
        <p:spPr bwMode="auto">
          <a:xfrm>
            <a:off x="2309813" y="3527426"/>
            <a:ext cx="4462462"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1752" name="Line 8"/>
          <p:cNvSpPr>
            <a:spLocks noChangeShapeType="1"/>
          </p:cNvSpPr>
          <p:nvPr/>
        </p:nvSpPr>
        <p:spPr bwMode="auto">
          <a:xfrm>
            <a:off x="2324100" y="4570413"/>
            <a:ext cx="444817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1753" name="Line 9"/>
          <p:cNvSpPr>
            <a:spLocks noChangeShapeType="1"/>
          </p:cNvSpPr>
          <p:nvPr/>
        </p:nvSpPr>
        <p:spPr bwMode="auto">
          <a:xfrm>
            <a:off x="2295525" y="5083176"/>
            <a:ext cx="448627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1754" name="Line 10"/>
          <p:cNvSpPr>
            <a:spLocks noChangeShapeType="1"/>
          </p:cNvSpPr>
          <p:nvPr/>
        </p:nvSpPr>
        <p:spPr bwMode="auto">
          <a:xfrm>
            <a:off x="2314575" y="5597526"/>
            <a:ext cx="44545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522148470"/>
      </p:ext>
    </p:extLst>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blackWhite">
          <a:xfrm>
            <a:off x="915988" y="2368550"/>
            <a:ext cx="6945312"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endParaRPr lang="en-US" b="1">
              <a:solidFill>
                <a:srgbClr val="000000"/>
              </a:solidFill>
              <a:latin typeface="Courier New" pitchFamily="49" charset="0"/>
            </a:endParaRPr>
          </a:p>
          <a:p>
            <a:pPr>
              <a:tabLst>
                <a:tab pos="1200150" algn="l"/>
              </a:tabLst>
              <a:defRPr/>
            </a:pPr>
            <a:endParaRPr lang="en-US" b="1">
              <a:solidFill>
                <a:srgbClr val="000000"/>
              </a:solidFill>
              <a:latin typeface="Courier New" pitchFamily="49" charset="0"/>
            </a:endParaRPr>
          </a:p>
        </p:txBody>
      </p:sp>
      <p:sp>
        <p:nvSpPr>
          <p:cNvPr id="32771" name="Rectangle 3"/>
          <p:cNvSpPr>
            <a:spLocks noChangeArrowheads="1"/>
          </p:cNvSpPr>
          <p:nvPr/>
        </p:nvSpPr>
        <p:spPr bwMode="blackWhite">
          <a:xfrm>
            <a:off x="903288" y="2355850"/>
            <a:ext cx="7315200"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200150" algn="l"/>
              </a:tabLst>
              <a:defRPr>
                <a:solidFill>
                  <a:schemeClr val="tx1"/>
                </a:solidFill>
                <a:latin typeface="Arial" charset="0"/>
              </a:defRPr>
            </a:lvl1pPr>
            <a:lvl2pPr marL="742950" indent="-285750">
              <a:tabLst>
                <a:tab pos="1200150" algn="l"/>
              </a:tabLst>
              <a:defRPr>
                <a:solidFill>
                  <a:schemeClr val="tx1"/>
                </a:solidFill>
                <a:latin typeface="Arial" charset="0"/>
              </a:defRPr>
            </a:lvl2pPr>
            <a:lvl3pPr marL="1143000" indent="-228600">
              <a:tabLst>
                <a:tab pos="1200150" algn="l"/>
              </a:tabLst>
              <a:defRPr>
                <a:solidFill>
                  <a:schemeClr val="tx1"/>
                </a:solidFill>
                <a:latin typeface="Arial" charset="0"/>
              </a:defRPr>
            </a:lvl3pPr>
            <a:lvl4pPr marL="1600200" indent="-228600">
              <a:tabLst>
                <a:tab pos="1200150" algn="l"/>
              </a:tabLst>
              <a:defRPr>
                <a:solidFill>
                  <a:schemeClr val="tx1"/>
                </a:solidFill>
                <a:latin typeface="Arial" charset="0"/>
              </a:defRPr>
            </a:lvl4pPr>
            <a:lvl5pPr marL="2057400" indent="-228600">
              <a:tabLst>
                <a:tab pos="1200150" algn="l"/>
              </a:tabLst>
              <a:defRPr>
                <a:solidFill>
                  <a:schemeClr val="tx1"/>
                </a:solidFill>
                <a:latin typeface="Arial" charset="0"/>
              </a:defRPr>
            </a:lvl5pPr>
            <a:lvl6pPr marL="2514600" indent="-228600" eaLnBrk="0" fontAlgn="base" hangingPunct="0">
              <a:spcBef>
                <a:spcPct val="0"/>
              </a:spcBef>
              <a:spcAft>
                <a:spcPct val="0"/>
              </a:spcAft>
              <a:tabLst>
                <a:tab pos="1200150" algn="l"/>
              </a:tabLst>
              <a:defRPr>
                <a:solidFill>
                  <a:schemeClr val="tx1"/>
                </a:solidFill>
                <a:latin typeface="Arial" charset="0"/>
              </a:defRPr>
            </a:lvl6pPr>
            <a:lvl7pPr marL="2971800" indent="-228600" eaLnBrk="0" fontAlgn="base" hangingPunct="0">
              <a:spcBef>
                <a:spcPct val="0"/>
              </a:spcBef>
              <a:spcAft>
                <a:spcPct val="0"/>
              </a:spcAft>
              <a:tabLst>
                <a:tab pos="1200150" algn="l"/>
              </a:tabLst>
              <a:defRPr>
                <a:solidFill>
                  <a:schemeClr val="tx1"/>
                </a:solidFill>
                <a:latin typeface="Arial" charset="0"/>
              </a:defRPr>
            </a:lvl7pPr>
            <a:lvl8pPr marL="3429000" indent="-228600" eaLnBrk="0" fontAlgn="base" hangingPunct="0">
              <a:spcBef>
                <a:spcPct val="0"/>
              </a:spcBef>
              <a:spcAft>
                <a:spcPct val="0"/>
              </a:spcAft>
              <a:tabLst>
                <a:tab pos="1200150" algn="l"/>
              </a:tabLst>
              <a:defRPr>
                <a:solidFill>
                  <a:schemeClr val="tx1"/>
                </a:solidFill>
                <a:latin typeface="Arial" charset="0"/>
              </a:defRPr>
            </a:lvl8pPr>
            <a:lvl9pPr marL="3886200" indent="-228600" eaLnBrk="0" fontAlgn="base" hangingPunct="0">
              <a:spcBef>
                <a:spcPct val="0"/>
              </a:spcBef>
              <a:spcAft>
                <a:spcPct val="0"/>
              </a:spcAft>
              <a:tabLst>
                <a:tab pos="1200150" algn="l"/>
              </a:tabLst>
              <a:defRPr>
                <a:solidFill>
                  <a:schemeClr val="tx1"/>
                </a:solidFill>
                <a:latin typeface="Arial" charset="0"/>
              </a:defRPr>
            </a:lvl9pPr>
          </a:lstStyle>
          <a:p>
            <a:r>
              <a:rPr lang="en-US" altLang="en-US" b="1">
                <a:solidFill>
                  <a:srgbClr val="000000"/>
                </a:solidFill>
                <a:latin typeface="Courier New" pitchFamily="49" charset="0"/>
              </a:rPr>
              <a:t>SELECT last_name, salary</a:t>
            </a:r>
          </a:p>
          <a:p>
            <a:r>
              <a:rPr lang="en-US" altLang="en-US" b="1">
                <a:solidFill>
                  <a:srgbClr val="000000"/>
                </a:solidFill>
                <a:latin typeface="Courier New" pitchFamily="49" charset="0"/>
              </a:rPr>
              <a:t>FROM   employees</a:t>
            </a:r>
          </a:p>
          <a:p>
            <a:r>
              <a:rPr lang="en-US" altLang="en-US" b="1">
                <a:solidFill>
                  <a:srgbClr val="000000"/>
                </a:solidFill>
                <a:latin typeface="Courier New" pitchFamily="49" charset="0"/>
              </a:rPr>
              <a:t>WHERE  salary &lt;= 3000;</a:t>
            </a:r>
          </a:p>
        </p:txBody>
      </p:sp>
      <p:sp>
        <p:nvSpPr>
          <p:cNvPr id="64516" name="Rectangle 4"/>
          <p:cNvSpPr>
            <a:spLocks noGrp="1" noChangeArrowheads="1"/>
          </p:cNvSpPr>
          <p:nvPr>
            <p:ph type="title"/>
          </p:nvPr>
        </p:nvSpPr>
        <p:spPr/>
        <p:txBody>
          <a:bodyPr lIns="92075" tIns="46038" rIns="92075" bIns="46038" anchor="t"/>
          <a:lstStyle/>
          <a:p>
            <a:pPr fontAlgn="auto">
              <a:spcAft>
                <a:spcPts val="0"/>
              </a:spcAft>
              <a:defRPr/>
            </a:pPr>
            <a:r>
              <a:rPr lang="en-US">
                <a:latin typeface="Trebuchet MS" pitchFamily="34" charset="0"/>
              </a:rPr>
              <a:t>Using Comparison Conditions</a:t>
            </a:r>
          </a:p>
        </p:txBody>
      </p:sp>
      <p:sp>
        <p:nvSpPr>
          <p:cNvPr id="32773" name="Rectangle 5"/>
          <p:cNvSpPr>
            <a:spLocks noChangeArrowheads="1"/>
          </p:cNvSpPr>
          <p:nvPr/>
        </p:nvSpPr>
        <p:spPr bwMode="auto">
          <a:xfrm>
            <a:off x="2867025" y="2955925"/>
            <a:ext cx="1001713" cy="298450"/>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pic>
        <p:nvPicPr>
          <p:cNvPr id="3277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5988" y="3484563"/>
            <a:ext cx="700087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1588390060"/>
      </p:ext>
    </p:extLst>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52400" y="1371600"/>
            <a:ext cx="8326438" cy="641239"/>
          </a:xfrm>
        </p:spPr>
        <p:txBody>
          <a:bodyPr lIns="92075" tIns="46038" rIns="92075" bIns="46038" anchor="t"/>
          <a:lstStyle/>
          <a:p>
            <a:pPr fontAlgn="auto">
              <a:spcAft>
                <a:spcPts val="0"/>
              </a:spcAft>
              <a:defRPr/>
            </a:pPr>
            <a:r>
              <a:rPr lang="en-US" dirty="0">
                <a:latin typeface="Trebuchet MS" pitchFamily="34" charset="0"/>
              </a:rPr>
              <a:t>Other Comparison Conditions</a:t>
            </a:r>
          </a:p>
        </p:txBody>
      </p:sp>
      <p:sp>
        <p:nvSpPr>
          <p:cNvPr id="33795" name="Rectangle 3"/>
          <p:cNvSpPr>
            <a:spLocks noChangeArrowheads="1"/>
          </p:cNvSpPr>
          <p:nvPr/>
        </p:nvSpPr>
        <p:spPr bwMode="blackWhite">
          <a:xfrm>
            <a:off x="1674813" y="2438024"/>
            <a:ext cx="1673225" cy="2759075"/>
          </a:xfrm>
          <a:prstGeom prst="rect">
            <a:avLst/>
          </a:prstGeom>
          <a:solidFill>
            <a:srgbClr val="FFCC99"/>
          </a:solidFill>
          <a:ln w="25400">
            <a:solidFill>
              <a:srgbClr val="000000"/>
            </a:solidFill>
            <a:miter lim="800000"/>
            <a:headEnd/>
            <a:tailEnd/>
          </a:ln>
        </p:spPr>
        <p:txBody>
          <a:bodyPr lIns="92075" tIns="46038" rIns="92075" bIns="46038">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nSpc>
                <a:spcPct val="120000"/>
              </a:lnSpc>
              <a:spcBef>
                <a:spcPct val="60000"/>
              </a:spcBef>
            </a:pPr>
            <a:r>
              <a:rPr lang="en-US" altLang="en-US" b="1">
                <a:solidFill>
                  <a:srgbClr val="000000"/>
                </a:solidFill>
              </a:rPr>
              <a:t>Operator</a:t>
            </a:r>
          </a:p>
          <a:p>
            <a:pPr>
              <a:lnSpc>
                <a:spcPct val="120000"/>
              </a:lnSpc>
              <a:spcBef>
                <a:spcPct val="60000"/>
              </a:spcBef>
            </a:pPr>
            <a:r>
              <a:rPr lang="en-US" altLang="en-US" b="1">
                <a:solidFill>
                  <a:srgbClr val="000000"/>
                </a:solidFill>
                <a:latin typeface="Courier New" pitchFamily="49" charset="0"/>
              </a:rPr>
              <a:t>BETWEEN</a:t>
            </a:r>
            <a:br>
              <a:rPr lang="en-US" altLang="en-US" b="1">
                <a:solidFill>
                  <a:srgbClr val="000000"/>
                </a:solidFill>
                <a:latin typeface="Courier New" pitchFamily="49" charset="0"/>
              </a:rPr>
            </a:br>
            <a:r>
              <a:rPr lang="en-US" altLang="en-US" b="1">
                <a:solidFill>
                  <a:srgbClr val="000000"/>
                </a:solidFill>
                <a:latin typeface="Courier New" pitchFamily="49" charset="0"/>
              </a:rPr>
              <a:t>...AND...</a:t>
            </a:r>
          </a:p>
          <a:p>
            <a:pPr>
              <a:lnSpc>
                <a:spcPct val="120000"/>
              </a:lnSpc>
              <a:spcBef>
                <a:spcPct val="60000"/>
              </a:spcBef>
            </a:pPr>
            <a:r>
              <a:rPr lang="en-US" altLang="en-US" b="1">
                <a:solidFill>
                  <a:srgbClr val="000000"/>
                </a:solidFill>
                <a:latin typeface="Courier New" pitchFamily="49" charset="0"/>
              </a:rPr>
              <a:t>IN(set)</a:t>
            </a:r>
          </a:p>
          <a:p>
            <a:pPr>
              <a:lnSpc>
                <a:spcPct val="120000"/>
              </a:lnSpc>
              <a:spcBef>
                <a:spcPct val="60000"/>
              </a:spcBef>
            </a:pPr>
            <a:r>
              <a:rPr lang="en-US" altLang="en-US" b="1">
                <a:solidFill>
                  <a:srgbClr val="000000"/>
                </a:solidFill>
                <a:latin typeface="Courier New" pitchFamily="49" charset="0"/>
              </a:rPr>
              <a:t>LIKE</a:t>
            </a:r>
          </a:p>
          <a:p>
            <a:pPr>
              <a:lnSpc>
                <a:spcPct val="120000"/>
              </a:lnSpc>
              <a:spcBef>
                <a:spcPct val="60000"/>
              </a:spcBef>
            </a:pPr>
            <a:r>
              <a:rPr lang="en-US" altLang="en-US" b="1">
                <a:solidFill>
                  <a:srgbClr val="000000"/>
                </a:solidFill>
                <a:latin typeface="Courier New" pitchFamily="49" charset="0"/>
              </a:rPr>
              <a:t>IS NULL</a:t>
            </a:r>
          </a:p>
        </p:txBody>
      </p:sp>
      <p:sp>
        <p:nvSpPr>
          <p:cNvPr id="33796" name="Rectangle 4"/>
          <p:cNvSpPr>
            <a:spLocks noChangeArrowheads="1"/>
          </p:cNvSpPr>
          <p:nvPr/>
        </p:nvSpPr>
        <p:spPr bwMode="blackWhite">
          <a:xfrm>
            <a:off x="3330576" y="2438024"/>
            <a:ext cx="4090987" cy="2759075"/>
          </a:xfrm>
          <a:prstGeom prst="rect">
            <a:avLst/>
          </a:prstGeom>
          <a:solidFill>
            <a:srgbClr val="FFCC99"/>
          </a:solidFill>
          <a:ln w="25400">
            <a:solidFill>
              <a:srgbClr val="000000"/>
            </a:solidFill>
            <a:miter lim="800000"/>
            <a:headEnd/>
            <a:tailEnd/>
          </a:ln>
        </p:spPr>
        <p:txBody>
          <a:bodyPr lIns="92075" tIns="46038" rIns="92075" bIns="46038">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nSpc>
                <a:spcPct val="120000"/>
              </a:lnSpc>
              <a:spcBef>
                <a:spcPct val="60000"/>
              </a:spcBef>
            </a:pPr>
            <a:r>
              <a:rPr lang="en-US" altLang="en-US" b="1">
                <a:solidFill>
                  <a:srgbClr val="000000"/>
                </a:solidFill>
              </a:rPr>
              <a:t>Meaning</a:t>
            </a:r>
          </a:p>
          <a:p>
            <a:pPr>
              <a:lnSpc>
                <a:spcPct val="120000"/>
              </a:lnSpc>
              <a:spcBef>
                <a:spcPct val="60000"/>
              </a:spcBef>
            </a:pPr>
            <a:r>
              <a:rPr lang="en-US" altLang="en-US" b="1">
                <a:solidFill>
                  <a:srgbClr val="000000"/>
                </a:solidFill>
              </a:rPr>
              <a:t>Between two values (inclusive),	</a:t>
            </a:r>
            <a:br>
              <a:rPr lang="en-US" altLang="en-US" b="1">
                <a:solidFill>
                  <a:srgbClr val="000000"/>
                </a:solidFill>
              </a:rPr>
            </a:br>
            <a:endParaRPr lang="en-US" altLang="en-US" b="1">
              <a:solidFill>
                <a:srgbClr val="000000"/>
              </a:solidFill>
            </a:endParaRPr>
          </a:p>
          <a:p>
            <a:pPr>
              <a:lnSpc>
                <a:spcPct val="120000"/>
              </a:lnSpc>
              <a:spcBef>
                <a:spcPct val="60000"/>
              </a:spcBef>
            </a:pPr>
            <a:r>
              <a:rPr lang="en-US" altLang="en-US" b="1">
                <a:solidFill>
                  <a:srgbClr val="000000"/>
                </a:solidFill>
              </a:rPr>
              <a:t>Match any of a list of values </a:t>
            </a:r>
          </a:p>
          <a:p>
            <a:pPr>
              <a:lnSpc>
                <a:spcPct val="120000"/>
              </a:lnSpc>
              <a:spcBef>
                <a:spcPct val="60000"/>
              </a:spcBef>
            </a:pPr>
            <a:r>
              <a:rPr lang="en-US" altLang="en-US" b="1">
                <a:solidFill>
                  <a:srgbClr val="000000"/>
                </a:solidFill>
              </a:rPr>
              <a:t>Match a character pattern </a:t>
            </a:r>
          </a:p>
          <a:p>
            <a:pPr>
              <a:lnSpc>
                <a:spcPct val="120000"/>
              </a:lnSpc>
              <a:spcBef>
                <a:spcPct val="60000"/>
              </a:spcBef>
            </a:pPr>
            <a:r>
              <a:rPr lang="en-US" altLang="en-US" b="1">
                <a:solidFill>
                  <a:srgbClr val="000000"/>
                </a:solidFill>
              </a:rPr>
              <a:t>Is a null value </a:t>
            </a:r>
          </a:p>
        </p:txBody>
      </p:sp>
      <p:sp>
        <p:nvSpPr>
          <p:cNvPr id="33797" name="Line 5"/>
          <p:cNvSpPr>
            <a:spLocks noChangeShapeType="1"/>
          </p:cNvSpPr>
          <p:nvPr/>
        </p:nvSpPr>
        <p:spPr bwMode="auto">
          <a:xfrm>
            <a:off x="1677988" y="2857124"/>
            <a:ext cx="5735638" cy="7938"/>
          </a:xfrm>
          <a:prstGeom prst="line">
            <a:avLst/>
          </a:prstGeom>
          <a:noFill/>
          <a:ln w="508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3798" name="Line 6"/>
          <p:cNvSpPr>
            <a:spLocks noChangeShapeType="1"/>
          </p:cNvSpPr>
          <p:nvPr/>
        </p:nvSpPr>
        <p:spPr bwMode="auto">
          <a:xfrm>
            <a:off x="1677988" y="3719137"/>
            <a:ext cx="574357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3799" name="Line 7"/>
          <p:cNvSpPr>
            <a:spLocks noChangeShapeType="1"/>
          </p:cNvSpPr>
          <p:nvPr/>
        </p:nvSpPr>
        <p:spPr bwMode="auto">
          <a:xfrm>
            <a:off x="1674813" y="4219199"/>
            <a:ext cx="574675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3800" name="Line 8"/>
          <p:cNvSpPr>
            <a:spLocks noChangeShapeType="1"/>
          </p:cNvSpPr>
          <p:nvPr/>
        </p:nvSpPr>
        <p:spPr bwMode="auto">
          <a:xfrm>
            <a:off x="1674813" y="4712912"/>
            <a:ext cx="574675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094342994"/>
      </p:ext>
    </p:extLst>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p:cNvSpPr>
          <p:nvPr/>
        </p:nvSpPr>
        <p:spPr bwMode="blackWhite">
          <a:xfrm>
            <a:off x="936625" y="3179763"/>
            <a:ext cx="6992938"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endParaRPr lang="en-US" b="1">
              <a:solidFill>
                <a:srgbClr val="000000"/>
              </a:solidFill>
              <a:latin typeface="Courier New" pitchFamily="49" charset="0"/>
            </a:endParaRPr>
          </a:p>
          <a:p>
            <a:pPr>
              <a:tabLst>
                <a:tab pos="1200150" algn="l"/>
              </a:tabLst>
              <a:defRPr/>
            </a:pPr>
            <a:endParaRPr lang="en-US" b="1">
              <a:solidFill>
                <a:srgbClr val="000000"/>
              </a:solidFill>
              <a:latin typeface="Courier New" pitchFamily="49" charset="0"/>
            </a:endParaRPr>
          </a:p>
        </p:txBody>
      </p:sp>
      <p:sp>
        <p:nvSpPr>
          <p:cNvPr id="68611" name="Rectangle 3"/>
          <p:cNvSpPr>
            <a:spLocks noGrp="1" noChangeArrowheads="1"/>
          </p:cNvSpPr>
          <p:nvPr>
            <p:ph type="title"/>
          </p:nvPr>
        </p:nvSpPr>
        <p:spPr>
          <a:xfrm>
            <a:off x="269081" y="609674"/>
            <a:ext cx="8326438" cy="641239"/>
          </a:xfrm>
        </p:spPr>
        <p:txBody>
          <a:bodyPr lIns="92075" tIns="46038" rIns="92075" bIns="46038" anchor="t"/>
          <a:lstStyle/>
          <a:p>
            <a:pPr fontAlgn="auto">
              <a:spcAft>
                <a:spcPts val="0"/>
              </a:spcAft>
              <a:defRPr/>
            </a:pPr>
            <a:r>
              <a:rPr lang="en-US" dirty="0">
                <a:latin typeface="Trebuchet MS" pitchFamily="34" charset="0"/>
              </a:rPr>
              <a:t>Using the BETWEEN Condition</a:t>
            </a:r>
          </a:p>
        </p:txBody>
      </p:sp>
      <p:sp>
        <p:nvSpPr>
          <p:cNvPr id="34820" name="Rectangle 4"/>
          <p:cNvSpPr>
            <a:spLocks noGrp="1" noChangeArrowheads="1"/>
          </p:cNvSpPr>
          <p:nvPr>
            <p:ph idx="1"/>
          </p:nvPr>
        </p:nvSpPr>
        <p:spPr>
          <a:xfrm>
            <a:off x="904875" y="2068513"/>
            <a:ext cx="7385050" cy="1066800"/>
          </a:xfrm>
        </p:spPr>
        <p:txBody>
          <a:bodyPr lIns="92075" tIns="46038" rIns="92075" bIns="46038">
            <a:spAutoFit/>
          </a:bodyPr>
          <a:lstStyle/>
          <a:p>
            <a:pPr marL="0" indent="0" defTabSz="346075">
              <a:buFontTx/>
              <a:buNone/>
              <a:tabLst>
                <a:tab pos="571500" algn="l"/>
              </a:tabLst>
            </a:pPr>
            <a:r>
              <a:rPr lang="en-US" altLang="en-US" smtClean="0">
                <a:latin typeface="Trebuchet MS" pitchFamily="34" charset="0"/>
              </a:rPr>
              <a:t>Use the BETWEEN condition to display rows based on a range of values.</a:t>
            </a:r>
          </a:p>
        </p:txBody>
      </p:sp>
      <p:sp>
        <p:nvSpPr>
          <p:cNvPr id="34821" name="Rectangle 5"/>
          <p:cNvSpPr>
            <a:spLocks noChangeArrowheads="1"/>
          </p:cNvSpPr>
          <p:nvPr/>
        </p:nvSpPr>
        <p:spPr bwMode="blackWhite">
          <a:xfrm>
            <a:off x="930275" y="3167063"/>
            <a:ext cx="7291388"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200150" algn="l"/>
              </a:tabLst>
              <a:defRPr>
                <a:solidFill>
                  <a:schemeClr val="tx1"/>
                </a:solidFill>
                <a:latin typeface="Arial" charset="0"/>
              </a:defRPr>
            </a:lvl1pPr>
            <a:lvl2pPr marL="742950" indent="-285750">
              <a:tabLst>
                <a:tab pos="1200150" algn="l"/>
              </a:tabLst>
              <a:defRPr>
                <a:solidFill>
                  <a:schemeClr val="tx1"/>
                </a:solidFill>
                <a:latin typeface="Arial" charset="0"/>
              </a:defRPr>
            </a:lvl2pPr>
            <a:lvl3pPr marL="1143000" indent="-228600">
              <a:tabLst>
                <a:tab pos="1200150" algn="l"/>
              </a:tabLst>
              <a:defRPr>
                <a:solidFill>
                  <a:schemeClr val="tx1"/>
                </a:solidFill>
                <a:latin typeface="Arial" charset="0"/>
              </a:defRPr>
            </a:lvl3pPr>
            <a:lvl4pPr marL="1600200" indent="-228600">
              <a:tabLst>
                <a:tab pos="1200150" algn="l"/>
              </a:tabLst>
              <a:defRPr>
                <a:solidFill>
                  <a:schemeClr val="tx1"/>
                </a:solidFill>
                <a:latin typeface="Arial" charset="0"/>
              </a:defRPr>
            </a:lvl4pPr>
            <a:lvl5pPr marL="2057400" indent="-228600">
              <a:tabLst>
                <a:tab pos="1200150" algn="l"/>
              </a:tabLst>
              <a:defRPr>
                <a:solidFill>
                  <a:schemeClr val="tx1"/>
                </a:solidFill>
                <a:latin typeface="Arial" charset="0"/>
              </a:defRPr>
            </a:lvl5pPr>
            <a:lvl6pPr marL="2514600" indent="-228600" eaLnBrk="0" fontAlgn="base" hangingPunct="0">
              <a:spcBef>
                <a:spcPct val="0"/>
              </a:spcBef>
              <a:spcAft>
                <a:spcPct val="0"/>
              </a:spcAft>
              <a:tabLst>
                <a:tab pos="1200150" algn="l"/>
              </a:tabLst>
              <a:defRPr>
                <a:solidFill>
                  <a:schemeClr val="tx1"/>
                </a:solidFill>
                <a:latin typeface="Arial" charset="0"/>
              </a:defRPr>
            </a:lvl6pPr>
            <a:lvl7pPr marL="2971800" indent="-228600" eaLnBrk="0" fontAlgn="base" hangingPunct="0">
              <a:spcBef>
                <a:spcPct val="0"/>
              </a:spcBef>
              <a:spcAft>
                <a:spcPct val="0"/>
              </a:spcAft>
              <a:tabLst>
                <a:tab pos="1200150" algn="l"/>
              </a:tabLst>
              <a:defRPr>
                <a:solidFill>
                  <a:schemeClr val="tx1"/>
                </a:solidFill>
                <a:latin typeface="Arial" charset="0"/>
              </a:defRPr>
            </a:lvl7pPr>
            <a:lvl8pPr marL="3429000" indent="-228600" eaLnBrk="0" fontAlgn="base" hangingPunct="0">
              <a:spcBef>
                <a:spcPct val="0"/>
              </a:spcBef>
              <a:spcAft>
                <a:spcPct val="0"/>
              </a:spcAft>
              <a:tabLst>
                <a:tab pos="1200150" algn="l"/>
              </a:tabLst>
              <a:defRPr>
                <a:solidFill>
                  <a:schemeClr val="tx1"/>
                </a:solidFill>
                <a:latin typeface="Arial" charset="0"/>
              </a:defRPr>
            </a:lvl8pPr>
            <a:lvl9pPr marL="3886200" indent="-228600" eaLnBrk="0" fontAlgn="base" hangingPunct="0">
              <a:spcBef>
                <a:spcPct val="0"/>
              </a:spcBef>
              <a:spcAft>
                <a:spcPct val="0"/>
              </a:spcAft>
              <a:tabLst>
                <a:tab pos="1200150" algn="l"/>
              </a:tabLst>
              <a:defRPr>
                <a:solidFill>
                  <a:schemeClr val="tx1"/>
                </a:solidFill>
                <a:latin typeface="Arial" charset="0"/>
              </a:defRPr>
            </a:lvl9pPr>
          </a:lstStyle>
          <a:p>
            <a:r>
              <a:rPr lang="en-US" altLang="en-US" b="1" dirty="0">
                <a:latin typeface="Courier New" pitchFamily="49" charset="0"/>
              </a:rPr>
              <a:t>SELECT </a:t>
            </a:r>
            <a:r>
              <a:rPr lang="en-US" altLang="en-US" b="1" dirty="0" err="1">
                <a:latin typeface="Courier New" pitchFamily="49" charset="0"/>
              </a:rPr>
              <a:t>last_name</a:t>
            </a:r>
            <a:r>
              <a:rPr lang="en-US" altLang="en-US" b="1" dirty="0">
                <a:latin typeface="Courier New" pitchFamily="49" charset="0"/>
              </a:rPr>
              <a:t>, salary</a:t>
            </a:r>
          </a:p>
          <a:p>
            <a:r>
              <a:rPr lang="en-US" altLang="en-US" b="1" dirty="0">
                <a:latin typeface="Courier New" pitchFamily="49" charset="0"/>
              </a:rPr>
              <a:t>FROM   employees</a:t>
            </a:r>
          </a:p>
          <a:p>
            <a:r>
              <a:rPr lang="en-US" altLang="en-US" b="1" dirty="0">
                <a:latin typeface="Courier New" pitchFamily="49" charset="0"/>
              </a:rPr>
              <a:t>WHERE  salary BETWEEN 2500 AND 3500;</a:t>
            </a:r>
          </a:p>
        </p:txBody>
      </p:sp>
      <p:sp>
        <p:nvSpPr>
          <p:cNvPr id="34822" name="Rectangle 6"/>
          <p:cNvSpPr>
            <a:spLocks noChangeArrowheads="1"/>
          </p:cNvSpPr>
          <p:nvPr/>
        </p:nvSpPr>
        <p:spPr bwMode="auto">
          <a:xfrm>
            <a:off x="3519488" y="4519613"/>
            <a:ext cx="1390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60000"/>
              </a:spcBef>
            </a:pPr>
            <a:r>
              <a:rPr lang="en-US" altLang="en-US" b="1"/>
              <a:t>Lower limit</a:t>
            </a:r>
          </a:p>
        </p:txBody>
      </p:sp>
      <p:sp>
        <p:nvSpPr>
          <p:cNvPr id="34823" name="Line 7"/>
          <p:cNvSpPr>
            <a:spLocks noChangeShapeType="1"/>
          </p:cNvSpPr>
          <p:nvPr/>
        </p:nvSpPr>
        <p:spPr bwMode="auto">
          <a:xfrm flipH="1">
            <a:off x="4252913" y="4100513"/>
            <a:ext cx="4762" cy="341313"/>
          </a:xfrm>
          <a:prstGeom prst="line">
            <a:avLst/>
          </a:prstGeom>
          <a:noFill/>
          <a:ln w="25400">
            <a:solidFill>
              <a:srgbClr val="FF0033"/>
            </a:solidFill>
            <a:round/>
            <a:headEnd type="stealth" w="med" len="lg"/>
            <a:tailEnd type="none" w="sm" len="sm"/>
          </a:ln>
          <a:extLst>
            <a:ext uri="{909E8E84-426E-40DD-AFC4-6F175D3DCCD1}">
              <a14:hiddenFill xmlns:a14="http://schemas.microsoft.com/office/drawing/2010/main">
                <a:noFill/>
              </a14:hiddenFill>
            </a:ext>
          </a:extLst>
        </p:spPr>
        <p:txBody>
          <a:bodyPr/>
          <a:lstStyle/>
          <a:p>
            <a:endParaRPr lang="en-US"/>
          </a:p>
        </p:txBody>
      </p:sp>
      <p:sp>
        <p:nvSpPr>
          <p:cNvPr id="34824" name="Rectangle 8"/>
          <p:cNvSpPr>
            <a:spLocks noChangeArrowheads="1"/>
          </p:cNvSpPr>
          <p:nvPr/>
        </p:nvSpPr>
        <p:spPr bwMode="auto">
          <a:xfrm>
            <a:off x="5049838" y="4519613"/>
            <a:ext cx="1377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60000"/>
              </a:spcBef>
            </a:pPr>
            <a:r>
              <a:rPr lang="en-US" altLang="en-US" b="1"/>
              <a:t>Upper limit</a:t>
            </a:r>
          </a:p>
        </p:txBody>
      </p:sp>
      <p:sp>
        <p:nvSpPr>
          <p:cNvPr id="34825" name="Line 9"/>
          <p:cNvSpPr>
            <a:spLocks noChangeShapeType="1"/>
          </p:cNvSpPr>
          <p:nvPr/>
        </p:nvSpPr>
        <p:spPr bwMode="auto">
          <a:xfrm flipH="1">
            <a:off x="5476875" y="4100513"/>
            <a:ext cx="4763" cy="341313"/>
          </a:xfrm>
          <a:prstGeom prst="line">
            <a:avLst/>
          </a:prstGeom>
          <a:noFill/>
          <a:ln w="25400">
            <a:solidFill>
              <a:srgbClr val="FF0033"/>
            </a:solidFill>
            <a:round/>
            <a:headEnd type="stealth" w="med" len="lg"/>
            <a:tailEnd type="none" w="sm" len="sm"/>
          </a:ln>
          <a:extLst>
            <a:ext uri="{909E8E84-426E-40DD-AFC4-6F175D3DCCD1}">
              <a14:hiddenFill xmlns:a14="http://schemas.microsoft.com/office/drawing/2010/main">
                <a:noFill/>
              </a14:hiddenFill>
            </a:ext>
          </a:extLst>
        </p:spPr>
        <p:txBody>
          <a:bodyPr/>
          <a:lstStyle/>
          <a:p>
            <a:endParaRPr lang="en-US"/>
          </a:p>
        </p:txBody>
      </p:sp>
      <p:sp>
        <p:nvSpPr>
          <p:cNvPr id="34826" name="Rectangle 10"/>
          <p:cNvSpPr>
            <a:spLocks noChangeArrowheads="1"/>
          </p:cNvSpPr>
          <p:nvPr/>
        </p:nvSpPr>
        <p:spPr bwMode="auto">
          <a:xfrm>
            <a:off x="2890838" y="3756026"/>
            <a:ext cx="2913062" cy="298450"/>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pic>
        <p:nvPicPr>
          <p:cNvPr id="34827"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625" y="4902201"/>
            <a:ext cx="69913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164807895"/>
      </p:ext>
    </p:extLst>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p:cNvSpPr>
          <p:nvPr/>
        </p:nvSpPr>
        <p:spPr bwMode="blackWhite">
          <a:xfrm>
            <a:off x="1004887" y="2961481"/>
            <a:ext cx="6945313"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endParaRPr lang="en-US" b="1">
              <a:solidFill>
                <a:srgbClr val="000000"/>
              </a:solidFill>
              <a:latin typeface="Courier New" pitchFamily="49" charset="0"/>
            </a:endParaRPr>
          </a:p>
          <a:p>
            <a:pPr>
              <a:tabLst>
                <a:tab pos="1200150" algn="l"/>
              </a:tabLst>
              <a:defRPr/>
            </a:pPr>
            <a:endParaRPr lang="en-US" b="1">
              <a:solidFill>
                <a:srgbClr val="000000"/>
              </a:solidFill>
              <a:latin typeface="Courier New" pitchFamily="49" charset="0"/>
            </a:endParaRPr>
          </a:p>
        </p:txBody>
      </p:sp>
      <p:sp>
        <p:nvSpPr>
          <p:cNvPr id="35843" name="Rectangle 3"/>
          <p:cNvSpPr>
            <a:spLocks noChangeArrowheads="1"/>
          </p:cNvSpPr>
          <p:nvPr/>
        </p:nvSpPr>
        <p:spPr bwMode="blackWhite">
          <a:xfrm>
            <a:off x="977900" y="2948781"/>
            <a:ext cx="7315200" cy="94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200150" algn="l"/>
              </a:tabLst>
              <a:defRPr>
                <a:solidFill>
                  <a:schemeClr val="tx1"/>
                </a:solidFill>
                <a:latin typeface="Arial" charset="0"/>
              </a:defRPr>
            </a:lvl1pPr>
            <a:lvl2pPr marL="742950" indent="-285750">
              <a:tabLst>
                <a:tab pos="1200150" algn="l"/>
              </a:tabLst>
              <a:defRPr>
                <a:solidFill>
                  <a:schemeClr val="tx1"/>
                </a:solidFill>
                <a:latin typeface="Arial" charset="0"/>
              </a:defRPr>
            </a:lvl2pPr>
            <a:lvl3pPr marL="1143000" indent="-228600">
              <a:tabLst>
                <a:tab pos="1200150" algn="l"/>
              </a:tabLst>
              <a:defRPr>
                <a:solidFill>
                  <a:schemeClr val="tx1"/>
                </a:solidFill>
                <a:latin typeface="Arial" charset="0"/>
              </a:defRPr>
            </a:lvl3pPr>
            <a:lvl4pPr marL="1600200" indent="-228600">
              <a:tabLst>
                <a:tab pos="1200150" algn="l"/>
              </a:tabLst>
              <a:defRPr>
                <a:solidFill>
                  <a:schemeClr val="tx1"/>
                </a:solidFill>
                <a:latin typeface="Arial" charset="0"/>
              </a:defRPr>
            </a:lvl4pPr>
            <a:lvl5pPr marL="2057400" indent="-228600">
              <a:tabLst>
                <a:tab pos="1200150" algn="l"/>
              </a:tabLst>
              <a:defRPr>
                <a:solidFill>
                  <a:schemeClr val="tx1"/>
                </a:solidFill>
                <a:latin typeface="Arial" charset="0"/>
              </a:defRPr>
            </a:lvl5pPr>
            <a:lvl6pPr marL="2514600" indent="-228600" eaLnBrk="0" fontAlgn="base" hangingPunct="0">
              <a:spcBef>
                <a:spcPct val="0"/>
              </a:spcBef>
              <a:spcAft>
                <a:spcPct val="0"/>
              </a:spcAft>
              <a:tabLst>
                <a:tab pos="1200150" algn="l"/>
              </a:tabLst>
              <a:defRPr>
                <a:solidFill>
                  <a:schemeClr val="tx1"/>
                </a:solidFill>
                <a:latin typeface="Arial" charset="0"/>
              </a:defRPr>
            </a:lvl6pPr>
            <a:lvl7pPr marL="2971800" indent="-228600" eaLnBrk="0" fontAlgn="base" hangingPunct="0">
              <a:spcBef>
                <a:spcPct val="0"/>
              </a:spcBef>
              <a:spcAft>
                <a:spcPct val="0"/>
              </a:spcAft>
              <a:tabLst>
                <a:tab pos="1200150" algn="l"/>
              </a:tabLst>
              <a:defRPr>
                <a:solidFill>
                  <a:schemeClr val="tx1"/>
                </a:solidFill>
                <a:latin typeface="Arial" charset="0"/>
              </a:defRPr>
            </a:lvl7pPr>
            <a:lvl8pPr marL="3429000" indent="-228600" eaLnBrk="0" fontAlgn="base" hangingPunct="0">
              <a:spcBef>
                <a:spcPct val="0"/>
              </a:spcBef>
              <a:spcAft>
                <a:spcPct val="0"/>
              </a:spcAft>
              <a:tabLst>
                <a:tab pos="1200150" algn="l"/>
              </a:tabLst>
              <a:defRPr>
                <a:solidFill>
                  <a:schemeClr val="tx1"/>
                </a:solidFill>
                <a:latin typeface="Arial" charset="0"/>
              </a:defRPr>
            </a:lvl8pPr>
            <a:lvl9pPr marL="3886200" indent="-228600" eaLnBrk="0" fontAlgn="base" hangingPunct="0">
              <a:spcBef>
                <a:spcPct val="0"/>
              </a:spcBef>
              <a:spcAft>
                <a:spcPct val="0"/>
              </a:spcAft>
              <a:tabLst>
                <a:tab pos="1200150" algn="l"/>
              </a:tabLst>
              <a:defRPr>
                <a:solidFill>
                  <a:schemeClr val="tx1"/>
                </a:solidFill>
                <a:latin typeface="Arial" charset="0"/>
              </a:defRPr>
            </a:lvl9pPr>
          </a:lstStyle>
          <a:p>
            <a:r>
              <a:rPr lang="en-US" altLang="en-US" b="1">
                <a:solidFill>
                  <a:srgbClr val="000000"/>
                </a:solidFill>
                <a:latin typeface="Courier New" pitchFamily="49" charset="0"/>
              </a:rPr>
              <a:t>SELECT employee_id, last_name, salary, manager_id</a:t>
            </a:r>
          </a:p>
          <a:p>
            <a:r>
              <a:rPr lang="en-US" altLang="en-US" b="1">
                <a:solidFill>
                  <a:srgbClr val="000000"/>
                </a:solidFill>
                <a:latin typeface="Courier New" pitchFamily="49" charset="0"/>
              </a:rPr>
              <a:t>FROM   employees</a:t>
            </a:r>
          </a:p>
          <a:p>
            <a:r>
              <a:rPr lang="en-US" altLang="en-US" b="1">
                <a:solidFill>
                  <a:srgbClr val="000000"/>
                </a:solidFill>
                <a:latin typeface="Courier New" pitchFamily="49" charset="0"/>
              </a:rPr>
              <a:t>WHERE  manager_id IN (100, 101, 201);</a:t>
            </a:r>
          </a:p>
        </p:txBody>
      </p:sp>
      <p:sp>
        <p:nvSpPr>
          <p:cNvPr id="70660" name="Rectangle 4"/>
          <p:cNvSpPr>
            <a:spLocks noGrp="1" noChangeArrowheads="1"/>
          </p:cNvSpPr>
          <p:nvPr>
            <p:ph type="title"/>
          </p:nvPr>
        </p:nvSpPr>
        <p:spPr>
          <a:xfrm>
            <a:off x="152516" y="533476"/>
            <a:ext cx="8326438" cy="641239"/>
          </a:xfrm>
        </p:spPr>
        <p:txBody>
          <a:bodyPr lIns="92075" tIns="46038" rIns="92075" bIns="46038" anchor="t"/>
          <a:lstStyle/>
          <a:p>
            <a:pPr fontAlgn="auto">
              <a:spcAft>
                <a:spcPts val="0"/>
              </a:spcAft>
              <a:defRPr/>
            </a:pPr>
            <a:r>
              <a:rPr lang="en-US" dirty="0">
                <a:latin typeface="Trebuchet MS" pitchFamily="34" charset="0"/>
              </a:rPr>
              <a:t>Using the IN Condition</a:t>
            </a:r>
          </a:p>
        </p:txBody>
      </p:sp>
      <p:sp>
        <p:nvSpPr>
          <p:cNvPr id="35845" name="Rectangle 5"/>
          <p:cNvSpPr>
            <a:spLocks noGrp="1" noChangeArrowheads="1"/>
          </p:cNvSpPr>
          <p:nvPr>
            <p:ph idx="1"/>
          </p:nvPr>
        </p:nvSpPr>
        <p:spPr>
          <a:xfrm>
            <a:off x="520700" y="1600248"/>
            <a:ext cx="8229600" cy="1141413"/>
          </a:xfrm>
        </p:spPr>
        <p:txBody>
          <a:bodyPr lIns="92075" tIns="46038" rIns="92075" bIns="46038">
            <a:spAutoFit/>
          </a:bodyPr>
          <a:lstStyle/>
          <a:p>
            <a:pPr>
              <a:lnSpc>
                <a:spcPct val="65000"/>
              </a:lnSpc>
              <a:buFontTx/>
              <a:buNone/>
            </a:pPr>
            <a:r>
              <a:rPr lang="en-US" altLang="en-US" dirty="0" smtClean="0">
                <a:latin typeface="Trebuchet MS" pitchFamily="34" charset="0"/>
              </a:rPr>
              <a:t>Use the IN membership condition to test for values in </a:t>
            </a:r>
          </a:p>
          <a:p>
            <a:pPr>
              <a:lnSpc>
                <a:spcPct val="65000"/>
              </a:lnSpc>
              <a:buFontTx/>
              <a:buNone/>
            </a:pPr>
            <a:r>
              <a:rPr lang="en-US" altLang="en-US" dirty="0" smtClean="0">
                <a:latin typeface="Trebuchet MS" pitchFamily="34" charset="0"/>
              </a:rPr>
              <a:t>a list.</a:t>
            </a:r>
          </a:p>
        </p:txBody>
      </p:sp>
      <p:sp>
        <p:nvSpPr>
          <p:cNvPr id="35846" name="Rectangle 6"/>
          <p:cNvSpPr>
            <a:spLocks noChangeArrowheads="1"/>
          </p:cNvSpPr>
          <p:nvPr/>
        </p:nvSpPr>
        <p:spPr bwMode="auto">
          <a:xfrm>
            <a:off x="3452812" y="3534568"/>
            <a:ext cx="2497138" cy="298450"/>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pic>
        <p:nvPicPr>
          <p:cNvPr id="3584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887" y="4063206"/>
            <a:ext cx="7000875"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3584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887" y="6049168"/>
            <a:ext cx="69945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1065256549"/>
      </p:ext>
    </p:extLst>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p:cNvSpPr>
          <p:nvPr/>
        </p:nvSpPr>
        <p:spPr bwMode="blackWhite">
          <a:xfrm>
            <a:off x="925513" y="5256213"/>
            <a:ext cx="7278687"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endParaRPr lang="en-US" b="1">
              <a:solidFill>
                <a:srgbClr val="000000"/>
              </a:solidFill>
              <a:latin typeface="Courier New" pitchFamily="49" charset="0"/>
            </a:endParaRPr>
          </a:p>
          <a:p>
            <a:pPr>
              <a:tabLst>
                <a:tab pos="1200150" algn="l"/>
              </a:tabLst>
              <a:defRPr/>
            </a:pPr>
            <a:endParaRPr lang="en-US" b="1">
              <a:solidFill>
                <a:srgbClr val="000000"/>
              </a:solidFill>
              <a:latin typeface="Courier New" pitchFamily="49" charset="0"/>
            </a:endParaRPr>
          </a:p>
        </p:txBody>
      </p:sp>
      <p:sp>
        <p:nvSpPr>
          <p:cNvPr id="72707" name="Rectangle 3"/>
          <p:cNvSpPr>
            <a:spLocks noGrp="1" noChangeArrowheads="1"/>
          </p:cNvSpPr>
          <p:nvPr>
            <p:ph type="title"/>
          </p:nvPr>
        </p:nvSpPr>
        <p:spPr/>
        <p:txBody>
          <a:bodyPr lIns="92075" tIns="46038" rIns="92075" bIns="46038" anchor="t"/>
          <a:lstStyle/>
          <a:p>
            <a:pPr fontAlgn="auto">
              <a:spcAft>
                <a:spcPts val="0"/>
              </a:spcAft>
              <a:defRPr/>
            </a:pPr>
            <a:r>
              <a:rPr lang="en-US">
                <a:latin typeface="Trebuchet MS" pitchFamily="34" charset="0"/>
              </a:rPr>
              <a:t>Using the LIKE Condition</a:t>
            </a:r>
          </a:p>
        </p:txBody>
      </p:sp>
      <p:sp>
        <p:nvSpPr>
          <p:cNvPr id="36868" name="Rectangle 4"/>
          <p:cNvSpPr>
            <a:spLocks noGrp="1" noChangeArrowheads="1"/>
          </p:cNvSpPr>
          <p:nvPr>
            <p:ph idx="1"/>
          </p:nvPr>
        </p:nvSpPr>
        <p:spPr>
          <a:xfrm>
            <a:off x="274637" y="1447852"/>
            <a:ext cx="8229600" cy="3651250"/>
          </a:xfrm>
        </p:spPr>
        <p:txBody>
          <a:bodyPr lIns="92075" tIns="46038" rIns="92075" bIns="46038">
            <a:spAutoFit/>
          </a:bodyPr>
          <a:lstStyle/>
          <a:p>
            <a:r>
              <a:rPr lang="en-US" altLang="en-US" dirty="0" smtClean="0">
                <a:latin typeface="Trebuchet MS" pitchFamily="34" charset="0"/>
              </a:rPr>
              <a:t>Use the LIKE condition to perform wildcard searches of valid search string values.</a:t>
            </a:r>
          </a:p>
          <a:p>
            <a:r>
              <a:rPr lang="en-US" altLang="en-US" dirty="0" smtClean="0">
                <a:latin typeface="Trebuchet MS" pitchFamily="34" charset="0"/>
              </a:rPr>
              <a:t>Search conditions can contain either literal characters or numbers:</a:t>
            </a:r>
          </a:p>
          <a:p>
            <a:pPr lvl="1"/>
            <a:r>
              <a:rPr lang="en-US" altLang="en-US" dirty="0" smtClean="0">
                <a:latin typeface="Trebuchet MS" pitchFamily="34" charset="0"/>
              </a:rPr>
              <a:t>% denotes zero or many characters.</a:t>
            </a:r>
          </a:p>
          <a:p>
            <a:pPr lvl="1"/>
            <a:r>
              <a:rPr lang="en-US" altLang="en-US" dirty="0" smtClean="0">
                <a:latin typeface="Trebuchet MS" pitchFamily="34" charset="0"/>
              </a:rPr>
              <a:t>_ denotes one character.</a:t>
            </a:r>
          </a:p>
        </p:txBody>
      </p:sp>
      <p:sp>
        <p:nvSpPr>
          <p:cNvPr id="36869" name="Rectangle 5"/>
          <p:cNvSpPr>
            <a:spLocks noChangeArrowheads="1"/>
          </p:cNvSpPr>
          <p:nvPr/>
        </p:nvSpPr>
        <p:spPr bwMode="blackWhite">
          <a:xfrm>
            <a:off x="1001713" y="5294313"/>
            <a:ext cx="7138987"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200150" algn="l"/>
              </a:tabLst>
              <a:defRPr>
                <a:solidFill>
                  <a:schemeClr val="tx1"/>
                </a:solidFill>
                <a:latin typeface="Arial" charset="0"/>
              </a:defRPr>
            </a:lvl1pPr>
            <a:lvl2pPr marL="742950" indent="-285750">
              <a:tabLst>
                <a:tab pos="1200150" algn="l"/>
              </a:tabLst>
              <a:defRPr>
                <a:solidFill>
                  <a:schemeClr val="tx1"/>
                </a:solidFill>
                <a:latin typeface="Arial" charset="0"/>
              </a:defRPr>
            </a:lvl2pPr>
            <a:lvl3pPr marL="1143000" indent="-228600">
              <a:tabLst>
                <a:tab pos="1200150" algn="l"/>
              </a:tabLst>
              <a:defRPr>
                <a:solidFill>
                  <a:schemeClr val="tx1"/>
                </a:solidFill>
                <a:latin typeface="Arial" charset="0"/>
              </a:defRPr>
            </a:lvl3pPr>
            <a:lvl4pPr marL="1600200" indent="-228600">
              <a:tabLst>
                <a:tab pos="1200150" algn="l"/>
              </a:tabLst>
              <a:defRPr>
                <a:solidFill>
                  <a:schemeClr val="tx1"/>
                </a:solidFill>
                <a:latin typeface="Arial" charset="0"/>
              </a:defRPr>
            </a:lvl4pPr>
            <a:lvl5pPr marL="2057400" indent="-228600">
              <a:tabLst>
                <a:tab pos="1200150" algn="l"/>
              </a:tabLst>
              <a:defRPr>
                <a:solidFill>
                  <a:schemeClr val="tx1"/>
                </a:solidFill>
                <a:latin typeface="Arial" charset="0"/>
              </a:defRPr>
            </a:lvl5pPr>
            <a:lvl6pPr marL="2514600" indent="-228600" eaLnBrk="0" fontAlgn="base" hangingPunct="0">
              <a:spcBef>
                <a:spcPct val="0"/>
              </a:spcBef>
              <a:spcAft>
                <a:spcPct val="0"/>
              </a:spcAft>
              <a:tabLst>
                <a:tab pos="1200150" algn="l"/>
              </a:tabLst>
              <a:defRPr>
                <a:solidFill>
                  <a:schemeClr val="tx1"/>
                </a:solidFill>
                <a:latin typeface="Arial" charset="0"/>
              </a:defRPr>
            </a:lvl6pPr>
            <a:lvl7pPr marL="2971800" indent="-228600" eaLnBrk="0" fontAlgn="base" hangingPunct="0">
              <a:spcBef>
                <a:spcPct val="0"/>
              </a:spcBef>
              <a:spcAft>
                <a:spcPct val="0"/>
              </a:spcAft>
              <a:tabLst>
                <a:tab pos="1200150" algn="l"/>
              </a:tabLst>
              <a:defRPr>
                <a:solidFill>
                  <a:schemeClr val="tx1"/>
                </a:solidFill>
                <a:latin typeface="Arial" charset="0"/>
              </a:defRPr>
            </a:lvl7pPr>
            <a:lvl8pPr marL="3429000" indent="-228600" eaLnBrk="0" fontAlgn="base" hangingPunct="0">
              <a:spcBef>
                <a:spcPct val="0"/>
              </a:spcBef>
              <a:spcAft>
                <a:spcPct val="0"/>
              </a:spcAft>
              <a:tabLst>
                <a:tab pos="1200150" algn="l"/>
              </a:tabLst>
              <a:defRPr>
                <a:solidFill>
                  <a:schemeClr val="tx1"/>
                </a:solidFill>
                <a:latin typeface="Arial" charset="0"/>
              </a:defRPr>
            </a:lvl8pPr>
            <a:lvl9pPr marL="3886200" indent="-228600" eaLnBrk="0" fontAlgn="base" hangingPunct="0">
              <a:spcBef>
                <a:spcPct val="0"/>
              </a:spcBef>
              <a:spcAft>
                <a:spcPct val="0"/>
              </a:spcAft>
              <a:tabLst>
                <a:tab pos="1200150" algn="l"/>
              </a:tabLst>
              <a:defRPr>
                <a:solidFill>
                  <a:schemeClr val="tx1"/>
                </a:solidFill>
                <a:latin typeface="Arial" charset="0"/>
              </a:defRPr>
            </a:lvl9pPr>
          </a:lstStyle>
          <a:p>
            <a:r>
              <a:rPr lang="en-US" altLang="en-US" b="1">
                <a:solidFill>
                  <a:srgbClr val="000000"/>
                </a:solidFill>
                <a:latin typeface="Courier New" pitchFamily="49" charset="0"/>
              </a:rPr>
              <a:t>SELECT	first_name</a:t>
            </a:r>
          </a:p>
          <a:p>
            <a:r>
              <a:rPr lang="en-US" altLang="en-US" b="1">
                <a:solidFill>
                  <a:srgbClr val="000000"/>
                </a:solidFill>
                <a:latin typeface="Courier New" pitchFamily="49" charset="0"/>
              </a:rPr>
              <a:t>FROM 	employees</a:t>
            </a:r>
          </a:p>
          <a:p>
            <a:r>
              <a:rPr lang="en-US" altLang="en-US" b="1">
                <a:solidFill>
                  <a:srgbClr val="000000"/>
                </a:solidFill>
                <a:latin typeface="Courier New" pitchFamily="49" charset="0"/>
              </a:rPr>
              <a:t>WHERE	first_name LIKE 'S%';</a:t>
            </a:r>
          </a:p>
        </p:txBody>
      </p:sp>
      <p:sp>
        <p:nvSpPr>
          <p:cNvPr id="36870" name="Rectangle 6"/>
          <p:cNvSpPr>
            <a:spLocks noChangeArrowheads="1"/>
          </p:cNvSpPr>
          <p:nvPr/>
        </p:nvSpPr>
        <p:spPr bwMode="auto">
          <a:xfrm>
            <a:off x="3746500" y="5818188"/>
            <a:ext cx="1285875" cy="298450"/>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Tree>
    <p:extLst>
      <p:ext uri="{BB962C8B-B14F-4D97-AF65-F5344CB8AC3E}">
        <p14:creationId xmlns:p14="http://schemas.microsoft.com/office/powerpoint/2010/main" val="4018023216"/>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fontAlgn="auto">
              <a:spcAft>
                <a:spcPts val="0"/>
              </a:spcAft>
              <a:defRPr/>
            </a:pPr>
            <a:r>
              <a:rPr lang="en-US" dirty="0" smtClean="0">
                <a:latin typeface="Trebuchet MS" pitchFamily="34" charset="0"/>
              </a:rPr>
              <a:t>SQL Statements</a:t>
            </a:r>
            <a:endParaRPr lang="en-US" dirty="0">
              <a:latin typeface="Trebuchet MS" pitchFamily="34" charset="0"/>
            </a:endParaRPr>
          </a:p>
        </p:txBody>
      </p:sp>
      <p:sp>
        <p:nvSpPr>
          <p:cNvPr id="53251" name="Rectangle 3"/>
          <p:cNvSpPr>
            <a:spLocks noGrp="1" noChangeArrowheads="1"/>
          </p:cNvSpPr>
          <p:nvPr>
            <p:ph idx="1"/>
          </p:nvPr>
        </p:nvSpPr>
        <p:spPr>
          <a:xfrm>
            <a:off x="533507" y="1600200"/>
            <a:ext cx="8553344" cy="4525963"/>
          </a:xfrm>
        </p:spPr>
        <p:txBody>
          <a:bodyPr>
            <a:normAutofit lnSpcReduction="10000"/>
          </a:bodyPr>
          <a:lstStyle/>
          <a:p>
            <a:pPr marL="548640" indent="-411480" fontAlgn="auto">
              <a:lnSpc>
                <a:spcPct val="90000"/>
              </a:lnSpc>
              <a:spcAft>
                <a:spcPts val="0"/>
              </a:spcAft>
              <a:buClr>
                <a:schemeClr val="tx1">
                  <a:shade val="95000"/>
                </a:schemeClr>
              </a:buClr>
              <a:buFont typeface="Wingdings 2"/>
              <a:buChar char=""/>
              <a:defRPr/>
            </a:pPr>
            <a:r>
              <a:rPr lang="en-US" dirty="0">
                <a:latin typeface="Trebuchet MS" pitchFamily="34" charset="0"/>
              </a:rPr>
              <a:t>A SELECT statement retrieves information from the database. Using a </a:t>
            </a:r>
            <a:r>
              <a:rPr lang="en-US" dirty="0">
                <a:solidFill>
                  <a:srgbClr val="FC0128"/>
                </a:solidFill>
                <a:latin typeface="Trebuchet MS" pitchFamily="34" charset="0"/>
              </a:rPr>
              <a:t>SELECT </a:t>
            </a:r>
            <a:r>
              <a:rPr lang="en-US" dirty="0">
                <a:latin typeface="Trebuchet MS" pitchFamily="34" charset="0"/>
              </a:rPr>
              <a:t>statement, you can do the following:</a:t>
            </a:r>
          </a:p>
          <a:p>
            <a:pPr marL="1133856" lvl="2" fontAlgn="auto">
              <a:lnSpc>
                <a:spcPct val="90000"/>
              </a:lnSpc>
              <a:spcAft>
                <a:spcPts val="0"/>
              </a:spcAft>
              <a:buFont typeface="Wingdings"/>
              <a:buChar char=""/>
              <a:defRPr/>
            </a:pPr>
            <a:r>
              <a:rPr lang="en-US" sz="2000" dirty="0">
                <a:solidFill>
                  <a:srgbClr val="FC0128"/>
                </a:solidFill>
                <a:latin typeface="Trebuchet MS" pitchFamily="34" charset="0"/>
              </a:rPr>
              <a:t>Projection:</a:t>
            </a:r>
            <a:r>
              <a:rPr lang="en-US" sz="2000" dirty="0">
                <a:latin typeface="Trebuchet MS" pitchFamily="34" charset="0"/>
              </a:rPr>
              <a:t> You can use the projection capability in SQL to choose the columns in a table that you want returned by your query. You can choose as few or as many columns of the table as you require. </a:t>
            </a:r>
          </a:p>
          <a:p>
            <a:pPr marL="1133856" lvl="2" fontAlgn="auto">
              <a:lnSpc>
                <a:spcPct val="90000"/>
              </a:lnSpc>
              <a:spcAft>
                <a:spcPts val="0"/>
              </a:spcAft>
              <a:buFont typeface="Wingdings"/>
              <a:buChar char=""/>
              <a:defRPr/>
            </a:pPr>
            <a:r>
              <a:rPr lang="en-US" sz="2000" dirty="0">
                <a:solidFill>
                  <a:srgbClr val="FC0128"/>
                </a:solidFill>
                <a:latin typeface="Trebuchet MS" pitchFamily="34" charset="0"/>
              </a:rPr>
              <a:t>Selection:</a:t>
            </a:r>
            <a:r>
              <a:rPr lang="en-US" sz="2000" dirty="0">
                <a:latin typeface="Trebuchet MS" pitchFamily="34" charset="0"/>
              </a:rPr>
              <a:t> You can use the selection capability in SQL to choose the rows in a table that you want returned by a query. You can use various criteria to restrict the rows that you see.</a:t>
            </a:r>
          </a:p>
          <a:p>
            <a:pPr marL="1133856" lvl="2" fontAlgn="auto">
              <a:lnSpc>
                <a:spcPct val="90000"/>
              </a:lnSpc>
              <a:spcAft>
                <a:spcPts val="0"/>
              </a:spcAft>
              <a:buFont typeface="Wingdings"/>
              <a:buChar char=""/>
              <a:defRPr/>
            </a:pPr>
            <a:r>
              <a:rPr lang="en-US" sz="2000" dirty="0">
                <a:solidFill>
                  <a:srgbClr val="FC0128"/>
                </a:solidFill>
                <a:latin typeface="Trebuchet MS" pitchFamily="34" charset="0"/>
              </a:rPr>
              <a:t>Joining:</a:t>
            </a:r>
            <a:r>
              <a:rPr lang="en-US" sz="2000" dirty="0">
                <a:latin typeface="Trebuchet MS" pitchFamily="34" charset="0"/>
              </a:rPr>
              <a:t> You can use the join capability in SQL to bring together data that is stored in different tables by creating a link between them. You learn more about joins in a later lesson.</a:t>
            </a:r>
            <a:r>
              <a:rPr lang="en-US" sz="2000" b="1" dirty="0">
                <a:latin typeface="Trebuchet MS" pitchFamily="34" charset="0"/>
              </a:rPr>
              <a:t> </a:t>
            </a:r>
          </a:p>
        </p:txBody>
      </p:sp>
    </p:spTree>
    <p:extLst>
      <p:ext uri="{BB962C8B-B14F-4D97-AF65-F5344CB8AC3E}">
        <p14:creationId xmlns:p14="http://schemas.microsoft.com/office/powerpoint/2010/main" val="3496173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4"/>
          <p:cNvSpPr>
            <a:spLocks noGrp="1" noChangeArrowheads="1"/>
          </p:cNvSpPr>
          <p:nvPr>
            <p:ph type="title"/>
          </p:nvPr>
        </p:nvSpPr>
        <p:spPr>
          <a:xfrm>
            <a:off x="457308" y="457278"/>
            <a:ext cx="8326438" cy="641239"/>
          </a:xfrm>
        </p:spPr>
        <p:txBody>
          <a:bodyPr lIns="92075" tIns="46038" rIns="92075" bIns="46038" anchor="t"/>
          <a:lstStyle/>
          <a:p>
            <a:pPr fontAlgn="auto">
              <a:spcAft>
                <a:spcPts val="0"/>
              </a:spcAft>
              <a:defRPr/>
            </a:pPr>
            <a:r>
              <a:rPr lang="en-US" dirty="0">
                <a:latin typeface="Trebuchet MS" pitchFamily="34" charset="0"/>
              </a:rPr>
              <a:t>Using the LIKE Condition</a:t>
            </a:r>
          </a:p>
        </p:txBody>
      </p:sp>
      <p:sp>
        <p:nvSpPr>
          <p:cNvPr id="37891" name="Rectangle 2"/>
          <p:cNvSpPr>
            <a:spLocks noGrp="1" noChangeArrowheads="1"/>
          </p:cNvSpPr>
          <p:nvPr>
            <p:ph idx="1"/>
          </p:nvPr>
        </p:nvSpPr>
        <p:spPr>
          <a:xfrm>
            <a:off x="815975" y="1467643"/>
            <a:ext cx="7648575" cy="4524958"/>
          </a:xfrm>
        </p:spPr>
        <p:txBody>
          <a:bodyPr lIns="92075" tIns="46038" rIns="92075" bIns="46038">
            <a:spAutoFit/>
          </a:bodyPr>
          <a:lstStyle/>
          <a:p>
            <a:r>
              <a:rPr lang="en-US" altLang="en-US" dirty="0" smtClean="0">
                <a:latin typeface="Trebuchet MS" pitchFamily="34" charset="0"/>
              </a:rPr>
              <a:t>You can combine pattern-matching characters.</a:t>
            </a:r>
          </a:p>
          <a:p>
            <a:pPr>
              <a:buFontTx/>
              <a:buNone/>
            </a:pPr>
            <a:endParaRPr lang="en-US" altLang="en-US" dirty="0" smtClean="0">
              <a:latin typeface="Trebuchet MS" pitchFamily="34" charset="0"/>
            </a:endParaRPr>
          </a:p>
          <a:p>
            <a:pPr>
              <a:buFontTx/>
              <a:buNone/>
            </a:pPr>
            <a:endParaRPr lang="en-US" altLang="en-US" dirty="0" smtClean="0">
              <a:latin typeface="Trebuchet MS" pitchFamily="34" charset="0"/>
            </a:endParaRPr>
          </a:p>
          <a:p>
            <a:pPr>
              <a:buFontTx/>
              <a:buNone/>
            </a:pPr>
            <a:endParaRPr lang="en-US" altLang="en-US" dirty="0" smtClean="0">
              <a:latin typeface="Trebuchet MS" pitchFamily="34" charset="0"/>
            </a:endParaRPr>
          </a:p>
          <a:p>
            <a:pPr>
              <a:buFontTx/>
              <a:buNone/>
            </a:pPr>
            <a:endParaRPr lang="en-US" altLang="en-US" dirty="0" smtClean="0">
              <a:latin typeface="Trebuchet MS" pitchFamily="34" charset="0"/>
            </a:endParaRPr>
          </a:p>
          <a:p>
            <a:r>
              <a:rPr lang="en-US" altLang="en-US" dirty="0" smtClean="0">
                <a:latin typeface="Trebuchet MS" pitchFamily="34" charset="0"/>
              </a:rPr>
              <a:t>You can use the ESCAPE identifier to search for the actual </a:t>
            </a:r>
            <a:r>
              <a:rPr lang="en-US" altLang="en-US" i="1" dirty="0" smtClean="0">
                <a:latin typeface="Trebuchet MS" pitchFamily="34" charset="0"/>
              </a:rPr>
              <a:t>%</a:t>
            </a:r>
            <a:r>
              <a:rPr lang="en-US" altLang="en-US" dirty="0" smtClean="0">
                <a:latin typeface="Trebuchet MS" pitchFamily="34" charset="0"/>
              </a:rPr>
              <a:t> and </a:t>
            </a:r>
            <a:r>
              <a:rPr lang="en-US" altLang="en-US" i="1" dirty="0" smtClean="0">
                <a:latin typeface="Trebuchet MS" pitchFamily="34" charset="0"/>
              </a:rPr>
              <a:t>_ </a:t>
            </a:r>
            <a:r>
              <a:rPr lang="en-US" altLang="en-US" dirty="0" smtClean="0">
                <a:latin typeface="Trebuchet MS" pitchFamily="34" charset="0"/>
              </a:rPr>
              <a:t>symbols.</a:t>
            </a:r>
          </a:p>
        </p:txBody>
      </p:sp>
      <p:sp>
        <p:nvSpPr>
          <p:cNvPr id="74755" name="Rectangle 3"/>
          <p:cNvSpPr>
            <a:spLocks noChangeArrowheads="1"/>
          </p:cNvSpPr>
          <p:nvPr/>
        </p:nvSpPr>
        <p:spPr bwMode="blackWhite">
          <a:xfrm>
            <a:off x="987425" y="2682081"/>
            <a:ext cx="6945313" cy="8778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endParaRPr lang="en-US" b="1">
              <a:solidFill>
                <a:srgbClr val="000000"/>
              </a:solidFill>
              <a:latin typeface="Courier New" pitchFamily="49" charset="0"/>
            </a:endParaRPr>
          </a:p>
          <a:p>
            <a:pPr>
              <a:tabLst>
                <a:tab pos="1200150" algn="l"/>
              </a:tabLst>
              <a:defRPr/>
            </a:pPr>
            <a:endParaRPr lang="en-US" b="1">
              <a:solidFill>
                <a:srgbClr val="000000"/>
              </a:solidFill>
              <a:latin typeface="Courier New" pitchFamily="49" charset="0"/>
            </a:endParaRPr>
          </a:p>
        </p:txBody>
      </p:sp>
      <p:sp>
        <p:nvSpPr>
          <p:cNvPr id="37893" name="Rectangle 5"/>
          <p:cNvSpPr>
            <a:spLocks noChangeArrowheads="1"/>
          </p:cNvSpPr>
          <p:nvPr/>
        </p:nvSpPr>
        <p:spPr bwMode="auto">
          <a:xfrm>
            <a:off x="1023938" y="2643981"/>
            <a:ext cx="402590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tabLst>
                <a:tab pos="1200150" algn="l"/>
              </a:tabLst>
              <a:defRPr>
                <a:solidFill>
                  <a:schemeClr val="tx1"/>
                </a:solidFill>
                <a:latin typeface="Arial" charset="0"/>
              </a:defRPr>
            </a:lvl1pPr>
            <a:lvl2pPr marL="742950" indent="-285750">
              <a:tabLst>
                <a:tab pos="1200150" algn="l"/>
              </a:tabLst>
              <a:defRPr>
                <a:solidFill>
                  <a:schemeClr val="tx1"/>
                </a:solidFill>
                <a:latin typeface="Arial" charset="0"/>
              </a:defRPr>
            </a:lvl2pPr>
            <a:lvl3pPr marL="1143000" indent="-228600">
              <a:tabLst>
                <a:tab pos="1200150" algn="l"/>
              </a:tabLst>
              <a:defRPr>
                <a:solidFill>
                  <a:schemeClr val="tx1"/>
                </a:solidFill>
                <a:latin typeface="Arial" charset="0"/>
              </a:defRPr>
            </a:lvl3pPr>
            <a:lvl4pPr marL="1600200" indent="-228600">
              <a:tabLst>
                <a:tab pos="1200150" algn="l"/>
              </a:tabLst>
              <a:defRPr>
                <a:solidFill>
                  <a:schemeClr val="tx1"/>
                </a:solidFill>
                <a:latin typeface="Arial" charset="0"/>
              </a:defRPr>
            </a:lvl4pPr>
            <a:lvl5pPr marL="2057400" indent="-228600">
              <a:tabLst>
                <a:tab pos="1200150" algn="l"/>
              </a:tabLst>
              <a:defRPr>
                <a:solidFill>
                  <a:schemeClr val="tx1"/>
                </a:solidFill>
                <a:latin typeface="Arial" charset="0"/>
              </a:defRPr>
            </a:lvl5pPr>
            <a:lvl6pPr marL="2514600" indent="-228600" eaLnBrk="0" fontAlgn="base" hangingPunct="0">
              <a:spcBef>
                <a:spcPct val="0"/>
              </a:spcBef>
              <a:spcAft>
                <a:spcPct val="0"/>
              </a:spcAft>
              <a:tabLst>
                <a:tab pos="1200150" algn="l"/>
              </a:tabLst>
              <a:defRPr>
                <a:solidFill>
                  <a:schemeClr val="tx1"/>
                </a:solidFill>
                <a:latin typeface="Arial" charset="0"/>
              </a:defRPr>
            </a:lvl6pPr>
            <a:lvl7pPr marL="2971800" indent="-228600" eaLnBrk="0" fontAlgn="base" hangingPunct="0">
              <a:spcBef>
                <a:spcPct val="0"/>
              </a:spcBef>
              <a:spcAft>
                <a:spcPct val="0"/>
              </a:spcAft>
              <a:tabLst>
                <a:tab pos="1200150" algn="l"/>
              </a:tabLst>
              <a:defRPr>
                <a:solidFill>
                  <a:schemeClr val="tx1"/>
                </a:solidFill>
                <a:latin typeface="Arial" charset="0"/>
              </a:defRPr>
            </a:lvl7pPr>
            <a:lvl8pPr marL="3429000" indent="-228600" eaLnBrk="0" fontAlgn="base" hangingPunct="0">
              <a:spcBef>
                <a:spcPct val="0"/>
              </a:spcBef>
              <a:spcAft>
                <a:spcPct val="0"/>
              </a:spcAft>
              <a:tabLst>
                <a:tab pos="1200150" algn="l"/>
              </a:tabLst>
              <a:defRPr>
                <a:solidFill>
                  <a:schemeClr val="tx1"/>
                </a:solidFill>
                <a:latin typeface="Arial" charset="0"/>
              </a:defRPr>
            </a:lvl8pPr>
            <a:lvl9pPr marL="3886200" indent="-228600" eaLnBrk="0" fontAlgn="base" hangingPunct="0">
              <a:spcBef>
                <a:spcPct val="0"/>
              </a:spcBef>
              <a:spcAft>
                <a:spcPct val="0"/>
              </a:spcAft>
              <a:tabLst>
                <a:tab pos="1200150" algn="l"/>
              </a:tabLst>
              <a:defRPr>
                <a:solidFill>
                  <a:schemeClr val="tx1"/>
                </a:solidFill>
                <a:latin typeface="Arial" charset="0"/>
              </a:defRPr>
            </a:lvl9pPr>
          </a:lstStyle>
          <a:p>
            <a:r>
              <a:rPr lang="en-US" altLang="en-US" b="1">
                <a:solidFill>
                  <a:srgbClr val="000000"/>
                </a:solidFill>
                <a:latin typeface="Courier New" pitchFamily="49" charset="0"/>
              </a:rPr>
              <a:t>SELECT last_name</a:t>
            </a:r>
          </a:p>
          <a:p>
            <a:r>
              <a:rPr lang="en-US" altLang="en-US" b="1">
                <a:solidFill>
                  <a:srgbClr val="000000"/>
                </a:solidFill>
                <a:latin typeface="Courier New" pitchFamily="49" charset="0"/>
              </a:rPr>
              <a:t>FROM   employees</a:t>
            </a:r>
          </a:p>
          <a:p>
            <a:r>
              <a:rPr lang="en-US" altLang="en-US" b="1">
                <a:solidFill>
                  <a:srgbClr val="000000"/>
                </a:solidFill>
                <a:latin typeface="Courier New" pitchFamily="49" charset="0"/>
              </a:rPr>
              <a:t>WHERE  last_name LIKE '_o%';</a:t>
            </a:r>
          </a:p>
        </p:txBody>
      </p:sp>
      <p:sp>
        <p:nvSpPr>
          <p:cNvPr id="37894" name="Rectangle 6"/>
          <p:cNvSpPr>
            <a:spLocks noChangeArrowheads="1"/>
          </p:cNvSpPr>
          <p:nvPr/>
        </p:nvSpPr>
        <p:spPr bwMode="auto">
          <a:xfrm>
            <a:off x="3341688" y="3231356"/>
            <a:ext cx="1463675" cy="298450"/>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pic>
        <p:nvPicPr>
          <p:cNvPr id="3789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1075" y="3679031"/>
            <a:ext cx="698182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2779567151"/>
      </p:ext>
    </p:extLst>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ChangeArrowheads="1"/>
          </p:cNvSpPr>
          <p:nvPr/>
        </p:nvSpPr>
        <p:spPr bwMode="blackWhite">
          <a:xfrm>
            <a:off x="965200" y="2640013"/>
            <a:ext cx="6956425" cy="9398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endParaRPr lang="en-US" b="1">
              <a:solidFill>
                <a:srgbClr val="000000"/>
              </a:solidFill>
              <a:latin typeface="Courier New" pitchFamily="49" charset="0"/>
            </a:endParaRPr>
          </a:p>
          <a:p>
            <a:pPr>
              <a:tabLst>
                <a:tab pos="1200150" algn="l"/>
              </a:tabLst>
              <a:defRPr/>
            </a:pPr>
            <a:endParaRPr lang="en-US" b="1">
              <a:solidFill>
                <a:srgbClr val="000000"/>
              </a:solidFill>
              <a:latin typeface="Courier New" pitchFamily="49" charset="0"/>
            </a:endParaRPr>
          </a:p>
        </p:txBody>
      </p:sp>
      <p:sp>
        <p:nvSpPr>
          <p:cNvPr id="76803" name="Rectangle 3"/>
          <p:cNvSpPr>
            <a:spLocks noGrp="1" noChangeArrowheads="1"/>
          </p:cNvSpPr>
          <p:nvPr>
            <p:ph type="title"/>
          </p:nvPr>
        </p:nvSpPr>
        <p:spPr/>
        <p:txBody>
          <a:bodyPr lIns="92075" tIns="46038" rIns="92075" bIns="46038" anchor="t"/>
          <a:lstStyle/>
          <a:p>
            <a:pPr fontAlgn="auto">
              <a:spcAft>
                <a:spcPts val="0"/>
              </a:spcAft>
              <a:defRPr/>
            </a:pPr>
            <a:r>
              <a:rPr lang="en-US">
                <a:latin typeface="Trebuchet MS" pitchFamily="34" charset="0"/>
              </a:rPr>
              <a:t>Using the NULL Conditions</a:t>
            </a:r>
          </a:p>
        </p:txBody>
      </p:sp>
      <p:sp>
        <p:nvSpPr>
          <p:cNvPr id="38916" name="Rectangle 4"/>
          <p:cNvSpPr>
            <a:spLocks noGrp="1" noChangeArrowheads="1"/>
          </p:cNvSpPr>
          <p:nvPr>
            <p:ph idx="1"/>
          </p:nvPr>
        </p:nvSpPr>
        <p:spPr>
          <a:xfrm>
            <a:off x="685800" y="1935163"/>
            <a:ext cx="8077200" cy="579437"/>
          </a:xfrm>
        </p:spPr>
        <p:txBody>
          <a:bodyPr lIns="92075" tIns="46038" rIns="92075" bIns="46038">
            <a:spAutoFit/>
          </a:bodyPr>
          <a:lstStyle/>
          <a:p>
            <a:pPr>
              <a:buFontTx/>
              <a:buNone/>
            </a:pPr>
            <a:r>
              <a:rPr lang="en-US" altLang="en-US" smtClean="0">
                <a:latin typeface="Trebuchet MS" pitchFamily="34" charset="0"/>
              </a:rPr>
              <a:t>Test for nulls with the IS NULL operator.</a:t>
            </a:r>
          </a:p>
        </p:txBody>
      </p:sp>
      <p:sp>
        <p:nvSpPr>
          <p:cNvPr id="38917" name="Rectangle 5"/>
          <p:cNvSpPr>
            <a:spLocks noChangeArrowheads="1"/>
          </p:cNvSpPr>
          <p:nvPr/>
        </p:nvSpPr>
        <p:spPr bwMode="blackWhite">
          <a:xfrm>
            <a:off x="950913" y="2635250"/>
            <a:ext cx="7315200"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200150" algn="l"/>
              </a:tabLst>
              <a:defRPr>
                <a:solidFill>
                  <a:schemeClr val="tx1"/>
                </a:solidFill>
                <a:latin typeface="Arial" charset="0"/>
              </a:defRPr>
            </a:lvl1pPr>
            <a:lvl2pPr marL="742950" indent="-285750">
              <a:tabLst>
                <a:tab pos="1200150" algn="l"/>
              </a:tabLst>
              <a:defRPr>
                <a:solidFill>
                  <a:schemeClr val="tx1"/>
                </a:solidFill>
                <a:latin typeface="Arial" charset="0"/>
              </a:defRPr>
            </a:lvl2pPr>
            <a:lvl3pPr marL="1143000" indent="-228600">
              <a:tabLst>
                <a:tab pos="1200150" algn="l"/>
              </a:tabLst>
              <a:defRPr>
                <a:solidFill>
                  <a:schemeClr val="tx1"/>
                </a:solidFill>
                <a:latin typeface="Arial" charset="0"/>
              </a:defRPr>
            </a:lvl3pPr>
            <a:lvl4pPr marL="1600200" indent="-228600">
              <a:tabLst>
                <a:tab pos="1200150" algn="l"/>
              </a:tabLst>
              <a:defRPr>
                <a:solidFill>
                  <a:schemeClr val="tx1"/>
                </a:solidFill>
                <a:latin typeface="Arial" charset="0"/>
              </a:defRPr>
            </a:lvl4pPr>
            <a:lvl5pPr marL="2057400" indent="-228600">
              <a:tabLst>
                <a:tab pos="1200150" algn="l"/>
              </a:tabLst>
              <a:defRPr>
                <a:solidFill>
                  <a:schemeClr val="tx1"/>
                </a:solidFill>
                <a:latin typeface="Arial" charset="0"/>
              </a:defRPr>
            </a:lvl5pPr>
            <a:lvl6pPr marL="2514600" indent="-228600" eaLnBrk="0" fontAlgn="base" hangingPunct="0">
              <a:spcBef>
                <a:spcPct val="0"/>
              </a:spcBef>
              <a:spcAft>
                <a:spcPct val="0"/>
              </a:spcAft>
              <a:tabLst>
                <a:tab pos="1200150" algn="l"/>
              </a:tabLst>
              <a:defRPr>
                <a:solidFill>
                  <a:schemeClr val="tx1"/>
                </a:solidFill>
                <a:latin typeface="Arial" charset="0"/>
              </a:defRPr>
            </a:lvl6pPr>
            <a:lvl7pPr marL="2971800" indent="-228600" eaLnBrk="0" fontAlgn="base" hangingPunct="0">
              <a:spcBef>
                <a:spcPct val="0"/>
              </a:spcBef>
              <a:spcAft>
                <a:spcPct val="0"/>
              </a:spcAft>
              <a:tabLst>
                <a:tab pos="1200150" algn="l"/>
              </a:tabLst>
              <a:defRPr>
                <a:solidFill>
                  <a:schemeClr val="tx1"/>
                </a:solidFill>
                <a:latin typeface="Arial" charset="0"/>
              </a:defRPr>
            </a:lvl7pPr>
            <a:lvl8pPr marL="3429000" indent="-228600" eaLnBrk="0" fontAlgn="base" hangingPunct="0">
              <a:spcBef>
                <a:spcPct val="0"/>
              </a:spcBef>
              <a:spcAft>
                <a:spcPct val="0"/>
              </a:spcAft>
              <a:tabLst>
                <a:tab pos="1200150" algn="l"/>
              </a:tabLst>
              <a:defRPr>
                <a:solidFill>
                  <a:schemeClr val="tx1"/>
                </a:solidFill>
                <a:latin typeface="Arial" charset="0"/>
              </a:defRPr>
            </a:lvl8pPr>
            <a:lvl9pPr marL="3886200" indent="-228600" eaLnBrk="0" fontAlgn="base" hangingPunct="0">
              <a:spcBef>
                <a:spcPct val="0"/>
              </a:spcBef>
              <a:spcAft>
                <a:spcPct val="0"/>
              </a:spcAft>
              <a:tabLst>
                <a:tab pos="1200150" algn="l"/>
              </a:tabLst>
              <a:defRPr>
                <a:solidFill>
                  <a:schemeClr val="tx1"/>
                </a:solidFill>
                <a:latin typeface="Arial" charset="0"/>
              </a:defRPr>
            </a:lvl9pPr>
          </a:lstStyle>
          <a:p>
            <a:r>
              <a:rPr lang="en-US" altLang="en-US" b="1">
                <a:solidFill>
                  <a:srgbClr val="000000"/>
                </a:solidFill>
                <a:latin typeface="Courier New" pitchFamily="49" charset="0"/>
              </a:rPr>
              <a:t>SELECT last_name, manager_id</a:t>
            </a:r>
          </a:p>
          <a:p>
            <a:r>
              <a:rPr lang="en-US" altLang="en-US" b="1">
                <a:solidFill>
                  <a:srgbClr val="000000"/>
                </a:solidFill>
                <a:latin typeface="Courier New" pitchFamily="49" charset="0"/>
              </a:rPr>
              <a:t>FROM   employees</a:t>
            </a:r>
          </a:p>
          <a:p>
            <a:r>
              <a:rPr lang="en-US" altLang="en-US" b="1">
                <a:solidFill>
                  <a:srgbClr val="000000"/>
                </a:solidFill>
                <a:latin typeface="Courier New" pitchFamily="49" charset="0"/>
              </a:rPr>
              <a:t>WHERE  manager_id IS NULL;</a:t>
            </a:r>
          </a:p>
        </p:txBody>
      </p:sp>
      <p:sp>
        <p:nvSpPr>
          <p:cNvPr id="38918" name="Rectangle 6"/>
          <p:cNvSpPr>
            <a:spLocks noChangeArrowheads="1"/>
          </p:cNvSpPr>
          <p:nvPr/>
        </p:nvSpPr>
        <p:spPr bwMode="auto">
          <a:xfrm>
            <a:off x="1954213" y="3232150"/>
            <a:ext cx="2524125" cy="298450"/>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pic>
        <p:nvPicPr>
          <p:cNvPr id="3891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5200" y="3684588"/>
            <a:ext cx="70008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827514599"/>
      </p:ext>
    </p:extLst>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323056" y="1524000"/>
            <a:ext cx="8326438" cy="641239"/>
          </a:xfrm>
        </p:spPr>
        <p:txBody>
          <a:bodyPr lIns="92075" tIns="46038" rIns="92075" bIns="46038" anchor="t"/>
          <a:lstStyle/>
          <a:p>
            <a:pPr fontAlgn="auto">
              <a:spcAft>
                <a:spcPts val="0"/>
              </a:spcAft>
              <a:defRPr/>
            </a:pPr>
            <a:r>
              <a:rPr lang="en-US">
                <a:latin typeface="Trebuchet MS" pitchFamily="34" charset="0"/>
              </a:rPr>
              <a:t>Logical Conditions</a:t>
            </a:r>
          </a:p>
        </p:txBody>
      </p:sp>
      <p:sp>
        <p:nvSpPr>
          <p:cNvPr id="39939" name="Rectangle 3"/>
          <p:cNvSpPr>
            <a:spLocks noChangeArrowheads="1"/>
          </p:cNvSpPr>
          <p:nvPr/>
        </p:nvSpPr>
        <p:spPr bwMode="blackWhite">
          <a:xfrm>
            <a:off x="1471613" y="2528887"/>
            <a:ext cx="1758950" cy="2871788"/>
          </a:xfrm>
          <a:prstGeom prst="rect">
            <a:avLst/>
          </a:prstGeom>
          <a:solidFill>
            <a:srgbClr val="FFCC99"/>
          </a:solidFill>
          <a:ln w="25400">
            <a:solidFill>
              <a:srgbClr val="000000"/>
            </a:solidFill>
            <a:miter lim="800000"/>
            <a:headEnd/>
            <a:tailEnd/>
          </a:ln>
        </p:spPr>
        <p:txBody>
          <a:bodyPr lIns="92075" tIns="46038" rIns="92075" bIns="46038"/>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nSpc>
                <a:spcPct val="130000"/>
              </a:lnSpc>
              <a:spcBef>
                <a:spcPct val="60000"/>
              </a:spcBef>
            </a:pPr>
            <a:r>
              <a:rPr lang="en-US" altLang="en-US" b="1">
                <a:solidFill>
                  <a:srgbClr val="000000"/>
                </a:solidFill>
              </a:rPr>
              <a:t>Operator</a:t>
            </a:r>
          </a:p>
          <a:p>
            <a:pPr>
              <a:lnSpc>
                <a:spcPct val="130000"/>
              </a:lnSpc>
              <a:spcBef>
                <a:spcPct val="60000"/>
              </a:spcBef>
            </a:pPr>
            <a:r>
              <a:rPr lang="en-US" altLang="en-US" b="1">
                <a:solidFill>
                  <a:srgbClr val="000000"/>
                </a:solidFill>
                <a:latin typeface="Courier New" pitchFamily="49" charset="0"/>
              </a:rPr>
              <a:t>AND</a:t>
            </a:r>
            <a:br>
              <a:rPr lang="en-US" altLang="en-US" b="1">
                <a:solidFill>
                  <a:srgbClr val="000000"/>
                </a:solidFill>
                <a:latin typeface="Courier New" pitchFamily="49" charset="0"/>
              </a:rPr>
            </a:br>
            <a:r>
              <a:rPr lang="en-US" altLang="en-US" b="1">
                <a:solidFill>
                  <a:srgbClr val="000000"/>
                </a:solidFill>
              </a:rPr>
              <a:t/>
            </a:r>
            <a:br>
              <a:rPr lang="en-US" altLang="en-US" b="1">
                <a:solidFill>
                  <a:srgbClr val="000000"/>
                </a:solidFill>
              </a:rPr>
            </a:br>
            <a:r>
              <a:rPr lang="en-US" altLang="en-US" b="1">
                <a:solidFill>
                  <a:srgbClr val="000000"/>
                </a:solidFill>
                <a:latin typeface="Courier New" pitchFamily="49" charset="0"/>
              </a:rPr>
              <a:t>OR</a:t>
            </a:r>
          </a:p>
          <a:p>
            <a:pPr>
              <a:lnSpc>
                <a:spcPct val="130000"/>
              </a:lnSpc>
              <a:spcBef>
                <a:spcPct val="60000"/>
              </a:spcBef>
            </a:pPr>
            <a:r>
              <a:rPr lang="en-US" altLang="en-US" b="1">
                <a:solidFill>
                  <a:srgbClr val="000000"/>
                </a:solidFill>
              </a:rPr>
              <a:t/>
            </a:r>
            <a:br>
              <a:rPr lang="en-US" altLang="en-US" b="1">
                <a:solidFill>
                  <a:srgbClr val="000000"/>
                </a:solidFill>
              </a:rPr>
            </a:br>
            <a:r>
              <a:rPr lang="en-US" altLang="en-US" b="1">
                <a:solidFill>
                  <a:srgbClr val="000000"/>
                </a:solidFill>
                <a:latin typeface="Courier New" pitchFamily="49" charset="0"/>
              </a:rPr>
              <a:t>NOT</a:t>
            </a:r>
          </a:p>
        </p:txBody>
      </p:sp>
      <p:sp>
        <p:nvSpPr>
          <p:cNvPr id="39940" name="Rectangle 4"/>
          <p:cNvSpPr>
            <a:spLocks noChangeArrowheads="1"/>
          </p:cNvSpPr>
          <p:nvPr/>
        </p:nvSpPr>
        <p:spPr bwMode="blackWhite">
          <a:xfrm>
            <a:off x="3211513" y="2528887"/>
            <a:ext cx="4298950" cy="2867025"/>
          </a:xfrm>
          <a:prstGeom prst="rect">
            <a:avLst/>
          </a:prstGeom>
          <a:solidFill>
            <a:srgbClr val="FFCC99"/>
          </a:solidFill>
          <a:ln w="25400">
            <a:solidFill>
              <a:srgbClr val="000000"/>
            </a:solidFill>
            <a:miter lim="800000"/>
            <a:headEnd/>
            <a:tailEnd/>
          </a:ln>
        </p:spPr>
        <p:txBody>
          <a:bodyPr lIns="92075" tIns="46038" rIns="92075" bIns="46038">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nSpc>
                <a:spcPct val="120000"/>
              </a:lnSpc>
              <a:spcBef>
                <a:spcPct val="60000"/>
              </a:spcBef>
            </a:pPr>
            <a:r>
              <a:rPr lang="en-US" altLang="en-US" b="1">
                <a:solidFill>
                  <a:srgbClr val="000000"/>
                </a:solidFill>
              </a:rPr>
              <a:t>Meaning</a:t>
            </a:r>
          </a:p>
          <a:p>
            <a:pPr>
              <a:lnSpc>
                <a:spcPct val="120000"/>
              </a:lnSpc>
              <a:spcBef>
                <a:spcPct val="60000"/>
              </a:spcBef>
            </a:pPr>
            <a:r>
              <a:rPr lang="en-US" altLang="en-US" b="1">
                <a:solidFill>
                  <a:srgbClr val="000000"/>
                </a:solidFill>
              </a:rPr>
              <a:t>Returns </a:t>
            </a:r>
            <a:r>
              <a:rPr lang="en-US" altLang="en-US" b="1">
                <a:solidFill>
                  <a:srgbClr val="000000"/>
                </a:solidFill>
                <a:latin typeface="Courier New" pitchFamily="49" charset="0"/>
              </a:rPr>
              <a:t>TRUE</a:t>
            </a:r>
            <a:r>
              <a:rPr lang="en-US" altLang="en-US" b="1">
                <a:solidFill>
                  <a:srgbClr val="000000"/>
                </a:solidFill>
              </a:rPr>
              <a:t> if </a:t>
            </a:r>
            <a:r>
              <a:rPr lang="en-US" altLang="en-US" b="1" i="1">
                <a:solidFill>
                  <a:srgbClr val="000000"/>
                </a:solidFill>
              </a:rPr>
              <a:t>both </a:t>
            </a:r>
            <a:r>
              <a:rPr lang="en-US" altLang="en-US" b="1">
                <a:solidFill>
                  <a:srgbClr val="000000"/>
                </a:solidFill>
              </a:rPr>
              <a:t>component conditions are true	</a:t>
            </a:r>
          </a:p>
          <a:p>
            <a:pPr>
              <a:lnSpc>
                <a:spcPct val="120000"/>
              </a:lnSpc>
              <a:spcBef>
                <a:spcPct val="60000"/>
              </a:spcBef>
            </a:pPr>
            <a:r>
              <a:rPr lang="en-US" altLang="en-US" b="1">
                <a:solidFill>
                  <a:srgbClr val="000000"/>
                </a:solidFill>
              </a:rPr>
              <a:t>Returns </a:t>
            </a:r>
            <a:r>
              <a:rPr lang="en-US" altLang="en-US" b="1">
                <a:solidFill>
                  <a:srgbClr val="000000"/>
                </a:solidFill>
                <a:latin typeface="Courier New" pitchFamily="49" charset="0"/>
              </a:rPr>
              <a:t>TRUE</a:t>
            </a:r>
            <a:r>
              <a:rPr lang="en-US" altLang="en-US" b="1">
                <a:solidFill>
                  <a:srgbClr val="000000"/>
                </a:solidFill>
              </a:rPr>
              <a:t> if </a:t>
            </a:r>
            <a:r>
              <a:rPr lang="en-US" altLang="en-US" b="1" i="1">
                <a:solidFill>
                  <a:srgbClr val="000000"/>
                </a:solidFill>
              </a:rPr>
              <a:t>either </a:t>
            </a:r>
            <a:r>
              <a:rPr lang="en-US" altLang="en-US" b="1">
                <a:solidFill>
                  <a:srgbClr val="000000"/>
                </a:solidFill>
              </a:rPr>
              <a:t>component condition is true</a:t>
            </a:r>
          </a:p>
          <a:p>
            <a:pPr>
              <a:lnSpc>
                <a:spcPct val="110000"/>
              </a:lnSpc>
              <a:spcBef>
                <a:spcPct val="60000"/>
              </a:spcBef>
            </a:pPr>
            <a:r>
              <a:rPr lang="en-US" altLang="en-US" b="1">
                <a:solidFill>
                  <a:srgbClr val="000000"/>
                </a:solidFill>
              </a:rPr>
              <a:t>Returns </a:t>
            </a:r>
            <a:r>
              <a:rPr lang="en-US" altLang="en-US" b="1">
                <a:solidFill>
                  <a:srgbClr val="000000"/>
                </a:solidFill>
                <a:latin typeface="Courier New" pitchFamily="49" charset="0"/>
              </a:rPr>
              <a:t>TRUE</a:t>
            </a:r>
            <a:r>
              <a:rPr lang="en-US" altLang="en-US" b="1">
                <a:solidFill>
                  <a:srgbClr val="000000"/>
                </a:solidFill>
              </a:rPr>
              <a:t> if the following  condition is false</a:t>
            </a:r>
          </a:p>
        </p:txBody>
      </p:sp>
      <p:sp>
        <p:nvSpPr>
          <p:cNvPr id="39941" name="Line 5"/>
          <p:cNvSpPr>
            <a:spLocks noChangeShapeType="1"/>
          </p:cNvSpPr>
          <p:nvPr/>
        </p:nvSpPr>
        <p:spPr bwMode="auto">
          <a:xfrm>
            <a:off x="1470026" y="2947987"/>
            <a:ext cx="6032500" cy="7938"/>
          </a:xfrm>
          <a:prstGeom prst="line">
            <a:avLst/>
          </a:prstGeom>
          <a:noFill/>
          <a:ln w="508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9942" name="Line 6"/>
          <p:cNvSpPr>
            <a:spLocks noChangeShapeType="1"/>
          </p:cNvSpPr>
          <p:nvPr/>
        </p:nvSpPr>
        <p:spPr bwMode="auto">
          <a:xfrm>
            <a:off x="1468438" y="3816350"/>
            <a:ext cx="603567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9943" name="Line 7"/>
          <p:cNvSpPr>
            <a:spLocks noChangeShapeType="1"/>
          </p:cNvSpPr>
          <p:nvPr/>
        </p:nvSpPr>
        <p:spPr bwMode="auto">
          <a:xfrm>
            <a:off x="1468438" y="4646612"/>
            <a:ext cx="604837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877856449"/>
      </p:ext>
    </p:extLst>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p:cNvSpPr>
          <p:nvPr/>
        </p:nvSpPr>
        <p:spPr bwMode="blackWhite">
          <a:xfrm>
            <a:off x="984250" y="2346325"/>
            <a:ext cx="6980238" cy="11906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endParaRPr lang="en-US" b="1">
              <a:solidFill>
                <a:srgbClr val="000000"/>
              </a:solidFill>
              <a:latin typeface="Courier New" pitchFamily="49" charset="0"/>
            </a:endParaRPr>
          </a:p>
          <a:p>
            <a:pPr>
              <a:tabLst>
                <a:tab pos="1200150" algn="l"/>
              </a:tabLst>
              <a:defRPr/>
            </a:pPr>
            <a:endParaRPr lang="en-US" b="1">
              <a:solidFill>
                <a:srgbClr val="000000"/>
              </a:solidFill>
              <a:latin typeface="Courier New" pitchFamily="49" charset="0"/>
            </a:endParaRPr>
          </a:p>
        </p:txBody>
      </p:sp>
      <p:sp>
        <p:nvSpPr>
          <p:cNvPr id="80899" name="Rectangle 3"/>
          <p:cNvSpPr>
            <a:spLocks noGrp="1" noChangeArrowheads="1"/>
          </p:cNvSpPr>
          <p:nvPr>
            <p:ph type="title"/>
          </p:nvPr>
        </p:nvSpPr>
        <p:spPr/>
        <p:txBody>
          <a:bodyPr lIns="92075" tIns="46038" rIns="92075" bIns="46038" anchor="t"/>
          <a:lstStyle/>
          <a:p>
            <a:pPr fontAlgn="auto">
              <a:spcAft>
                <a:spcPts val="0"/>
              </a:spcAft>
              <a:defRPr/>
            </a:pPr>
            <a:r>
              <a:rPr lang="en-US">
                <a:latin typeface="Trebuchet MS" pitchFamily="34" charset="0"/>
              </a:rPr>
              <a:t>Using the AND Operator</a:t>
            </a:r>
          </a:p>
        </p:txBody>
      </p:sp>
      <p:sp>
        <p:nvSpPr>
          <p:cNvPr id="40964" name="Rectangle 4"/>
          <p:cNvSpPr>
            <a:spLocks noChangeArrowheads="1"/>
          </p:cNvSpPr>
          <p:nvPr/>
        </p:nvSpPr>
        <p:spPr bwMode="auto">
          <a:xfrm>
            <a:off x="889000" y="1793875"/>
            <a:ext cx="5536772" cy="417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346075">
              <a:tabLst>
                <a:tab pos="571500" algn="l"/>
              </a:tabLst>
              <a:defRPr>
                <a:solidFill>
                  <a:schemeClr val="tx1"/>
                </a:solidFill>
                <a:latin typeface="Arial" charset="0"/>
              </a:defRPr>
            </a:lvl1pPr>
            <a:lvl2pPr marL="742950" indent="-285750" defTabSz="346075">
              <a:tabLst>
                <a:tab pos="571500" algn="l"/>
              </a:tabLst>
              <a:defRPr>
                <a:solidFill>
                  <a:schemeClr val="tx1"/>
                </a:solidFill>
                <a:latin typeface="Arial" charset="0"/>
              </a:defRPr>
            </a:lvl2pPr>
            <a:lvl3pPr marL="1143000" indent="-228600" defTabSz="346075">
              <a:tabLst>
                <a:tab pos="571500" algn="l"/>
              </a:tabLst>
              <a:defRPr>
                <a:solidFill>
                  <a:schemeClr val="tx1"/>
                </a:solidFill>
                <a:latin typeface="Arial" charset="0"/>
              </a:defRPr>
            </a:lvl3pPr>
            <a:lvl4pPr marL="1600200" indent="-228600" defTabSz="346075">
              <a:tabLst>
                <a:tab pos="571500" algn="l"/>
              </a:tabLst>
              <a:defRPr>
                <a:solidFill>
                  <a:schemeClr val="tx1"/>
                </a:solidFill>
                <a:latin typeface="Arial" charset="0"/>
              </a:defRPr>
            </a:lvl4pPr>
            <a:lvl5pPr marL="2057400" indent="-228600" defTabSz="346075">
              <a:tabLst>
                <a:tab pos="571500" algn="l"/>
              </a:tabLst>
              <a:defRPr>
                <a:solidFill>
                  <a:schemeClr val="tx1"/>
                </a:solidFill>
                <a:latin typeface="Arial" charset="0"/>
              </a:defRPr>
            </a:lvl5pPr>
            <a:lvl6pPr marL="2514600" indent="-228600" defTabSz="346075" eaLnBrk="0" fontAlgn="base" hangingPunct="0">
              <a:spcBef>
                <a:spcPct val="0"/>
              </a:spcBef>
              <a:spcAft>
                <a:spcPct val="0"/>
              </a:spcAft>
              <a:tabLst>
                <a:tab pos="571500" algn="l"/>
              </a:tabLst>
              <a:defRPr>
                <a:solidFill>
                  <a:schemeClr val="tx1"/>
                </a:solidFill>
                <a:latin typeface="Arial" charset="0"/>
              </a:defRPr>
            </a:lvl6pPr>
            <a:lvl7pPr marL="2971800" indent="-228600" defTabSz="346075" eaLnBrk="0" fontAlgn="base" hangingPunct="0">
              <a:spcBef>
                <a:spcPct val="0"/>
              </a:spcBef>
              <a:spcAft>
                <a:spcPct val="0"/>
              </a:spcAft>
              <a:tabLst>
                <a:tab pos="571500" algn="l"/>
              </a:tabLst>
              <a:defRPr>
                <a:solidFill>
                  <a:schemeClr val="tx1"/>
                </a:solidFill>
                <a:latin typeface="Arial" charset="0"/>
              </a:defRPr>
            </a:lvl7pPr>
            <a:lvl8pPr marL="3429000" indent="-228600" defTabSz="346075" eaLnBrk="0" fontAlgn="base" hangingPunct="0">
              <a:spcBef>
                <a:spcPct val="0"/>
              </a:spcBef>
              <a:spcAft>
                <a:spcPct val="0"/>
              </a:spcAft>
              <a:tabLst>
                <a:tab pos="571500" algn="l"/>
              </a:tabLst>
              <a:defRPr>
                <a:solidFill>
                  <a:schemeClr val="tx1"/>
                </a:solidFill>
                <a:latin typeface="Arial" charset="0"/>
              </a:defRPr>
            </a:lvl8pPr>
            <a:lvl9pPr marL="3886200" indent="-228600" defTabSz="346075" eaLnBrk="0" fontAlgn="base" hangingPunct="0">
              <a:spcBef>
                <a:spcPct val="0"/>
              </a:spcBef>
              <a:spcAft>
                <a:spcPct val="0"/>
              </a:spcAft>
              <a:tabLst>
                <a:tab pos="571500" algn="l"/>
              </a:tabLst>
              <a:defRPr>
                <a:solidFill>
                  <a:schemeClr val="tx1"/>
                </a:solidFill>
                <a:latin typeface="Arial" charset="0"/>
              </a:defRPr>
            </a:lvl9pPr>
          </a:lstStyle>
          <a:p>
            <a:pPr>
              <a:lnSpc>
                <a:spcPct val="95000"/>
              </a:lnSpc>
              <a:spcBef>
                <a:spcPct val="35000"/>
              </a:spcBef>
            </a:pPr>
            <a:r>
              <a:rPr lang="en-US" altLang="en-US" sz="2200" b="1" dirty="0">
                <a:latin typeface="Courier New" pitchFamily="49" charset="0"/>
              </a:rPr>
              <a:t>AND</a:t>
            </a:r>
            <a:r>
              <a:rPr lang="en-US" altLang="en-US" sz="2200" b="1" dirty="0"/>
              <a:t> requires both conditions to be true.</a:t>
            </a:r>
          </a:p>
        </p:txBody>
      </p:sp>
      <p:sp>
        <p:nvSpPr>
          <p:cNvPr id="40965" name="Rectangle 5"/>
          <p:cNvSpPr>
            <a:spLocks noChangeArrowheads="1"/>
          </p:cNvSpPr>
          <p:nvPr/>
        </p:nvSpPr>
        <p:spPr bwMode="blackWhite">
          <a:xfrm>
            <a:off x="965200" y="2333625"/>
            <a:ext cx="73152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200150" algn="l"/>
              </a:tabLst>
              <a:defRPr>
                <a:solidFill>
                  <a:schemeClr val="tx1"/>
                </a:solidFill>
                <a:latin typeface="Arial" charset="0"/>
              </a:defRPr>
            </a:lvl1pPr>
            <a:lvl2pPr marL="742950" indent="-285750">
              <a:tabLst>
                <a:tab pos="1200150" algn="l"/>
              </a:tabLst>
              <a:defRPr>
                <a:solidFill>
                  <a:schemeClr val="tx1"/>
                </a:solidFill>
                <a:latin typeface="Arial" charset="0"/>
              </a:defRPr>
            </a:lvl2pPr>
            <a:lvl3pPr marL="1143000" indent="-228600">
              <a:tabLst>
                <a:tab pos="1200150" algn="l"/>
              </a:tabLst>
              <a:defRPr>
                <a:solidFill>
                  <a:schemeClr val="tx1"/>
                </a:solidFill>
                <a:latin typeface="Arial" charset="0"/>
              </a:defRPr>
            </a:lvl3pPr>
            <a:lvl4pPr marL="1600200" indent="-228600">
              <a:tabLst>
                <a:tab pos="1200150" algn="l"/>
              </a:tabLst>
              <a:defRPr>
                <a:solidFill>
                  <a:schemeClr val="tx1"/>
                </a:solidFill>
                <a:latin typeface="Arial" charset="0"/>
              </a:defRPr>
            </a:lvl4pPr>
            <a:lvl5pPr marL="2057400" indent="-228600">
              <a:tabLst>
                <a:tab pos="1200150" algn="l"/>
              </a:tabLst>
              <a:defRPr>
                <a:solidFill>
                  <a:schemeClr val="tx1"/>
                </a:solidFill>
                <a:latin typeface="Arial" charset="0"/>
              </a:defRPr>
            </a:lvl5pPr>
            <a:lvl6pPr marL="2514600" indent="-228600" eaLnBrk="0" fontAlgn="base" hangingPunct="0">
              <a:spcBef>
                <a:spcPct val="0"/>
              </a:spcBef>
              <a:spcAft>
                <a:spcPct val="0"/>
              </a:spcAft>
              <a:tabLst>
                <a:tab pos="1200150" algn="l"/>
              </a:tabLst>
              <a:defRPr>
                <a:solidFill>
                  <a:schemeClr val="tx1"/>
                </a:solidFill>
                <a:latin typeface="Arial" charset="0"/>
              </a:defRPr>
            </a:lvl6pPr>
            <a:lvl7pPr marL="2971800" indent="-228600" eaLnBrk="0" fontAlgn="base" hangingPunct="0">
              <a:spcBef>
                <a:spcPct val="0"/>
              </a:spcBef>
              <a:spcAft>
                <a:spcPct val="0"/>
              </a:spcAft>
              <a:tabLst>
                <a:tab pos="1200150" algn="l"/>
              </a:tabLst>
              <a:defRPr>
                <a:solidFill>
                  <a:schemeClr val="tx1"/>
                </a:solidFill>
                <a:latin typeface="Arial" charset="0"/>
              </a:defRPr>
            </a:lvl7pPr>
            <a:lvl8pPr marL="3429000" indent="-228600" eaLnBrk="0" fontAlgn="base" hangingPunct="0">
              <a:spcBef>
                <a:spcPct val="0"/>
              </a:spcBef>
              <a:spcAft>
                <a:spcPct val="0"/>
              </a:spcAft>
              <a:tabLst>
                <a:tab pos="1200150" algn="l"/>
              </a:tabLst>
              <a:defRPr>
                <a:solidFill>
                  <a:schemeClr val="tx1"/>
                </a:solidFill>
                <a:latin typeface="Arial" charset="0"/>
              </a:defRPr>
            </a:lvl8pPr>
            <a:lvl9pPr marL="3886200" indent="-228600" eaLnBrk="0" fontAlgn="base" hangingPunct="0">
              <a:spcBef>
                <a:spcPct val="0"/>
              </a:spcBef>
              <a:spcAft>
                <a:spcPct val="0"/>
              </a:spcAft>
              <a:tabLst>
                <a:tab pos="1200150" algn="l"/>
              </a:tabLst>
              <a:defRPr>
                <a:solidFill>
                  <a:schemeClr val="tx1"/>
                </a:solidFill>
                <a:latin typeface="Arial" charset="0"/>
              </a:defRPr>
            </a:lvl9pPr>
          </a:lstStyle>
          <a:p>
            <a:r>
              <a:rPr lang="en-US" altLang="en-US" b="1">
                <a:solidFill>
                  <a:srgbClr val="000000"/>
                </a:solidFill>
                <a:latin typeface="Courier New" pitchFamily="49" charset="0"/>
              </a:rPr>
              <a:t>SELECT employee_id, last_name, job_id, salary</a:t>
            </a:r>
          </a:p>
          <a:p>
            <a:r>
              <a:rPr lang="en-US" altLang="en-US" b="1">
                <a:solidFill>
                  <a:srgbClr val="000000"/>
                </a:solidFill>
                <a:latin typeface="Courier New" pitchFamily="49" charset="0"/>
              </a:rPr>
              <a:t>FROM   employees</a:t>
            </a:r>
          </a:p>
          <a:p>
            <a:r>
              <a:rPr lang="en-US" altLang="en-US" b="1">
                <a:solidFill>
                  <a:srgbClr val="000000"/>
                </a:solidFill>
                <a:latin typeface="Courier New" pitchFamily="49" charset="0"/>
              </a:rPr>
              <a:t>WHERE  salary &gt;=10000</a:t>
            </a:r>
          </a:p>
          <a:p>
            <a:r>
              <a:rPr lang="en-US" altLang="en-US" b="1">
                <a:solidFill>
                  <a:srgbClr val="000000"/>
                </a:solidFill>
                <a:latin typeface="Courier New" pitchFamily="49" charset="0"/>
              </a:rPr>
              <a:t>AND    job_id LIKE '%MAN%';</a:t>
            </a:r>
          </a:p>
        </p:txBody>
      </p:sp>
      <p:sp>
        <p:nvSpPr>
          <p:cNvPr id="40966" name="Rectangle 6"/>
          <p:cNvSpPr>
            <a:spLocks noChangeArrowheads="1"/>
          </p:cNvSpPr>
          <p:nvPr/>
        </p:nvSpPr>
        <p:spPr bwMode="auto">
          <a:xfrm>
            <a:off x="1952625" y="2944813"/>
            <a:ext cx="2662238" cy="558800"/>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pic>
        <p:nvPicPr>
          <p:cNvPr id="4096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250" y="3656013"/>
            <a:ext cx="70104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1442330921"/>
      </p:ext>
    </p:extLst>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ChangeArrowheads="1"/>
          </p:cNvSpPr>
          <p:nvPr/>
        </p:nvSpPr>
        <p:spPr bwMode="blackWhite">
          <a:xfrm>
            <a:off x="1044575" y="1846263"/>
            <a:ext cx="6969125" cy="11906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endParaRPr lang="en-US" b="1">
              <a:solidFill>
                <a:srgbClr val="000000"/>
              </a:solidFill>
              <a:latin typeface="Courier New" pitchFamily="49" charset="0"/>
            </a:endParaRPr>
          </a:p>
          <a:p>
            <a:pPr>
              <a:tabLst>
                <a:tab pos="1200150" algn="l"/>
              </a:tabLst>
              <a:defRPr/>
            </a:pPr>
            <a:endParaRPr lang="en-US" b="1">
              <a:solidFill>
                <a:srgbClr val="000000"/>
              </a:solidFill>
              <a:latin typeface="Courier New" pitchFamily="49" charset="0"/>
            </a:endParaRPr>
          </a:p>
        </p:txBody>
      </p:sp>
      <p:sp>
        <p:nvSpPr>
          <p:cNvPr id="82947" name="Rectangle 3"/>
          <p:cNvSpPr>
            <a:spLocks noGrp="1" noChangeArrowheads="1"/>
          </p:cNvSpPr>
          <p:nvPr>
            <p:ph type="title"/>
          </p:nvPr>
        </p:nvSpPr>
        <p:spPr/>
        <p:txBody>
          <a:bodyPr lIns="92075" tIns="46038" rIns="92075" bIns="46038" anchor="t"/>
          <a:lstStyle/>
          <a:p>
            <a:pPr fontAlgn="auto">
              <a:spcAft>
                <a:spcPts val="0"/>
              </a:spcAft>
              <a:defRPr/>
            </a:pPr>
            <a:r>
              <a:rPr lang="en-US">
                <a:latin typeface="Trebuchet MS" pitchFamily="34" charset="0"/>
              </a:rPr>
              <a:t>Using the OR Operator</a:t>
            </a:r>
          </a:p>
        </p:txBody>
      </p:sp>
      <p:sp>
        <p:nvSpPr>
          <p:cNvPr id="41988" name="Rectangle 5"/>
          <p:cNvSpPr>
            <a:spLocks noChangeArrowheads="1"/>
          </p:cNvSpPr>
          <p:nvPr/>
        </p:nvSpPr>
        <p:spPr bwMode="blackWhite">
          <a:xfrm>
            <a:off x="1042988" y="1828800"/>
            <a:ext cx="6473825"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200150" algn="l"/>
              </a:tabLst>
              <a:defRPr>
                <a:solidFill>
                  <a:schemeClr val="tx1"/>
                </a:solidFill>
                <a:latin typeface="Arial" charset="0"/>
              </a:defRPr>
            </a:lvl1pPr>
            <a:lvl2pPr marL="742950" indent="-285750">
              <a:tabLst>
                <a:tab pos="1200150" algn="l"/>
              </a:tabLst>
              <a:defRPr>
                <a:solidFill>
                  <a:schemeClr val="tx1"/>
                </a:solidFill>
                <a:latin typeface="Arial" charset="0"/>
              </a:defRPr>
            </a:lvl2pPr>
            <a:lvl3pPr marL="1143000" indent="-228600">
              <a:tabLst>
                <a:tab pos="1200150" algn="l"/>
              </a:tabLst>
              <a:defRPr>
                <a:solidFill>
                  <a:schemeClr val="tx1"/>
                </a:solidFill>
                <a:latin typeface="Arial" charset="0"/>
              </a:defRPr>
            </a:lvl3pPr>
            <a:lvl4pPr marL="1600200" indent="-228600">
              <a:tabLst>
                <a:tab pos="1200150" algn="l"/>
              </a:tabLst>
              <a:defRPr>
                <a:solidFill>
                  <a:schemeClr val="tx1"/>
                </a:solidFill>
                <a:latin typeface="Arial" charset="0"/>
              </a:defRPr>
            </a:lvl4pPr>
            <a:lvl5pPr marL="2057400" indent="-228600">
              <a:tabLst>
                <a:tab pos="1200150" algn="l"/>
              </a:tabLst>
              <a:defRPr>
                <a:solidFill>
                  <a:schemeClr val="tx1"/>
                </a:solidFill>
                <a:latin typeface="Arial" charset="0"/>
              </a:defRPr>
            </a:lvl5pPr>
            <a:lvl6pPr marL="2514600" indent="-228600" eaLnBrk="0" fontAlgn="base" hangingPunct="0">
              <a:spcBef>
                <a:spcPct val="0"/>
              </a:spcBef>
              <a:spcAft>
                <a:spcPct val="0"/>
              </a:spcAft>
              <a:tabLst>
                <a:tab pos="1200150" algn="l"/>
              </a:tabLst>
              <a:defRPr>
                <a:solidFill>
                  <a:schemeClr val="tx1"/>
                </a:solidFill>
                <a:latin typeface="Arial" charset="0"/>
              </a:defRPr>
            </a:lvl6pPr>
            <a:lvl7pPr marL="2971800" indent="-228600" eaLnBrk="0" fontAlgn="base" hangingPunct="0">
              <a:spcBef>
                <a:spcPct val="0"/>
              </a:spcBef>
              <a:spcAft>
                <a:spcPct val="0"/>
              </a:spcAft>
              <a:tabLst>
                <a:tab pos="1200150" algn="l"/>
              </a:tabLst>
              <a:defRPr>
                <a:solidFill>
                  <a:schemeClr val="tx1"/>
                </a:solidFill>
                <a:latin typeface="Arial" charset="0"/>
              </a:defRPr>
            </a:lvl7pPr>
            <a:lvl8pPr marL="3429000" indent="-228600" eaLnBrk="0" fontAlgn="base" hangingPunct="0">
              <a:spcBef>
                <a:spcPct val="0"/>
              </a:spcBef>
              <a:spcAft>
                <a:spcPct val="0"/>
              </a:spcAft>
              <a:tabLst>
                <a:tab pos="1200150" algn="l"/>
              </a:tabLst>
              <a:defRPr>
                <a:solidFill>
                  <a:schemeClr val="tx1"/>
                </a:solidFill>
                <a:latin typeface="Arial" charset="0"/>
              </a:defRPr>
            </a:lvl8pPr>
            <a:lvl9pPr marL="3886200" indent="-228600" eaLnBrk="0" fontAlgn="base" hangingPunct="0">
              <a:spcBef>
                <a:spcPct val="0"/>
              </a:spcBef>
              <a:spcAft>
                <a:spcPct val="0"/>
              </a:spcAft>
              <a:tabLst>
                <a:tab pos="1200150" algn="l"/>
              </a:tabLst>
              <a:defRPr>
                <a:solidFill>
                  <a:schemeClr val="tx1"/>
                </a:solidFill>
                <a:latin typeface="Arial" charset="0"/>
              </a:defRPr>
            </a:lvl9pPr>
          </a:lstStyle>
          <a:p>
            <a:r>
              <a:rPr lang="en-US" altLang="en-US" b="1">
                <a:solidFill>
                  <a:srgbClr val="000000"/>
                </a:solidFill>
                <a:latin typeface="Courier New" pitchFamily="49" charset="0"/>
              </a:rPr>
              <a:t>SELECT employee_id, last_name, job_id, salary</a:t>
            </a:r>
          </a:p>
          <a:p>
            <a:r>
              <a:rPr lang="en-US" altLang="en-US" b="1">
                <a:solidFill>
                  <a:srgbClr val="000000"/>
                </a:solidFill>
                <a:latin typeface="Courier New" pitchFamily="49" charset="0"/>
              </a:rPr>
              <a:t>FROM   employees</a:t>
            </a:r>
          </a:p>
          <a:p>
            <a:r>
              <a:rPr lang="en-US" altLang="en-US" b="1">
                <a:solidFill>
                  <a:srgbClr val="000000"/>
                </a:solidFill>
                <a:latin typeface="Courier New" pitchFamily="49" charset="0"/>
              </a:rPr>
              <a:t>WHERE  salary &gt;= 10000</a:t>
            </a:r>
          </a:p>
          <a:p>
            <a:r>
              <a:rPr lang="en-US" altLang="en-US" b="1">
                <a:solidFill>
                  <a:srgbClr val="000000"/>
                </a:solidFill>
                <a:latin typeface="Courier New" pitchFamily="49" charset="0"/>
              </a:rPr>
              <a:t>OR     job_id LIKE '%MAN%';</a:t>
            </a:r>
          </a:p>
        </p:txBody>
      </p:sp>
      <p:sp>
        <p:nvSpPr>
          <p:cNvPr id="41989" name="Rectangle 6"/>
          <p:cNvSpPr>
            <a:spLocks noChangeArrowheads="1"/>
          </p:cNvSpPr>
          <p:nvPr/>
        </p:nvSpPr>
        <p:spPr bwMode="auto">
          <a:xfrm>
            <a:off x="2000250" y="2430463"/>
            <a:ext cx="2674938" cy="571500"/>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pic>
        <p:nvPicPr>
          <p:cNvPr id="4199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4575" y="3163888"/>
            <a:ext cx="6991350"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41991"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4575" y="5129213"/>
            <a:ext cx="6985000"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829840421"/>
      </p:ext>
    </p:extLst>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ChangeArrowheads="1"/>
          </p:cNvSpPr>
          <p:nvPr/>
        </p:nvSpPr>
        <p:spPr bwMode="blackWhite">
          <a:xfrm>
            <a:off x="764381" y="2135187"/>
            <a:ext cx="7024688" cy="123666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endParaRPr lang="en-US" b="1">
              <a:solidFill>
                <a:srgbClr val="000000"/>
              </a:solidFill>
              <a:latin typeface="Courier New" pitchFamily="49" charset="0"/>
            </a:endParaRPr>
          </a:p>
          <a:p>
            <a:pPr>
              <a:tabLst>
                <a:tab pos="1200150" algn="l"/>
              </a:tabLst>
              <a:defRPr/>
            </a:pPr>
            <a:endParaRPr lang="en-US" b="1">
              <a:solidFill>
                <a:srgbClr val="000000"/>
              </a:solidFill>
              <a:latin typeface="Courier New" pitchFamily="49" charset="0"/>
            </a:endParaRPr>
          </a:p>
        </p:txBody>
      </p:sp>
      <p:sp>
        <p:nvSpPr>
          <p:cNvPr id="43011" name="Rectangle 3"/>
          <p:cNvSpPr>
            <a:spLocks noChangeArrowheads="1"/>
          </p:cNvSpPr>
          <p:nvPr/>
        </p:nvSpPr>
        <p:spPr bwMode="blackWhite">
          <a:xfrm>
            <a:off x="788194" y="2252662"/>
            <a:ext cx="6891337"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200150" algn="l"/>
              </a:tabLst>
              <a:defRPr>
                <a:solidFill>
                  <a:schemeClr val="tx1"/>
                </a:solidFill>
                <a:latin typeface="Arial" charset="0"/>
              </a:defRPr>
            </a:lvl1pPr>
            <a:lvl2pPr marL="742950" indent="-285750">
              <a:tabLst>
                <a:tab pos="1200150" algn="l"/>
              </a:tabLst>
              <a:defRPr>
                <a:solidFill>
                  <a:schemeClr val="tx1"/>
                </a:solidFill>
                <a:latin typeface="Arial" charset="0"/>
              </a:defRPr>
            </a:lvl2pPr>
            <a:lvl3pPr marL="1143000" indent="-228600">
              <a:tabLst>
                <a:tab pos="1200150" algn="l"/>
              </a:tabLst>
              <a:defRPr>
                <a:solidFill>
                  <a:schemeClr val="tx1"/>
                </a:solidFill>
                <a:latin typeface="Arial" charset="0"/>
              </a:defRPr>
            </a:lvl3pPr>
            <a:lvl4pPr marL="1600200" indent="-228600">
              <a:tabLst>
                <a:tab pos="1200150" algn="l"/>
              </a:tabLst>
              <a:defRPr>
                <a:solidFill>
                  <a:schemeClr val="tx1"/>
                </a:solidFill>
                <a:latin typeface="Arial" charset="0"/>
              </a:defRPr>
            </a:lvl4pPr>
            <a:lvl5pPr marL="2057400" indent="-228600">
              <a:tabLst>
                <a:tab pos="1200150" algn="l"/>
              </a:tabLst>
              <a:defRPr>
                <a:solidFill>
                  <a:schemeClr val="tx1"/>
                </a:solidFill>
                <a:latin typeface="Arial" charset="0"/>
              </a:defRPr>
            </a:lvl5pPr>
            <a:lvl6pPr marL="2514600" indent="-228600" eaLnBrk="0" fontAlgn="base" hangingPunct="0">
              <a:spcBef>
                <a:spcPct val="0"/>
              </a:spcBef>
              <a:spcAft>
                <a:spcPct val="0"/>
              </a:spcAft>
              <a:tabLst>
                <a:tab pos="1200150" algn="l"/>
              </a:tabLst>
              <a:defRPr>
                <a:solidFill>
                  <a:schemeClr val="tx1"/>
                </a:solidFill>
                <a:latin typeface="Arial" charset="0"/>
              </a:defRPr>
            </a:lvl6pPr>
            <a:lvl7pPr marL="2971800" indent="-228600" eaLnBrk="0" fontAlgn="base" hangingPunct="0">
              <a:spcBef>
                <a:spcPct val="0"/>
              </a:spcBef>
              <a:spcAft>
                <a:spcPct val="0"/>
              </a:spcAft>
              <a:tabLst>
                <a:tab pos="1200150" algn="l"/>
              </a:tabLst>
              <a:defRPr>
                <a:solidFill>
                  <a:schemeClr val="tx1"/>
                </a:solidFill>
                <a:latin typeface="Arial" charset="0"/>
              </a:defRPr>
            </a:lvl7pPr>
            <a:lvl8pPr marL="3429000" indent="-228600" eaLnBrk="0" fontAlgn="base" hangingPunct="0">
              <a:spcBef>
                <a:spcPct val="0"/>
              </a:spcBef>
              <a:spcAft>
                <a:spcPct val="0"/>
              </a:spcAft>
              <a:tabLst>
                <a:tab pos="1200150" algn="l"/>
              </a:tabLst>
              <a:defRPr>
                <a:solidFill>
                  <a:schemeClr val="tx1"/>
                </a:solidFill>
                <a:latin typeface="Arial" charset="0"/>
              </a:defRPr>
            </a:lvl8pPr>
            <a:lvl9pPr marL="3886200" indent="-228600" eaLnBrk="0" fontAlgn="base" hangingPunct="0">
              <a:spcBef>
                <a:spcPct val="0"/>
              </a:spcBef>
              <a:spcAft>
                <a:spcPct val="0"/>
              </a:spcAft>
              <a:tabLst>
                <a:tab pos="1200150" algn="l"/>
              </a:tabLst>
              <a:defRPr>
                <a:solidFill>
                  <a:schemeClr val="tx1"/>
                </a:solidFill>
                <a:latin typeface="Arial" charset="0"/>
              </a:defRPr>
            </a:lvl9pPr>
          </a:lstStyle>
          <a:p>
            <a:r>
              <a:rPr lang="en-US" altLang="en-US" b="1">
                <a:solidFill>
                  <a:srgbClr val="000000"/>
                </a:solidFill>
                <a:latin typeface="Courier New" pitchFamily="49" charset="0"/>
              </a:rPr>
              <a:t>SELECT last_name, job_id</a:t>
            </a:r>
          </a:p>
          <a:p>
            <a:r>
              <a:rPr lang="en-US" altLang="en-US" b="1">
                <a:solidFill>
                  <a:srgbClr val="000000"/>
                </a:solidFill>
                <a:latin typeface="Courier New" pitchFamily="49" charset="0"/>
              </a:rPr>
              <a:t>FROM   employees</a:t>
            </a:r>
          </a:p>
          <a:p>
            <a:r>
              <a:rPr lang="en-US" altLang="en-US" b="1">
                <a:solidFill>
                  <a:srgbClr val="000000"/>
                </a:solidFill>
                <a:latin typeface="Courier New" pitchFamily="49" charset="0"/>
              </a:rPr>
              <a:t>WHERE  job_id </a:t>
            </a:r>
          </a:p>
          <a:p>
            <a:r>
              <a:rPr lang="en-US" altLang="en-US" b="1">
                <a:solidFill>
                  <a:srgbClr val="000000"/>
                </a:solidFill>
                <a:latin typeface="Courier New" pitchFamily="49" charset="0"/>
              </a:rPr>
              <a:t>       NOT IN ('IT_PROG', 'ST_CLERK', 'SA_REP');</a:t>
            </a:r>
          </a:p>
        </p:txBody>
      </p:sp>
      <p:sp>
        <p:nvSpPr>
          <p:cNvPr id="84996" name="Rectangle 4"/>
          <p:cNvSpPr>
            <a:spLocks noGrp="1" noChangeArrowheads="1"/>
          </p:cNvSpPr>
          <p:nvPr>
            <p:ph type="title"/>
          </p:nvPr>
        </p:nvSpPr>
        <p:spPr>
          <a:xfrm>
            <a:off x="228714" y="533476"/>
            <a:ext cx="8326438" cy="641239"/>
          </a:xfrm>
        </p:spPr>
        <p:txBody>
          <a:bodyPr lIns="92075" tIns="46038" rIns="92075" bIns="46038" anchor="t"/>
          <a:lstStyle/>
          <a:p>
            <a:pPr fontAlgn="auto">
              <a:spcAft>
                <a:spcPts val="0"/>
              </a:spcAft>
              <a:defRPr/>
            </a:pPr>
            <a:r>
              <a:rPr lang="en-US" dirty="0">
                <a:latin typeface="Trebuchet MS" pitchFamily="34" charset="0"/>
              </a:rPr>
              <a:t>Using the NOT Operator</a:t>
            </a:r>
          </a:p>
        </p:txBody>
      </p:sp>
      <p:sp>
        <p:nvSpPr>
          <p:cNvPr id="43013" name="Rectangle 5"/>
          <p:cNvSpPr>
            <a:spLocks noChangeArrowheads="1"/>
          </p:cNvSpPr>
          <p:nvPr/>
        </p:nvSpPr>
        <p:spPr bwMode="auto">
          <a:xfrm>
            <a:off x="1747044" y="2720975"/>
            <a:ext cx="5524500" cy="584200"/>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pic>
        <p:nvPicPr>
          <p:cNvPr id="4301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381" y="3733800"/>
            <a:ext cx="6991350" cy="240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4301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4381" y="6129337"/>
            <a:ext cx="6981825" cy="1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3904670261"/>
      </p:ext>
    </p:extLst>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198437" y="457278"/>
            <a:ext cx="8326438" cy="641239"/>
          </a:xfrm>
        </p:spPr>
        <p:txBody>
          <a:bodyPr lIns="92075" tIns="46038" rIns="92075" bIns="46038" anchor="t"/>
          <a:lstStyle/>
          <a:p>
            <a:pPr fontAlgn="auto">
              <a:spcAft>
                <a:spcPts val="0"/>
              </a:spcAft>
              <a:defRPr/>
            </a:pPr>
            <a:r>
              <a:rPr lang="en-US" dirty="0">
                <a:latin typeface="Trebuchet MS" pitchFamily="34" charset="0"/>
              </a:rPr>
              <a:t>Rules of Precedence</a:t>
            </a:r>
          </a:p>
        </p:txBody>
      </p:sp>
      <p:sp>
        <p:nvSpPr>
          <p:cNvPr id="44035" name="Rectangle 3"/>
          <p:cNvSpPr>
            <a:spLocks noChangeArrowheads="1"/>
          </p:cNvSpPr>
          <p:nvPr/>
        </p:nvSpPr>
        <p:spPr bwMode="auto">
          <a:xfrm>
            <a:off x="838200" y="5846763"/>
            <a:ext cx="73850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346075">
              <a:tabLst>
                <a:tab pos="571500" algn="l"/>
              </a:tabLst>
              <a:defRPr>
                <a:solidFill>
                  <a:schemeClr val="tx1"/>
                </a:solidFill>
                <a:latin typeface="Arial" charset="0"/>
              </a:defRPr>
            </a:lvl1pPr>
            <a:lvl2pPr marL="742950" indent="-285750" defTabSz="346075">
              <a:tabLst>
                <a:tab pos="571500" algn="l"/>
              </a:tabLst>
              <a:defRPr>
                <a:solidFill>
                  <a:schemeClr val="tx1"/>
                </a:solidFill>
                <a:latin typeface="Arial" charset="0"/>
              </a:defRPr>
            </a:lvl2pPr>
            <a:lvl3pPr marL="1143000" indent="-228600" defTabSz="346075">
              <a:tabLst>
                <a:tab pos="571500" algn="l"/>
              </a:tabLst>
              <a:defRPr>
                <a:solidFill>
                  <a:schemeClr val="tx1"/>
                </a:solidFill>
                <a:latin typeface="Arial" charset="0"/>
              </a:defRPr>
            </a:lvl3pPr>
            <a:lvl4pPr marL="1600200" indent="-228600" defTabSz="346075">
              <a:tabLst>
                <a:tab pos="571500" algn="l"/>
              </a:tabLst>
              <a:defRPr>
                <a:solidFill>
                  <a:schemeClr val="tx1"/>
                </a:solidFill>
                <a:latin typeface="Arial" charset="0"/>
              </a:defRPr>
            </a:lvl4pPr>
            <a:lvl5pPr marL="2057400" indent="-228600" defTabSz="346075">
              <a:tabLst>
                <a:tab pos="571500" algn="l"/>
              </a:tabLst>
              <a:defRPr>
                <a:solidFill>
                  <a:schemeClr val="tx1"/>
                </a:solidFill>
                <a:latin typeface="Arial" charset="0"/>
              </a:defRPr>
            </a:lvl5pPr>
            <a:lvl6pPr marL="2514600" indent="-228600" defTabSz="346075" eaLnBrk="0" fontAlgn="base" hangingPunct="0">
              <a:spcBef>
                <a:spcPct val="0"/>
              </a:spcBef>
              <a:spcAft>
                <a:spcPct val="0"/>
              </a:spcAft>
              <a:tabLst>
                <a:tab pos="571500" algn="l"/>
              </a:tabLst>
              <a:defRPr>
                <a:solidFill>
                  <a:schemeClr val="tx1"/>
                </a:solidFill>
                <a:latin typeface="Arial" charset="0"/>
              </a:defRPr>
            </a:lvl6pPr>
            <a:lvl7pPr marL="2971800" indent="-228600" defTabSz="346075" eaLnBrk="0" fontAlgn="base" hangingPunct="0">
              <a:spcBef>
                <a:spcPct val="0"/>
              </a:spcBef>
              <a:spcAft>
                <a:spcPct val="0"/>
              </a:spcAft>
              <a:tabLst>
                <a:tab pos="571500" algn="l"/>
              </a:tabLst>
              <a:defRPr>
                <a:solidFill>
                  <a:schemeClr val="tx1"/>
                </a:solidFill>
                <a:latin typeface="Arial" charset="0"/>
              </a:defRPr>
            </a:lvl7pPr>
            <a:lvl8pPr marL="3429000" indent="-228600" defTabSz="346075" eaLnBrk="0" fontAlgn="base" hangingPunct="0">
              <a:spcBef>
                <a:spcPct val="0"/>
              </a:spcBef>
              <a:spcAft>
                <a:spcPct val="0"/>
              </a:spcAft>
              <a:tabLst>
                <a:tab pos="571500" algn="l"/>
              </a:tabLst>
              <a:defRPr>
                <a:solidFill>
                  <a:schemeClr val="tx1"/>
                </a:solidFill>
                <a:latin typeface="Arial" charset="0"/>
              </a:defRPr>
            </a:lvl8pPr>
            <a:lvl9pPr marL="3886200" indent="-228600" defTabSz="346075" eaLnBrk="0" fontAlgn="base" hangingPunct="0">
              <a:spcBef>
                <a:spcPct val="0"/>
              </a:spcBef>
              <a:spcAft>
                <a:spcPct val="0"/>
              </a:spcAft>
              <a:tabLst>
                <a:tab pos="571500" algn="l"/>
              </a:tabLst>
              <a:defRPr>
                <a:solidFill>
                  <a:schemeClr val="tx1"/>
                </a:solidFill>
                <a:latin typeface="Arial" charset="0"/>
              </a:defRPr>
            </a:lvl9pPr>
          </a:lstStyle>
          <a:p>
            <a:pPr>
              <a:lnSpc>
                <a:spcPct val="95000"/>
              </a:lnSpc>
              <a:spcBef>
                <a:spcPct val="35000"/>
              </a:spcBef>
            </a:pPr>
            <a:r>
              <a:rPr lang="en-US" altLang="en-US" sz="2200" b="1"/>
              <a:t>Override rules of precedence by using parentheses.</a:t>
            </a:r>
          </a:p>
        </p:txBody>
      </p:sp>
      <p:sp>
        <p:nvSpPr>
          <p:cNvPr id="44036" name="Rectangle 4"/>
          <p:cNvSpPr>
            <a:spLocks noChangeArrowheads="1"/>
          </p:cNvSpPr>
          <p:nvPr/>
        </p:nvSpPr>
        <p:spPr bwMode="blackWhite">
          <a:xfrm>
            <a:off x="774700" y="2063750"/>
            <a:ext cx="7664450" cy="3622675"/>
          </a:xfrm>
          <a:prstGeom prst="rect">
            <a:avLst/>
          </a:prstGeom>
          <a:solidFill>
            <a:srgbClr val="FFCC99"/>
          </a:solidFill>
          <a:ln w="25400">
            <a:solidFill>
              <a:srgbClr val="000000"/>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44037" name="Line 5"/>
          <p:cNvSpPr>
            <a:spLocks noChangeShapeType="1"/>
          </p:cNvSpPr>
          <p:nvPr/>
        </p:nvSpPr>
        <p:spPr bwMode="auto">
          <a:xfrm>
            <a:off x="774700" y="2617788"/>
            <a:ext cx="7620000" cy="1587"/>
          </a:xfrm>
          <a:prstGeom prst="line">
            <a:avLst/>
          </a:prstGeom>
          <a:noFill/>
          <a:ln w="508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4038" name="Line 6"/>
          <p:cNvSpPr>
            <a:spLocks noChangeShapeType="1"/>
          </p:cNvSpPr>
          <p:nvPr/>
        </p:nvSpPr>
        <p:spPr bwMode="auto">
          <a:xfrm>
            <a:off x="758825" y="3760788"/>
            <a:ext cx="7626350" cy="1587"/>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4039" name="Line 7"/>
          <p:cNvSpPr>
            <a:spLocks noChangeShapeType="1"/>
          </p:cNvSpPr>
          <p:nvPr/>
        </p:nvSpPr>
        <p:spPr bwMode="auto">
          <a:xfrm>
            <a:off x="4013200" y="2071688"/>
            <a:ext cx="0" cy="3652837"/>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4040" name="Rectangle 8"/>
          <p:cNvSpPr>
            <a:spLocks noChangeArrowheads="1"/>
          </p:cNvSpPr>
          <p:nvPr/>
        </p:nvSpPr>
        <p:spPr bwMode="auto">
          <a:xfrm>
            <a:off x="869950" y="2249488"/>
            <a:ext cx="7654925" cy="344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tabLst>
                <a:tab pos="1371600" algn="r"/>
                <a:tab pos="3270250" algn="l"/>
              </a:tabLst>
              <a:defRPr>
                <a:solidFill>
                  <a:schemeClr val="tx1"/>
                </a:solidFill>
                <a:latin typeface="Arial" charset="0"/>
              </a:defRPr>
            </a:lvl1pPr>
            <a:lvl2pPr marL="742950" indent="-285750">
              <a:tabLst>
                <a:tab pos="1371600" algn="r"/>
                <a:tab pos="3270250" algn="l"/>
              </a:tabLst>
              <a:defRPr>
                <a:solidFill>
                  <a:schemeClr val="tx1"/>
                </a:solidFill>
                <a:latin typeface="Arial" charset="0"/>
              </a:defRPr>
            </a:lvl2pPr>
            <a:lvl3pPr marL="1143000" indent="-228600">
              <a:tabLst>
                <a:tab pos="1371600" algn="r"/>
                <a:tab pos="3270250" algn="l"/>
              </a:tabLst>
              <a:defRPr>
                <a:solidFill>
                  <a:schemeClr val="tx1"/>
                </a:solidFill>
                <a:latin typeface="Arial" charset="0"/>
              </a:defRPr>
            </a:lvl3pPr>
            <a:lvl4pPr marL="1600200" indent="-228600">
              <a:tabLst>
                <a:tab pos="1371600" algn="r"/>
                <a:tab pos="3270250" algn="l"/>
              </a:tabLst>
              <a:defRPr>
                <a:solidFill>
                  <a:schemeClr val="tx1"/>
                </a:solidFill>
                <a:latin typeface="Arial" charset="0"/>
              </a:defRPr>
            </a:lvl4pPr>
            <a:lvl5pPr marL="2057400" indent="-228600">
              <a:tabLst>
                <a:tab pos="1371600" algn="r"/>
                <a:tab pos="3270250" algn="l"/>
              </a:tabLst>
              <a:defRPr>
                <a:solidFill>
                  <a:schemeClr val="tx1"/>
                </a:solidFill>
                <a:latin typeface="Arial" charset="0"/>
              </a:defRPr>
            </a:lvl5pPr>
            <a:lvl6pPr marL="2514600" indent="-228600" eaLnBrk="0" fontAlgn="base" hangingPunct="0">
              <a:spcBef>
                <a:spcPct val="0"/>
              </a:spcBef>
              <a:spcAft>
                <a:spcPct val="0"/>
              </a:spcAft>
              <a:tabLst>
                <a:tab pos="1371600" algn="r"/>
                <a:tab pos="3270250" algn="l"/>
              </a:tabLst>
              <a:defRPr>
                <a:solidFill>
                  <a:schemeClr val="tx1"/>
                </a:solidFill>
                <a:latin typeface="Arial" charset="0"/>
              </a:defRPr>
            </a:lvl6pPr>
            <a:lvl7pPr marL="2971800" indent="-228600" eaLnBrk="0" fontAlgn="base" hangingPunct="0">
              <a:spcBef>
                <a:spcPct val="0"/>
              </a:spcBef>
              <a:spcAft>
                <a:spcPct val="0"/>
              </a:spcAft>
              <a:tabLst>
                <a:tab pos="1371600" algn="r"/>
                <a:tab pos="3270250" algn="l"/>
              </a:tabLst>
              <a:defRPr>
                <a:solidFill>
                  <a:schemeClr val="tx1"/>
                </a:solidFill>
                <a:latin typeface="Arial" charset="0"/>
              </a:defRPr>
            </a:lvl7pPr>
            <a:lvl8pPr marL="3429000" indent="-228600" eaLnBrk="0" fontAlgn="base" hangingPunct="0">
              <a:spcBef>
                <a:spcPct val="0"/>
              </a:spcBef>
              <a:spcAft>
                <a:spcPct val="0"/>
              </a:spcAft>
              <a:tabLst>
                <a:tab pos="1371600" algn="r"/>
                <a:tab pos="3270250" algn="l"/>
              </a:tabLst>
              <a:defRPr>
                <a:solidFill>
                  <a:schemeClr val="tx1"/>
                </a:solidFill>
                <a:latin typeface="Arial" charset="0"/>
              </a:defRPr>
            </a:lvl8pPr>
            <a:lvl9pPr marL="3886200" indent="-228600" eaLnBrk="0" fontAlgn="base" hangingPunct="0">
              <a:spcBef>
                <a:spcPct val="0"/>
              </a:spcBef>
              <a:spcAft>
                <a:spcPct val="0"/>
              </a:spcAft>
              <a:tabLst>
                <a:tab pos="1371600" algn="r"/>
                <a:tab pos="3270250" algn="l"/>
              </a:tabLst>
              <a:defRPr>
                <a:solidFill>
                  <a:schemeClr val="tx1"/>
                </a:solidFill>
                <a:latin typeface="Arial" charset="0"/>
              </a:defRPr>
            </a:lvl9pPr>
          </a:lstStyle>
          <a:p>
            <a:pPr>
              <a:lnSpc>
                <a:spcPct val="80000"/>
              </a:lnSpc>
              <a:spcBef>
                <a:spcPct val="35000"/>
              </a:spcBef>
            </a:pPr>
            <a:r>
              <a:rPr lang="en-US" altLang="en-US" sz="2200" b="1"/>
              <a:t>Order Evaluated	Operator</a:t>
            </a:r>
          </a:p>
          <a:p>
            <a:pPr>
              <a:lnSpc>
                <a:spcPct val="80000"/>
              </a:lnSpc>
              <a:spcBef>
                <a:spcPct val="35000"/>
              </a:spcBef>
            </a:pPr>
            <a:r>
              <a:rPr lang="en-US" altLang="en-US" sz="2200" b="1"/>
              <a:t>    	1	Arithmetic operators </a:t>
            </a:r>
          </a:p>
          <a:p>
            <a:pPr>
              <a:lnSpc>
                <a:spcPct val="80000"/>
              </a:lnSpc>
              <a:spcBef>
                <a:spcPct val="35000"/>
              </a:spcBef>
            </a:pPr>
            <a:r>
              <a:rPr lang="en-US" altLang="en-US" sz="2200" b="1"/>
              <a:t>	2	Concatenation operator</a:t>
            </a:r>
          </a:p>
          <a:p>
            <a:pPr>
              <a:lnSpc>
                <a:spcPct val="80000"/>
              </a:lnSpc>
              <a:spcBef>
                <a:spcPct val="35000"/>
              </a:spcBef>
            </a:pPr>
            <a:r>
              <a:rPr lang="en-US" altLang="en-US" sz="2200" b="1"/>
              <a:t>	3	Comparison conditions</a:t>
            </a:r>
          </a:p>
          <a:p>
            <a:pPr>
              <a:lnSpc>
                <a:spcPct val="80000"/>
              </a:lnSpc>
              <a:spcBef>
                <a:spcPct val="35000"/>
              </a:spcBef>
            </a:pPr>
            <a:r>
              <a:rPr lang="en-US" altLang="en-US" sz="2200" b="1"/>
              <a:t>	4	</a:t>
            </a:r>
            <a:r>
              <a:rPr lang="en-US" altLang="en-US" sz="2200" b="1">
                <a:latin typeface="Courier New" pitchFamily="49" charset="0"/>
              </a:rPr>
              <a:t>IS</a:t>
            </a:r>
            <a:r>
              <a:rPr lang="en-US" altLang="en-US" sz="2200" b="1">
                <a:latin typeface="Times New Roman" pitchFamily="18" charset="0"/>
              </a:rPr>
              <a:t> </a:t>
            </a:r>
            <a:r>
              <a:rPr lang="en-US" altLang="en-US" sz="2200" b="1">
                <a:latin typeface="Courier New" pitchFamily="49" charset="0"/>
              </a:rPr>
              <a:t>[NOT]</a:t>
            </a:r>
            <a:r>
              <a:rPr lang="en-US" altLang="en-US" sz="2200" b="1">
                <a:latin typeface="Times New Roman" pitchFamily="18" charset="0"/>
              </a:rPr>
              <a:t> </a:t>
            </a:r>
            <a:r>
              <a:rPr lang="en-US" altLang="en-US" sz="2200" b="1">
                <a:latin typeface="Courier New" pitchFamily="49" charset="0"/>
              </a:rPr>
              <a:t>NULL</a:t>
            </a:r>
            <a:r>
              <a:rPr lang="en-US" altLang="en-US" sz="2200" b="1">
                <a:latin typeface="Times New Roman" pitchFamily="18" charset="0"/>
              </a:rPr>
              <a:t>, </a:t>
            </a:r>
            <a:r>
              <a:rPr lang="en-US" altLang="en-US" sz="2200" b="1">
                <a:latin typeface="Courier New" pitchFamily="49" charset="0"/>
              </a:rPr>
              <a:t>LIKE</a:t>
            </a:r>
            <a:r>
              <a:rPr lang="en-US" altLang="en-US" sz="2200" b="1">
                <a:latin typeface="Times New Roman" pitchFamily="18" charset="0"/>
              </a:rPr>
              <a:t>, </a:t>
            </a:r>
            <a:r>
              <a:rPr lang="en-US" altLang="en-US" sz="2200" b="1">
                <a:latin typeface="Courier New" pitchFamily="49" charset="0"/>
              </a:rPr>
              <a:t>[NOT]</a:t>
            </a:r>
            <a:r>
              <a:rPr lang="en-US" altLang="en-US" sz="2200" b="1">
                <a:latin typeface="Times New Roman" pitchFamily="18" charset="0"/>
              </a:rPr>
              <a:t> </a:t>
            </a:r>
            <a:r>
              <a:rPr lang="en-US" altLang="en-US" sz="2200" b="1">
                <a:latin typeface="Courier New" pitchFamily="49" charset="0"/>
              </a:rPr>
              <a:t>IN</a:t>
            </a:r>
            <a:endParaRPr lang="en-US" altLang="en-US" sz="2200" b="1"/>
          </a:p>
          <a:p>
            <a:pPr>
              <a:lnSpc>
                <a:spcPct val="80000"/>
              </a:lnSpc>
              <a:spcBef>
                <a:spcPct val="35000"/>
              </a:spcBef>
            </a:pPr>
            <a:r>
              <a:rPr lang="en-US" altLang="en-US" sz="2200" b="1"/>
              <a:t>	5	</a:t>
            </a:r>
            <a:r>
              <a:rPr lang="en-US" altLang="en-US" sz="2200" b="1">
                <a:latin typeface="Courier New" pitchFamily="49" charset="0"/>
              </a:rPr>
              <a:t>[NOT] BETWEEN</a:t>
            </a:r>
          </a:p>
          <a:p>
            <a:pPr>
              <a:lnSpc>
                <a:spcPct val="80000"/>
              </a:lnSpc>
              <a:spcBef>
                <a:spcPct val="35000"/>
              </a:spcBef>
            </a:pPr>
            <a:r>
              <a:rPr lang="en-US" altLang="en-US" sz="2200" b="1"/>
              <a:t>	6	</a:t>
            </a:r>
            <a:r>
              <a:rPr lang="en-US" altLang="en-US" sz="2200" b="1">
                <a:latin typeface="Courier New" pitchFamily="49" charset="0"/>
              </a:rPr>
              <a:t>NOT</a:t>
            </a:r>
            <a:r>
              <a:rPr lang="en-US" altLang="en-US" sz="2200" b="1"/>
              <a:t> logical condition</a:t>
            </a:r>
          </a:p>
          <a:p>
            <a:pPr>
              <a:lnSpc>
                <a:spcPct val="80000"/>
              </a:lnSpc>
              <a:spcBef>
                <a:spcPct val="35000"/>
              </a:spcBef>
            </a:pPr>
            <a:r>
              <a:rPr lang="en-US" altLang="en-US" sz="2200" b="1"/>
              <a:t>	7	</a:t>
            </a:r>
            <a:r>
              <a:rPr lang="en-US" altLang="en-US" sz="2200" b="1">
                <a:latin typeface="Courier New" pitchFamily="49" charset="0"/>
              </a:rPr>
              <a:t>AND</a:t>
            </a:r>
            <a:r>
              <a:rPr lang="en-US" altLang="en-US" sz="2200" b="1"/>
              <a:t> logical condition</a:t>
            </a:r>
          </a:p>
          <a:p>
            <a:pPr>
              <a:lnSpc>
                <a:spcPct val="80000"/>
              </a:lnSpc>
              <a:spcBef>
                <a:spcPct val="35000"/>
              </a:spcBef>
            </a:pPr>
            <a:r>
              <a:rPr lang="en-US" altLang="en-US" sz="2200" b="1"/>
              <a:t>	8	</a:t>
            </a:r>
            <a:r>
              <a:rPr lang="en-US" altLang="en-US" sz="2200" b="1">
                <a:latin typeface="Courier New" pitchFamily="49" charset="0"/>
              </a:rPr>
              <a:t>OR</a:t>
            </a:r>
            <a:r>
              <a:rPr lang="en-US" altLang="en-US" sz="2200" b="1"/>
              <a:t> logical condition</a:t>
            </a:r>
          </a:p>
        </p:txBody>
      </p:sp>
      <p:sp>
        <p:nvSpPr>
          <p:cNvPr id="44041" name="Line 9"/>
          <p:cNvSpPr>
            <a:spLocks noChangeShapeType="1"/>
          </p:cNvSpPr>
          <p:nvPr/>
        </p:nvSpPr>
        <p:spPr bwMode="auto">
          <a:xfrm>
            <a:off x="760413" y="3017838"/>
            <a:ext cx="7623175" cy="1587"/>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4042" name="Line 10"/>
          <p:cNvSpPr>
            <a:spLocks noChangeShapeType="1"/>
          </p:cNvSpPr>
          <p:nvPr/>
        </p:nvSpPr>
        <p:spPr bwMode="auto">
          <a:xfrm>
            <a:off x="758825" y="4122738"/>
            <a:ext cx="7621588" cy="1587"/>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4043" name="Line 11"/>
          <p:cNvSpPr>
            <a:spLocks noChangeShapeType="1"/>
          </p:cNvSpPr>
          <p:nvPr/>
        </p:nvSpPr>
        <p:spPr bwMode="auto">
          <a:xfrm>
            <a:off x="758825" y="4892675"/>
            <a:ext cx="7623175" cy="1588"/>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4044" name="Line 12"/>
          <p:cNvSpPr>
            <a:spLocks noChangeShapeType="1"/>
          </p:cNvSpPr>
          <p:nvPr/>
        </p:nvSpPr>
        <p:spPr bwMode="auto">
          <a:xfrm>
            <a:off x="758825" y="4518025"/>
            <a:ext cx="7623175" cy="1588"/>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4045" name="Line 13"/>
          <p:cNvSpPr>
            <a:spLocks noChangeShapeType="1"/>
          </p:cNvSpPr>
          <p:nvPr/>
        </p:nvSpPr>
        <p:spPr bwMode="auto">
          <a:xfrm>
            <a:off x="760413" y="5313363"/>
            <a:ext cx="7623175" cy="1587"/>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4046" name="Line 14"/>
          <p:cNvSpPr>
            <a:spLocks noChangeShapeType="1"/>
          </p:cNvSpPr>
          <p:nvPr/>
        </p:nvSpPr>
        <p:spPr bwMode="auto">
          <a:xfrm>
            <a:off x="758825" y="3386138"/>
            <a:ext cx="7626350" cy="1587"/>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699268896"/>
      </p:ext>
    </p:extLst>
  </p:cSld>
  <p:clrMapOvr>
    <a:masterClrMapping/>
  </p:clrMapOvr>
  <p:transition spd="slow">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ChangeArrowheads="1"/>
          </p:cNvSpPr>
          <p:nvPr/>
        </p:nvSpPr>
        <p:spPr bwMode="blackWhite">
          <a:xfrm>
            <a:off x="925513" y="1851025"/>
            <a:ext cx="6981825" cy="146526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endParaRPr lang="en-US" b="1">
              <a:solidFill>
                <a:srgbClr val="000000"/>
              </a:solidFill>
              <a:latin typeface="Courier New" pitchFamily="49" charset="0"/>
            </a:endParaRPr>
          </a:p>
          <a:p>
            <a:pPr>
              <a:tabLst>
                <a:tab pos="1200150" algn="l"/>
              </a:tabLst>
              <a:defRPr/>
            </a:pPr>
            <a:endParaRPr lang="en-US" b="1">
              <a:solidFill>
                <a:srgbClr val="000000"/>
              </a:solidFill>
              <a:latin typeface="Courier New" pitchFamily="49" charset="0"/>
            </a:endParaRPr>
          </a:p>
        </p:txBody>
      </p:sp>
      <p:sp>
        <p:nvSpPr>
          <p:cNvPr id="45059" name="Rectangle 3"/>
          <p:cNvSpPr>
            <a:spLocks noChangeArrowheads="1"/>
          </p:cNvSpPr>
          <p:nvPr/>
        </p:nvSpPr>
        <p:spPr bwMode="blackWhite">
          <a:xfrm>
            <a:off x="965200" y="1855788"/>
            <a:ext cx="5878513" cy="149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200150" algn="l"/>
              </a:tabLst>
              <a:defRPr>
                <a:solidFill>
                  <a:schemeClr val="tx1"/>
                </a:solidFill>
                <a:latin typeface="Arial" charset="0"/>
              </a:defRPr>
            </a:lvl1pPr>
            <a:lvl2pPr marL="742950" indent="-285750">
              <a:tabLst>
                <a:tab pos="1200150" algn="l"/>
              </a:tabLst>
              <a:defRPr>
                <a:solidFill>
                  <a:schemeClr val="tx1"/>
                </a:solidFill>
                <a:latin typeface="Arial" charset="0"/>
              </a:defRPr>
            </a:lvl2pPr>
            <a:lvl3pPr marL="1143000" indent="-228600">
              <a:tabLst>
                <a:tab pos="1200150" algn="l"/>
              </a:tabLst>
              <a:defRPr>
                <a:solidFill>
                  <a:schemeClr val="tx1"/>
                </a:solidFill>
                <a:latin typeface="Arial" charset="0"/>
              </a:defRPr>
            </a:lvl3pPr>
            <a:lvl4pPr marL="1600200" indent="-228600">
              <a:tabLst>
                <a:tab pos="1200150" algn="l"/>
              </a:tabLst>
              <a:defRPr>
                <a:solidFill>
                  <a:schemeClr val="tx1"/>
                </a:solidFill>
                <a:latin typeface="Arial" charset="0"/>
              </a:defRPr>
            </a:lvl4pPr>
            <a:lvl5pPr marL="2057400" indent="-228600">
              <a:tabLst>
                <a:tab pos="1200150" algn="l"/>
              </a:tabLst>
              <a:defRPr>
                <a:solidFill>
                  <a:schemeClr val="tx1"/>
                </a:solidFill>
                <a:latin typeface="Arial" charset="0"/>
              </a:defRPr>
            </a:lvl5pPr>
            <a:lvl6pPr marL="2514600" indent="-228600" eaLnBrk="0" fontAlgn="base" hangingPunct="0">
              <a:spcBef>
                <a:spcPct val="0"/>
              </a:spcBef>
              <a:spcAft>
                <a:spcPct val="0"/>
              </a:spcAft>
              <a:tabLst>
                <a:tab pos="1200150" algn="l"/>
              </a:tabLst>
              <a:defRPr>
                <a:solidFill>
                  <a:schemeClr val="tx1"/>
                </a:solidFill>
                <a:latin typeface="Arial" charset="0"/>
              </a:defRPr>
            </a:lvl6pPr>
            <a:lvl7pPr marL="2971800" indent="-228600" eaLnBrk="0" fontAlgn="base" hangingPunct="0">
              <a:spcBef>
                <a:spcPct val="0"/>
              </a:spcBef>
              <a:spcAft>
                <a:spcPct val="0"/>
              </a:spcAft>
              <a:tabLst>
                <a:tab pos="1200150" algn="l"/>
              </a:tabLst>
              <a:defRPr>
                <a:solidFill>
                  <a:schemeClr val="tx1"/>
                </a:solidFill>
                <a:latin typeface="Arial" charset="0"/>
              </a:defRPr>
            </a:lvl7pPr>
            <a:lvl8pPr marL="3429000" indent="-228600" eaLnBrk="0" fontAlgn="base" hangingPunct="0">
              <a:spcBef>
                <a:spcPct val="0"/>
              </a:spcBef>
              <a:spcAft>
                <a:spcPct val="0"/>
              </a:spcAft>
              <a:tabLst>
                <a:tab pos="1200150" algn="l"/>
              </a:tabLst>
              <a:defRPr>
                <a:solidFill>
                  <a:schemeClr val="tx1"/>
                </a:solidFill>
                <a:latin typeface="Arial" charset="0"/>
              </a:defRPr>
            </a:lvl8pPr>
            <a:lvl9pPr marL="3886200" indent="-228600" eaLnBrk="0" fontAlgn="base" hangingPunct="0">
              <a:spcBef>
                <a:spcPct val="0"/>
              </a:spcBef>
              <a:spcAft>
                <a:spcPct val="0"/>
              </a:spcAft>
              <a:tabLst>
                <a:tab pos="1200150" algn="l"/>
              </a:tabLst>
              <a:defRPr>
                <a:solidFill>
                  <a:schemeClr val="tx1"/>
                </a:solidFill>
                <a:latin typeface="Arial" charset="0"/>
              </a:defRPr>
            </a:lvl9pPr>
          </a:lstStyle>
          <a:p>
            <a:r>
              <a:rPr lang="en-US" altLang="en-US" b="1">
                <a:solidFill>
                  <a:srgbClr val="000000"/>
                </a:solidFill>
                <a:latin typeface="Courier New" pitchFamily="49" charset="0"/>
              </a:rPr>
              <a:t>SELECT last_name, job_id, salary</a:t>
            </a:r>
          </a:p>
          <a:p>
            <a:r>
              <a:rPr lang="en-US" altLang="en-US" b="1">
                <a:solidFill>
                  <a:srgbClr val="000000"/>
                </a:solidFill>
                <a:latin typeface="Courier New" pitchFamily="49" charset="0"/>
              </a:rPr>
              <a:t>FROM   employees</a:t>
            </a:r>
          </a:p>
          <a:p>
            <a:r>
              <a:rPr lang="en-US" altLang="en-US" b="1">
                <a:solidFill>
                  <a:srgbClr val="000000"/>
                </a:solidFill>
                <a:latin typeface="Courier New" pitchFamily="49" charset="0"/>
              </a:rPr>
              <a:t>WHERE  job_id = 'SA_REP'</a:t>
            </a:r>
          </a:p>
          <a:p>
            <a:r>
              <a:rPr lang="en-US" altLang="en-US" b="1">
                <a:solidFill>
                  <a:srgbClr val="000000"/>
                </a:solidFill>
                <a:latin typeface="Courier New" pitchFamily="49" charset="0"/>
              </a:rPr>
              <a:t>OR     job_id = 'AD_PRES'</a:t>
            </a:r>
          </a:p>
          <a:p>
            <a:r>
              <a:rPr lang="en-US" altLang="en-US" b="1">
                <a:solidFill>
                  <a:srgbClr val="000000"/>
                </a:solidFill>
                <a:latin typeface="Courier New" pitchFamily="49" charset="0"/>
              </a:rPr>
              <a:t>AND    salary &gt; 15000;</a:t>
            </a:r>
          </a:p>
        </p:txBody>
      </p:sp>
      <p:sp>
        <p:nvSpPr>
          <p:cNvPr id="89092" name="Rectangle 4"/>
          <p:cNvSpPr>
            <a:spLocks noGrp="1" noChangeArrowheads="1"/>
          </p:cNvSpPr>
          <p:nvPr>
            <p:ph type="title"/>
          </p:nvPr>
        </p:nvSpPr>
        <p:spPr/>
        <p:txBody>
          <a:bodyPr lIns="92075" tIns="46038" rIns="92075" bIns="46038" anchor="t"/>
          <a:lstStyle/>
          <a:p>
            <a:pPr fontAlgn="auto">
              <a:spcAft>
                <a:spcPts val="0"/>
              </a:spcAft>
              <a:defRPr/>
            </a:pPr>
            <a:r>
              <a:rPr lang="en-US">
                <a:latin typeface="Trebuchet MS" pitchFamily="34" charset="0"/>
              </a:rPr>
              <a:t>Rules of Precedence</a:t>
            </a:r>
          </a:p>
        </p:txBody>
      </p:sp>
      <p:sp>
        <p:nvSpPr>
          <p:cNvPr id="89093" name="Freeform 5"/>
          <p:cNvSpPr>
            <a:spLocks/>
          </p:cNvSpPr>
          <p:nvPr/>
        </p:nvSpPr>
        <p:spPr bwMode="auto">
          <a:xfrm>
            <a:off x="1631950" y="2913063"/>
            <a:ext cx="361950" cy="233362"/>
          </a:xfrm>
          <a:custGeom>
            <a:avLst/>
            <a:gdLst/>
            <a:ahLst/>
            <a:cxnLst>
              <a:cxn ang="0">
                <a:pos x="0" y="146"/>
              </a:cxn>
              <a:cxn ang="0">
                <a:pos x="0" y="0"/>
              </a:cxn>
              <a:cxn ang="0">
                <a:pos x="227" y="0"/>
              </a:cxn>
            </a:cxnLst>
            <a:rect l="0" t="0" r="r" b="b"/>
            <a:pathLst>
              <a:path w="228" h="147">
                <a:moveTo>
                  <a:pt x="0" y="146"/>
                </a:moveTo>
                <a:lnTo>
                  <a:pt x="0" y="0"/>
                </a:lnTo>
                <a:lnTo>
                  <a:pt x="227" y="0"/>
                </a:lnTo>
              </a:path>
            </a:pathLst>
          </a:custGeom>
          <a:noFill/>
          <a:ln w="25400" cap="rnd" cmpd="sng">
            <a:solidFill>
              <a:srgbClr val="FF0033"/>
            </a:solidFill>
            <a:prstDash val="solid"/>
            <a:round/>
            <a:headEnd type="none" w="sm" len="sm"/>
            <a:tailEnd type="stealth" w="med" len="lg"/>
          </a:ln>
          <a:effectLst>
            <a:outerShdw dist="17961" dir="2700000" algn="ctr" rotWithShape="0">
              <a:srgbClr val="000000"/>
            </a:outerShdw>
          </a:effectLst>
        </p:spPr>
        <p:txBody>
          <a:bodyPr/>
          <a:lstStyle/>
          <a:p>
            <a:pPr>
              <a:defRPr/>
            </a:pPr>
            <a:endParaRPr lang="en-US">
              <a:latin typeface="Arial" pitchFamily="34" charset="0"/>
            </a:endParaRPr>
          </a:p>
        </p:txBody>
      </p:sp>
      <p:sp>
        <p:nvSpPr>
          <p:cNvPr id="89094" name="Line 6"/>
          <p:cNvSpPr>
            <a:spLocks noChangeShapeType="1"/>
          </p:cNvSpPr>
          <p:nvPr/>
        </p:nvSpPr>
        <p:spPr bwMode="auto">
          <a:xfrm>
            <a:off x="1544638" y="3162300"/>
            <a:ext cx="447675" cy="0"/>
          </a:xfrm>
          <a:prstGeom prst="line">
            <a:avLst/>
          </a:prstGeom>
          <a:noFill/>
          <a:ln w="25400">
            <a:solidFill>
              <a:srgbClr val="FF0033"/>
            </a:solidFill>
            <a:round/>
            <a:headEnd type="none" w="sm" len="sm"/>
            <a:tailEnd type="stealth" w="med" len="lg"/>
          </a:ln>
          <a:effectLst>
            <a:outerShdw dist="17961" dir="2700000" algn="ctr" rotWithShape="0">
              <a:srgbClr val="000000"/>
            </a:outerShdw>
          </a:effectLst>
        </p:spPr>
        <p:txBody>
          <a:bodyPr/>
          <a:lstStyle/>
          <a:p>
            <a:pPr>
              <a:defRPr/>
            </a:pPr>
            <a:endParaRPr lang="en-US">
              <a:latin typeface="Arial" pitchFamily="34" charset="0"/>
            </a:endParaRPr>
          </a:p>
        </p:txBody>
      </p:sp>
      <p:sp>
        <p:nvSpPr>
          <p:cNvPr id="45063" name="Rectangle 7"/>
          <p:cNvSpPr>
            <a:spLocks noChangeArrowheads="1"/>
          </p:cNvSpPr>
          <p:nvPr/>
        </p:nvSpPr>
        <p:spPr bwMode="auto">
          <a:xfrm>
            <a:off x="974725" y="2730500"/>
            <a:ext cx="573088" cy="523875"/>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pic>
        <p:nvPicPr>
          <p:cNvPr id="4506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5513" y="3624263"/>
            <a:ext cx="699135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362423098"/>
      </p:ext>
    </p:extLst>
  </p:cSld>
  <p:clrMapOvr>
    <a:masterClrMapping/>
  </p:clrMapOvr>
  <p:transition spd="slow">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ChangeArrowheads="1"/>
          </p:cNvSpPr>
          <p:nvPr/>
        </p:nvSpPr>
        <p:spPr bwMode="blackWhite">
          <a:xfrm>
            <a:off x="831850" y="3470275"/>
            <a:ext cx="6953250" cy="83661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endParaRPr lang="en-US" b="1">
              <a:solidFill>
                <a:srgbClr val="000000"/>
              </a:solidFill>
              <a:latin typeface="Courier New" pitchFamily="49" charset="0"/>
            </a:endParaRPr>
          </a:p>
          <a:p>
            <a:pPr>
              <a:tabLst>
                <a:tab pos="1200150" algn="l"/>
              </a:tabLst>
              <a:defRPr/>
            </a:pPr>
            <a:endParaRPr lang="en-US" b="1">
              <a:solidFill>
                <a:srgbClr val="000000"/>
              </a:solidFill>
              <a:latin typeface="Courier New" pitchFamily="49" charset="0"/>
            </a:endParaRPr>
          </a:p>
          <a:p>
            <a:pPr>
              <a:tabLst>
                <a:tab pos="1200150" algn="l"/>
              </a:tabLst>
              <a:defRPr/>
            </a:pPr>
            <a:endParaRPr lang="en-US" b="1">
              <a:solidFill>
                <a:srgbClr val="000000"/>
              </a:solidFill>
              <a:latin typeface="Courier New" pitchFamily="49" charset="0"/>
            </a:endParaRPr>
          </a:p>
          <a:p>
            <a:pPr>
              <a:tabLst>
                <a:tab pos="1200150" algn="l"/>
              </a:tabLst>
              <a:defRPr/>
            </a:pPr>
            <a:endParaRPr lang="en-US" b="1">
              <a:solidFill>
                <a:srgbClr val="000000"/>
              </a:solidFill>
              <a:latin typeface="Courier New" pitchFamily="49" charset="0"/>
            </a:endParaRPr>
          </a:p>
        </p:txBody>
      </p:sp>
      <p:sp>
        <p:nvSpPr>
          <p:cNvPr id="46083" name="Rectangle 3"/>
          <p:cNvSpPr>
            <a:spLocks noChangeArrowheads="1"/>
          </p:cNvSpPr>
          <p:nvPr/>
        </p:nvSpPr>
        <p:spPr bwMode="blackWhite">
          <a:xfrm>
            <a:off x="814163" y="3470275"/>
            <a:ext cx="7316787"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200150" algn="l"/>
              </a:tabLst>
              <a:defRPr>
                <a:solidFill>
                  <a:schemeClr val="tx1"/>
                </a:solidFill>
                <a:latin typeface="Arial" charset="0"/>
              </a:defRPr>
            </a:lvl1pPr>
            <a:lvl2pPr marL="742950" indent="-285750">
              <a:tabLst>
                <a:tab pos="1200150" algn="l"/>
              </a:tabLst>
              <a:defRPr>
                <a:solidFill>
                  <a:schemeClr val="tx1"/>
                </a:solidFill>
                <a:latin typeface="Arial" charset="0"/>
              </a:defRPr>
            </a:lvl2pPr>
            <a:lvl3pPr marL="1143000" indent="-228600">
              <a:tabLst>
                <a:tab pos="1200150" algn="l"/>
              </a:tabLst>
              <a:defRPr>
                <a:solidFill>
                  <a:schemeClr val="tx1"/>
                </a:solidFill>
                <a:latin typeface="Arial" charset="0"/>
              </a:defRPr>
            </a:lvl3pPr>
            <a:lvl4pPr marL="1600200" indent="-228600">
              <a:tabLst>
                <a:tab pos="1200150" algn="l"/>
              </a:tabLst>
              <a:defRPr>
                <a:solidFill>
                  <a:schemeClr val="tx1"/>
                </a:solidFill>
                <a:latin typeface="Arial" charset="0"/>
              </a:defRPr>
            </a:lvl4pPr>
            <a:lvl5pPr marL="2057400" indent="-228600">
              <a:tabLst>
                <a:tab pos="1200150" algn="l"/>
              </a:tabLst>
              <a:defRPr>
                <a:solidFill>
                  <a:schemeClr val="tx1"/>
                </a:solidFill>
                <a:latin typeface="Arial" charset="0"/>
              </a:defRPr>
            </a:lvl5pPr>
            <a:lvl6pPr marL="2514600" indent="-228600" eaLnBrk="0" fontAlgn="base" hangingPunct="0">
              <a:spcBef>
                <a:spcPct val="0"/>
              </a:spcBef>
              <a:spcAft>
                <a:spcPct val="0"/>
              </a:spcAft>
              <a:tabLst>
                <a:tab pos="1200150" algn="l"/>
              </a:tabLst>
              <a:defRPr>
                <a:solidFill>
                  <a:schemeClr val="tx1"/>
                </a:solidFill>
                <a:latin typeface="Arial" charset="0"/>
              </a:defRPr>
            </a:lvl6pPr>
            <a:lvl7pPr marL="2971800" indent="-228600" eaLnBrk="0" fontAlgn="base" hangingPunct="0">
              <a:spcBef>
                <a:spcPct val="0"/>
              </a:spcBef>
              <a:spcAft>
                <a:spcPct val="0"/>
              </a:spcAft>
              <a:tabLst>
                <a:tab pos="1200150" algn="l"/>
              </a:tabLst>
              <a:defRPr>
                <a:solidFill>
                  <a:schemeClr val="tx1"/>
                </a:solidFill>
                <a:latin typeface="Arial" charset="0"/>
              </a:defRPr>
            </a:lvl7pPr>
            <a:lvl8pPr marL="3429000" indent="-228600" eaLnBrk="0" fontAlgn="base" hangingPunct="0">
              <a:spcBef>
                <a:spcPct val="0"/>
              </a:spcBef>
              <a:spcAft>
                <a:spcPct val="0"/>
              </a:spcAft>
              <a:tabLst>
                <a:tab pos="1200150" algn="l"/>
              </a:tabLst>
              <a:defRPr>
                <a:solidFill>
                  <a:schemeClr val="tx1"/>
                </a:solidFill>
                <a:latin typeface="Arial" charset="0"/>
              </a:defRPr>
            </a:lvl8pPr>
            <a:lvl9pPr marL="3886200" indent="-228600" eaLnBrk="0" fontAlgn="base" hangingPunct="0">
              <a:spcBef>
                <a:spcPct val="0"/>
              </a:spcBef>
              <a:spcAft>
                <a:spcPct val="0"/>
              </a:spcAft>
              <a:tabLst>
                <a:tab pos="1200150" algn="l"/>
              </a:tabLst>
              <a:defRPr>
                <a:solidFill>
                  <a:schemeClr val="tx1"/>
                </a:solidFill>
                <a:latin typeface="Arial" charset="0"/>
              </a:defRPr>
            </a:lvl9pPr>
          </a:lstStyle>
          <a:p>
            <a:r>
              <a:rPr lang="en-US" altLang="en-US" sz="1600" b="1" dirty="0">
                <a:solidFill>
                  <a:srgbClr val="000000"/>
                </a:solidFill>
                <a:latin typeface="Courier New" pitchFamily="49" charset="0"/>
              </a:rPr>
              <a:t>SELECT   </a:t>
            </a:r>
            <a:r>
              <a:rPr lang="en-US" altLang="en-US" sz="1600" b="1" dirty="0" err="1">
                <a:solidFill>
                  <a:srgbClr val="000000"/>
                </a:solidFill>
                <a:latin typeface="Courier New" pitchFamily="49" charset="0"/>
              </a:rPr>
              <a:t>last_name</a:t>
            </a:r>
            <a:r>
              <a:rPr lang="en-US" altLang="en-US" sz="1600" b="1" dirty="0">
                <a:solidFill>
                  <a:srgbClr val="000000"/>
                </a:solidFill>
                <a:latin typeface="Courier New" pitchFamily="49" charset="0"/>
              </a:rPr>
              <a:t>, </a:t>
            </a:r>
            <a:r>
              <a:rPr lang="en-US" altLang="en-US" sz="1600" b="1" dirty="0" err="1">
                <a:solidFill>
                  <a:srgbClr val="000000"/>
                </a:solidFill>
                <a:latin typeface="Courier New" pitchFamily="49" charset="0"/>
              </a:rPr>
              <a:t>job_id</a:t>
            </a:r>
            <a:r>
              <a:rPr lang="en-US" altLang="en-US" sz="1600" b="1" dirty="0">
                <a:solidFill>
                  <a:srgbClr val="000000"/>
                </a:solidFill>
                <a:latin typeface="Courier New" pitchFamily="49" charset="0"/>
              </a:rPr>
              <a:t>, </a:t>
            </a:r>
            <a:r>
              <a:rPr lang="en-US" altLang="en-US" sz="1600" b="1" dirty="0" err="1">
                <a:solidFill>
                  <a:srgbClr val="000000"/>
                </a:solidFill>
                <a:latin typeface="Courier New" pitchFamily="49" charset="0"/>
              </a:rPr>
              <a:t>department_id</a:t>
            </a:r>
            <a:r>
              <a:rPr lang="en-US" altLang="en-US" sz="1600" b="1" dirty="0">
                <a:solidFill>
                  <a:srgbClr val="000000"/>
                </a:solidFill>
                <a:latin typeface="Courier New" pitchFamily="49" charset="0"/>
              </a:rPr>
              <a:t>, </a:t>
            </a:r>
            <a:r>
              <a:rPr lang="en-US" altLang="en-US" sz="1600" b="1" dirty="0" err="1">
                <a:solidFill>
                  <a:srgbClr val="000000"/>
                </a:solidFill>
                <a:latin typeface="Courier New" pitchFamily="49" charset="0"/>
              </a:rPr>
              <a:t>hire_date</a:t>
            </a:r>
            <a:endParaRPr lang="en-US" altLang="en-US" sz="1600" b="1" dirty="0">
              <a:solidFill>
                <a:srgbClr val="000000"/>
              </a:solidFill>
              <a:latin typeface="Courier New" pitchFamily="49" charset="0"/>
            </a:endParaRPr>
          </a:p>
          <a:p>
            <a:r>
              <a:rPr lang="en-US" altLang="en-US" sz="1600" b="1" dirty="0">
                <a:solidFill>
                  <a:srgbClr val="000000"/>
                </a:solidFill>
                <a:latin typeface="Courier New" pitchFamily="49" charset="0"/>
              </a:rPr>
              <a:t>FROM     employees</a:t>
            </a:r>
          </a:p>
          <a:p>
            <a:r>
              <a:rPr lang="en-US" altLang="en-US" sz="1600" b="1" dirty="0">
                <a:solidFill>
                  <a:srgbClr val="000000"/>
                </a:solidFill>
                <a:latin typeface="Courier New" pitchFamily="49" charset="0"/>
              </a:rPr>
              <a:t>ORDER BY </a:t>
            </a:r>
            <a:r>
              <a:rPr lang="en-US" altLang="en-US" sz="1600" b="1" dirty="0" err="1">
                <a:solidFill>
                  <a:srgbClr val="000000"/>
                </a:solidFill>
                <a:latin typeface="Courier New" pitchFamily="49" charset="0"/>
              </a:rPr>
              <a:t>hire_date</a:t>
            </a:r>
            <a:r>
              <a:rPr lang="en-US" altLang="en-US" sz="1600" b="1" dirty="0">
                <a:solidFill>
                  <a:srgbClr val="000000"/>
                </a:solidFill>
                <a:latin typeface="Courier New" pitchFamily="49" charset="0"/>
              </a:rPr>
              <a:t> ;</a:t>
            </a:r>
          </a:p>
        </p:txBody>
      </p:sp>
      <p:sp>
        <p:nvSpPr>
          <p:cNvPr id="93188" name="Rectangle 4"/>
          <p:cNvSpPr>
            <a:spLocks noGrp="1" noChangeArrowheads="1"/>
          </p:cNvSpPr>
          <p:nvPr>
            <p:ph type="title"/>
          </p:nvPr>
        </p:nvSpPr>
        <p:spPr>
          <a:xfrm>
            <a:off x="542925" y="533476"/>
            <a:ext cx="7299325" cy="457200"/>
          </a:xfrm>
        </p:spPr>
        <p:txBody>
          <a:bodyPr lIns="92075" tIns="46038" rIns="92075" bIns="46038" anchor="t"/>
          <a:lstStyle/>
          <a:p>
            <a:pPr fontAlgn="auto">
              <a:spcAft>
                <a:spcPts val="0"/>
              </a:spcAft>
              <a:defRPr/>
            </a:pPr>
            <a:r>
              <a:rPr lang="en-US" dirty="0">
                <a:latin typeface="Trebuchet MS" pitchFamily="34" charset="0"/>
              </a:rPr>
              <a:t>ORDER BY Clause</a:t>
            </a:r>
          </a:p>
        </p:txBody>
      </p:sp>
      <p:sp>
        <p:nvSpPr>
          <p:cNvPr id="46085" name="Rectangle 5"/>
          <p:cNvSpPr>
            <a:spLocks noGrp="1" noChangeArrowheads="1"/>
          </p:cNvSpPr>
          <p:nvPr>
            <p:ph idx="1"/>
          </p:nvPr>
        </p:nvSpPr>
        <p:spPr>
          <a:xfrm>
            <a:off x="297656" y="1371654"/>
            <a:ext cx="8382000" cy="1698543"/>
          </a:xfrm>
        </p:spPr>
        <p:txBody>
          <a:bodyPr lIns="92075" tIns="46038" rIns="92075" bIns="46038">
            <a:spAutoFit/>
          </a:bodyPr>
          <a:lstStyle/>
          <a:p>
            <a:r>
              <a:rPr lang="en-US" altLang="en-US" sz="2000" dirty="0" smtClean="0">
                <a:latin typeface="Trebuchet MS" pitchFamily="34" charset="0"/>
              </a:rPr>
              <a:t>Sort rows with the ORDER BY clause</a:t>
            </a:r>
          </a:p>
          <a:p>
            <a:pPr lvl="1"/>
            <a:r>
              <a:rPr lang="en-US" altLang="en-US" sz="1800" dirty="0" smtClean="0">
                <a:latin typeface="Trebuchet MS" pitchFamily="34" charset="0"/>
              </a:rPr>
              <a:t>ASC: ascending order, default</a:t>
            </a:r>
          </a:p>
          <a:p>
            <a:pPr lvl="1"/>
            <a:r>
              <a:rPr lang="en-US" altLang="en-US" sz="1800" dirty="0" smtClean="0">
                <a:latin typeface="Trebuchet MS" pitchFamily="34" charset="0"/>
              </a:rPr>
              <a:t>DESC: descending order</a:t>
            </a:r>
          </a:p>
          <a:p>
            <a:r>
              <a:rPr lang="en-US" altLang="en-US" sz="2000" dirty="0" smtClean="0">
                <a:latin typeface="Trebuchet MS" pitchFamily="34" charset="0"/>
              </a:rPr>
              <a:t>The ORDER BY clause comes last in the SELECT statement.</a:t>
            </a:r>
          </a:p>
        </p:txBody>
      </p:sp>
      <p:sp useBgFill="1">
        <p:nvSpPr>
          <p:cNvPr id="46086" name="Freeform 6"/>
          <p:cNvSpPr>
            <a:spLocks/>
          </p:cNvSpPr>
          <p:nvPr/>
        </p:nvSpPr>
        <p:spPr bwMode="auto">
          <a:xfrm>
            <a:off x="828675" y="6021388"/>
            <a:ext cx="7697788" cy="325437"/>
          </a:xfrm>
          <a:custGeom>
            <a:avLst/>
            <a:gdLst>
              <a:gd name="T0" fmla="*/ 4848 w 4849"/>
              <a:gd name="T1" fmla="*/ 204 h 205"/>
              <a:gd name="T2" fmla="*/ 0 w 4849"/>
              <a:gd name="T3" fmla="*/ 204 h 205"/>
              <a:gd name="T4" fmla="*/ 0 w 4849"/>
              <a:gd name="T5" fmla="*/ 36 h 205"/>
              <a:gd name="T6" fmla="*/ 203 w 4849"/>
              <a:gd name="T7" fmla="*/ 102 h 205"/>
              <a:gd name="T8" fmla="*/ 311 w 4849"/>
              <a:gd name="T9" fmla="*/ 12 h 205"/>
              <a:gd name="T10" fmla="*/ 738 w 4849"/>
              <a:gd name="T11" fmla="*/ 102 h 205"/>
              <a:gd name="T12" fmla="*/ 1036 w 4849"/>
              <a:gd name="T13" fmla="*/ 36 h 205"/>
              <a:gd name="T14" fmla="*/ 1314 w 4849"/>
              <a:gd name="T15" fmla="*/ 90 h 205"/>
              <a:gd name="T16" fmla="*/ 1510 w 4849"/>
              <a:gd name="T17" fmla="*/ 36 h 205"/>
              <a:gd name="T18" fmla="*/ 1788 w 4849"/>
              <a:gd name="T19" fmla="*/ 102 h 205"/>
              <a:gd name="T20" fmla="*/ 2025 w 4849"/>
              <a:gd name="T21" fmla="*/ 42 h 205"/>
              <a:gd name="T22" fmla="*/ 2383 w 4849"/>
              <a:gd name="T23" fmla="*/ 108 h 205"/>
              <a:gd name="T24" fmla="*/ 2654 w 4849"/>
              <a:gd name="T25" fmla="*/ 0 h 205"/>
              <a:gd name="T26" fmla="*/ 2918 w 4849"/>
              <a:gd name="T27" fmla="*/ 102 h 205"/>
              <a:gd name="T28" fmla="*/ 3209 w 4849"/>
              <a:gd name="T29" fmla="*/ 66 h 205"/>
              <a:gd name="T30" fmla="*/ 3419 w 4849"/>
              <a:gd name="T31" fmla="*/ 126 h 205"/>
              <a:gd name="T32" fmla="*/ 3629 w 4849"/>
              <a:gd name="T33" fmla="*/ 42 h 205"/>
              <a:gd name="T34" fmla="*/ 3819 w 4849"/>
              <a:gd name="T35" fmla="*/ 114 h 205"/>
              <a:gd name="T36" fmla="*/ 4124 w 4849"/>
              <a:gd name="T37" fmla="*/ 42 h 205"/>
              <a:gd name="T38" fmla="*/ 4340 w 4849"/>
              <a:gd name="T39" fmla="*/ 120 h 205"/>
              <a:gd name="T40" fmla="*/ 4516 w 4849"/>
              <a:gd name="T41" fmla="*/ 78 h 205"/>
              <a:gd name="T42" fmla="*/ 4848 w 4849"/>
              <a:gd name="T43" fmla="*/ 126 h 205"/>
              <a:gd name="T44" fmla="*/ 4848 w 4849"/>
              <a:gd name="T45" fmla="*/ 204 h 20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849"/>
              <a:gd name="T70" fmla="*/ 0 h 205"/>
              <a:gd name="T71" fmla="*/ 4849 w 4849"/>
              <a:gd name="T72" fmla="*/ 205 h 20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849" h="205">
                <a:moveTo>
                  <a:pt x="4848" y="204"/>
                </a:moveTo>
                <a:lnTo>
                  <a:pt x="0" y="204"/>
                </a:lnTo>
                <a:lnTo>
                  <a:pt x="0" y="36"/>
                </a:lnTo>
                <a:lnTo>
                  <a:pt x="203" y="102"/>
                </a:lnTo>
                <a:lnTo>
                  <a:pt x="311" y="12"/>
                </a:lnTo>
                <a:lnTo>
                  <a:pt x="738" y="102"/>
                </a:lnTo>
                <a:lnTo>
                  <a:pt x="1036" y="36"/>
                </a:lnTo>
                <a:lnTo>
                  <a:pt x="1314" y="90"/>
                </a:lnTo>
                <a:lnTo>
                  <a:pt x="1510" y="36"/>
                </a:lnTo>
                <a:lnTo>
                  <a:pt x="1788" y="102"/>
                </a:lnTo>
                <a:lnTo>
                  <a:pt x="2025" y="42"/>
                </a:lnTo>
                <a:lnTo>
                  <a:pt x="2383" y="108"/>
                </a:lnTo>
                <a:lnTo>
                  <a:pt x="2654" y="0"/>
                </a:lnTo>
                <a:lnTo>
                  <a:pt x="2918" y="102"/>
                </a:lnTo>
                <a:lnTo>
                  <a:pt x="3209" y="66"/>
                </a:lnTo>
                <a:lnTo>
                  <a:pt x="3419" y="126"/>
                </a:lnTo>
                <a:lnTo>
                  <a:pt x="3629" y="42"/>
                </a:lnTo>
                <a:lnTo>
                  <a:pt x="3819" y="114"/>
                </a:lnTo>
                <a:lnTo>
                  <a:pt x="4124" y="42"/>
                </a:lnTo>
                <a:lnTo>
                  <a:pt x="4340" y="120"/>
                </a:lnTo>
                <a:lnTo>
                  <a:pt x="4516" y="78"/>
                </a:lnTo>
                <a:lnTo>
                  <a:pt x="4848" y="126"/>
                </a:lnTo>
                <a:lnTo>
                  <a:pt x="4848" y="204"/>
                </a:lnTo>
              </a:path>
            </a:pathLst>
          </a:custGeom>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46087" name="Rectangle 7"/>
          <p:cNvSpPr>
            <a:spLocks noChangeArrowheads="1"/>
          </p:cNvSpPr>
          <p:nvPr/>
        </p:nvSpPr>
        <p:spPr bwMode="auto">
          <a:xfrm>
            <a:off x="903201" y="3948113"/>
            <a:ext cx="2281238" cy="261937"/>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46088" name="Text Box 8"/>
          <p:cNvSpPr txBox="1">
            <a:spLocks noChangeArrowheads="1"/>
          </p:cNvSpPr>
          <p:nvPr/>
        </p:nvSpPr>
        <p:spPr bwMode="auto">
          <a:xfrm>
            <a:off x="804863" y="5922963"/>
            <a:ext cx="366712"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a:defRPr>
                <a:solidFill>
                  <a:schemeClr val="tx1"/>
                </a:solidFill>
                <a:latin typeface="Arial" charset="0"/>
              </a:defRPr>
            </a:lvl1pPr>
            <a:lvl2pPr marL="742950" indent="-285750" defTabSz="822325">
              <a:defRPr>
                <a:solidFill>
                  <a:schemeClr val="tx1"/>
                </a:solidFill>
                <a:latin typeface="Arial" charset="0"/>
              </a:defRPr>
            </a:lvl2pPr>
            <a:lvl3pPr marL="1143000" indent="-228600" defTabSz="822325">
              <a:defRPr>
                <a:solidFill>
                  <a:schemeClr val="tx1"/>
                </a:solidFill>
                <a:latin typeface="Arial" charset="0"/>
              </a:defRPr>
            </a:lvl3pPr>
            <a:lvl4pPr marL="1600200" indent="-228600" defTabSz="822325">
              <a:defRPr>
                <a:solidFill>
                  <a:schemeClr val="tx1"/>
                </a:solidFill>
                <a:latin typeface="Arial" charset="0"/>
              </a:defRPr>
            </a:lvl4pPr>
            <a:lvl5pPr marL="2057400" indent="-228600" defTabSz="822325">
              <a:defRPr>
                <a:solidFill>
                  <a:schemeClr val="tx1"/>
                </a:solidFill>
                <a:latin typeface="Arial" charset="0"/>
              </a:defRPr>
            </a:lvl5pPr>
            <a:lvl6pPr marL="2514600" indent="-228600" defTabSz="822325" eaLnBrk="0" fontAlgn="base" hangingPunct="0">
              <a:spcBef>
                <a:spcPct val="0"/>
              </a:spcBef>
              <a:spcAft>
                <a:spcPct val="0"/>
              </a:spcAft>
              <a:defRPr>
                <a:solidFill>
                  <a:schemeClr val="tx1"/>
                </a:solidFill>
                <a:latin typeface="Arial" charset="0"/>
              </a:defRPr>
            </a:lvl6pPr>
            <a:lvl7pPr marL="2971800" indent="-228600" defTabSz="822325" eaLnBrk="0" fontAlgn="base" hangingPunct="0">
              <a:spcBef>
                <a:spcPct val="0"/>
              </a:spcBef>
              <a:spcAft>
                <a:spcPct val="0"/>
              </a:spcAft>
              <a:defRPr>
                <a:solidFill>
                  <a:schemeClr val="tx1"/>
                </a:solidFill>
                <a:latin typeface="Arial" charset="0"/>
              </a:defRPr>
            </a:lvl7pPr>
            <a:lvl8pPr marL="3429000" indent="-228600" defTabSz="822325" eaLnBrk="0" fontAlgn="base" hangingPunct="0">
              <a:spcBef>
                <a:spcPct val="0"/>
              </a:spcBef>
              <a:spcAft>
                <a:spcPct val="0"/>
              </a:spcAft>
              <a:defRPr>
                <a:solidFill>
                  <a:schemeClr val="tx1"/>
                </a:solidFill>
                <a:latin typeface="Arial" charset="0"/>
              </a:defRPr>
            </a:lvl8pPr>
            <a:lvl9pPr marL="3886200" indent="-228600" defTabSz="822325" eaLnBrk="0" fontAlgn="base" hangingPunct="0">
              <a:spcBef>
                <a:spcPct val="0"/>
              </a:spcBef>
              <a:spcAft>
                <a:spcPct val="0"/>
              </a:spcAft>
              <a:defRPr>
                <a:solidFill>
                  <a:schemeClr val="tx1"/>
                </a:solidFill>
                <a:latin typeface="Arial" charset="0"/>
              </a:defRPr>
            </a:lvl9pPr>
          </a:lstStyle>
          <a:p>
            <a:pPr algn="ctr" eaLnBrk="1" hangingPunct="1">
              <a:buClr>
                <a:srgbClr val="000000"/>
              </a:buClr>
              <a:buFont typeface="Arial" charset="0"/>
              <a:buNone/>
            </a:pPr>
            <a:r>
              <a:rPr lang="en-US" altLang="en-US" sz="2400" b="1"/>
              <a:t>…</a:t>
            </a:r>
          </a:p>
        </p:txBody>
      </p:sp>
      <p:pic>
        <p:nvPicPr>
          <p:cNvPr id="46089"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850" y="4737100"/>
            <a:ext cx="7010400"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4609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850" y="6324600"/>
            <a:ext cx="70294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1813766940"/>
      </p:ext>
    </p:extLst>
  </p:cSld>
  <p:clrMapOvr>
    <a:masterClrMapping/>
  </p:clrMapOvr>
  <p:transition spd="slow">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3" name="Rectangle 5"/>
          <p:cNvSpPr>
            <a:spLocks noGrp="1" noChangeArrowheads="1"/>
          </p:cNvSpPr>
          <p:nvPr>
            <p:ph type="title"/>
          </p:nvPr>
        </p:nvSpPr>
        <p:spPr>
          <a:xfrm>
            <a:off x="304912" y="457278"/>
            <a:ext cx="8326438" cy="641239"/>
          </a:xfrm>
        </p:spPr>
        <p:txBody>
          <a:bodyPr lIns="92075" tIns="46038" rIns="92075" bIns="46038" anchor="t"/>
          <a:lstStyle/>
          <a:p>
            <a:pPr fontAlgn="auto">
              <a:spcAft>
                <a:spcPts val="0"/>
              </a:spcAft>
              <a:defRPr/>
            </a:pPr>
            <a:r>
              <a:rPr lang="en-US" dirty="0">
                <a:latin typeface="Trebuchet MS" pitchFamily="34" charset="0"/>
              </a:rPr>
              <a:t>Sorting by Multiple Columns</a:t>
            </a:r>
          </a:p>
        </p:txBody>
      </p:sp>
      <p:sp>
        <p:nvSpPr>
          <p:cNvPr id="47107" name="Rectangle 2"/>
          <p:cNvSpPr>
            <a:spLocks noGrp="1" noChangeArrowheads="1"/>
          </p:cNvSpPr>
          <p:nvPr>
            <p:ph idx="1"/>
          </p:nvPr>
        </p:nvSpPr>
        <p:spPr>
          <a:xfrm>
            <a:off x="685800" y="1676400"/>
            <a:ext cx="7832725" cy="4771179"/>
          </a:xfrm>
        </p:spPr>
        <p:txBody>
          <a:bodyPr lIns="92075" tIns="46038" rIns="92075" bIns="46038">
            <a:spAutoFit/>
          </a:bodyPr>
          <a:lstStyle/>
          <a:p>
            <a:r>
              <a:rPr lang="en-US" altLang="en-US" sz="2000" dirty="0" smtClean="0">
                <a:latin typeface="Trebuchet MS" pitchFamily="34" charset="0"/>
              </a:rPr>
              <a:t>The order of ORDER BY list is the order of sort.</a:t>
            </a:r>
          </a:p>
          <a:p>
            <a:pPr>
              <a:buFontTx/>
              <a:buNone/>
            </a:pPr>
            <a:endParaRPr lang="en-US" altLang="en-US" sz="2000" dirty="0" smtClean="0">
              <a:latin typeface="Trebuchet MS" pitchFamily="34" charset="0"/>
            </a:endParaRPr>
          </a:p>
          <a:p>
            <a:pPr>
              <a:buFontTx/>
              <a:buNone/>
            </a:pPr>
            <a:endParaRPr lang="en-US" altLang="en-US" sz="2000" dirty="0" smtClean="0">
              <a:latin typeface="Trebuchet MS" pitchFamily="34" charset="0"/>
            </a:endParaRPr>
          </a:p>
          <a:p>
            <a:pPr>
              <a:buFontTx/>
              <a:buNone/>
            </a:pPr>
            <a:endParaRPr lang="en-US" altLang="en-US" sz="2000" dirty="0" smtClean="0">
              <a:latin typeface="Trebuchet MS" pitchFamily="34" charset="0"/>
            </a:endParaRPr>
          </a:p>
          <a:p>
            <a:pPr>
              <a:buFontTx/>
              <a:buNone/>
            </a:pPr>
            <a:endParaRPr lang="en-US" altLang="en-US" sz="2000" dirty="0" smtClean="0">
              <a:latin typeface="Trebuchet MS" pitchFamily="34" charset="0"/>
            </a:endParaRPr>
          </a:p>
          <a:p>
            <a:pPr>
              <a:buFontTx/>
              <a:buNone/>
            </a:pPr>
            <a:endParaRPr lang="en-US" altLang="en-US" sz="2000" dirty="0" smtClean="0">
              <a:latin typeface="Trebuchet MS" pitchFamily="34" charset="0"/>
            </a:endParaRPr>
          </a:p>
          <a:p>
            <a:pPr>
              <a:buFontTx/>
              <a:buNone/>
            </a:pPr>
            <a:endParaRPr lang="en-US" altLang="en-US" sz="2000" dirty="0" smtClean="0">
              <a:latin typeface="Trebuchet MS" pitchFamily="34" charset="0"/>
            </a:endParaRPr>
          </a:p>
          <a:p>
            <a:pPr>
              <a:buFontTx/>
              <a:buNone/>
            </a:pPr>
            <a:endParaRPr lang="en-US" altLang="en-US" sz="2000" dirty="0">
              <a:latin typeface="Trebuchet MS" pitchFamily="34" charset="0"/>
            </a:endParaRPr>
          </a:p>
          <a:p>
            <a:pPr>
              <a:buFontTx/>
              <a:buNone/>
            </a:pPr>
            <a:endParaRPr lang="en-US" altLang="en-US" sz="2000" dirty="0" smtClean="0">
              <a:latin typeface="Trebuchet MS" pitchFamily="34" charset="0"/>
            </a:endParaRPr>
          </a:p>
          <a:p>
            <a:pPr>
              <a:buFontTx/>
              <a:buNone/>
            </a:pPr>
            <a:endParaRPr lang="en-US" altLang="en-US" sz="2000" dirty="0">
              <a:latin typeface="Trebuchet MS" pitchFamily="34" charset="0"/>
            </a:endParaRPr>
          </a:p>
          <a:p>
            <a:pPr>
              <a:buFontTx/>
              <a:buNone/>
            </a:pPr>
            <a:endParaRPr lang="id-ID" altLang="en-US" sz="2000" dirty="0" smtClean="0">
              <a:latin typeface="Trebuchet MS" pitchFamily="34" charset="0"/>
            </a:endParaRPr>
          </a:p>
          <a:p>
            <a:r>
              <a:rPr lang="en-US" altLang="en-US" sz="2000" dirty="0" smtClean="0">
                <a:latin typeface="Trebuchet MS" pitchFamily="34" charset="0"/>
              </a:rPr>
              <a:t>You can sort by a column that is not in the </a:t>
            </a:r>
            <a:br>
              <a:rPr lang="en-US" altLang="en-US" sz="2000" dirty="0" smtClean="0">
                <a:latin typeface="Trebuchet MS" pitchFamily="34" charset="0"/>
              </a:rPr>
            </a:br>
            <a:r>
              <a:rPr lang="en-US" altLang="en-US" sz="2000" dirty="0" smtClean="0">
                <a:latin typeface="Trebuchet MS" pitchFamily="34" charset="0"/>
              </a:rPr>
              <a:t>SELECT list.</a:t>
            </a:r>
          </a:p>
        </p:txBody>
      </p:sp>
      <p:sp>
        <p:nvSpPr>
          <p:cNvPr id="99331" name="Rectangle 3"/>
          <p:cNvSpPr>
            <a:spLocks noChangeArrowheads="1"/>
          </p:cNvSpPr>
          <p:nvPr/>
        </p:nvSpPr>
        <p:spPr bwMode="blackWhite">
          <a:xfrm>
            <a:off x="1266825" y="2016125"/>
            <a:ext cx="7115175"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endParaRPr lang="en-US" b="1">
              <a:solidFill>
                <a:srgbClr val="000000"/>
              </a:solidFill>
              <a:latin typeface="Courier New" pitchFamily="49" charset="0"/>
            </a:endParaRPr>
          </a:p>
          <a:p>
            <a:pPr>
              <a:tabLst>
                <a:tab pos="1200150" algn="l"/>
              </a:tabLst>
              <a:defRPr/>
            </a:pPr>
            <a:endParaRPr lang="en-US" b="1">
              <a:solidFill>
                <a:srgbClr val="000000"/>
              </a:solidFill>
              <a:latin typeface="Courier New" pitchFamily="49" charset="0"/>
            </a:endParaRPr>
          </a:p>
        </p:txBody>
      </p:sp>
      <p:sp>
        <p:nvSpPr>
          <p:cNvPr id="47109" name="Rectangle 4"/>
          <p:cNvSpPr>
            <a:spLocks noChangeArrowheads="1"/>
          </p:cNvSpPr>
          <p:nvPr/>
        </p:nvSpPr>
        <p:spPr bwMode="blackWhite">
          <a:xfrm>
            <a:off x="1290638" y="2003425"/>
            <a:ext cx="6902450"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200150" algn="l"/>
              </a:tabLst>
              <a:defRPr>
                <a:solidFill>
                  <a:schemeClr val="tx1"/>
                </a:solidFill>
                <a:latin typeface="Arial" charset="0"/>
              </a:defRPr>
            </a:lvl1pPr>
            <a:lvl2pPr marL="742950" indent="-285750">
              <a:tabLst>
                <a:tab pos="1200150" algn="l"/>
              </a:tabLst>
              <a:defRPr>
                <a:solidFill>
                  <a:schemeClr val="tx1"/>
                </a:solidFill>
                <a:latin typeface="Arial" charset="0"/>
              </a:defRPr>
            </a:lvl2pPr>
            <a:lvl3pPr marL="1143000" indent="-228600">
              <a:tabLst>
                <a:tab pos="1200150" algn="l"/>
              </a:tabLst>
              <a:defRPr>
                <a:solidFill>
                  <a:schemeClr val="tx1"/>
                </a:solidFill>
                <a:latin typeface="Arial" charset="0"/>
              </a:defRPr>
            </a:lvl3pPr>
            <a:lvl4pPr marL="1600200" indent="-228600">
              <a:tabLst>
                <a:tab pos="1200150" algn="l"/>
              </a:tabLst>
              <a:defRPr>
                <a:solidFill>
                  <a:schemeClr val="tx1"/>
                </a:solidFill>
                <a:latin typeface="Arial" charset="0"/>
              </a:defRPr>
            </a:lvl4pPr>
            <a:lvl5pPr marL="2057400" indent="-228600">
              <a:tabLst>
                <a:tab pos="1200150" algn="l"/>
              </a:tabLst>
              <a:defRPr>
                <a:solidFill>
                  <a:schemeClr val="tx1"/>
                </a:solidFill>
                <a:latin typeface="Arial" charset="0"/>
              </a:defRPr>
            </a:lvl5pPr>
            <a:lvl6pPr marL="2514600" indent="-228600" eaLnBrk="0" fontAlgn="base" hangingPunct="0">
              <a:spcBef>
                <a:spcPct val="0"/>
              </a:spcBef>
              <a:spcAft>
                <a:spcPct val="0"/>
              </a:spcAft>
              <a:tabLst>
                <a:tab pos="1200150" algn="l"/>
              </a:tabLst>
              <a:defRPr>
                <a:solidFill>
                  <a:schemeClr val="tx1"/>
                </a:solidFill>
                <a:latin typeface="Arial" charset="0"/>
              </a:defRPr>
            </a:lvl6pPr>
            <a:lvl7pPr marL="2971800" indent="-228600" eaLnBrk="0" fontAlgn="base" hangingPunct="0">
              <a:spcBef>
                <a:spcPct val="0"/>
              </a:spcBef>
              <a:spcAft>
                <a:spcPct val="0"/>
              </a:spcAft>
              <a:tabLst>
                <a:tab pos="1200150" algn="l"/>
              </a:tabLst>
              <a:defRPr>
                <a:solidFill>
                  <a:schemeClr val="tx1"/>
                </a:solidFill>
                <a:latin typeface="Arial" charset="0"/>
              </a:defRPr>
            </a:lvl7pPr>
            <a:lvl8pPr marL="3429000" indent="-228600" eaLnBrk="0" fontAlgn="base" hangingPunct="0">
              <a:spcBef>
                <a:spcPct val="0"/>
              </a:spcBef>
              <a:spcAft>
                <a:spcPct val="0"/>
              </a:spcAft>
              <a:tabLst>
                <a:tab pos="1200150" algn="l"/>
              </a:tabLst>
              <a:defRPr>
                <a:solidFill>
                  <a:schemeClr val="tx1"/>
                </a:solidFill>
                <a:latin typeface="Arial" charset="0"/>
              </a:defRPr>
            </a:lvl8pPr>
            <a:lvl9pPr marL="3886200" indent="-228600" eaLnBrk="0" fontAlgn="base" hangingPunct="0">
              <a:spcBef>
                <a:spcPct val="0"/>
              </a:spcBef>
              <a:spcAft>
                <a:spcPct val="0"/>
              </a:spcAft>
              <a:tabLst>
                <a:tab pos="1200150" algn="l"/>
              </a:tabLst>
              <a:defRPr>
                <a:solidFill>
                  <a:schemeClr val="tx1"/>
                </a:solidFill>
                <a:latin typeface="Arial" charset="0"/>
              </a:defRPr>
            </a:lvl9pPr>
          </a:lstStyle>
          <a:p>
            <a:r>
              <a:rPr lang="en-US" altLang="en-US" b="1">
                <a:solidFill>
                  <a:srgbClr val="000000"/>
                </a:solidFill>
                <a:latin typeface="Courier New" pitchFamily="49" charset="0"/>
              </a:rPr>
              <a:t>SELECT last_name, department_id, salary</a:t>
            </a:r>
          </a:p>
          <a:p>
            <a:r>
              <a:rPr lang="en-US" altLang="en-US" b="1">
                <a:solidFill>
                  <a:srgbClr val="000000"/>
                </a:solidFill>
                <a:latin typeface="Courier New" pitchFamily="49" charset="0"/>
              </a:rPr>
              <a:t>FROM   employees</a:t>
            </a:r>
          </a:p>
          <a:p>
            <a:r>
              <a:rPr lang="en-US" altLang="en-US" b="1">
                <a:solidFill>
                  <a:srgbClr val="000000"/>
                </a:solidFill>
                <a:latin typeface="Courier New" pitchFamily="49" charset="0"/>
              </a:rPr>
              <a:t>ORDER BY department_id, salary DESC;</a:t>
            </a:r>
          </a:p>
        </p:txBody>
      </p:sp>
      <p:sp>
        <p:nvSpPr>
          <p:cNvPr id="47110" name="Rectangle 6"/>
          <p:cNvSpPr>
            <a:spLocks noChangeArrowheads="1"/>
          </p:cNvSpPr>
          <p:nvPr/>
        </p:nvSpPr>
        <p:spPr bwMode="auto">
          <a:xfrm>
            <a:off x="1368425" y="2590800"/>
            <a:ext cx="4800600" cy="298450"/>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47111" name="Text Box 7"/>
          <p:cNvSpPr txBox="1">
            <a:spLocks noChangeArrowheads="1"/>
          </p:cNvSpPr>
          <p:nvPr/>
        </p:nvSpPr>
        <p:spPr bwMode="auto">
          <a:xfrm>
            <a:off x="1252538" y="4937125"/>
            <a:ext cx="366712"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a:defRPr>
                <a:solidFill>
                  <a:schemeClr val="tx1"/>
                </a:solidFill>
                <a:latin typeface="Arial" charset="0"/>
              </a:defRPr>
            </a:lvl1pPr>
            <a:lvl2pPr marL="742950" indent="-285750" defTabSz="822325">
              <a:defRPr>
                <a:solidFill>
                  <a:schemeClr val="tx1"/>
                </a:solidFill>
                <a:latin typeface="Arial" charset="0"/>
              </a:defRPr>
            </a:lvl2pPr>
            <a:lvl3pPr marL="1143000" indent="-228600" defTabSz="822325">
              <a:defRPr>
                <a:solidFill>
                  <a:schemeClr val="tx1"/>
                </a:solidFill>
                <a:latin typeface="Arial" charset="0"/>
              </a:defRPr>
            </a:lvl3pPr>
            <a:lvl4pPr marL="1600200" indent="-228600" defTabSz="822325">
              <a:defRPr>
                <a:solidFill>
                  <a:schemeClr val="tx1"/>
                </a:solidFill>
                <a:latin typeface="Arial" charset="0"/>
              </a:defRPr>
            </a:lvl4pPr>
            <a:lvl5pPr marL="2057400" indent="-228600" defTabSz="822325">
              <a:defRPr>
                <a:solidFill>
                  <a:schemeClr val="tx1"/>
                </a:solidFill>
                <a:latin typeface="Arial" charset="0"/>
              </a:defRPr>
            </a:lvl5pPr>
            <a:lvl6pPr marL="2514600" indent="-228600" defTabSz="822325" eaLnBrk="0" fontAlgn="base" hangingPunct="0">
              <a:spcBef>
                <a:spcPct val="0"/>
              </a:spcBef>
              <a:spcAft>
                <a:spcPct val="0"/>
              </a:spcAft>
              <a:defRPr>
                <a:solidFill>
                  <a:schemeClr val="tx1"/>
                </a:solidFill>
                <a:latin typeface="Arial" charset="0"/>
              </a:defRPr>
            </a:lvl6pPr>
            <a:lvl7pPr marL="2971800" indent="-228600" defTabSz="822325" eaLnBrk="0" fontAlgn="base" hangingPunct="0">
              <a:spcBef>
                <a:spcPct val="0"/>
              </a:spcBef>
              <a:spcAft>
                <a:spcPct val="0"/>
              </a:spcAft>
              <a:defRPr>
                <a:solidFill>
                  <a:schemeClr val="tx1"/>
                </a:solidFill>
                <a:latin typeface="Arial" charset="0"/>
              </a:defRPr>
            </a:lvl7pPr>
            <a:lvl8pPr marL="3429000" indent="-228600" defTabSz="822325" eaLnBrk="0" fontAlgn="base" hangingPunct="0">
              <a:spcBef>
                <a:spcPct val="0"/>
              </a:spcBef>
              <a:spcAft>
                <a:spcPct val="0"/>
              </a:spcAft>
              <a:defRPr>
                <a:solidFill>
                  <a:schemeClr val="tx1"/>
                </a:solidFill>
                <a:latin typeface="Arial" charset="0"/>
              </a:defRPr>
            </a:lvl8pPr>
            <a:lvl9pPr marL="3886200" indent="-228600" defTabSz="822325" eaLnBrk="0" fontAlgn="base" hangingPunct="0">
              <a:spcBef>
                <a:spcPct val="0"/>
              </a:spcBef>
              <a:spcAft>
                <a:spcPct val="0"/>
              </a:spcAft>
              <a:defRPr>
                <a:solidFill>
                  <a:schemeClr val="tx1"/>
                </a:solidFill>
                <a:latin typeface="Arial" charset="0"/>
              </a:defRPr>
            </a:lvl9pPr>
          </a:lstStyle>
          <a:p>
            <a:pPr algn="ctr" eaLnBrk="1" hangingPunct="1">
              <a:buClr>
                <a:srgbClr val="000000"/>
              </a:buClr>
              <a:buFont typeface="Arial" charset="0"/>
              <a:buNone/>
            </a:pPr>
            <a:r>
              <a:rPr lang="en-US" altLang="en-US" sz="2400" b="1"/>
              <a:t>…</a:t>
            </a:r>
          </a:p>
        </p:txBody>
      </p:sp>
      <p:pic>
        <p:nvPicPr>
          <p:cNvPr id="4711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6825" y="3090863"/>
            <a:ext cx="7000875"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4711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6825" y="5322888"/>
            <a:ext cx="70294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2098464651"/>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blackWhite">
          <a:xfrm>
            <a:off x="1692275" y="2306638"/>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pPr>
              <a:defRPr/>
            </a:pPr>
            <a:endParaRPr lang="en-US">
              <a:latin typeface="Arial" pitchFamily="34" charset="0"/>
            </a:endParaRPr>
          </a:p>
        </p:txBody>
      </p:sp>
      <p:sp>
        <p:nvSpPr>
          <p:cNvPr id="8195" name="Rectangle 3"/>
          <p:cNvSpPr>
            <a:spLocks noChangeArrowheads="1"/>
          </p:cNvSpPr>
          <p:nvPr/>
        </p:nvSpPr>
        <p:spPr bwMode="blackWhite">
          <a:xfrm>
            <a:off x="1641475" y="4391025"/>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pPr>
              <a:defRPr/>
            </a:pPr>
            <a:endParaRPr lang="en-US">
              <a:latin typeface="Arial" pitchFamily="34" charset="0"/>
            </a:endParaRPr>
          </a:p>
        </p:txBody>
      </p:sp>
      <p:sp>
        <p:nvSpPr>
          <p:cNvPr id="8196" name="Rectangle 4"/>
          <p:cNvSpPr>
            <a:spLocks noChangeArrowheads="1"/>
          </p:cNvSpPr>
          <p:nvPr/>
        </p:nvSpPr>
        <p:spPr bwMode="blackWhite">
          <a:xfrm>
            <a:off x="5613400" y="2295525"/>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pPr>
              <a:defRPr/>
            </a:pPr>
            <a:endParaRPr lang="en-US">
              <a:latin typeface="Arial" pitchFamily="34" charset="0"/>
            </a:endParaRPr>
          </a:p>
        </p:txBody>
      </p:sp>
      <p:grpSp>
        <p:nvGrpSpPr>
          <p:cNvPr id="11269" name="Group 5"/>
          <p:cNvGrpSpPr>
            <a:grpSpLocks/>
          </p:cNvGrpSpPr>
          <p:nvPr/>
        </p:nvGrpSpPr>
        <p:grpSpPr bwMode="auto">
          <a:xfrm>
            <a:off x="1974850" y="2317750"/>
            <a:ext cx="1274763" cy="1327150"/>
            <a:chOff x="1244" y="1460"/>
            <a:chExt cx="803" cy="836"/>
          </a:xfrm>
        </p:grpSpPr>
        <p:sp>
          <p:nvSpPr>
            <p:cNvPr id="11336" name="Rectangle 6"/>
            <p:cNvSpPr>
              <a:spLocks noChangeArrowheads="1"/>
            </p:cNvSpPr>
            <p:nvPr/>
          </p:nvSpPr>
          <p:spPr bwMode="ltGray">
            <a:xfrm>
              <a:off x="1244" y="1460"/>
              <a:ext cx="425" cy="836"/>
            </a:xfrm>
            <a:prstGeom prst="rect">
              <a:avLst/>
            </a:prstGeom>
            <a:solidFill>
              <a:srgbClr val="CC33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11337" name="Rectangle 7"/>
            <p:cNvSpPr>
              <a:spLocks noChangeArrowheads="1"/>
            </p:cNvSpPr>
            <p:nvPr/>
          </p:nvSpPr>
          <p:spPr bwMode="ltGray">
            <a:xfrm>
              <a:off x="1852" y="1460"/>
              <a:ext cx="195" cy="836"/>
            </a:xfrm>
            <a:prstGeom prst="rect">
              <a:avLst/>
            </a:prstGeom>
            <a:solidFill>
              <a:srgbClr val="CC33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grpSp>
      <p:grpSp>
        <p:nvGrpSpPr>
          <p:cNvPr id="11270" name="Group 8"/>
          <p:cNvGrpSpPr>
            <a:grpSpLocks/>
          </p:cNvGrpSpPr>
          <p:nvPr/>
        </p:nvGrpSpPr>
        <p:grpSpPr bwMode="auto">
          <a:xfrm>
            <a:off x="5622925" y="2459038"/>
            <a:ext cx="1825625" cy="1066800"/>
            <a:chOff x="3422" y="1549"/>
            <a:chExt cx="1150" cy="672"/>
          </a:xfrm>
        </p:grpSpPr>
        <p:sp>
          <p:nvSpPr>
            <p:cNvPr id="11333" name="Rectangle 9"/>
            <p:cNvSpPr>
              <a:spLocks noChangeArrowheads="1"/>
            </p:cNvSpPr>
            <p:nvPr/>
          </p:nvSpPr>
          <p:spPr bwMode="ltGray">
            <a:xfrm>
              <a:off x="3422" y="1741"/>
              <a:ext cx="1150" cy="91"/>
            </a:xfrm>
            <a:prstGeom prst="rect">
              <a:avLst/>
            </a:prstGeom>
            <a:solidFill>
              <a:srgbClr val="CC33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11334" name="Rectangle 10"/>
            <p:cNvSpPr>
              <a:spLocks noChangeArrowheads="1"/>
            </p:cNvSpPr>
            <p:nvPr/>
          </p:nvSpPr>
          <p:spPr bwMode="ltGray">
            <a:xfrm>
              <a:off x="3422" y="2026"/>
              <a:ext cx="1150" cy="195"/>
            </a:xfrm>
            <a:prstGeom prst="rect">
              <a:avLst/>
            </a:prstGeom>
            <a:solidFill>
              <a:srgbClr val="CC33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11335" name="Rectangle 11"/>
            <p:cNvSpPr>
              <a:spLocks noChangeArrowheads="1"/>
            </p:cNvSpPr>
            <p:nvPr/>
          </p:nvSpPr>
          <p:spPr bwMode="ltGray">
            <a:xfrm>
              <a:off x="3422" y="1549"/>
              <a:ext cx="1150" cy="85"/>
            </a:xfrm>
            <a:prstGeom prst="rect">
              <a:avLst/>
            </a:prstGeom>
            <a:solidFill>
              <a:srgbClr val="CC33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grpSp>
      <p:sp>
        <p:nvSpPr>
          <p:cNvPr id="11271" name="Line 12"/>
          <p:cNvSpPr>
            <a:spLocks noChangeShapeType="1"/>
          </p:cNvSpPr>
          <p:nvPr/>
        </p:nvSpPr>
        <p:spPr bwMode="auto">
          <a:xfrm>
            <a:off x="6581775" y="2282825"/>
            <a:ext cx="0" cy="1376363"/>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272" name="Line 13"/>
          <p:cNvSpPr>
            <a:spLocks noChangeShapeType="1"/>
          </p:cNvSpPr>
          <p:nvPr/>
        </p:nvSpPr>
        <p:spPr bwMode="auto">
          <a:xfrm>
            <a:off x="5886450" y="2282825"/>
            <a:ext cx="0" cy="1376363"/>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273" name="Line 14"/>
          <p:cNvSpPr>
            <a:spLocks noChangeShapeType="1"/>
          </p:cNvSpPr>
          <p:nvPr/>
        </p:nvSpPr>
        <p:spPr bwMode="auto">
          <a:xfrm>
            <a:off x="5600700" y="2454275"/>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274" name="Line 15"/>
          <p:cNvSpPr>
            <a:spLocks noChangeShapeType="1"/>
          </p:cNvSpPr>
          <p:nvPr/>
        </p:nvSpPr>
        <p:spPr bwMode="auto">
          <a:xfrm>
            <a:off x="5600700" y="2606675"/>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275" name="Line 16"/>
          <p:cNvSpPr>
            <a:spLocks noChangeShapeType="1"/>
          </p:cNvSpPr>
          <p:nvPr/>
        </p:nvSpPr>
        <p:spPr bwMode="auto">
          <a:xfrm>
            <a:off x="5600700" y="2759075"/>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276" name="Line 17"/>
          <p:cNvSpPr>
            <a:spLocks noChangeShapeType="1"/>
          </p:cNvSpPr>
          <p:nvPr/>
        </p:nvSpPr>
        <p:spPr bwMode="auto">
          <a:xfrm>
            <a:off x="5600700" y="2911475"/>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277" name="Line 18"/>
          <p:cNvSpPr>
            <a:spLocks noChangeShapeType="1"/>
          </p:cNvSpPr>
          <p:nvPr/>
        </p:nvSpPr>
        <p:spPr bwMode="auto">
          <a:xfrm>
            <a:off x="5600700" y="3063875"/>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278" name="Line 19"/>
          <p:cNvSpPr>
            <a:spLocks noChangeShapeType="1"/>
          </p:cNvSpPr>
          <p:nvPr/>
        </p:nvSpPr>
        <p:spPr bwMode="auto">
          <a:xfrm>
            <a:off x="5600700" y="3216275"/>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279" name="Line 20"/>
          <p:cNvSpPr>
            <a:spLocks noChangeShapeType="1"/>
          </p:cNvSpPr>
          <p:nvPr/>
        </p:nvSpPr>
        <p:spPr bwMode="auto">
          <a:xfrm>
            <a:off x="5600700" y="3368675"/>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280" name="Line 21"/>
          <p:cNvSpPr>
            <a:spLocks noChangeShapeType="1"/>
          </p:cNvSpPr>
          <p:nvPr/>
        </p:nvSpPr>
        <p:spPr bwMode="auto">
          <a:xfrm>
            <a:off x="5600700" y="3521075"/>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281" name="Line 22"/>
          <p:cNvSpPr>
            <a:spLocks noChangeShapeType="1"/>
          </p:cNvSpPr>
          <p:nvPr/>
        </p:nvSpPr>
        <p:spPr bwMode="auto">
          <a:xfrm>
            <a:off x="6853238" y="2282825"/>
            <a:ext cx="0" cy="1376363"/>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282" name="Line 23"/>
          <p:cNvSpPr>
            <a:spLocks noChangeShapeType="1"/>
          </p:cNvSpPr>
          <p:nvPr/>
        </p:nvSpPr>
        <p:spPr bwMode="auto">
          <a:xfrm>
            <a:off x="7178675" y="2281238"/>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216" name="Rectangle 24"/>
          <p:cNvSpPr>
            <a:spLocks noGrp="1" noChangeArrowheads="1"/>
          </p:cNvSpPr>
          <p:nvPr>
            <p:ph type="title"/>
          </p:nvPr>
        </p:nvSpPr>
        <p:spPr/>
        <p:txBody>
          <a:bodyPr lIns="92075" tIns="46038" rIns="92075" bIns="46038" anchor="t"/>
          <a:lstStyle/>
          <a:p>
            <a:pPr fontAlgn="auto">
              <a:spcAft>
                <a:spcPts val="0"/>
              </a:spcAft>
              <a:defRPr/>
            </a:pPr>
            <a:r>
              <a:rPr lang="en-US">
                <a:latin typeface="Trebuchet MS" pitchFamily="34" charset="0"/>
              </a:rPr>
              <a:t>Aljabar Relational Review</a:t>
            </a:r>
          </a:p>
        </p:txBody>
      </p:sp>
      <p:sp>
        <p:nvSpPr>
          <p:cNvPr id="8217" name="Rectangle 25"/>
          <p:cNvSpPr>
            <a:spLocks noChangeArrowheads="1"/>
          </p:cNvSpPr>
          <p:nvPr/>
        </p:nvSpPr>
        <p:spPr bwMode="blackWhite">
          <a:xfrm>
            <a:off x="5651500" y="4392613"/>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pPr>
              <a:defRPr/>
            </a:pPr>
            <a:endParaRPr lang="en-US">
              <a:latin typeface="Arial" pitchFamily="34" charset="0"/>
            </a:endParaRPr>
          </a:p>
        </p:txBody>
      </p:sp>
      <p:grpSp>
        <p:nvGrpSpPr>
          <p:cNvPr id="11285" name="Group 26"/>
          <p:cNvGrpSpPr>
            <a:grpSpLocks/>
          </p:cNvGrpSpPr>
          <p:nvPr/>
        </p:nvGrpSpPr>
        <p:grpSpPr bwMode="auto">
          <a:xfrm>
            <a:off x="3216275" y="4398963"/>
            <a:ext cx="2708275" cy="1330325"/>
            <a:chOff x="2026" y="2771"/>
            <a:chExt cx="1706" cy="838"/>
          </a:xfrm>
        </p:grpSpPr>
        <p:sp>
          <p:nvSpPr>
            <p:cNvPr id="11331" name="Rectangle 27"/>
            <p:cNvSpPr>
              <a:spLocks noChangeArrowheads="1"/>
            </p:cNvSpPr>
            <p:nvPr/>
          </p:nvSpPr>
          <p:spPr bwMode="ltGray">
            <a:xfrm>
              <a:off x="2026" y="2771"/>
              <a:ext cx="165" cy="835"/>
            </a:xfrm>
            <a:prstGeom prst="rect">
              <a:avLst/>
            </a:prstGeom>
            <a:solidFill>
              <a:srgbClr val="CC33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11332" name="Rectangle 28"/>
            <p:cNvSpPr>
              <a:spLocks noChangeArrowheads="1"/>
            </p:cNvSpPr>
            <p:nvPr/>
          </p:nvSpPr>
          <p:spPr bwMode="ltGray">
            <a:xfrm>
              <a:off x="3567" y="2774"/>
              <a:ext cx="165" cy="835"/>
            </a:xfrm>
            <a:prstGeom prst="rect">
              <a:avLst/>
            </a:prstGeom>
            <a:solidFill>
              <a:srgbClr val="CC33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grpSp>
      <p:sp>
        <p:nvSpPr>
          <p:cNvPr id="11286" name="Rectangle 29"/>
          <p:cNvSpPr>
            <a:spLocks noChangeArrowheads="1"/>
          </p:cNvSpPr>
          <p:nvPr/>
        </p:nvSpPr>
        <p:spPr bwMode="auto">
          <a:xfrm>
            <a:off x="5505450" y="1828800"/>
            <a:ext cx="14287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200" b="1"/>
              <a:t>Selection</a:t>
            </a:r>
          </a:p>
        </p:txBody>
      </p:sp>
      <p:sp>
        <p:nvSpPr>
          <p:cNvPr id="11287" name="Rectangle 30"/>
          <p:cNvSpPr>
            <a:spLocks noChangeArrowheads="1"/>
          </p:cNvSpPr>
          <p:nvPr/>
        </p:nvSpPr>
        <p:spPr bwMode="auto">
          <a:xfrm>
            <a:off x="1577975" y="1822450"/>
            <a:ext cx="1550988"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200" b="1"/>
              <a:t>Projection</a:t>
            </a:r>
          </a:p>
        </p:txBody>
      </p:sp>
      <p:sp>
        <p:nvSpPr>
          <p:cNvPr id="11288" name="Line 31"/>
          <p:cNvSpPr>
            <a:spLocks noChangeShapeType="1"/>
          </p:cNvSpPr>
          <p:nvPr/>
        </p:nvSpPr>
        <p:spPr bwMode="auto">
          <a:xfrm>
            <a:off x="2609850" y="4378325"/>
            <a:ext cx="0" cy="1376363"/>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289" name="Line 32"/>
          <p:cNvSpPr>
            <a:spLocks noChangeShapeType="1"/>
          </p:cNvSpPr>
          <p:nvPr/>
        </p:nvSpPr>
        <p:spPr bwMode="auto">
          <a:xfrm>
            <a:off x="1914525" y="4378325"/>
            <a:ext cx="0" cy="1376363"/>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290" name="Line 33"/>
          <p:cNvSpPr>
            <a:spLocks noChangeShapeType="1"/>
          </p:cNvSpPr>
          <p:nvPr/>
        </p:nvSpPr>
        <p:spPr bwMode="auto">
          <a:xfrm>
            <a:off x="1628775" y="4549775"/>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291" name="Line 34"/>
          <p:cNvSpPr>
            <a:spLocks noChangeShapeType="1"/>
          </p:cNvSpPr>
          <p:nvPr/>
        </p:nvSpPr>
        <p:spPr bwMode="auto">
          <a:xfrm>
            <a:off x="1628775" y="4702175"/>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292" name="Line 35"/>
          <p:cNvSpPr>
            <a:spLocks noChangeShapeType="1"/>
          </p:cNvSpPr>
          <p:nvPr/>
        </p:nvSpPr>
        <p:spPr bwMode="auto">
          <a:xfrm>
            <a:off x="1628775" y="4854575"/>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293" name="Line 36"/>
          <p:cNvSpPr>
            <a:spLocks noChangeShapeType="1"/>
          </p:cNvSpPr>
          <p:nvPr/>
        </p:nvSpPr>
        <p:spPr bwMode="auto">
          <a:xfrm>
            <a:off x="1628775" y="5006975"/>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294" name="Line 37"/>
          <p:cNvSpPr>
            <a:spLocks noChangeShapeType="1"/>
          </p:cNvSpPr>
          <p:nvPr/>
        </p:nvSpPr>
        <p:spPr bwMode="auto">
          <a:xfrm>
            <a:off x="1628775" y="5159375"/>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295" name="Line 38"/>
          <p:cNvSpPr>
            <a:spLocks noChangeShapeType="1"/>
          </p:cNvSpPr>
          <p:nvPr/>
        </p:nvSpPr>
        <p:spPr bwMode="auto">
          <a:xfrm>
            <a:off x="1628775" y="5311775"/>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296" name="Line 39"/>
          <p:cNvSpPr>
            <a:spLocks noChangeShapeType="1"/>
          </p:cNvSpPr>
          <p:nvPr/>
        </p:nvSpPr>
        <p:spPr bwMode="auto">
          <a:xfrm>
            <a:off x="1628775" y="5464175"/>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297" name="Line 40"/>
          <p:cNvSpPr>
            <a:spLocks noChangeShapeType="1"/>
          </p:cNvSpPr>
          <p:nvPr/>
        </p:nvSpPr>
        <p:spPr bwMode="auto">
          <a:xfrm>
            <a:off x="1628775" y="5616575"/>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298" name="Line 41"/>
          <p:cNvSpPr>
            <a:spLocks noChangeShapeType="1"/>
          </p:cNvSpPr>
          <p:nvPr/>
        </p:nvSpPr>
        <p:spPr bwMode="auto">
          <a:xfrm>
            <a:off x="2881313" y="4378325"/>
            <a:ext cx="0" cy="1376363"/>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299" name="Line 42"/>
          <p:cNvSpPr>
            <a:spLocks noChangeShapeType="1"/>
          </p:cNvSpPr>
          <p:nvPr/>
        </p:nvSpPr>
        <p:spPr bwMode="auto">
          <a:xfrm>
            <a:off x="3206750" y="4376738"/>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300" name="Line 43"/>
          <p:cNvSpPr>
            <a:spLocks noChangeShapeType="1"/>
          </p:cNvSpPr>
          <p:nvPr/>
        </p:nvSpPr>
        <p:spPr bwMode="auto">
          <a:xfrm>
            <a:off x="6351588" y="4392613"/>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301" name="Line 44"/>
          <p:cNvSpPr>
            <a:spLocks noChangeShapeType="1"/>
          </p:cNvSpPr>
          <p:nvPr/>
        </p:nvSpPr>
        <p:spPr bwMode="auto">
          <a:xfrm>
            <a:off x="5924550" y="4379913"/>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302" name="Line 45"/>
          <p:cNvSpPr>
            <a:spLocks noChangeShapeType="1"/>
          </p:cNvSpPr>
          <p:nvPr/>
        </p:nvSpPr>
        <p:spPr bwMode="auto">
          <a:xfrm>
            <a:off x="5638800" y="4551363"/>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303" name="Line 46"/>
          <p:cNvSpPr>
            <a:spLocks noChangeShapeType="1"/>
          </p:cNvSpPr>
          <p:nvPr/>
        </p:nvSpPr>
        <p:spPr bwMode="auto">
          <a:xfrm>
            <a:off x="5638800" y="4703763"/>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304" name="Line 47"/>
          <p:cNvSpPr>
            <a:spLocks noChangeShapeType="1"/>
          </p:cNvSpPr>
          <p:nvPr/>
        </p:nvSpPr>
        <p:spPr bwMode="auto">
          <a:xfrm>
            <a:off x="5638800" y="4856163"/>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305" name="Line 48"/>
          <p:cNvSpPr>
            <a:spLocks noChangeShapeType="1"/>
          </p:cNvSpPr>
          <p:nvPr/>
        </p:nvSpPr>
        <p:spPr bwMode="auto">
          <a:xfrm>
            <a:off x="5638800" y="5008563"/>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306" name="Line 49"/>
          <p:cNvSpPr>
            <a:spLocks noChangeShapeType="1"/>
          </p:cNvSpPr>
          <p:nvPr/>
        </p:nvSpPr>
        <p:spPr bwMode="auto">
          <a:xfrm>
            <a:off x="5638800" y="5160963"/>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307" name="Line 50"/>
          <p:cNvSpPr>
            <a:spLocks noChangeShapeType="1"/>
          </p:cNvSpPr>
          <p:nvPr/>
        </p:nvSpPr>
        <p:spPr bwMode="auto">
          <a:xfrm>
            <a:off x="5638800" y="5313363"/>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308" name="Line 51"/>
          <p:cNvSpPr>
            <a:spLocks noChangeShapeType="1"/>
          </p:cNvSpPr>
          <p:nvPr/>
        </p:nvSpPr>
        <p:spPr bwMode="auto">
          <a:xfrm>
            <a:off x="5638800" y="5465763"/>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309" name="Line 52"/>
          <p:cNvSpPr>
            <a:spLocks noChangeShapeType="1"/>
          </p:cNvSpPr>
          <p:nvPr/>
        </p:nvSpPr>
        <p:spPr bwMode="auto">
          <a:xfrm>
            <a:off x="5638800" y="5618163"/>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310" name="Line 53"/>
          <p:cNvSpPr>
            <a:spLocks noChangeShapeType="1"/>
          </p:cNvSpPr>
          <p:nvPr/>
        </p:nvSpPr>
        <p:spPr bwMode="auto">
          <a:xfrm>
            <a:off x="6891338" y="4379913"/>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311" name="Line 54"/>
          <p:cNvSpPr>
            <a:spLocks noChangeShapeType="1"/>
          </p:cNvSpPr>
          <p:nvPr/>
        </p:nvSpPr>
        <p:spPr bwMode="auto">
          <a:xfrm>
            <a:off x="7216775" y="4378325"/>
            <a:ext cx="0" cy="1376363"/>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312" name="Line 55"/>
          <p:cNvSpPr>
            <a:spLocks noChangeShapeType="1"/>
          </p:cNvSpPr>
          <p:nvPr/>
        </p:nvSpPr>
        <p:spPr bwMode="auto">
          <a:xfrm>
            <a:off x="6643688" y="4375150"/>
            <a:ext cx="0" cy="1376363"/>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313" name="Rectangle 56"/>
          <p:cNvSpPr>
            <a:spLocks noChangeArrowheads="1"/>
          </p:cNvSpPr>
          <p:nvPr/>
        </p:nvSpPr>
        <p:spPr bwMode="auto">
          <a:xfrm>
            <a:off x="1541463" y="5846763"/>
            <a:ext cx="1058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000" b="1"/>
              <a:t>Table 1</a:t>
            </a:r>
          </a:p>
        </p:txBody>
      </p:sp>
      <p:sp>
        <p:nvSpPr>
          <p:cNvPr id="11314" name="Rectangle 57"/>
          <p:cNvSpPr>
            <a:spLocks noChangeArrowheads="1"/>
          </p:cNvSpPr>
          <p:nvPr/>
        </p:nvSpPr>
        <p:spPr bwMode="auto">
          <a:xfrm>
            <a:off x="5561013" y="5842000"/>
            <a:ext cx="1058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000" b="1"/>
              <a:t>Table 2</a:t>
            </a:r>
          </a:p>
        </p:txBody>
      </p:sp>
      <p:sp>
        <p:nvSpPr>
          <p:cNvPr id="11315" name="Rectangle 58"/>
          <p:cNvSpPr>
            <a:spLocks noChangeArrowheads="1"/>
          </p:cNvSpPr>
          <p:nvPr/>
        </p:nvSpPr>
        <p:spPr bwMode="auto">
          <a:xfrm>
            <a:off x="5570538" y="3743325"/>
            <a:ext cx="1058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000" b="1"/>
              <a:t>Table 1</a:t>
            </a:r>
          </a:p>
        </p:txBody>
      </p:sp>
      <p:sp>
        <p:nvSpPr>
          <p:cNvPr id="11316" name="Rectangle 59"/>
          <p:cNvSpPr>
            <a:spLocks noChangeArrowheads="1"/>
          </p:cNvSpPr>
          <p:nvPr/>
        </p:nvSpPr>
        <p:spPr bwMode="auto">
          <a:xfrm>
            <a:off x="1584325" y="3746500"/>
            <a:ext cx="1058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000" b="1"/>
              <a:t>Table 1</a:t>
            </a:r>
          </a:p>
        </p:txBody>
      </p:sp>
      <p:sp>
        <p:nvSpPr>
          <p:cNvPr id="11317" name="Line 60"/>
          <p:cNvSpPr>
            <a:spLocks noChangeShapeType="1"/>
          </p:cNvSpPr>
          <p:nvPr/>
        </p:nvSpPr>
        <p:spPr bwMode="auto">
          <a:xfrm>
            <a:off x="2660650" y="2293938"/>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318" name="Line 61"/>
          <p:cNvSpPr>
            <a:spLocks noChangeShapeType="1"/>
          </p:cNvSpPr>
          <p:nvPr/>
        </p:nvSpPr>
        <p:spPr bwMode="auto">
          <a:xfrm>
            <a:off x="1965325" y="2293938"/>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319" name="Line 62"/>
          <p:cNvSpPr>
            <a:spLocks noChangeShapeType="1"/>
          </p:cNvSpPr>
          <p:nvPr/>
        </p:nvSpPr>
        <p:spPr bwMode="auto">
          <a:xfrm>
            <a:off x="1679575" y="24653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320" name="Line 63"/>
          <p:cNvSpPr>
            <a:spLocks noChangeShapeType="1"/>
          </p:cNvSpPr>
          <p:nvPr/>
        </p:nvSpPr>
        <p:spPr bwMode="auto">
          <a:xfrm>
            <a:off x="1679575" y="26177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321" name="Line 64"/>
          <p:cNvSpPr>
            <a:spLocks noChangeShapeType="1"/>
          </p:cNvSpPr>
          <p:nvPr/>
        </p:nvSpPr>
        <p:spPr bwMode="auto">
          <a:xfrm>
            <a:off x="1679575" y="27701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322" name="Line 65"/>
          <p:cNvSpPr>
            <a:spLocks noChangeShapeType="1"/>
          </p:cNvSpPr>
          <p:nvPr/>
        </p:nvSpPr>
        <p:spPr bwMode="auto">
          <a:xfrm>
            <a:off x="1679575" y="29225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323" name="Line 66"/>
          <p:cNvSpPr>
            <a:spLocks noChangeShapeType="1"/>
          </p:cNvSpPr>
          <p:nvPr/>
        </p:nvSpPr>
        <p:spPr bwMode="auto">
          <a:xfrm>
            <a:off x="1679575" y="30749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324" name="Line 67"/>
          <p:cNvSpPr>
            <a:spLocks noChangeShapeType="1"/>
          </p:cNvSpPr>
          <p:nvPr/>
        </p:nvSpPr>
        <p:spPr bwMode="auto">
          <a:xfrm>
            <a:off x="1679575" y="32273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325" name="Line 68"/>
          <p:cNvSpPr>
            <a:spLocks noChangeShapeType="1"/>
          </p:cNvSpPr>
          <p:nvPr/>
        </p:nvSpPr>
        <p:spPr bwMode="auto">
          <a:xfrm>
            <a:off x="1679575" y="33797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326" name="Line 69"/>
          <p:cNvSpPr>
            <a:spLocks noChangeShapeType="1"/>
          </p:cNvSpPr>
          <p:nvPr/>
        </p:nvSpPr>
        <p:spPr bwMode="auto">
          <a:xfrm>
            <a:off x="1679575" y="35321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327" name="Line 70"/>
          <p:cNvSpPr>
            <a:spLocks noChangeShapeType="1"/>
          </p:cNvSpPr>
          <p:nvPr/>
        </p:nvSpPr>
        <p:spPr bwMode="auto">
          <a:xfrm>
            <a:off x="2932113" y="2293938"/>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328" name="Line 71"/>
          <p:cNvSpPr>
            <a:spLocks noChangeShapeType="1"/>
          </p:cNvSpPr>
          <p:nvPr/>
        </p:nvSpPr>
        <p:spPr bwMode="auto">
          <a:xfrm>
            <a:off x="3257550" y="2292350"/>
            <a:ext cx="0" cy="1376363"/>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329" name="Rectangle 72"/>
          <p:cNvSpPr>
            <a:spLocks noChangeArrowheads="1"/>
          </p:cNvSpPr>
          <p:nvPr/>
        </p:nvSpPr>
        <p:spPr bwMode="auto">
          <a:xfrm>
            <a:off x="4217988" y="4589463"/>
            <a:ext cx="706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000" b="1"/>
              <a:t>Join</a:t>
            </a:r>
          </a:p>
        </p:txBody>
      </p:sp>
      <p:sp>
        <p:nvSpPr>
          <p:cNvPr id="11330" name="Line 73"/>
          <p:cNvSpPr>
            <a:spLocks noChangeShapeType="1"/>
          </p:cNvSpPr>
          <p:nvPr/>
        </p:nvSpPr>
        <p:spPr bwMode="auto">
          <a:xfrm flipV="1">
            <a:off x="3619500" y="5080000"/>
            <a:ext cx="1962150" cy="6350"/>
          </a:xfrm>
          <a:prstGeom prst="line">
            <a:avLst/>
          </a:prstGeom>
          <a:noFill/>
          <a:ln w="50800">
            <a:solidFill>
              <a:srgbClr val="FFCC00"/>
            </a:solidFill>
            <a:round/>
            <a:headEnd type="stealth" w="med" len="lg"/>
            <a:tailEnd type="stealth" w="med" len="lg"/>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336912228"/>
      </p:ext>
    </p:extLst>
  </p:cSld>
  <p:clrMapOvr>
    <a:masterClrMapping/>
  </p:clrMapOvr>
  <p:transition spd="slow">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Aggregate </a:t>
            </a:r>
            <a:r>
              <a:rPr lang="id-ID" dirty="0" smtClean="0"/>
              <a:t>Function</a:t>
            </a:r>
            <a:r>
              <a:rPr lang="en-US" dirty="0" smtClean="0"/>
              <a:t>s</a:t>
            </a:r>
            <a:endParaRPr lang="id-ID" dirty="0"/>
          </a:p>
        </p:txBody>
      </p:sp>
      <p:sp>
        <p:nvSpPr>
          <p:cNvPr id="3" name="Content Placeholder 2"/>
          <p:cNvSpPr>
            <a:spLocks noGrp="1"/>
          </p:cNvSpPr>
          <p:nvPr>
            <p:ph idx="1"/>
          </p:nvPr>
        </p:nvSpPr>
        <p:spPr/>
        <p:txBody>
          <a:bodyPr>
            <a:normAutofit/>
          </a:bodyPr>
          <a:lstStyle/>
          <a:p>
            <a:pPr marL="0" indent="0">
              <a:buNone/>
            </a:pPr>
            <a:r>
              <a:rPr lang="id-ID" dirty="0" smtClean="0"/>
              <a:t>• AVG</a:t>
            </a:r>
          </a:p>
          <a:p>
            <a:pPr marL="0" indent="0">
              <a:buNone/>
            </a:pPr>
            <a:r>
              <a:rPr lang="id-ID" dirty="0" smtClean="0"/>
              <a:t>• COUNT</a:t>
            </a:r>
          </a:p>
          <a:p>
            <a:pPr marL="0" indent="0">
              <a:buNone/>
            </a:pPr>
            <a:r>
              <a:rPr lang="id-ID" dirty="0" smtClean="0"/>
              <a:t>• MAX</a:t>
            </a:r>
          </a:p>
          <a:p>
            <a:pPr marL="0" indent="0">
              <a:buNone/>
            </a:pPr>
            <a:r>
              <a:rPr lang="id-ID" dirty="0" smtClean="0"/>
              <a:t>• MIN</a:t>
            </a:r>
            <a:endParaRPr lang="en-US" dirty="0" smtClean="0"/>
          </a:p>
          <a:p>
            <a:pPr marL="0" indent="0">
              <a:buNone/>
            </a:pPr>
            <a:r>
              <a:rPr lang="id-ID" dirty="0" smtClean="0"/>
              <a:t>• SUM</a:t>
            </a:r>
          </a:p>
        </p:txBody>
      </p:sp>
      <p:pic>
        <p:nvPicPr>
          <p:cNvPr id="5" name="Picture 4" descr="TU-logo-primer-utama.jpg"/>
          <p:cNvPicPr>
            <a:picLocks noChangeAspect="1"/>
          </p:cNvPicPr>
          <p:nvPr/>
        </p:nvPicPr>
        <p:blipFill>
          <a:blip r:embed="rId3" cstate="print"/>
          <a:stretch>
            <a:fillRect/>
          </a:stretch>
        </p:blipFill>
        <p:spPr>
          <a:xfrm>
            <a:off x="271664" y="6160167"/>
            <a:ext cx="1381125" cy="591582"/>
          </a:xfrm>
          <a:prstGeom prst="rect">
            <a:avLst/>
          </a:prstGeom>
        </p:spPr>
      </p:pic>
    </p:spTree>
    <p:extLst>
      <p:ext uri="{BB962C8B-B14F-4D97-AF65-F5344CB8AC3E}">
        <p14:creationId xmlns:p14="http://schemas.microsoft.com/office/powerpoint/2010/main" val="2029856516"/>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Tipe-tipe Group Function</a:t>
            </a:r>
            <a:endParaRPr lang="id-ID" dirty="0"/>
          </a:p>
        </p:txBody>
      </p:sp>
      <p:graphicFrame>
        <p:nvGraphicFramePr>
          <p:cNvPr id="5" name="Table 4"/>
          <p:cNvGraphicFramePr>
            <a:graphicFrameLocks noGrp="1"/>
          </p:cNvGraphicFramePr>
          <p:nvPr>
            <p:extLst>
              <p:ext uri="{D42A27DB-BD31-4B8C-83A1-F6EECF244321}">
                <p14:modId xmlns:p14="http://schemas.microsoft.com/office/powerpoint/2010/main" val="787707534"/>
              </p:ext>
            </p:extLst>
          </p:nvPr>
        </p:nvGraphicFramePr>
        <p:xfrm>
          <a:off x="1475656" y="1700808"/>
          <a:ext cx="7344816" cy="2433320"/>
        </p:xfrm>
        <a:graphic>
          <a:graphicData uri="http://schemas.openxmlformats.org/drawingml/2006/table">
            <a:tbl>
              <a:tblPr firstRow="1" bandRow="1">
                <a:tableStyleId>{5940675A-B579-460E-94D1-54222C63F5DA}</a:tableStyleId>
              </a:tblPr>
              <a:tblGrid>
                <a:gridCol w="2923665"/>
                <a:gridCol w="4421151"/>
              </a:tblGrid>
              <a:tr h="370840">
                <a:tc>
                  <a:txBody>
                    <a:bodyPr/>
                    <a:lstStyle/>
                    <a:p>
                      <a:pPr algn="ctr"/>
                      <a:r>
                        <a:rPr lang="id-ID" sz="1800" b="1" i="0" u="none" strike="noStrike" kern="1200" baseline="0" dirty="0" smtClean="0">
                          <a:solidFill>
                            <a:schemeClr val="tx1"/>
                          </a:solidFill>
                          <a:latin typeface="+mn-lt"/>
                          <a:ea typeface="+mn-ea"/>
                          <a:cs typeface="+mn-cs"/>
                        </a:rPr>
                        <a:t>Fungsi</a:t>
                      </a:r>
                      <a:endParaRPr lang="id-ID"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1800" b="1" i="0" u="none" strike="noStrike" kern="1200" baseline="0" dirty="0" smtClean="0">
                          <a:solidFill>
                            <a:schemeClr val="tx1"/>
                          </a:solidFill>
                          <a:latin typeface="+mn-lt"/>
                          <a:ea typeface="+mn-ea"/>
                          <a:cs typeface="+mn-cs"/>
                        </a:rPr>
                        <a:t>Hasil</a:t>
                      </a:r>
                    </a:p>
                  </a:txBody>
                  <a:tcPr/>
                </a:tc>
              </a:tr>
              <a:tr h="370840">
                <a:tc>
                  <a:txBody>
                    <a:bodyPr/>
                    <a:lstStyle/>
                    <a:p>
                      <a:r>
                        <a:rPr lang="en-US" sz="1600" b="0" i="0" u="none" strike="noStrike" kern="1200" baseline="0" dirty="0" smtClean="0">
                          <a:solidFill>
                            <a:schemeClr val="tx1"/>
                          </a:solidFill>
                          <a:latin typeface="+mn-lt"/>
                          <a:ea typeface="+mn-ea"/>
                          <a:cs typeface="+mn-cs"/>
                        </a:rPr>
                        <a:t>AVG([DISTINCT|ALL]</a:t>
                      </a:r>
                      <a:r>
                        <a:rPr lang="en-US" sz="1600" b="0" i="1" u="none" strike="noStrike" kern="1200" baseline="0" dirty="0" smtClean="0">
                          <a:solidFill>
                            <a:schemeClr val="tx1"/>
                          </a:solidFill>
                          <a:latin typeface="+mn-lt"/>
                          <a:ea typeface="+mn-ea"/>
                          <a:cs typeface="+mn-cs"/>
                        </a:rPr>
                        <a:t>n</a:t>
                      </a:r>
                      <a:r>
                        <a:rPr lang="en-US" sz="1600" b="0" i="0" u="none" strike="noStrike" kern="1200" baseline="0" dirty="0" smtClean="0">
                          <a:solidFill>
                            <a:schemeClr val="tx1"/>
                          </a:solidFill>
                          <a:latin typeface="+mn-lt"/>
                          <a:ea typeface="+mn-ea"/>
                          <a:cs typeface="+mn-cs"/>
                        </a:rPr>
                        <a:t>) </a:t>
                      </a:r>
                      <a:endParaRPr lang="id-ID"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600" b="0" i="0" u="none" strike="noStrike" kern="1200" baseline="0" dirty="0" smtClean="0">
                          <a:solidFill>
                            <a:schemeClr val="tx1"/>
                          </a:solidFill>
                          <a:latin typeface="+mn-lt"/>
                          <a:ea typeface="+mn-ea"/>
                          <a:cs typeface="+mn-cs"/>
                        </a:rPr>
                        <a:t>Nilai rata-rata dari </a:t>
                      </a:r>
                      <a:r>
                        <a:rPr lang="en-US" sz="1600" b="0" i="1" u="none" strike="noStrike" kern="1200" baseline="0" dirty="0" smtClean="0">
                          <a:solidFill>
                            <a:schemeClr val="tx1"/>
                          </a:solidFill>
                          <a:latin typeface="+mn-lt"/>
                          <a:ea typeface="+mn-ea"/>
                          <a:cs typeface="+mn-cs"/>
                        </a:rPr>
                        <a:t>n</a:t>
                      </a:r>
                      <a:r>
                        <a:rPr lang="en-US" sz="1600" b="0" i="0" u="none" strike="noStrike" kern="1200" baseline="0" dirty="0" smtClean="0">
                          <a:solidFill>
                            <a:schemeClr val="tx1"/>
                          </a:solidFill>
                          <a:latin typeface="+mn-lt"/>
                          <a:ea typeface="+mn-ea"/>
                          <a:cs typeface="+mn-cs"/>
                        </a:rPr>
                        <a:t>, </a:t>
                      </a:r>
                      <a:r>
                        <a:rPr lang="id-ID" sz="1600" b="0" i="0" u="none" strike="noStrike" kern="1200" baseline="0" dirty="0" smtClean="0">
                          <a:solidFill>
                            <a:schemeClr val="tx1"/>
                          </a:solidFill>
                          <a:latin typeface="+mn-lt"/>
                          <a:ea typeface="+mn-ea"/>
                          <a:cs typeface="+mn-cs"/>
                        </a:rPr>
                        <a:t>nilai null diabaikan</a:t>
                      </a:r>
                      <a:endParaRPr lang="en-US" sz="1600" b="0" i="0" u="none" strike="noStrike" kern="1200" baseline="0" dirty="0" smtClean="0">
                        <a:solidFill>
                          <a:schemeClr val="tx1"/>
                        </a:solidFill>
                        <a:latin typeface="+mn-lt"/>
                        <a:ea typeface="+mn-ea"/>
                        <a:cs typeface="+mn-cs"/>
                      </a:endParaRPr>
                    </a:p>
                  </a:txBody>
                  <a:tcPr/>
                </a:tc>
              </a:tr>
              <a:tr h="370840">
                <a:tc>
                  <a:txBody>
                    <a:bodyPr/>
                    <a:lstStyle/>
                    <a:p>
                      <a:r>
                        <a:rPr lang="id-ID" sz="1600" b="0" i="0" u="none" strike="noStrike" kern="1200" baseline="0" dirty="0" smtClean="0">
                          <a:solidFill>
                            <a:schemeClr val="tx1"/>
                          </a:solidFill>
                          <a:latin typeface="+mn-lt"/>
                          <a:ea typeface="+mn-ea"/>
                          <a:cs typeface="+mn-cs"/>
                        </a:rPr>
                        <a:t>COUNT({*|[DISTINCT|ALL] </a:t>
                      </a:r>
                      <a:r>
                        <a:rPr lang="id-ID" sz="1600" b="0" i="1" u="none" strike="noStrike" kern="1200" baseline="0" dirty="0" smtClean="0">
                          <a:solidFill>
                            <a:schemeClr val="tx1"/>
                          </a:solidFill>
                          <a:latin typeface="+mn-lt"/>
                          <a:ea typeface="+mn-ea"/>
                          <a:cs typeface="+mn-cs"/>
                        </a:rPr>
                        <a:t>expr</a:t>
                      </a:r>
                      <a:r>
                        <a:rPr lang="id-ID" sz="1600" b="0" i="0" u="none" strike="noStrike" kern="1200" baseline="0" dirty="0" smtClean="0">
                          <a:solidFill>
                            <a:schemeClr val="tx1"/>
                          </a:solidFill>
                          <a:latin typeface="+mn-lt"/>
                          <a:ea typeface="+mn-ea"/>
                          <a:cs typeface="+mn-cs"/>
                        </a:rPr>
                        <a:t>})</a:t>
                      </a:r>
                    </a:p>
                  </a:txBody>
                  <a:tcPr/>
                </a:tc>
                <a:tc>
                  <a:txBody>
                    <a:bodyPr/>
                    <a:lstStyle/>
                    <a:p>
                      <a:r>
                        <a:rPr lang="id-ID" sz="1600" b="0" i="0" u="none" strike="noStrike" kern="1200" baseline="0" dirty="0" smtClean="0">
                          <a:solidFill>
                            <a:schemeClr val="tx1"/>
                          </a:solidFill>
                          <a:latin typeface="+mn-lt"/>
                          <a:ea typeface="+mn-ea"/>
                          <a:cs typeface="+mn-cs"/>
                        </a:rPr>
                        <a:t>Jumlah baris, nilai null tidak diabaikan  bila menggunakan * atau ALL</a:t>
                      </a:r>
                    </a:p>
                  </a:txBody>
                  <a:tcPr/>
                </a:tc>
              </a:tr>
              <a:tr h="370840">
                <a:tc>
                  <a:txBody>
                    <a:bodyPr/>
                    <a:lstStyle/>
                    <a:p>
                      <a:r>
                        <a:rPr lang="en-US" sz="1600" b="0" i="0" u="none" strike="noStrike" kern="1200" baseline="0" dirty="0" smtClean="0">
                          <a:solidFill>
                            <a:schemeClr val="tx1"/>
                          </a:solidFill>
                          <a:latin typeface="+mn-lt"/>
                          <a:ea typeface="+mn-ea"/>
                          <a:cs typeface="+mn-cs"/>
                        </a:rPr>
                        <a:t>MAX([DISTINCT|ALL]</a:t>
                      </a:r>
                      <a:r>
                        <a:rPr lang="en-US" sz="1600" b="0" i="1" u="none" strike="noStrike" kern="1200" baseline="0" dirty="0" err="1" smtClean="0">
                          <a:solidFill>
                            <a:schemeClr val="tx1"/>
                          </a:solidFill>
                          <a:latin typeface="+mn-lt"/>
                          <a:ea typeface="+mn-ea"/>
                          <a:cs typeface="+mn-cs"/>
                        </a:rPr>
                        <a:t>expr</a:t>
                      </a:r>
                      <a:r>
                        <a:rPr lang="en-US" sz="1600" b="0" i="0" u="none" strike="noStrike" kern="1200" baseline="0" dirty="0" smtClean="0">
                          <a:solidFill>
                            <a:schemeClr val="tx1"/>
                          </a:solidFill>
                          <a:latin typeface="+mn-lt"/>
                          <a:ea typeface="+mn-ea"/>
                          <a:cs typeface="+mn-cs"/>
                        </a:rPr>
                        <a:t>) </a:t>
                      </a:r>
                      <a:endParaRPr lang="id-ID"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600" b="0" i="0" u="none" strike="noStrike" kern="1200" baseline="0" dirty="0" smtClean="0">
                          <a:solidFill>
                            <a:schemeClr val="tx1"/>
                          </a:solidFill>
                          <a:latin typeface="+mn-lt"/>
                          <a:ea typeface="+mn-ea"/>
                          <a:cs typeface="+mn-cs"/>
                        </a:rPr>
                        <a:t>Nilai m</a:t>
                      </a:r>
                      <a:r>
                        <a:rPr lang="en-US" sz="1600" b="0" i="0" u="none" strike="noStrike" kern="1200" baseline="0" dirty="0" err="1" smtClean="0">
                          <a:solidFill>
                            <a:schemeClr val="tx1"/>
                          </a:solidFill>
                          <a:latin typeface="+mn-lt"/>
                          <a:ea typeface="+mn-ea"/>
                          <a:cs typeface="+mn-cs"/>
                        </a:rPr>
                        <a:t>aximum</a:t>
                      </a:r>
                      <a:r>
                        <a:rPr lang="en-US" sz="1600" b="0" i="0" u="none" strike="noStrike" kern="1200" baseline="0" dirty="0" smtClean="0">
                          <a:solidFill>
                            <a:schemeClr val="tx1"/>
                          </a:solidFill>
                          <a:latin typeface="+mn-lt"/>
                          <a:ea typeface="+mn-ea"/>
                          <a:cs typeface="+mn-cs"/>
                        </a:rPr>
                        <a:t> </a:t>
                      </a:r>
                      <a:r>
                        <a:rPr lang="id-ID" sz="1600" b="0" i="0" u="none" strike="noStrike" kern="1200" baseline="0" dirty="0" smtClean="0">
                          <a:solidFill>
                            <a:schemeClr val="tx1"/>
                          </a:solidFill>
                          <a:latin typeface="+mn-lt"/>
                          <a:ea typeface="+mn-ea"/>
                          <a:cs typeface="+mn-cs"/>
                        </a:rPr>
                        <a:t>dari</a:t>
                      </a:r>
                      <a:r>
                        <a:rPr lang="en-US" sz="1600" b="0" i="0" u="none" strike="noStrike" kern="1200" baseline="0" dirty="0" smtClean="0">
                          <a:solidFill>
                            <a:schemeClr val="tx1"/>
                          </a:solidFill>
                          <a:latin typeface="+mn-lt"/>
                          <a:ea typeface="+mn-ea"/>
                          <a:cs typeface="+mn-cs"/>
                        </a:rPr>
                        <a:t> </a:t>
                      </a:r>
                      <a:r>
                        <a:rPr lang="en-US" sz="1600" b="0" i="1" u="none" strike="noStrike" kern="1200" baseline="0" dirty="0" err="1" smtClean="0">
                          <a:solidFill>
                            <a:schemeClr val="tx1"/>
                          </a:solidFill>
                          <a:latin typeface="+mn-lt"/>
                          <a:ea typeface="+mn-ea"/>
                          <a:cs typeface="+mn-cs"/>
                        </a:rPr>
                        <a:t>expr</a:t>
                      </a:r>
                      <a:r>
                        <a:rPr lang="en-US" sz="1600" b="0" i="0" u="none" strike="noStrike" kern="1200" baseline="0" dirty="0" smtClean="0">
                          <a:solidFill>
                            <a:schemeClr val="tx1"/>
                          </a:solidFill>
                          <a:latin typeface="+mn-lt"/>
                          <a:ea typeface="+mn-ea"/>
                          <a:cs typeface="+mn-cs"/>
                        </a:rPr>
                        <a:t>, </a:t>
                      </a:r>
                      <a:r>
                        <a:rPr lang="id-ID" sz="1600" b="0" i="0" u="none" strike="noStrike" kern="1200" baseline="0" dirty="0" smtClean="0">
                          <a:solidFill>
                            <a:schemeClr val="tx1"/>
                          </a:solidFill>
                          <a:latin typeface="+mn-lt"/>
                          <a:ea typeface="+mn-ea"/>
                          <a:cs typeface="+mn-cs"/>
                        </a:rPr>
                        <a:t>nilai null diabaikan</a:t>
                      </a:r>
                      <a:endParaRPr lang="en-US" sz="1600" b="0" i="0" u="none" strike="noStrike" kern="1200" baseline="0" dirty="0" smtClean="0">
                        <a:solidFill>
                          <a:schemeClr val="tx1"/>
                        </a:solidFill>
                        <a:latin typeface="+mn-lt"/>
                        <a:ea typeface="+mn-ea"/>
                        <a:cs typeface="+mn-cs"/>
                      </a:endParaRPr>
                    </a:p>
                  </a:txBody>
                  <a:tcPr/>
                </a:tc>
              </a:tr>
              <a:tr h="370840">
                <a:tc>
                  <a:txBody>
                    <a:bodyPr/>
                    <a:lstStyle/>
                    <a:p>
                      <a:r>
                        <a:rPr lang="en-US" sz="1600" b="0" i="0" u="none" strike="noStrike" kern="1200" baseline="0" dirty="0" smtClean="0">
                          <a:solidFill>
                            <a:schemeClr val="tx1"/>
                          </a:solidFill>
                          <a:latin typeface="+mn-lt"/>
                          <a:ea typeface="+mn-ea"/>
                          <a:cs typeface="+mn-cs"/>
                        </a:rPr>
                        <a:t>MIN([DISTINCT|ALL]</a:t>
                      </a:r>
                      <a:r>
                        <a:rPr lang="en-US" sz="1600" b="0" i="1" u="none" strike="noStrike" kern="1200" baseline="0" dirty="0" err="1" smtClean="0">
                          <a:solidFill>
                            <a:schemeClr val="tx1"/>
                          </a:solidFill>
                          <a:latin typeface="+mn-lt"/>
                          <a:ea typeface="+mn-ea"/>
                          <a:cs typeface="+mn-cs"/>
                        </a:rPr>
                        <a:t>expr</a:t>
                      </a:r>
                      <a:r>
                        <a:rPr lang="en-US" sz="1600" b="0" i="0" u="none" strike="noStrike" kern="1200" baseline="0" dirty="0" smtClean="0">
                          <a:solidFill>
                            <a:schemeClr val="tx1"/>
                          </a:solidFill>
                          <a:latin typeface="+mn-lt"/>
                          <a:ea typeface="+mn-ea"/>
                          <a:cs typeface="+mn-cs"/>
                        </a:rPr>
                        <a:t>) </a:t>
                      </a:r>
                      <a:endParaRPr lang="id-ID"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600" b="0" i="0" u="none" strike="noStrike" kern="1200" baseline="0" dirty="0" smtClean="0">
                          <a:solidFill>
                            <a:schemeClr val="tx1"/>
                          </a:solidFill>
                          <a:latin typeface="+mn-lt"/>
                          <a:ea typeface="+mn-ea"/>
                          <a:cs typeface="+mn-cs"/>
                        </a:rPr>
                        <a:t>Nilai m</a:t>
                      </a:r>
                      <a:r>
                        <a:rPr lang="en-US" sz="1600" b="0" i="0" u="none" strike="noStrike" kern="1200" baseline="0" dirty="0" err="1" smtClean="0">
                          <a:solidFill>
                            <a:schemeClr val="tx1"/>
                          </a:solidFill>
                          <a:latin typeface="+mn-lt"/>
                          <a:ea typeface="+mn-ea"/>
                          <a:cs typeface="+mn-cs"/>
                        </a:rPr>
                        <a:t>inimum</a:t>
                      </a:r>
                      <a:r>
                        <a:rPr lang="en-US" sz="1600" b="0" i="0" u="none" strike="noStrike" kern="1200" baseline="0" dirty="0" smtClean="0">
                          <a:solidFill>
                            <a:schemeClr val="tx1"/>
                          </a:solidFill>
                          <a:latin typeface="+mn-lt"/>
                          <a:ea typeface="+mn-ea"/>
                          <a:cs typeface="+mn-cs"/>
                        </a:rPr>
                        <a:t> </a:t>
                      </a:r>
                      <a:r>
                        <a:rPr lang="id-ID" sz="1600" b="0" i="0" u="none" strike="noStrike" kern="1200" baseline="0" dirty="0" smtClean="0">
                          <a:solidFill>
                            <a:schemeClr val="tx1"/>
                          </a:solidFill>
                          <a:latin typeface="+mn-lt"/>
                          <a:ea typeface="+mn-ea"/>
                          <a:cs typeface="+mn-cs"/>
                        </a:rPr>
                        <a:t>dari </a:t>
                      </a:r>
                      <a:r>
                        <a:rPr lang="en-US" sz="1600" b="0" i="1" u="none" strike="noStrike" kern="1200" baseline="0" dirty="0" err="1" smtClean="0">
                          <a:solidFill>
                            <a:schemeClr val="tx1"/>
                          </a:solidFill>
                          <a:latin typeface="+mn-lt"/>
                          <a:ea typeface="+mn-ea"/>
                          <a:cs typeface="+mn-cs"/>
                        </a:rPr>
                        <a:t>expr</a:t>
                      </a:r>
                      <a:r>
                        <a:rPr lang="en-US" sz="1600" b="0" i="0" u="none" strike="noStrike" kern="1200" baseline="0" dirty="0" smtClean="0">
                          <a:solidFill>
                            <a:schemeClr val="tx1"/>
                          </a:solidFill>
                          <a:latin typeface="+mn-lt"/>
                          <a:ea typeface="+mn-ea"/>
                          <a:cs typeface="+mn-cs"/>
                        </a:rPr>
                        <a:t>, </a:t>
                      </a:r>
                      <a:r>
                        <a:rPr lang="id-ID" sz="1600" b="0" i="0" u="none" strike="noStrike" kern="1200" baseline="0" dirty="0" smtClean="0">
                          <a:solidFill>
                            <a:schemeClr val="tx1"/>
                          </a:solidFill>
                          <a:latin typeface="+mn-lt"/>
                          <a:ea typeface="+mn-ea"/>
                          <a:cs typeface="+mn-cs"/>
                        </a:rPr>
                        <a:t>nilai null diabaikan</a:t>
                      </a:r>
                      <a:endParaRPr lang="en-US" sz="1600" b="0" i="0" u="none" strike="noStrike" kern="1200" baseline="0" dirty="0" smtClean="0">
                        <a:solidFill>
                          <a:schemeClr val="tx1"/>
                        </a:solidFill>
                        <a:latin typeface="+mn-lt"/>
                        <a:ea typeface="+mn-ea"/>
                        <a:cs typeface="+mn-cs"/>
                      </a:endParaRPr>
                    </a:p>
                  </a:txBody>
                  <a:tcPr/>
                </a:tc>
              </a:tr>
              <a:tr h="370840">
                <a:tc>
                  <a:txBody>
                    <a:bodyPr/>
                    <a:lstStyle/>
                    <a:p>
                      <a:r>
                        <a:rPr lang="en-US" sz="1600" b="0" i="0" u="none" strike="noStrike" kern="1200" baseline="0" dirty="0" smtClean="0">
                          <a:solidFill>
                            <a:schemeClr val="tx1"/>
                          </a:solidFill>
                          <a:latin typeface="+mn-lt"/>
                          <a:ea typeface="+mn-ea"/>
                          <a:cs typeface="+mn-cs"/>
                        </a:rPr>
                        <a:t>SUM([DISTINCT|ALL]</a:t>
                      </a:r>
                      <a:r>
                        <a:rPr lang="en-US" sz="1600" b="0" i="1" u="none" strike="noStrike" kern="1200" baseline="0" dirty="0" smtClean="0">
                          <a:solidFill>
                            <a:schemeClr val="tx1"/>
                          </a:solidFill>
                          <a:latin typeface="+mn-lt"/>
                          <a:ea typeface="+mn-ea"/>
                          <a:cs typeface="+mn-cs"/>
                        </a:rPr>
                        <a:t>n</a:t>
                      </a:r>
                      <a:r>
                        <a:rPr lang="en-US" sz="1600" b="0" i="0" u="none" strike="noStrike" kern="1200" baseline="0" dirty="0" smtClean="0">
                          <a:solidFill>
                            <a:schemeClr val="tx1"/>
                          </a:solidFill>
                          <a:latin typeface="+mn-lt"/>
                          <a:ea typeface="+mn-ea"/>
                          <a:cs typeface="+mn-cs"/>
                        </a:rPr>
                        <a:t>) </a:t>
                      </a:r>
                      <a:endParaRPr lang="id-ID"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600" b="0" i="0" u="none" strike="noStrike" kern="1200" baseline="0" dirty="0" smtClean="0">
                          <a:solidFill>
                            <a:schemeClr val="tx1"/>
                          </a:solidFill>
                          <a:latin typeface="+mn-lt"/>
                          <a:ea typeface="+mn-ea"/>
                          <a:cs typeface="+mn-cs"/>
                        </a:rPr>
                        <a:t>Jumlah nilai  dari </a:t>
                      </a:r>
                      <a:r>
                        <a:rPr lang="en-US" sz="1600" b="0" i="1" u="none" strike="noStrike" kern="1200" baseline="0" dirty="0" smtClean="0">
                          <a:solidFill>
                            <a:schemeClr val="tx1"/>
                          </a:solidFill>
                          <a:latin typeface="+mn-lt"/>
                          <a:ea typeface="+mn-ea"/>
                          <a:cs typeface="+mn-cs"/>
                        </a:rPr>
                        <a:t>n</a:t>
                      </a:r>
                      <a:r>
                        <a:rPr lang="en-US" sz="1600" b="0" i="0" u="none" strike="noStrike" kern="1200" baseline="0" dirty="0" smtClean="0">
                          <a:solidFill>
                            <a:schemeClr val="tx1"/>
                          </a:solidFill>
                          <a:latin typeface="+mn-lt"/>
                          <a:ea typeface="+mn-ea"/>
                          <a:cs typeface="+mn-cs"/>
                        </a:rPr>
                        <a:t>, </a:t>
                      </a:r>
                      <a:r>
                        <a:rPr lang="id-ID" sz="1600" b="0" i="0" u="none" strike="noStrike" kern="1200" baseline="0" dirty="0" smtClean="0">
                          <a:solidFill>
                            <a:schemeClr val="tx1"/>
                          </a:solidFill>
                          <a:latin typeface="+mn-lt"/>
                          <a:ea typeface="+mn-ea"/>
                          <a:cs typeface="+mn-cs"/>
                        </a:rPr>
                        <a:t>nilai null diabaikan</a:t>
                      </a:r>
                      <a:endParaRPr lang="en-US" sz="1600" b="0" i="0" u="none" strike="noStrike" kern="1200" baseline="0" dirty="0" smtClean="0">
                        <a:solidFill>
                          <a:schemeClr val="tx1"/>
                        </a:solidFill>
                        <a:latin typeface="+mn-lt"/>
                        <a:ea typeface="+mn-ea"/>
                        <a:cs typeface="+mn-cs"/>
                      </a:endParaRPr>
                    </a:p>
                  </a:txBody>
                  <a:tcPr/>
                </a:tc>
              </a:tr>
            </a:tbl>
          </a:graphicData>
        </a:graphic>
      </p:graphicFrame>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6093296"/>
            <a:ext cx="1377950" cy="592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3240524"/>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Sintaks Group Function</a:t>
            </a:r>
            <a:endParaRPr lang="id-ID" dirty="0"/>
          </a:p>
        </p:txBody>
      </p:sp>
      <p:sp>
        <p:nvSpPr>
          <p:cNvPr id="3" name="Content Placeholder 2"/>
          <p:cNvSpPr>
            <a:spLocks noGrp="1"/>
          </p:cNvSpPr>
          <p:nvPr>
            <p:ph idx="1"/>
          </p:nvPr>
        </p:nvSpPr>
        <p:spPr>
          <a:xfrm>
            <a:off x="1763688" y="2204864"/>
            <a:ext cx="6923112" cy="2260847"/>
          </a:xfrm>
        </p:spPr>
        <p:style>
          <a:lnRef idx="2">
            <a:schemeClr val="dk1"/>
          </a:lnRef>
          <a:fillRef idx="1">
            <a:schemeClr val="lt1"/>
          </a:fillRef>
          <a:effectRef idx="0">
            <a:schemeClr val="dk1"/>
          </a:effectRef>
          <a:fontRef idx="minor">
            <a:schemeClr val="dk1"/>
          </a:fontRef>
        </p:style>
        <p:txBody>
          <a:bodyPr>
            <a:normAutofit fontScale="77500" lnSpcReduction="20000"/>
          </a:bodyPr>
          <a:lstStyle/>
          <a:p>
            <a:pPr marL="0" indent="0">
              <a:buNone/>
            </a:pPr>
            <a:r>
              <a:rPr lang="en-US" dirty="0" smtClean="0"/>
              <a:t>SELECT [column,] </a:t>
            </a:r>
            <a:r>
              <a:rPr lang="en-US" dirty="0" err="1" smtClean="0"/>
              <a:t>group_function</a:t>
            </a:r>
            <a:r>
              <a:rPr lang="en-US" dirty="0" smtClean="0"/>
              <a:t>(column), ...</a:t>
            </a:r>
          </a:p>
          <a:p>
            <a:pPr marL="0" indent="0">
              <a:buNone/>
            </a:pPr>
            <a:r>
              <a:rPr lang="en-US" dirty="0" smtClean="0"/>
              <a:t>FROM table</a:t>
            </a:r>
          </a:p>
          <a:p>
            <a:pPr marL="0" indent="0">
              <a:buNone/>
            </a:pPr>
            <a:r>
              <a:rPr lang="en-US" dirty="0" smtClean="0"/>
              <a:t>[WHERE condition]</a:t>
            </a:r>
          </a:p>
          <a:p>
            <a:pPr marL="0" indent="0">
              <a:buNone/>
            </a:pPr>
            <a:r>
              <a:rPr lang="en-US" dirty="0" smtClean="0"/>
              <a:t>[GROUP BY column]</a:t>
            </a:r>
          </a:p>
          <a:p>
            <a:pPr marL="0" indent="0">
              <a:buNone/>
            </a:pPr>
            <a:r>
              <a:rPr lang="en-US" dirty="0" smtClean="0"/>
              <a:t>[ORDER BY column];</a:t>
            </a:r>
            <a:endParaRPr lang="id-ID"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6093296"/>
            <a:ext cx="1377950" cy="592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2619886"/>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0683" y="358998"/>
            <a:ext cx="6683765" cy="1280890"/>
          </a:xfrm>
        </p:spPr>
        <p:txBody>
          <a:bodyPr/>
          <a:lstStyle/>
          <a:p>
            <a:r>
              <a:rPr lang="id-ID" dirty="0" smtClean="0"/>
              <a:t>Penggunaan Fungsi AVG dan SUM </a:t>
            </a:r>
            <a:endParaRPr lang="id-ID" dirty="0"/>
          </a:p>
        </p:txBody>
      </p:sp>
      <p:sp>
        <p:nvSpPr>
          <p:cNvPr id="3" name="Content Placeholder 2"/>
          <p:cNvSpPr>
            <a:spLocks noGrp="1"/>
          </p:cNvSpPr>
          <p:nvPr>
            <p:ph idx="1"/>
          </p:nvPr>
        </p:nvSpPr>
        <p:spPr>
          <a:xfrm>
            <a:off x="1575373" y="2924944"/>
            <a:ext cx="7221488" cy="1684783"/>
          </a:xfrm>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en-US" sz="2000" dirty="0" smtClean="0"/>
              <a:t>SELECT AVG(salary), MAX(salary),</a:t>
            </a:r>
            <a:r>
              <a:rPr lang="id-ID" sz="2000" dirty="0" smtClean="0"/>
              <a:t> </a:t>
            </a:r>
            <a:r>
              <a:rPr lang="en-US" sz="2000" dirty="0" smtClean="0"/>
              <a:t>MIN(salary), SUM(salary)</a:t>
            </a:r>
          </a:p>
          <a:p>
            <a:pPr marL="0" indent="0">
              <a:buNone/>
            </a:pPr>
            <a:r>
              <a:rPr lang="en-US" sz="2000" dirty="0" smtClean="0"/>
              <a:t>FROM employees</a:t>
            </a:r>
          </a:p>
          <a:p>
            <a:pPr marL="0" indent="0">
              <a:buNone/>
            </a:pPr>
            <a:r>
              <a:rPr lang="en-US" sz="2000" dirty="0" smtClean="0"/>
              <a:t>WHERE </a:t>
            </a:r>
            <a:r>
              <a:rPr lang="en-US" sz="2000" dirty="0" err="1" smtClean="0"/>
              <a:t>job_id</a:t>
            </a:r>
            <a:r>
              <a:rPr lang="en-US" sz="2000" dirty="0" smtClean="0"/>
              <a:t> LIKE '%REP%';</a:t>
            </a:r>
            <a:endParaRPr lang="id-ID" sz="2000" dirty="0"/>
          </a:p>
        </p:txBody>
      </p:sp>
      <p:sp>
        <p:nvSpPr>
          <p:cNvPr id="4" name="Rectangle 3"/>
          <p:cNvSpPr/>
          <p:nvPr/>
        </p:nvSpPr>
        <p:spPr>
          <a:xfrm>
            <a:off x="1575373" y="4936812"/>
            <a:ext cx="7056784" cy="584775"/>
          </a:xfrm>
          <a:prstGeom prst="rect">
            <a:avLst/>
          </a:prstGeom>
        </p:spPr>
        <p:txBody>
          <a:bodyPr wrap="square">
            <a:spAutoFit/>
          </a:bodyPr>
          <a:lstStyle/>
          <a:p>
            <a:r>
              <a:rPr lang="en-US" sz="1600" u="sng" dirty="0" smtClean="0"/>
              <a:t>AVG(SALARY) </a:t>
            </a:r>
            <a:r>
              <a:rPr lang="id-ID" sz="1600" u="sng" dirty="0" smtClean="0"/>
              <a:t>	</a:t>
            </a:r>
            <a:r>
              <a:rPr lang="en-US" sz="1600" u="sng" dirty="0" smtClean="0"/>
              <a:t>MAX(SALARY) </a:t>
            </a:r>
            <a:r>
              <a:rPr lang="id-ID" sz="1600" u="sng" dirty="0" smtClean="0"/>
              <a:t>	</a:t>
            </a:r>
            <a:r>
              <a:rPr lang="en-US" sz="1600" u="sng" dirty="0" smtClean="0"/>
              <a:t>MIN(SALARY) </a:t>
            </a:r>
            <a:r>
              <a:rPr lang="id-ID" sz="1600" u="sng" dirty="0" smtClean="0"/>
              <a:t>	</a:t>
            </a:r>
            <a:r>
              <a:rPr lang="en-US" sz="1600" u="sng" dirty="0" smtClean="0"/>
              <a:t>SUM(SALARY)</a:t>
            </a:r>
          </a:p>
          <a:p>
            <a:r>
              <a:rPr lang="en-US" sz="1600" dirty="0" smtClean="0"/>
              <a:t> 8272,72727       </a:t>
            </a:r>
            <a:r>
              <a:rPr lang="id-ID" sz="1600" dirty="0" smtClean="0"/>
              <a:t>	              </a:t>
            </a:r>
            <a:r>
              <a:rPr lang="en-US" sz="1600" dirty="0" smtClean="0"/>
              <a:t>11500        </a:t>
            </a:r>
            <a:r>
              <a:rPr lang="id-ID" sz="1600" dirty="0" smtClean="0"/>
              <a:t>		</a:t>
            </a:r>
            <a:r>
              <a:rPr lang="en-US" sz="1600" dirty="0" smtClean="0"/>
              <a:t>6000      </a:t>
            </a:r>
            <a:r>
              <a:rPr lang="id-ID" sz="1600" dirty="0" smtClean="0"/>
              <a:t>	           </a:t>
            </a:r>
            <a:r>
              <a:rPr lang="en-US" sz="1600" dirty="0" smtClean="0"/>
              <a:t>273000</a:t>
            </a:r>
            <a:endParaRPr lang="en-US" sz="1600" dirty="0"/>
          </a:p>
        </p:txBody>
      </p:sp>
      <p:sp>
        <p:nvSpPr>
          <p:cNvPr id="5" name="TextBox 4"/>
          <p:cNvSpPr txBox="1"/>
          <p:nvPr/>
        </p:nvSpPr>
        <p:spPr>
          <a:xfrm>
            <a:off x="1475656" y="1844824"/>
            <a:ext cx="6874118" cy="707886"/>
          </a:xfrm>
          <a:prstGeom prst="rect">
            <a:avLst/>
          </a:prstGeom>
          <a:noFill/>
        </p:spPr>
        <p:txBody>
          <a:bodyPr wrap="square" rtlCol="0">
            <a:spAutoFit/>
          </a:bodyPr>
          <a:lstStyle/>
          <a:p>
            <a:r>
              <a:rPr lang="id-ID" sz="2000" dirty="0" smtClean="0"/>
              <a:t>Fungsi </a:t>
            </a:r>
            <a:r>
              <a:rPr lang="en-US" sz="2000" dirty="0" smtClean="0"/>
              <a:t>AVG, SUM, MIN, </a:t>
            </a:r>
            <a:r>
              <a:rPr lang="id-ID" sz="2000" dirty="0" smtClean="0"/>
              <a:t>dan</a:t>
            </a:r>
            <a:r>
              <a:rPr lang="en-US" sz="2000" dirty="0" smtClean="0"/>
              <a:t> MAX </a:t>
            </a:r>
            <a:r>
              <a:rPr lang="id-ID" sz="2000" dirty="0" smtClean="0"/>
              <a:t>dapat digunakan pada kolom yang menyimpan data numerik</a:t>
            </a:r>
            <a:r>
              <a:rPr lang="en-US" sz="2000" dirty="0" smtClean="0"/>
              <a:t>. </a:t>
            </a:r>
            <a:endParaRPr lang="id-ID" sz="20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6093296"/>
            <a:ext cx="1377950" cy="592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494441"/>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347910"/>
            <a:ext cx="7560839" cy="704826"/>
          </a:xfrm>
        </p:spPr>
        <p:txBody>
          <a:bodyPr>
            <a:normAutofit/>
          </a:bodyPr>
          <a:lstStyle/>
          <a:p>
            <a:r>
              <a:rPr lang="id-ID" sz="3400" dirty="0" smtClean="0"/>
              <a:t>Penggunaan Fungsi MIN dan MAX </a:t>
            </a:r>
            <a:endParaRPr lang="id-ID" sz="3400" dirty="0"/>
          </a:p>
        </p:txBody>
      </p:sp>
      <p:sp>
        <p:nvSpPr>
          <p:cNvPr id="3" name="Content Placeholder 2"/>
          <p:cNvSpPr>
            <a:spLocks noGrp="1"/>
          </p:cNvSpPr>
          <p:nvPr>
            <p:ph idx="1"/>
          </p:nvPr>
        </p:nvSpPr>
        <p:spPr>
          <a:xfrm>
            <a:off x="1547664" y="2564904"/>
            <a:ext cx="7175140" cy="936104"/>
          </a:xfrm>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en-US" sz="2000" dirty="0" smtClean="0"/>
              <a:t>SELECT MIN(</a:t>
            </a:r>
            <a:r>
              <a:rPr lang="en-US" sz="2000" dirty="0" err="1" smtClean="0"/>
              <a:t>hire_date</a:t>
            </a:r>
            <a:r>
              <a:rPr lang="en-US" sz="2000" dirty="0" smtClean="0"/>
              <a:t>), MAX(</a:t>
            </a:r>
            <a:r>
              <a:rPr lang="en-US" sz="2000" dirty="0" err="1" smtClean="0"/>
              <a:t>hire_date</a:t>
            </a:r>
            <a:r>
              <a:rPr lang="en-US" sz="2000" dirty="0" smtClean="0"/>
              <a:t>)</a:t>
            </a:r>
          </a:p>
          <a:p>
            <a:pPr marL="0" indent="0">
              <a:buNone/>
            </a:pPr>
            <a:r>
              <a:rPr lang="en-US" sz="2000" dirty="0" smtClean="0"/>
              <a:t>FROM employees;</a:t>
            </a:r>
            <a:endParaRPr lang="id-ID" sz="2000" dirty="0"/>
          </a:p>
        </p:txBody>
      </p:sp>
      <p:sp>
        <p:nvSpPr>
          <p:cNvPr id="4" name="Rectangle 3"/>
          <p:cNvSpPr/>
          <p:nvPr/>
        </p:nvSpPr>
        <p:spPr>
          <a:xfrm>
            <a:off x="1547664" y="3789040"/>
            <a:ext cx="7056784" cy="646331"/>
          </a:xfrm>
          <a:prstGeom prst="rect">
            <a:avLst/>
          </a:prstGeom>
        </p:spPr>
        <p:txBody>
          <a:bodyPr wrap="square">
            <a:spAutoFit/>
          </a:bodyPr>
          <a:lstStyle/>
          <a:p>
            <a:r>
              <a:rPr lang="en-US" u="sng" dirty="0" smtClean="0"/>
              <a:t>MIN(HIRE_D</a:t>
            </a:r>
            <a:r>
              <a:rPr lang="id-ID" u="sng" dirty="0" smtClean="0"/>
              <a:t>ATE</a:t>
            </a:r>
            <a:r>
              <a:rPr lang="en-US" u="sng" dirty="0" smtClean="0"/>
              <a:t> </a:t>
            </a:r>
            <a:r>
              <a:rPr lang="id-ID" u="sng" dirty="0" smtClean="0"/>
              <a:t>		</a:t>
            </a:r>
            <a:r>
              <a:rPr lang="en-US" u="sng" dirty="0" smtClean="0"/>
              <a:t>MAX(HIRE_D</a:t>
            </a:r>
            <a:r>
              <a:rPr lang="id-ID" u="sng" dirty="0" smtClean="0"/>
              <a:t>ATE)</a:t>
            </a:r>
            <a:endParaRPr lang="en-US" u="sng" dirty="0" smtClean="0"/>
          </a:p>
          <a:p>
            <a:r>
              <a:rPr lang="en-US" dirty="0" smtClean="0"/>
              <a:t>17-06-1987 </a:t>
            </a:r>
            <a:r>
              <a:rPr lang="id-ID" dirty="0" smtClean="0"/>
              <a:t>		</a:t>
            </a:r>
            <a:r>
              <a:rPr lang="en-US" dirty="0" smtClean="0"/>
              <a:t>21-04-2000</a:t>
            </a:r>
            <a:endParaRPr lang="en-US" dirty="0"/>
          </a:p>
        </p:txBody>
      </p:sp>
      <p:sp>
        <p:nvSpPr>
          <p:cNvPr id="5" name="TextBox 4"/>
          <p:cNvSpPr txBox="1"/>
          <p:nvPr/>
        </p:nvSpPr>
        <p:spPr>
          <a:xfrm>
            <a:off x="1403648" y="1628800"/>
            <a:ext cx="6912768" cy="707886"/>
          </a:xfrm>
          <a:prstGeom prst="rect">
            <a:avLst/>
          </a:prstGeom>
          <a:noFill/>
        </p:spPr>
        <p:txBody>
          <a:bodyPr wrap="square" rtlCol="0">
            <a:spAutoFit/>
          </a:bodyPr>
          <a:lstStyle/>
          <a:p>
            <a:r>
              <a:rPr lang="id-ID" sz="2000" dirty="0" smtClean="0"/>
              <a:t>Fungsi </a:t>
            </a:r>
            <a:r>
              <a:rPr lang="en-US" sz="2000" dirty="0" smtClean="0"/>
              <a:t>MIN, </a:t>
            </a:r>
            <a:r>
              <a:rPr lang="id-ID" sz="2000" dirty="0" smtClean="0"/>
              <a:t>dan</a:t>
            </a:r>
            <a:r>
              <a:rPr lang="en-US" sz="2000" dirty="0" smtClean="0"/>
              <a:t> MAX </a:t>
            </a:r>
            <a:r>
              <a:rPr lang="id-ID" sz="2000" dirty="0" smtClean="0"/>
              <a:t>dapat digunakan pada kolom yang menyimpan data numerik, karakter, dan date</a:t>
            </a:r>
            <a:r>
              <a:rPr lang="en-US" sz="2000" dirty="0" smtClean="0"/>
              <a:t>. </a:t>
            </a:r>
            <a:endParaRPr lang="id-ID" sz="2000"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6093296"/>
            <a:ext cx="1377950" cy="592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0171990"/>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274638"/>
            <a:ext cx="7283152" cy="706090"/>
          </a:xfrm>
        </p:spPr>
        <p:txBody>
          <a:bodyPr>
            <a:normAutofit fontScale="90000"/>
          </a:bodyPr>
          <a:lstStyle/>
          <a:p>
            <a:r>
              <a:rPr lang="id-ID" dirty="0" smtClean="0"/>
              <a:t>Penggunaan Fungsi COUNT</a:t>
            </a:r>
            <a:endParaRPr lang="id-ID" dirty="0"/>
          </a:p>
        </p:txBody>
      </p:sp>
      <p:sp>
        <p:nvSpPr>
          <p:cNvPr id="3" name="Content Placeholder 2"/>
          <p:cNvSpPr>
            <a:spLocks noGrp="1"/>
          </p:cNvSpPr>
          <p:nvPr>
            <p:ph idx="1"/>
          </p:nvPr>
        </p:nvSpPr>
        <p:spPr>
          <a:xfrm>
            <a:off x="1473366" y="1778529"/>
            <a:ext cx="7175140" cy="1159704"/>
          </a:xfrm>
        </p:spPr>
        <p:style>
          <a:lnRef idx="2">
            <a:schemeClr val="dk1"/>
          </a:lnRef>
          <a:fillRef idx="1">
            <a:schemeClr val="lt1"/>
          </a:fillRef>
          <a:effectRef idx="0">
            <a:schemeClr val="dk1"/>
          </a:effectRef>
          <a:fontRef idx="minor">
            <a:schemeClr val="dk1"/>
          </a:fontRef>
        </p:style>
        <p:txBody>
          <a:bodyPr>
            <a:noAutofit/>
          </a:bodyPr>
          <a:lstStyle/>
          <a:p>
            <a:pPr marL="0" indent="0">
              <a:buNone/>
            </a:pPr>
            <a:r>
              <a:rPr lang="en-US" sz="2000" dirty="0" smtClean="0"/>
              <a:t>SELECT COUNT(*)</a:t>
            </a:r>
          </a:p>
          <a:p>
            <a:pPr marL="0" indent="0">
              <a:spcBef>
                <a:spcPts val="0"/>
              </a:spcBef>
              <a:buNone/>
            </a:pPr>
            <a:r>
              <a:rPr lang="en-US" sz="2000" dirty="0" smtClean="0"/>
              <a:t>FROM employees</a:t>
            </a:r>
          </a:p>
          <a:p>
            <a:pPr marL="0" indent="0">
              <a:buNone/>
            </a:pPr>
            <a:r>
              <a:rPr lang="en-US" sz="2000" dirty="0" smtClean="0"/>
              <a:t>WHERE </a:t>
            </a:r>
            <a:r>
              <a:rPr lang="en-US" sz="2000" dirty="0" err="1" smtClean="0"/>
              <a:t>department_id</a:t>
            </a:r>
            <a:r>
              <a:rPr lang="en-US" sz="2000" dirty="0" smtClean="0"/>
              <a:t> = 50;</a:t>
            </a:r>
            <a:endParaRPr lang="id-ID" sz="2000" dirty="0"/>
          </a:p>
        </p:txBody>
      </p:sp>
      <p:sp>
        <p:nvSpPr>
          <p:cNvPr id="4" name="Rectangle 3"/>
          <p:cNvSpPr/>
          <p:nvPr/>
        </p:nvSpPr>
        <p:spPr>
          <a:xfrm>
            <a:off x="1562409" y="2924944"/>
            <a:ext cx="7260468" cy="677108"/>
          </a:xfrm>
          <a:prstGeom prst="rect">
            <a:avLst/>
          </a:prstGeom>
        </p:spPr>
        <p:txBody>
          <a:bodyPr wrap="square">
            <a:spAutoFit/>
          </a:bodyPr>
          <a:lstStyle/>
          <a:p>
            <a:r>
              <a:rPr lang="en-US" sz="2000" dirty="0" smtClean="0"/>
              <a:t> </a:t>
            </a:r>
            <a:r>
              <a:rPr lang="en-US" u="sng" dirty="0" smtClean="0"/>
              <a:t>COUNT(*)</a:t>
            </a:r>
          </a:p>
          <a:p>
            <a:r>
              <a:rPr lang="en-US" dirty="0" smtClean="0"/>
              <a:t>        </a:t>
            </a:r>
            <a:r>
              <a:rPr lang="id-ID" dirty="0" smtClean="0"/>
              <a:t>      </a:t>
            </a:r>
            <a:r>
              <a:rPr lang="en-US" dirty="0" smtClean="0"/>
              <a:t>45</a:t>
            </a:r>
            <a:endParaRPr lang="en-US" dirty="0"/>
          </a:p>
        </p:txBody>
      </p:sp>
      <p:sp>
        <p:nvSpPr>
          <p:cNvPr id="5" name="TextBox 4"/>
          <p:cNvSpPr txBox="1"/>
          <p:nvPr/>
        </p:nvSpPr>
        <p:spPr>
          <a:xfrm>
            <a:off x="1366664" y="1361035"/>
            <a:ext cx="7381800" cy="369332"/>
          </a:xfrm>
          <a:prstGeom prst="rect">
            <a:avLst/>
          </a:prstGeom>
          <a:noFill/>
        </p:spPr>
        <p:txBody>
          <a:bodyPr wrap="square" rtlCol="0">
            <a:spAutoFit/>
          </a:bodyPr>
          <a:lstStyle/>
          <a:p>
            <a:r>
              <a:rPr lang="en-US" dirty="0" smtClean="0"/>
              <a:t>COUNT(*) </a:t>
            </a:r>
            <a:r>
              <a:rPr lang="id-ID" dirty="0" smtClean="0"/>
              <a:t>menghasilkan jumlah baris data dalam tabel:</a:t>
            </a:r>
            <a:endParaRPr lang="id-ID" dirty="0"/>
          </a:p>
        </p:txBody>
      </p:sp>
      <p:sp>
        <p:nvSpPr>
          <p:cNvPr id="6" name="TextBox 5"/>
          <p:cNvSpPr txBox="1"/>
          <p:nvPr/>
        </p:nvSpPr>
        <p:spPr>
          <a:xfrm>
            <a:off x="1439652" y="3824746"/>
            <a:ext cx="7165776" cy="646331"/>
          </a:xfrm>
          <a:prstGeom prst="rect">
            <a:avLst/>
          </a:prstGeom>
          <a:noFill/>
        </p:spPr>
        <p:txBody>
          <a:bodyPr wrap="square" rtlCol="0">
            <a:spAutoFit/>
          </a:bodyPr>
          <a:lstStyle/>
          <a:p>
            <a:r>
              <a:rPr lang="en-US" dirty="0" smtClean="0"/>
              <a:t>COUNT(</a:t>
            </a:r>
            <a:r>
              <a:rPr lang="en-US" dirty="0" err="1" smtClean="0"/>
              <a:t>expr</a:t>
            </a:r>
            <a:r>
              <a:rPr lang="en-US" dirty="0" smtClean="0"/>
              <a:t>) </a:t>
            </a:r>
            <a:r>
              <a:rPr lang="id-ID" dirty="0" smtClean="0"/>
              <a:t>menghasilkan jumlah baris dari expr yang tidak bernilai null</a:t>
            </a:r>
            <a:r>
              <a:rPr lang="en-US" dirty="0" smtClean="0"/>
              <a:t>:</a:t>
            </a:r>
            <a:endParaRPr lang="id-ID" dirty="0"/>
          </a:p>
        </p:txBody>
      </p:sp>
      <p:sp>
        <p:nvSpPr>
          <p:cNvPr id="7" name="TextBox 6"/>
          <p:cNvSpPr txBox="1"/>
          <p:nvPr/>
        </p:nvSpPr>
        <p:spPr>
          <a:xfrm>
            <a:off x="1537436" y="4457392"/>
            <a:ext cx="7200800"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SELECT COUNT(</a:t>
            </a:r>
            <a:r>
              <a:rPr lang="en-US" dirty="0" err="1" smtClean="0"/>
              <a:t>commission_pct</a:t>
            </a:r>
            <a:r>
              <a:rPr lang="en-US" dirty="0" smtClean="0"/>
              <a:t>)</a:t>
            </a:r>
          </a:p>
          <a:p>
            <a:r>
              <a:rPr lang="en-US" dirty="0" smtClean="0"/>
              <a:t>FROM employees</a:t>
            </a:r>
          </a:p>
          <a:p>
            <a:r>
              <a:rPr lang="en-US" dirty="0" smtClean="0"/>
              <a:t>WHERE </a:t>
            </a:r>
            <a:r>
              <a:rPr lang="en-US" dirty="0" err="1" smtClean="0"/>
              <a:t>department_id</a:t>
            </a:r>
            <a:r>
              <a:rPr lang="en-US" dirty="0" smtClean="0"/>
              <a:t> = 80;</a:t>
            </a:r>
            <a:endParaRPr lang="id-ID" dirty="0"/>
          </a:p>
        </p:txBody>
      </p:sp>
      <p:sp>
        <p:nvSpPr>
          <p:cNvPr id="8" name="Rectangle 7"/>
          <p:cNvSpPr/>
          <p:nvPr/>
        </p:nvSpPr>
        <p:spPr>
          <a:xfrm>
            <a:off x="1835696" y="5483622"/>
            <a:ext cx="3535136" cy="646331"/>
          </a:xfrm>
          <a:prstGeom prst="rect">
            <a:avLst/>
          </a:prstGeom>
        </p:spPr>
        <p:txBody>
          <a:bodyPr wrap="square">
            <a:spAutoFit/>
          </a:bodyPr>
          <a:lstStyle/>
          <a:p>
            <a:r>
              <a:rPr lang="id-ID" u="sng" dirty="0" smtClean="0"/>
              <a:t>COUNT(COMMISSION_PCT)</a:t>
            </a:r>
          </a:p>
          <a:p>
            <a:r>
              <a:rPr lang="id-ID" dirty="0" smtClean="0"/>
              <a:t>                  	         34</a:t>
            </a:r>
            <a:endParaRPr lang="id-ID"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6093296"/>
            <a:ext cx="1377950" cy="592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3835109"/>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347910"/>
            <a:ext cx="7226131" cy="848842"/>
          </a:xfrm>
        </p:spPr>
        <p:txBody>
          <a:bodyPr/>
          <a:lstStyle/>
          <a:p>
            <a:r>
              <a:rPr lang="id-ID" dirty="0" smtClean="0"/>
              <a:t>Penggunaan keyword DISTINCT</a:t>
            </a:r>
            <a:endParaRPr lang="id-ID" dirty="0"/>
          </a:p>
        </p:txBody>
      </p:sp>
      <p:sp>
        <p:nvSpPr>
          <p:cNvPr id="3" name="Content Placeholder 2"/>
          <p:cNvSpPr>
            <a:spLocks noGrp="1"/>
          </p:cNvSpPr>
          <p:nvPr>
            <p:ph idx="1"/>
          </p:nvPr>
        </p:nvSpPr>
        <p:spPr>
          <a:xfrm>
            <a:off x="1547664" y="2996952"/>
            <a:ext cx="7175140" cy="936104"/>
          </a:xfrm>
        </p:spPr>
        <p:style>
          <a:lnRef idx="2">
            <a:schemeClr val="dk1"/>
          </a:lnRef>
          <a:fillRef idx="1">
            <a:schemeClr val="lt1"/>
          </a:fillRef>
          <a:effectRef idx="0">
            <a:schemeClr val="dk1"/>
          </a:effectRef>
          <a:fontRef idx="minor">
            <a:schemeClr val="dk1"/>
          </a:fontRef>
        </p:style>
        <p:txBody>
          <a:bodyPr>
            <a:normAutofit/>
          </a:bodyPr>
          <a:lstStyle/>
          <a:p>
            <a:pPr marL="0" indent="0">
              <a:spcBef>
                <a:spcPts val="0"/>
              </a:spcBef>
              <a:buNone/>
            </a:pPr>
            <a:r>
              <a:rPr lang="en-US" sz="2000" dirty="0" smtClean="0"/>
              <a:t>SELECT COUNT(DISTINCT </a:t>
            </a:r>
            <a:r>
              <a:rPr lang="en-US" sz="2000" dirty="0" err="1" smtClean="0"/>
              <a:t>department_id</a:t>
            </a:r>
            <a:r>
              <a:rPr lang="en-US" sz="2000" dirty="0" smtClean="0"/>
              <a:t>)</a:t>
            </a:r>
          </a:p>
          <a:p>
            <a:pPr marL="0" indent="0">
              <a:spcBef>
                <a:spcPts val="0"/>
              </a:spcBef>
              <a:buNone/>
            </a:pPr>
            <a:r>
              <a:rPr lang="en-US" sz="2000" dirty="0" smtClean="0"/>
              <a:t>FROM employees;</a:t>
            </a:r>
            <a:endParaRPr lang="id-ID" sz="2000" dirty="0"/>
          </a:p>
        </p:txBody>
      </p:sp>
      <p:sp>
        <p:nvSpPr>
          <p:cNvPr id="4" name="Rectangle 3"/>
          <p:cNvSpPr/>
          <p:nvPr/>
        </p:nvSpPr>
        <p:spPr>
          <a:xfrm>
            <a:off x="1547664" y="4221088"/>
            <a:ext cx="7082114" cy="646331"/>
          </a:xfrm>
          <a:prstGeom prst="rect">
            <a:avLst/>
          </a:prstGeom>
        </p:spPr>
        <p:txBody>
          <a:bodyPr wrap="square">
            <a:spAutoFit/>
          </a:bodyPr>
          <a:lstStyle/>
          <a:p>
            <a:r>
              <a:rPr lang="en-US" u="sng" dirty="0" smtClean="0"/>
              <a:t>COUNT(DISTINCTDEPARTMENT_ID)</a:t>
            </a:r>
          </a:p>
          <a:p>
            <a:r>
              <a:rPr lang="en-US" dirty="0" smtClean="0"/>
              <a:t>                          </a:t>
            </a:r>
            <a:r>
              <a:rPr lang="id-ID" dirty="0" smtClean="0"/>
              <a:t>                            </a:t>
            </a:r>
            <a:r>
              <a:rPr lang="en-US" dirty="0" smtClean="0"/>
              <a:t>11</a:t>
            </a:r>
            <a:endParaRPr lang="en-US" dirty="0"/>
          </a:p>
        </p:txBody>
      </p:sp>
      <p:sp>
        <p:nvSpPr>
          <p:cNvPr id="5" name="TextBox 4"/>
          <p:cNvSpPr txBox="1"/>
          <p:nvPr/>
        </p:nvSpPr>
        <p:spPr>
          <a:xfrm>
            <a:off x="1547664" y="1628800"/>
            <a:ext cx="6768752" cy="1015663"/>
          </a:xfrm>
          <a:prstGeom prst="rect">
            <a:avLst/>
          </a:prstGeom>
          <a:noFill/>
        </p:spPr>
        <p:txBody>
          <a:bodyPr wrap="square" rtlCol="0">
            <a:spAutoFit/>
          </a:bodyPr>
          <a:lstStyle/>
          <a:p>
            <a:r>
              <a:rPr lang="en-US" sz="2000" dirty="0"/>
              <a:t>• COUNT(DISTINCT </a:t>
            </a:r>
            <a:r>
              <a:rPr lang="en-US" sz="2000" dirty="0" err="1"/>
              <a:t>expr</a:t>
            </a:r>
            <a:r>
              <a:rPr lang="en-US" sz="2000" dirty="0"/>
              <a:t>) </a:t>
            </a:r>
            <a:r>
              <a:rPr lang="id-ID" sz="2000" dirty="0" smtClean="0"/>
              <a:t>menghasilkan jumlah baris expr dengan tidak menghitung baris duplikat dan yang bernilai null</a:t>
            </a:r>
            <a:r>
              <a:rPr lang="en-US" sz="2000" dirty="0" smtClean="0"/>
              <a:t>.</a:t>
            </a:r>
            <a:endParaRPr lang="en-US" sz="2000"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6093296"/>
            <a:ext cx="1377950" cy="592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6462299"/>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656" y="274638"/>
            <a:ext cx="7211144" cy="706090"/>
          </a:xfrm>
        </p:spPr>
        <p:txBody>
          <a:bodyPr>
            <a:normAutofit fontScale="90000"/>
          </a:bodyPr>
          <a:lstStyle/>
          <a:p>
            <a:r>
              <a:rPr lang="id-ID" sz="3600" dirty="0" smtClean="0"/>
              <a:t>Penggunaan GroupFunction dan Nilai Null</a:t>
            </a:r>
            <a:endParaRPr lang="id-ID" sz="3600" dirty="0"/>
          </a:p>
        </p:txBody>
      </p:sp>
      <p:sp>
        <p:nvSpPr>
          <p:cNvPr id="3" name="Content Placeholder 2"/>
          <p:cNvSpPr>
            <a:spLocks noGrp="1"/>
          </p:cNvSpPr>
          <p:nvPr>
            <p:ph idx="1"/>
          </p:nvPr>
        </p:nvSpPr>
        <p:spPr>
          <a:xfrm>
            <a:off x="1667474" y="2024196"/>
            <a:ext cx="7066300" cy="799664"/>
          </a:xfrm>
        </p:spPr>
        <p:style>
          <a:lnRef idx="2">
            <a:schemeClr val="dk1"/>
          </a:lnRef>
          <a:fillRef idx="1">
            <a:schemeClr val="lt1"/>
          </a:fillRef>
          <a:effectRef idx="0">
            <a:schemeClr val="dk1"/>
          </a:effectRef>
          <a:fontRef idx="minor">
            <a:schemeClr val="dk1"/>
          </a:fontRef>
        </p:style>
        <p:txBody>
          <a:bodyPr>
            <a:noAutofit/>
          </a:bodyPr>
          <a:lstStyle/>
          <a:p>
            <a:pPr marL="0" indent="0">
              <a:spcBef>
                <a:spcPts val="0"/>
              </a:spcBef>
              <a:buNone/>
            </a:pPr>
            <a:r>
              <a:rPr lang="id-ID" sz="2000" dirty="0"/>
              <a:t>SELECT AVG(commission_pct)</a:t>
            </a:r>
          </a:p>
          <a:p>
            <a:pPr marL="0" indent="0">
              <a:spcBef>
                <a:spcPts val="0"/>
              </a:spcBef>
              <a:buNone/>
            </a:pPr>
            <a:r>
              <a:rPr lang="id-ID" sz="2000" dirty="0"/>
              <a:t>FROM employees;</a:t>
            </a:r>
          </a:p>
        </p:txBody>
      </p:sp>
      <p:sp>
        <p:nvSpPr>
          <p:cNvPr id="4" name="Rectangle 3"/>
          <p:cNvSpPr/>
          <p:nvPr/>
        </p:nvSpPr>
        <p:spPr>
          <a:xfrm>
            <a:off x="1708238" y="2852936"/>
            <a:ext cx="7095675" cy="677108"/>
          </a:xfrm>
          <a:prstGeom prst="rect">
            <a:avLst/>
          </a:prstGeom>
        </p:spPr>
        <p:txBody>
          <a:bodyPr wrap="square">
            <a:spAutoFit/>
          </a:bodyPr>
          <a:lstStyle/>
          <a:p>
            <a:r>
              <a:rPr lang="en-US" sz="2000" dirty="0" smtClean="0"/>
              <a:t> </a:t>
            </a:r>
            <a:r>
              <a:rPr lang="en-US" u="sng" dirty="0" smtClean="0"/>
              <a:t>AVG(COMMISSION_PCT)</a:t>
            </a:r>
          </a:p>
          <a:p>
            <a:r>
              <a:rPr lang="id-ID" dirty="0" smtClean="0"/>
              <a:t>	      </a:t>
            </a:r>
            <a:r>
              <a:rPr lang="en-US" dirty="0" smtClean="0"/>
              <a:t>,222857143</a:t>
            </a:r>
            <a:endParaRPr lang="en-US" dirty="0"/>
          </a:p>
        </p:txBody>
      </p:sp>
      <p:sp>
        <p:nvSpPr>
          <p:cNvPr id="5" name="TextBox 4"/>
          <p:cNvSpPr txBox="1"/>
          <p:nvPr/>
        </p:nvSpPr>
        <p:spPr>
          <a:xfrm>
            <a:off x="1652788" y="1624086"/>
            <a:ext cx="6674598" cy="369332"/>
          </a:xfrm>
          <a:prstGeom prst="rect">
            <a:avLst/>
          </a:prstGeom>
          <a:noFill/>
        </p:spPr>
        <p:txBody>
          <a:bodyPr wrap="square" rtlCol="0">
            <a:spAutoFit/>
          </a:bodyPr>
          <a:lstStyle/>
          <a:p>
            <a:r>
              <a:rPr lang="en-US" dirty="0" smtClean="0"/>
              <a:t>G</a:t>
            </a:r>
            <a:r>
              <a:rPr lang="id-ID" dirty="0" smtClean="0"/>
              <a:t>roup function mengabaikan nilai null</a:t>
            </a:r>
            <a:endParaRPr lang="id-ID" dirty="0"/>
          </a:p>
        </p:txBody>
      </p:sp>
      <p:sp>
        <p:nvSpPr>
          <p:cNvPr id="6" name="TextBox 5"/>
          <p:cNvSpPr txBox="1"/>
          <p:nvPr/>
        </p:nvSpPr>
        <p:spPr>
          <a:xfrm>
            <a:off x="1647852" y="3933056"/>
            <a:ext cx="7060651" cy="646331"/>
          </a:xfrm>
          <a:prstGeom prst="rect">
            <a:avLst/>
          </a:prstGeom>
          <a:noFill/>
        </p:spPr>
        <p:txBody>
          <a:bodyPr wrap="square" rtlCol="0">
            <a:spAutoFit/>
          </a:bodyPr>
          <a:lstStyle/>
          <a:p>
            <a:r>
              <a:rPr lang="id-ID" dirty="0" smtClean="0"/>
              <a:t>Fungsi </a:t>
            </a:r>
            <a:r>
              <a:rPr lang="en-US" dirty="0" smtClean="0"/>
              <a:t>NVL </a:t>
            </a:r>
            <a:r>
              <a:rPr lang="id-ID" dirty="0" smtClean="0"/>
              <a:t>merubah nilai null menjadi 0 sehingga  </a:t>
            </a:r>
            <a:r>
              <a:rPr lang="en-US" dirty="0" smtClean="0"/>
              <a:t>group functions </a:t>
            </a:r>
            <a:r>
              <a:rPr lang="id-ID" dirty="0" smtClean="0"/>
              <a:t>harus menghitung baris yang bernilai null</a:t>
            </a:r>
            <a:endParaRPr lang="en-US" dirty="0" smtClean="0"/>
          </a:p>
        </p:txBody>
      </p:sp>
      <p:sp>
        <p:nvSpPr>
          <p:cNvPr id="7" name="TextBox 6"/>
          <p:cNvSpPr txBox="1"/>
          <p:nvPr/>
        </p:nvSpPr>
        <p:spPr>
          <a:xfrm>
            <a:off x="1731221" y="4579387"/>
            <a:ext cx="6984776"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id-ID" dirty="0"/>
              <a:t>SELECT AVG(NVL(commission_pct, 0))</a:t>
            </a:r>
          </a:p>
          <a:p>
            <a:r>
              <a:rPr lang="id-ID" dirty="0"/>
              <a:t>FROM employees;</a:t>
            </a:r>
          </a:p>
        </p:txBody>
      </p:sp>
      <p:sp>
        <p:nvSpPr>
          <p:cNvPr id="8" name="Rectangle 7"/>
          <p:cNvSpPr/>
          <p:nvPr/>
        </p:nvSpPr>
        <p:spPr>
          <a:xfrm>
            <a:off x="1791722" y="5373216"/>
            <a:ext cx="4176464" cy="646331"/>
          </a:xfrm>
          <a:prstGeom prst="rect">
            <a:avLst/>
          </a:prstGeom>
        </p:spPr>
        <p:txBody>
          <a:bodyPr wrap="square">
            <a:spAutoFit/>
          </a:bodyPr>
          <a:lstStyle/>
          <a:p>
            <a:r>
              <a:rPr lang="id-ID" u="sng" dirty="0" smtClean="0"/>
              <a:t>AVG(NVL(COMMISSION_PCT,0))</a:t>
            </a:r>
          </a:p>
          <a:p>
            <a:r>
              <a:rPr lang="id-ID" dirty="0" smtClean="0"/>
              <a:t>                                   ,072897196</a:t>
            </a:r>
            <a:endParaRPr lang="id-ID" dirty="0"/>
          </a:p>
        </p:txBody>
      </p:sp>
      <p:pic>
        <p:nvPicPr>
          <p:cNvPr id="10" name="Picture 9" descr="TU-logo-primer-utama.jpg"/>
          <p:cNvPicPr>
            <a:picLocks noChangeAspect="1"/>
          </p:cNvPicPr>
          <p:nvPr/>
        </p:nvPicPr>
        <p:blipFill>
          <a:blip r:embed="rId3" cstate="print"/>
          <a:stretch>
            <a:fillRect/>
          </a:stretch>
        </p:blipFill>
        <p:spPr>
          <a:xfrm>
            <a:off x="271664" y="6160167"/>
            <a:ext cx="1381125" cy="591582"/>
          </a:xfrm>
          <a:prstGeom prst="rect">
            <a:avLst/>
          </a:prstGeom>
        </p:spPr>
      </p:pic>
    </p:spTree>
    <p:extLst>
      <p:ext uri="{BB962C8B-B14F-4D97-AF65-F5344CB8AC3E}">
        <p14:creationId xmlns:p14="http://schemas.microsoft.com/office/powerpoint/2010/main" val="2738584977"/>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Membuat Group Data</a:t>
            </a:r>
            <a:endParaRPr lang="id-ID" dirty="0"/>
          </a:p>
        </p:txBody>
      </p:sp>
      <p:sp>
        <p:nvSpPr>
          <p:cNvPr id="3" name="Content Placeholder 2"/>
          <p:cNvSpPr>
            <a:spLocks noGrp="1"/>
          </p:cNvSpPr>
          <p:nvPr>
            <p:ph idx="1"/>
          </p:nvPr>
        </p:nvSpPr>
        <p:spPr>
          <a:xfrm>
            <a:off x="1652788" y="1600201"/>
            <a:ext cx="7034011" cy="1036712"/>
          </a:xfrm>
        </p:spPr>
        <p:txBody>
          <a:bodyPr>
            <a:noAutofit/>
          </a:bodyPr>
          <a:lstStyle/>
          <a:p>
            <a:pPr marL="0" indent="0">
              <a:buNone/>
            </a:pPr>
            <a:r>
              <a:rPr lang="id-ID" sz="2000" dirty="0" smtClean="0"/>
              <a:t>Data dalam tabel dapat dibagi-bagi menjadi beberapa kelompok</a:t>
            </a:r>
            <a:endParaRPr lang="id-ID" sz="20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2276872"/>
            <a:ext cx="6408712" cy="3816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descr="TU-logo-primer-utama.jpg"/>
          <p:cNvPicPr>
            <a:picLocks noChangeAspect="1"/>
          </p:cNvPicPr>
          <p:nvPr/>
        </p:nvPicPr>
        <p:blipFill>
          <a:blip r:embed="rId4" cstate="print"/>
          <a:stretch>
            <a:fillRect/>
          </a:stretch>
        </p:blipFill>
        <p:spPr>
          <a:xfrm>
            <a:off x="271664" y="6160167"/>
            <a:ext cx="1381125" cy="591582"/>
          </a:xfrm>
          <a:prstGeom prst="rect">
            <a:avLst/>
          </a:prstGeom>
        </p:spPr>
      </p:pic>
    </p:spTree>
    <p:extLst>
      <p:ext uri="{BB962C8B-B14F-4D97-AF65-F5344CB8AC3E}">
        <p14:creationId xmlns:p14="http://schemas.microsoft.com/office/powerpoint/2010/main" val="192188158"/>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Sintaks Klausa GROUP BY</a:t>
            </a:r>
            <a:endParaRPr lang="id-ID" dirty="0"/>
          </a:p>
        </p:txBody>
      </p:sp>
      <p:sp>
        <p:nvSpPr>
          <p:cNvPr id="3" name="Content Placeholder 2"/>
          <p:cNvSpPr>
            <a:spLocks noGrp="1"/>
          </p:cNvSpPr>
          <p:nvPr>
            <p:ph idx="1"/>
          </p:nvPr>
        </p:nvSpPr>
        <p:spPr>
          <a:xfrm>
            <a:off x="1475656" y="3284984"/>
            <a:ext cx="7352184" cy="1872208"/>
          </a:xfrm>
        </p:spPr>
        <p:style>
          <a:lnRef idx="2">
            <a:schemeClr val="dk1"/>
          </a:lnRef>
          <a:fillRef idx="1">
            <a:schemeClr val="lt1"/>
          </a:fillRef>
          <a:effectRef idx="0">
            <a:schemeClr val="dk1"/>
          </a:effectRef>
          <a:fontRef idx="minor">
            <a:schemeClr val="dk1"/>
          </a:fontRef>
        </p:style>
        <p:txBody>
          <a:bodyPr>
            <a:normAutofit fontScale="70000" lnSpcReduction="20000"/>
          </a:bodyPr>
          <a:lstStyle/>
          <a:p>
            <a:pPr marL="0" indent="0">
              <a:buNone/>
            </a:pPr>
            <a:r>
              <a:rPr lang="id-ID" b="1" dirty="0"/>
              <a:t>SELECT </a:t>
            </a:r>
            <a:r>
              <a:rPr lang="id-ID" b="1" i="1" dirty="0"/>
              <a:t>column</a:t>
            </a:r>
            <a:r>
              <a:rPr lang="id-ID" b="1" dirty="0"/>
              <a:t>, </a:t>
            </a:r>
            <a:r>
              <a:rPr lang="id-ID" b="1" i="1" dirty="0"/>
              <a:t>group_function(column)</a:t>
            </a:r>
          </a:p>
          <a:p>
            <a:pPr marL="0" indent="0">
              <a:buNone/>
            </a:pPr>
            <a:r>
              <a:rPr lang="id-ID" b="1" dirty="0"/>
              <a:t>FROM </a:t>
            </a:r>
            <a:r>
              <a:rPr lang="id-ID" b="1" i="1" dirty="0"/>
              <a:t>table</a:t>
            </a:r>
          </a:p>
          <a:p>
            <a:pPr marL="0" indent="0">
              <a:buNone/>
            </a:pPr>
            <a:r>
              <a:rPr lang="id-ID" b="1" dirty="0"/>
              <a:t>[WHERE </a:t>
            </a:r>
            <a:r>
              <a:rPr lang="id-ID" b="1" i="1" dirty="0"/>
              <a:t>condition</a:t>
            </a:r>
            <a:r>
              <a:rPr lang="id-ID" b="1" dirty="0"/>
              <a:t>]</a:t>
            </a:r>
          </a:p>
          <a:p>
            <a:pPr marL="0" indent="0">
              <a:buNone/>
            </a:pPr>
            <a:r>
              <a:rPr lang="id-ID" b="1" dirty="0"/>
              <a:t>[GROUP BY </a:t>
            </a:r>
            <a:r>
              <a:rPr lang="id-ID" b="1" i="1" dirty="0"/>
              <a:t>group_by_expression</a:t>
            </a:r>
            <a:r>
              <a:rPr lang="id-ID" b="1" dirty="0"/>
              <a:t>]</a:t>
            </a:r>
          </a:p>
          <a:p>
            <a:pPr marL="0" indent="0">
              <a:buNone/>
            </a:pPr>
            <a:r>
              <a:rPr lang="id-ID" b="1" dirty="0"/>
              <a:t>[ORDER BY </a:t>
            </a:r>
            <a:r>
              <a:rPr lang="id-ID" b="1" i="1" dirty="0"/>
              <a:t>column</a:t>
            </a:r>
            <a:r>
              <a:rPr lang="id-ID" b="1" dirty="0"/>
              <a:t>];</a:t>
            </a:r>
            <a:endParaRPr lang="id-ID" dirty="0"/>
          </a:p>
        </p:txBody>
      </p:sp>
      <p:sp>
        <p:nvSpPr>
          <p:cNvPr id="5" name="TextBox 4"/>
          <p:cNvSpPr txBox="1"/>
          <p:nvPr/>
        </p:nvSpPr>
        <p:spPr>
          <a:xfrm>
            <a:off x="1331640" y="1628800"/>
            <a:ext cx="6984776" cy="1015663"/>
          </a:xfrm>
          <a:prstGeom prst="rect">
            <a:avLst/>
          </a:prstGeom>
          <a:noFill/>
        </p:spPr>
        <p:txBody>
          <a:bodyPr wrap="square" rtlCol="0">
            <a:spAutoFit/>
          </a:bodyPr>
          <a:lstStyle/>
          <a:p>
            <a:r>
              <a:rPr lang="id-ID" sz="2000" dirty="0" smtClean="0"/>
              <a:t>Dengan menggunakan klausa GROUP BY, maka data-data dalam tabel dapat dibagi-bagi menjadi kelompok yang lebih kecil. Formatnya:</a:t>
            </a:r>
            <a:endParaRPr lang="id-ID" sz="2000" dirty="0"/>
          </a:p>
        </p:txBody>
      </p:sp>
      <p:pic>
        <p:nvPicPr>
          <p:cNvPr id="6" name="Picture 5" descr="TU-logo-primer-utama.jpg"/>
          <p:cNvPicPr>
            <a:picLocks noChangeAspect="1"/>
          </p:cNvPicPr>
          <p:nvPr/>
        </p:nvPicPr>
        <p:blipFill>
          <a:blip r:embed="rId3" cstate="print"/>
          <a:stretch>
            <a:fillRect/>
          </a:stretch>
        </p:blipFill>
        <p:spPr>
          <a:xfrm>
            <a:off x="271664" y="6160167"/>
            <a:ext cx="1381125" cy="591582"/>
          </a:xfrm>
          <a:prstGeom prst="rect">
            <a:avLst/>
          </a:prstGeom>
        </p:spPr>
      </p:pic>
    </p:spTree>
    <p:extLst>
      <p:ext uri="{BB962C8B-B14F-4D97-AF65-F5344CB8AC3E}">
        <p14:creationId xmlns:p14="http://schemas.microsoft.com/office/powerpoint/2010/main" val="2235132059"/>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lIns="92075" tIns="46038" rIns="92075" bIns="46038" anchor="t"/>
          <a:lstStyle/>
          <a:p>
            <a:pPr fontAlgn="auto">
              <a:spcAft>
                <a:spcPts val="0"/>
              </a:spcAft>
              <a:defRPr/>
            </a:pPr>
            <a:r>
              <a:rPr lang="en-US">
                <a:latin typeface="Trebuchet MS" pitchFamily="34" charset="0"/>
              </a:rPr>
              <a:t>Basic SELECT Statement</a:t>
            </a:r>
          </a:p>
        </p:txBody>
      </p:sp>
      <p:sp>
        <p:nvSpPr>
          <p:cNvPr id="12291" name="Rectangle 4"/>
          <p:cNvSpPr>
            <a:spLocks noGrp="1" noChangeArrowheads="1"/>
          </p:cNvSpPr>
          <p:nvPr>
            <p:ph idx="1"/>
          </p:nvPr>
        </p:nvSpPr>
        <p:spPr>
          <a:xfrm>
            <a:off x="936625" y="3298825"/>
            <a:ext cx="7385050" cy="1163638"/>
          </a:xfrm>
        </p:spPr>
        <p:txBody>
          <a:bodyPr lIns="92075" tIns="46038" rIns="92075" bIns="46038">
            <a:spAutoFit/>
          </a:bodyPr>
          <a:lstStyle/>
          <a:p>
            <a:r>
              <a:rPr lang="en-US" altLang="en-US" smtClean="0">
                <a:latin typeface="Trebuchet MS" pitchFamily="34" charset="0"/>
              </a:rPr>
              <a:t>SELECT identifies </a:t>
            </a:r>
            <a:r>
              <a:rPr lang="en-US" altLang="en-US" i="1" smtClean="0">
                <a:latin typeface="Trebuchet MS" pitchFamily="34" charset="0"/>
              </a:rPr>
              <a:t>what</a:t>
            </a:r>
            <a:r>
              <a:rPr lang="en-US" altLang="en-US" smtClean="0">
                <a:latin typeface="Trebuchet MS" pitchFamily="34" charset="0"/>
              </a:rPr>
              <a:t> columns</a:t>
            </a:r>
          </a:p>
          <a:p>
            <a:r>
              <a:rPr lang="en-US" altLang="en-US" smtClean="0">
                <a:latin typeface="Trebuchet MS" pitchFamily="34" charset="0"/>
              </a:rPr>
              <a:t>FROM identifies </a:t>
            </a:r>
            <a:r>
              <a:rPr lang="en-US" altLang="en-US" i="1" smtClean="0">
                <a:latin typeface="Trebuchet MS" pitchFamily="34" charset="0"/>
              </a:rPr>
              <a:t>which</a:t>
            </a:r>
            <a:r>
              <a:rPr lang="en-US" altLang="en-US" smtClean="0">
                <a:latin typeface="Trebuchet MS" pitchFamily="34" charset="0"/>
              </a:rPr>
              <a:t> table</a:t>
            </a:r>
          </a:p>
        </p:txBody>
      </p:sp>
      <p:sp>
        <p:nvSpPr>
          <p:cNvPr id="11267" name="Rectangle 3"/>
          <p:cNvSpPr>
            <a:spLocks noChangeArrowheads="1"/>
          </p:cNvSpPr>
          <p:nvPr/>
        </p:nvSpPr>
        <p:spPr bwMode="blackWhite">
          <a:xfrm>
            <a:off x="889000" y="1825625"/>
            <a:ext cx="7385050" cy="9239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r>
              <a:rPr lang="en-US" b="1">
                <a:solidFill>
                  <a:srgbClr val="000000"/>
                </a:solidFill>
                <a:latin typeface="Courier New" pitchFamily="49" charset="0"/>
              </a:rPr>
              <a:t>SELECT	*|{[DISTINCT] </a:t>
            </a:r>
            <a:r>
              <a:rPr lang="en-US" b="1" i="1">
                <a:solidFill>
                  <a:srgbClr val="000000"/>
                </a:solidFill>
                <a:latin typeface="Courier New" pitchFamily="49" charset="0"/>
              </a:rPr>
              <a:t>column</a:t>
            </a:r>
            <a:r>
              <a:rPr lang="en-US" b="1">
                <a:solidFill>
                  <a:srgbClr val="000000"/>
                </a:solidFill>
                <a:latin typeface="Courier New" pitchFamily="49" charset="0"/>
              </a:rPr>
              <a:t>|</a:t>
            </a:r>
            <a:r>
              <a:rPr lang="en-US" b="1" i="1">
                <a:solidFill>
                  <a:srgbClr val="000000"/>
                </a:solidFill>
                <a:latin typeface="Courier New" pitchFamily="49" charset="0"/>
              </a:rPr>
              <a:t>expression</a:t>
            </a:r>
            <a:r>
              <a:rPr lang="en-US" b="1">
                <a:solidFill>
                  <a:srgbClr val="000000"/>
                </a:solidFill>
                <a:latin typeface="Courier New" pitchFamily="49" charset="0"/>
              </a:rPr>
              <a:t> [</a:t>
            </a:r>
            <a:r>
              <a:rPr lang="en-US" b="1" i="1">
                <a:solidFill>
                  <a:srgbClr val="000000"/>
                </a:solidFill>
                <a:latin typeface="Courier New" pitchFamily="49" charset="0"/>
              </a:rPr>
              <a:t>alias</a:t>
            </a:r>
            <a:r>
              <a:rPr lang="en-US" b="1">
                <a:solidFill>
                  <a:srgbClr val="000000"/>
                </a:solidFill>
                <a:latin typeface="Courier New" pitchFamily="49" charset="0"/>
              </a:rPr>
              <a:t>],...}</a:t>
            </a:r>
          </a:p>
          <a:p>
            <a:pPr>
              <a:tabLst>
                <a:tab pos="1200150" algn="l"/>
              </a:tabLst>
              <a:defRPr/>
            </a:pPr>
            <a:r>
              <a:rPr lang="en-US" b="1">
                <a:solidFill>
                  <a:srgbClr val="000000"/>
                </a:solidFill>
                <a:latin typeface="Courier New" pitchFamily="49" charset="0"/>
              </a:rPr>
              <a:t>FROM	</a:t>
            </a:r>
            <a:r>
              <a:rPr lang="en-US" b="1" i="1">
                <a:solidFill>
                  <a:srgbClr val="000000"/>
                </a:solidFill>
                <a:latin typeface="Courier New" pitchFamily="49" charset="0"/>
              </a:rPr>
              <a:t>table;</a:t>
            </a:r>
          </a:p>
        </p:txBody>
      </p:sp>
    </p:spTree>
    <p:extLst>
      <p:ext uri="{BB962C8B-B14F-4D97-AF65-F5344CB8AC3E}">
        <p14:creationId xmlns:p14="http://schemas.microsoft.com/office/powerpoint/2010/main" val="94172790"/>
      </p:ext>
    </p:extLst>
  </p:cSld>
  <p:clrMapOvr>
    <a:masterClrMapping/>
  </p:clrMapOvr>
  <p:transition spd="slow">
    <p:cu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274638"/>
            <a:ext cx="7355160" cy="706090"/>
          </a:xfrm>
        </p:spPr>
        <p:txBody>
          <a:bodyPr>
            <a:normAutofit fontScale="90000"/>
          </a:bodyPr>
          <a:lstStyle/>
          <a:p>
            <a:r>
              <a:rPr lang="id-ID" dirty="0" smtClean="0"/>
              <a:t>Penggunaan Klausa GROUP BY</a:t>
            </a:r>
            <a:endParaRPr lang="id-ID" dirty="0"/>
          </a:p>
        </p:txBody>
      </p:sp>
      <p:sp>
        <p:nvSpPr>
          <p:cNvPr id="3" name="Content Placeholder 2"/>
          <p:cNvSpPr>
            <a:spLocks noGrp="1"/>
          </p:cNvSpPr>
          <p:nvPr>
            <p:ph idx="1"/>
          </p:nvPr>
        </p:nvSpPr>
        <p:spPr>
          <a:xfrm>
            <a:off x="1501824" y="2420888"/>
            <a:ext cx="7293496" cy="1270070"/>
          </a:xfrm>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en-US" sz="2000" dirty="0" smtClean="0"/>
              <a:t>SELECT </a:t>
            </a:r>
            <a:r>
              <a:rPr lang="en-US" sz="2000" dirty="0" err="1" smtClean="0">
                <a:solidFill>
                  <a:schemeClr val="tx1"/>
                </a:solidFill>
              </a:rPr>
              <a:t>department_id</a:t>
            </a:r>
            <a:r>
              <a:rPr lang="en-US" sz="2000" dirty="0" smtClean="0"/>
              <a:t>, AVG(salary)</a:t>
            </a:r>
          </a:p>
          <a:p>
            <a:pPr marL="0" indent="0">
              <a:buNone/>
            </a:pPr>
            <a:r>
              <a:rPr lang="en-US" sz="2000" dirty="0" smtClean="0"/>
              <a:t>FROM employees</a:t>
            </a:r>
          </a:p>
          <a:p>
            <a:pPr marL="0" indent="0">
              <a:buNone/>
            </a:pPr>
            <a:r>
              <a:rPr lang="en-US" sz="2000" dirty="0" smtClean="0"/>
              <a:t>GROUP BY </a:t>
            </a:r>
            <a:r>
              <a:rPr lang="en-US" sz="2000" dirty="0" err="1" smtClean="0">
                <a:solidFill>
                  <a:schemeClr val="tx1"/>
                </a:solidFill>
              </a:rPr>
              <a:t>department_id</a:t>
            </a:r>
            <a:r>
              <a:rPr lang="en-US" sz="2000" dirty="0" smtClean="0"/>
              <a:t> ;</a:t>
            </a:r>
            <a:endParaRPr lang="id-ID" sz="2000" dirty="0"/>
          </a:p>
        </p:txBody>
      </p:sp>
      <p:sp>
        <p:nvSpPr>
          <p:cNvPr id="5" name="TextBox 4"/>
          <p:cNvSpPr txBox="1"/>
          <p:nvPr/>
        </p:nvSpPr>
        <p:spPr>
          <a:xfrm>
            <a:off x="1384501" y="1556792"/>
            <a:ext cx="6912768" cy="707886"/>
          </a:xfrm>
          <a:prstGeom prst="rect">
            <a:avLst/>
          </a:prstGeom>
          <a:noFill/>
        </p:spPr>
        <p:txBody>
          <a:bodyPr wrap="square" rtlCol="0">
            <a:spAutoFit/>
          </a:bodyPr>
          <a:lstStyle/>
          <a:p>
            <a:r>
              <a:rPr lang="id-ID" sz="2000" dirty="0" smtClean="0"/>
              <a:t>Semua kolom dalam </a:t>
            </a:r>
            <a:r>
              <a:rPr lang="en-US" sz="2000" dirty="0" smtClean="0"/>
              <a:t>SELECT </a:t>
            </a:r>
            <a:r>
              <a:rPr lang="id-ID" sz="2000" dirty="0" smtClean="0"/>
              <a:t>yang tidak dimasukkan ke </a:t>
            </a:r>
            <a:r>
              <a:rPr lang="en-US" sz="2000" dirty="0" smtClean="0"/>
              <a:t>group</a:t>
            </a:r>
            <a:r>
              <a:rPr lang="id-ID" sz="2000" dirty="0" smtClean="0"/>
              <a:t> </a:t>
            </a:r>
            <a:r>
              <a:rPr lang="en-US" sz="2000" dirty="0" smtClean="0"/>
              <a:t>Function</a:t>
            </a:r>
            <a:r>
              <a:rPr lang="id-ID" sz="2000" dirty="0" smtClean="0"/>
              <a:t> harus ada dalam klausa </a:t>
            </a:r>
            <a:r>
              <a:rPr lang="en-US" sz="2000" dirty="0" smtClean="0"/>
              <a:t>GROUP BY</a:t>
            </a:r>
            <a:r>
              <a:rPr lang="id-ID" sz="2000" dirty="0" smtClean="0"/>
              <a:t>.</a:t>
            </a:r>
            <a:endParaRPr lang="id-ID" sz="2000" dirty="0"/>
          </a:p>
        </p:txBody>
      </p:sp>
      <p:sp>
        <p:nvSpPr>
          <p:cNvPr id="4" name="TextBox 3"/>
          <p:cNvSpPr txBox="1"/>
          <p:nvPr/>
        </p:nvSpPr>
        <p:spPr>
          <a:xfrm>
            <a:off x="2627784" y="3833796"/>
            <a:ext cx="6167536" cy="2308324"/>
          </a:xfrm>
          <a:prstGeom prst="rect">
            <a:avLst/>
          </a:prstGeom>
          <a:noFill/>
        </p:spPr>
        <p:txBody>
          <a:bodyPr wrap="square" rtlCol="0">
            <a:spAutoFit/>
          </a:bodyPr>
          <a:lstStyle/>
          <a:p>
            <a:r>
              <a:rPr lang="en-US" sz="1600" u="sng" dirty="0" smtClean="0"/>
              <a:t>DEPARTMENT_ID </a:t>
            </a:r>
            <a:r>
              <a:rPr lang="id-ID" sz="1600" u="sng" dirty="0" smtClean="0"/>
              <a:t>	</a:t>
            </a:r>
            <a:r>
              <a:rPr lang="en-US" sz="1600" u="sng" dirty="0" smtClean="0"/>
              <a:t>AVG(SALARY</a:t>
            </a:r>
            <a:r>
              <a:rPr lang="en-US" sz="1600" dirty="0" smtClean="0"/>
              <a:t>)</a:t>
            </a:r>
          </a:p>
          <a:p>
            <a:r>
              <a:rPr lang="id-ID" sz="1600" dirty="0" smtClean="0"/>
              <a:t>	      </a:t>
            </a:r>
            <a:r>
              <a:rPr lang="en-US" sz="1600" dirty="0" smtClean="0"/>
              <a:t>100        </a:t>
            </a:r>
            <a:r>
              <a:rPr lang="id-ID" sz="1600" dirty="0" smtClean="0"/>
              <a:t>           </a:t>
            </a:r>
            <a:r>
              <a:rPr lang="en-US" sz="1600" dirty="0" smtClean="0"/>
              <a:t>8600</a:t>
            </a:r>
          </a:p>
          <a:p>
            <a:r>
              <a:rPr lang="en-US" sz="1600" dirty="0" smtClean="0"/>
              <a:t>           </a:t>
            </a:r>
            <a:r>
              <a:rPr lang="id-ID" sz="1600" dirty="0" smtClean="0"/>
              <a:t>	        </a:t>
            </a:r>
            <a:r>
              <a:rPr lang="en-US" sz="1600" dirty="0" smtClean="0"/>
              <a:t>30       </a:t>
            </a:r>
            <a:r>
              <a:rPr lang="id-ID" sz="1600" dirty="0" smtClean="0"/>
              <a:t>           </a:t>
            </a:r>
            <a:r>
              <a:rPr lang="en-US" sz="1600" dirty="0" smtClean="0"/>
              <a:t> 4150</a:t>
            </a:r>
          </a:p>
          <a:p>
            <a:r>
              <a:rPr lang="en-US" sz="1600" dirty="0" smtClean="0"/>
              <a:t>                     </a:t>
            </a:r>
            <a:r>
              <a:rPr lang="id-ID" sz="1600" dirty="0" smtClean="0"/>
              <a:t>	               </a:t>
            </a:r>
            <a:r>
              <a:rPr lang="en-US" sz="1600" dirty="0" smtClean="0"/>
              <a:t>7000</a:t>
            </a:r>
          </a:p>
          <a:p>
            <a:r>
              <a:rPr lang="en-US" sz="1600" dirty="0" smtClean="0"/>
              <a:t>           </a:t>
            </a:r>
            <a:r>
              <a:rPr lang="id-ID" sz="1600" dirty="0" smtClean="0"/>
              <a:t>	        </a:t>
            </a:r>
            <a:r>
              <a:rPr lang="en-US" sz="1600" dirty="0" smtClean="0"/>
              <a:t>90  </a:t>
            </a:r>
            <a:r>
              <a:rPr lang="id-ID" sz="1600" dirty="0" smtClean="0"/>
              <a:t>	             </a:t>
            </a:r>
            <a:r>
              <a:rPr lang="en-US" sz="1600" dirty="0" smtClean="0"/>
              <a:t>19333,3333</a:t>
            </a:r>
          </a:p>
          <a:p>
            <a:r>
              <a:rPr lang="en-US" sz="1600" dirty="0" smtClean="0"/>
              <a:t>           </a:t>
            </a:r>
            <a:r>
              <a:rPr lang="id-ID" sz="1600" dirty="0" smtClean="0"/>
              <a:t>	        </a:t>
            </a:r>
            <a:r>
              <a:rPr lang="en-US" sz="1600" dirty="0" smtClean="0"/>
              <a:t>20        </a:t>
            </a:r>
            <a:r>
              <a:rPr lang="id-ID" sz="1600" dirty="0"/>
              <a:t> </a:t>
            </a:r>
            <a:r>
              <a:rPr lang="id-ID" sz="1600" dirty="0" smtClean="0"/>
              <a:t>          </a:t>
            </a:r>
            <a:r>
              <a:rPr lang="en-US" sz="1600" dirty="0" smtClean="0"/>
              <a:t>9500</a:t>
            </a:r>
          </a:p>
          <a:p>
            <a:r>
              <a:rPr lang="en-US" sz="1600" dirty="0" smtClean="0"/>
              <a:t>           </a:t>
            </a:r>
            <a:r>
              <a:rPr lang="id-ID" sz="1600" dirty="0" smtClean="0"/>
              <a:t>	        </a:t>
            </a:r>
            <a:r>
              <a:rPr lang="en-US" sz="1600" dirty="0" smtClean="0"/>
              <a:t>70       </a:t>
            </a:r>
            <a:r>
              <a:rPr lang="id-ID" sz="1600" dirty="0"/>
              <a:t> </a:t>
            </a:r>
            <a:r>
              <a:rPr lang="id-ID" sz="1600" dirty="0" smtClean="0"/>
              <a:t>         </a:t>
            </a:r>
            <a:r>
              <a:rPr lang="en-US" sz="1600" dirty="0" smtClean="0"/>
              <a:t>10000</a:t>
            </a:r>
          </a:p>
          <a:p>
            <a:r>
              <a:rPr lang="en-US" sz="1600" dirty="0" smtClean="0"/>
              <a:t>          </a:t>
            </a:r>
            <a:r>
              <a:rPr lang="id-ID" sz="1600" dirty="0" smtClean="0"/>
              <a:t>	      </a:t>
            </a:r>
            <a:r>
              <a:rPr lang="en-US" sz="1600" dirty="0" smtClean="0"/>
              <a:t>110       </a:t>
            </a:r>
            <a:r>
              <a:rPr lang="id-ID" sz="1600" dirty="0"/>
              <a:t> </a:t>
            </a:r>
            <a:r>
              <a:rPr lang="id-ID" sz="1600" dirty="0" smtClean="0"/>
              <a:t>         </a:t>
            </a:r>
            <a:r>
              <a:rPr lang="en-US" sz="1600" dirty="0" smtClean="0"/>
              <a:t>10150</a:t>
            </a:r>
            <a:endParaRPr lang="id-ID" sz="1600" dirty="0" smtClean="0"/>
          </a:p>
          <a:p>
            <a:r>
              <a:rPr lang="id-ID" sz="1600" dirty="0"/>
              <a:t>	 </a:t>
            </a:r>
            <a:r>
              <a:rPr lang="id-ID" sz="1600" dirty="0" smtClean="0"/>
              <a:t>         ...</a:t>
            </a:r>
            <a:endParaRPr lang="id-ID" sz="1600" dirty="0"/>
          </a:p>
        </p:txBody>
      </p:sp>
      <p:pic>
        <p:nvPicPr>
          <p:cNvPr id="6" name="Picture 5" descr="TU-logo-primer-utama.jpg"/>
          <p:cNvPicPr>
            <a:picLocks noChangeAspect="1"/>
          </p:cNvPicPr>
          <p:nvPr/>
        </p:nvPicPr>
        <p:blipFill>
          <a:blip r:embed="rId3" cstate="print"/>
          <a:stretch>
            <a:fillRect/>
          </a:stretch>
        </p:blipFill>
        <p:spPr>
          <a:xfrm>
            <a:off x="271664" y="6160167"/>
            <a:ext cx="1381125" cy="591582"/>
          </a:xfrm>
          <a:prstGeom prst="rect">
            <a:avLst/>
          </a:prstGeom>
        </p:spPr>
      </p:pic>
      <p:sp>
        <p:nvSpPr>
          <p:cNvPr id="7" name="Rectangle 6"/>
          <p:cNvSpPr/>
          <p:nvPr/>
        </p:nvSpPr>
        <p:spPr>
          <a:xfrm>
            <a:off x="2566732" y="2492896"/>
            <a:ext cx="1872208" cy="288032"/>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id-ID"/>
          </a:p>
        </p:txBody>
      </p:sp>
      <p:sp>
        <p:nvSpPr>
          <p:cNvPr id="8" name="Rectangle 7"/>
          <p:cNvSpPr/>
          <p:nvPr/>
        </p:nvSpPr>
        <p:spPr>
          <a:xfrm>
            <a:off x="2935659" y="3261523"/>
            <a:ext cx="1925069" cy="216024"/>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id-ID"/>
          </a:p>
        </p:txBody>
      </p:sp>
    </p:spTree>
    <p:extLst>
      <p:ext uri="{BB962C8B-B14F-4D97-AF65-F5344CB8AC3E}">
        <p14:creationId xmlns:p14="http://schemas.microsoft.com/office/powerpoint/2010/main" val="775701034"/>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274638"/>
            <a:ext cx="7283152" cy="706090"/>
          </a:xfrm>
        </p:spPr>
        <p:txBody>
          <a:bodyPr>
            <a:normAutofit fontScale="90000"/>
          </a:bodyPr>
          <a:lstStyle/>
          <a:p>
            <a:r>
              <a:rPr lang="id-ID" dirty="0" smtClean="0"/>
              <a:t>Penggunaan Klausa GROUP BY</a:t>
            </a:r>
            <a:endParaRPr lang="id-ID" dirty="0"/>
          </a:p>
        </p:txBody>
      </p:sp>
      <p:sp>
        <p:nvSpPr>
          <p:cNvPr id="3" name="Content Placeholder 2"/>
          <p:cNvSpPr>
            <a:spLocks noGrp="1"/>
          </p:cNvSpPr>
          <p:nvPr>
            <p:ph idx="1"/>
          </p:nvPr>
        </p:nvSpPr>
        <p:spPr>
          <a:xfrm>
            <a:off x="1547664" y="2505933"/>
            <a:ext cx="6768752" cy="1270070"/>
          </a:xfrm>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en-US" sz="2000" dirty="0" smtClean="0"/>
              <a:t>SELECT AVG(salary)</a:t>
            </a:r>
          </a:p>
          <a:p>
            <a:pPr marL="0" indent="0">
              <a:buNone/>
            </a:pPr>
            <a:r>
              <a:rPr lang="en-US" sz="2000" dirty="0" smtClean="0"/>
              <a:t>FROM employees</a:t>
            </a:r>
          </a:p>
          <a:p>
            <a:pPr marL="0" indent="0">
              <a:buNone/>
            </a:pPr>
            <a:r>
              <a:rPr lang="en-US" sz="2000" dirty="0" smtClean="0"/>
              <a:t>GROUP BY </a:t>
            </a:r>
            <a:r>
              <a:rPr lang="en-US" sz="2000" dirty="0" err="1" smtClean="0">
                <a:solidFill>
                  <a:schemeClr val="tx1"/>
                </a:solidFill>
              </a:rPr>
              <a:t>department_id</a:t>
            </a:r>
            <a:r>
              <a:rPr lang="en-US" sz="2000" dirty="0" smtClean="0"/>
              <a:t> ;</a:t>
            </a:r>
            <a:endParaRPr lang="id-ID" sz="2000" dirty="0"/>
          </a:p>
        </p:txBody>
      </p:sp>
      <p:sp>
        <p:nvSpPr>
          <p:cNvPr id="5" name="TextBox 4"/>
          <p:cNvSpPr txBox="1"/>
          <p:nvPr/>
        </p:nvSpPr>
        <p:spPr>
          <a:xfrm>
            <a:off x="1547664" y="1732909"/>
            <a:ext cx="6768752" cy="707886"/>
          </a:xfrm>
          <a:prstGeom prst="rect">
            <a:avLst/>
          </a:prstGeom>
          <a:noFill/>
        </p:spPr>
        <p:txBody>
          <a:bodyPr wrap="square" rtlCol="0">
            <a:spAutoFit/>
          </a:bodyPr>
          <a:lstStyle/>
          <a:p>
            <a:r>
              <a:rPr lang="id-ID" sz="2000" dirty="0" smtClean="0"/>
              <a:t>Kolom dalam </a:t>
            </a:r>
            <a:r>
              <a:rPr lang="en-US" sz="2000" dirty="0" smtClean="0"/>
              <a:t>GROUP BY </a:t>
            </a:r>
            <a:r>
              <a:rPr lang="id-ID" sz="2000" dirty="0" smtClean="0"/>
              <a:t>tidak harus ada dalam </a:t>
            </a:r>
            <a:r>
              <a:rPr lang="en-US" sz="2000" dirty="0" smtClean="0"/>
              <a:t>SELECT.</a:t>
            </a:r>
            <a:endParaRPr lang="id-ID" sz="2000" dirty="0"/>
          </a:p>
        </p:txBody>
      </p:sp>
      <p:sp>
        <p:nvSpPr>
          <p:cNvPr id="4" name="TextBox 3"/>
          <p:cNvSpPr txBox="1"/>
          <p:nvPr/>
        </p:nvSpPr>
        <p:spPr>
          <a:xfrm>
            <a:off x="2771800" y="3946093"/>
            <a:ext cx="6048672" cy="2308324"/>
          </a:xfrm>
          <a:prstGeom prst="rect">
            <a:avLst/>
          </a:prstGeom>
          <a:noFill/>
        </p:spPr>
        <p:txBody>
          <a:bodyPr wrap="square" rtlCol="0">
            <a:spAutoFit/>
          </a:bodyPr>
          <a:lstStyle/>
          <a:p>
            <a:r>
              <a:rPr lang="en-US" sz="1600" u="sng" dirty="0" smtClean="0"/>
              <a:t>AVG(SALARY)</a:t>
            </a:r>
          </a:p>
          <a:p>
            <a:r>
              <a:rPr lang="id-ID" sz="1600" dirty="0"/>
              <a:t> </a:t>
            </a:r>
            <a:r>
              <a:rPr lang="id-ID" sz="1600" dirty="0" smtClean="0"/>
              <a:t>              </a:t>
            </a:r>
            <a:r>
              <a:rPr lang="en-US" sz="1600" dirty="0" smtClean="0"/>
              <a:t>8600</a:t>
            </a:r>
          </a:p>
          <a:p>
            <a:r>
              <a:rPr lang="en-US" sz="1600" dirty="0" smtClean="0"/>
              <a:t>   </a:t>
            </a:r>
            <a:r>
              <a:rPr lang="id-ID" sz="1600" dirty="0" smtClean="0"/>
              <a:t>           </a:t>
            </a:r>
            <a:r>
              <a:rPr lang="en-US" sz="1600" dirty="0" smtClean="0"/>
              <a:t> 4150</a:t>
            </a:r>
          </a:p>
          <a:p>
            <a:r>
              <a:rPr lang="en-US" sz="1600" dirty="0" smtClean="0"/>
              <a:t> </a:t>
            </a:r>
            <a:r>
              <a:rPr lang="id-ID" sz="1600" dirty="0" smtClean="0"/>
              <a:t>              </a:t>
            </a:r>
            <a:r>
              <a:rPr lang="en-US" sz="1600" dirty="0" smtClean="0"/>
              <a:t>7000</a:t>
            </a:r>
          </a:p>
          <a:p>
            <a:r>
              <a:rPr lang="en-US" sz="1600" dirty="0" smtClean="0"/>
              <a:t> </a:t>
            </a:r>
            <a:r>
              <a:rPr lang="id-ID" sz="1600" dirty="0" smtClean="0"/>
              <a:t>            </a:t>
            </a:r>
            <a:r>
              <a:rPr lang="en-US" sz="1600" dirty="0" smtClean="0"/>
              <a:t>19333,3333</a:t>
            </a:r>
          </a:p>
          <a:p>
            <a:r>
              <a:rPr lang="en-US" sz="1600" dirty="0" smtClean="0"/>
              <a:t> </a:t>
            </a:r>
            <a:r>
              <a:rPr lang="id-ID" sz="1600" dirty="0" smtClean="0"/>
              <a:t>              </a:t>
            </a:r>
            <a:r>
              <a:rPr lang="en-US" sz="1600" dirty="0" smtClean="0"/>
              <a:t>9500</a:t>
            </a:r>
          </a:p>
          <a:p>
            <a:r>
              <a:rPr lang="en-US" sz="1600" dirty="0" smtClean="0"/>
              <a:t>           </a:t>
            </a:r>
            <a:r>
              <a:rPr lang="id-ID" sz="1600" dirty="0" smtClean="0"/>
              <a:t>  </a:t>
            </a:r>
            <a:r>
              <a:rPr lang="en-US" sz="1600" dirty="0" smtClean="0"/>
              <a:t>10000</a:t>
            </a:r>
          </a:p>
          <a:p>
            <a:r>
              <a:rPr lang="en-US" sz="1600" dirty="0" smtClean="0"/>
              <a:t>          </a:t>
            </a:r>
            <a:r>
              <a:rPr lang="id-ID" sz="1600" dirty="0" smtClean="0"/>
              <a:t>   </a:t>
            </a:r>
            <a:r>
              <a:rPr lang="en-US" sz="1600" dirty="0" smtClean="0"/>
              <a:t>10150</a:t>
            </a:r>
            <a:endParaRPr lang="id-ID" sz="1600" dirty="0" smtClean="0"/>
          </a:p>
          <a:p>
            <a:r>
              <a:rPr lang="id-ID" sz="1600" dirty="0"/>
              <a:t>	</a:t>
            </a:r>
            <a:r>
              <a:rPr lang="id-ID" sz="1600" dirty="0" smtClean="0"/>
              <a:t>    ...</a:t>
            </a:r>
            <a:endParaRPr lang="id-ID" sz="1600" dirty="0"/>
          </a:p>
        </p:txBody>
      </p:sp>
      <p:pic>
        <p:nvPicPr>
          <p:cNvPr id="6" name="Picture 5" descr="TU-logo-primer-utama.jpg"/>
          <p:cNvPicPr>
            <a:picLocks noChangeAspect="1"/>
          </p:cNvPicPr>
          <p:nvPr/>
        </p:nvPicPr>
        <p:blipFill>
          <a:blip r:embed="rId3" cstate="print"/>
          <a:stretch>
            <a:fillRect/>
          </a:stretch>
        </p:blipFill>
        <p:spPr>
          <a:xfrm>
            <a:off x="271664" y="6160167"/>
            <a:ext cx="1381125" cy="591582"/>
          </a:xfrm>
          <a:prstGeom prst="rect">
            <a:avLst/>
          </a:prstGeom>
        </p:spPr>
      </p:pic>
      <p:sp>
        <p:nvSpPr>
          <p:cNvPr id="7" name="Rectangle 6"/>
          <p:cNvSpPr/>
          <p:nvPr/>
        </p:nvSpPr>
        <p:spPr>
          <a:xfrm>
            <a:off x="2968321" y="3284984"/>
            <a:ext cx="1944216" cy="288032"/>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id-ID"/>
          </a:p>
        </p:txBody>
      </p:sp>
    </p:spTree>
    <p:extLst>
      <p:ext uri="{BB962C8B-B14F-4D97-AF65-F5344CB8AC3E}">
        <p14:creationId xmlns:p14="http://schemas.microsoft.com/office/powerpoint/2010/main" val="4171596688"/>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664" y="274638"/>
            <a:ext cx="7139136" cy="850106"/>
          </a:xfrm>
        </p:spPr>
        <p:txBody>
          <a:bodyPr>
            <a:normAutofit fontScale="90000"/>
          </a:bodyPr>
          <a:lstStyle/>
          <a:p>
            <a:r>
              <a:rPr lang="id-ID" dirty="0" smtClean="0"/>
              <a:t>GROUP BY Lebih dari Satu Kolom</a:t>
            </a:r>
            <a:endParaRPr lang="id-ID"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6933" y="1268760"/>
            <a:ext cx="6641491" cy="4248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746933" y="5661248"/>
            <a:ext cx="6641491" cy="646331"/>
          </a:xfrm>
          <a:prstGeom prst="rect">
            <a:avLst/>
          </a:prstGeom>
          <a:noFill/>
        </p:spPr>
        <p:txBody>
          <a:bodyPr wrap="square" rtlCol="0">
            <a:spAutoFit/>
          </a:bodyPr>
          <a:lstStyle/>
          <a:p>
            <a:r>
              <a:rPr lang="id-ID" dirty="0" smtClean="0"/>
              <a:t>Total Salary yang dibayarkan untuk setiap job dalam setiap departemen.</a:t>
            </a:r>
            <a:endParaRPr lang="id-ID" dirty="0"/>
          </a:p>
        </p:txBody>
      </p:sp>
      <p:pic>
        <p:nvPicPr>
          <p:cNvPr id="5" name="Picture 4" descr="TU-logo-primer-utama.jpg"/>
          <p:cNvPicPr>
            <a:picLocks noChangeAspect="1"/>
          </p:cNvPicPr>
          <p:nvPr/>
        </p:nvPicPr>
        <p:blipFill>
          <a:blip r:embed="rId4" cstate="print"/>
          <a:stretch>
            <a:fillRect/>
          </a:stretch>
        </p:blipFill>
        <p:spPr>
          <a:xfrm>
            <a:off x="271664" y="6160167"/>
            <a:ext cx="1381125" cy="591582"/>
          </a:xfrm>
          <a:prstGeom prst="rect">
            <a:avLst/>
          </a:prstGeom>
        </p:spPr>
      </p:pic>
    </p:spTree>
    <p:extLst>
      <p:ext uri="{BB962C8B-B14F-4D97-AF65-F5344CB8AC3E}">
        <p14:creationId xmlns:p14="http://schemas.microsoft.com/office/powerpoint/2010/main" val="533380336"/>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3653" y="404664"/>
            <a:ext cx="7152803" cy="1280890"/>
          </a:xfrm>
        </p:spPr>
        <p:txBody>
          <a:bodyPr>
            <a:normAutofit fontScale="90000"/>
          </a:bodyPr>
          <a:lstStyle/>
          <a:p>
            <a:r>
              <a:rPr lang="id-ID" dirty="0" smtClean="0"/>
              <a:t>Penggunaan Klausa GROUP BY pada Beberapa Kolom</a:t>
            </a:r>
            <a:endParaRPr lang="id-ID" dirty="0"/>
          </a:p>
        </p:txBody>
      </p:sp>
      <p:sp>
        <p:nvSpPr>
          <p:cNvPr id="3" name="Content Placeholder 2"/>
          <p:cNvSpPr>
            <a:spLocks noGrp="1"/>
          </p:cNvSpPr>
          <p:nvPr>
            <p:ph idx="1"/>
          </p:nvPr>
        </p:nvSpPr>
        <p:spPr>
          <a:xfrm>
            <a:off x="1475656" y="1988840"/>
            <a:ext cx="7211144" cy="1211580"/>
          </a:xfrm>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en-US" sz="2000" dirty="0" smtClean="0"/>
              <a:t>SELECT </a:t>
            </a:r>
            <a:r>
              <a:rPr lang="en-US" sz="2000" dirty="0" err="1" smtClean="0"/>
              <a:t>department_id</a:t>
            </a:r>
            <a:r>
              <a:rPr lang="en-US" sz="2000" dirty="0" smtClean="0"/>
              <a:t> </a:t>
            </a:r>
            <a:r>
              <a:rPr lang="en-US" sz="2000" dirty="0" err="1" smtClean="0"/>
              <a:t>dept_id</a:t>
            </a:r>
            <a:r>
              <a:rPr lang="en-US" sz="2000" dirty="0" smtClean="0"/>
              <a:t>, </a:t>
            </a:r>
            <a:r>
              <a:rPr lang="en-US" sz="2000" dirty="0" err="1" smtClean="0"/>
              <a:t>job_id</a:t>
            </a:r>
            <a:r>
              <a:rPr lang="en-US" sz="2000" dirty="0" smtClean="0"/>
              <a:t>, SUM(salary)</a:t>
            </a:r>
          </a:p>
          <a:p>
            <a:pPr marL="0" indent="0">
              <a:buNone/>
            </a:pPr>
            <a:r>
              <a:rPr lang="en-US" sz="2000" dirty="0" smtClean="0"/>
              <a:t>FROM employees</a:t>
            </a:r>
          </a:p>
          <a:p>
            <a:pPr marL="0" indent="0">
              <a:buNone/>
            </a:pPr>
            <a:r>
              <a:rPr lang="en-US" sz="2000" dirty="0" smtClean="0">
                <a:solidFill>
                  <a:schemeClr val="tx1"/>
                </a:solidFill>
              </a:rPr>
              <a:t>GROUP BY </a:t>
            </a:r>
            <a:r>
              <a:rPr lang="en-US" sz="2000" dirty="0" err="1" smtClean="0">
                <a:solidFill>
                  <a:schemeClr val="tx1"/>
                </a:solidFill>
              </a:rPr>
              <a:t>department_id</a:t>
            </a:r>
            <a:r>
              <a:rPr lang="en-US" sz="2000" dirty="0" smtClean="0">
                <a:solidFill>
                  <a:schemeClr val="tx1"/>
                </a:solidFill>
              </a:rPr>
              <a:t>, </a:t>
            </a:r>
            <a:r>
              <a:rPr lang="en-US" sz="2000" dirty="0" err="1" smtClean="0">
                <a:solidFill>
                  <a:schemeClr val="tx1"/>
                </a:solidFill>
              </a:rPr>
              <a:t>job_id</a:t>
            </a:r>
            <a:r>
              <a:rPr lang="en-US" sz="2000" dirty="0" smtClean="0">
                <a:solidFill>
                  <a:schemeClr val="tx1"/>
                </a:solidFill>
              </a:rPr>
              <a:t> </a:t>
            </a:r>
            <a:r>
              <a:rPr lang="en-US" sz="2000" dirty="0" smtClean="0"/>
              <a:t>;</a:t>
            </a:r>
            <a:endParaRPr lang="id-ID" sz="2000" dirty="0"/>
          </a:p>
        </p:txBody>
      </p:sp>
      <p:sp>
        <p:nvSpPr>
          <p:cNvPr id="5" name="TextBox 4"/>
          <p:cNvSpPr txBox="1"/>
          <p:nvPr/>
        </p:nvSpPr>
        <p:spPr>
          <a:xfrm>
            <a:off x="1475656" y="3574844"/>
            <a:ext cx="7200800" cy="2585323"/>
          </a:xfrm>
          <a:prstGeom prst="rect">
            <a:avLst/>
          </a:prstGeom>
          <a:noFill/>
        </p:spPr>
        <p:txBody>
          <a:bodyPr wrap="square" rtlCol="0">
            <a:spAutoFit/>
          </a:bodyPr>
          <a:lstStyle/>
          <a:p>
            <a:r>
              <a:rPr lang="en-US" dirty="0" smtClean="0"/>
              <a:t> </a:t>
            </a:r>
            <a:r>
              <a:rPr lang="en-US" sz="1600" u="sng" dirty="0" smtClean="0"/>
              <a:t>DEPT_ID </a:t>
            </a:r>
            <a:r>
              <a:rPr lang="id-ID" sz="1600" u="sng" dirty="0" smtClean="0"/>
              <a:t>		</a:t>
            </a:r>
            <a:r>
              <a:rPr lang="en-US" sz="1600" u="sng" dirty="0" smtClean="0"/>
              <a:t>JOB_ID     </a:t>
            </a:r>
            <a:r>
              <a:rPr lang="id-ID" sz="1600" u="sng" dirty="0" smtClean="0"/>
              <a:t>	    </a:t>
            </a:r>
            <a:r>
              <a:rPr lang="en-US" sz="1600" u="sng" dirty="0" smtClean="0"/>
              <a:t>SUM(SALARY</a:t>
            </a:r>
            <a:r>
              <a:rPr lang="en-US" sz="1600" dirty="0" smtClean="0"/>
              <a:t>)</a:t>
            </a:r>
          </a:p>
          <a:p>
            <a:r>
              <a:rPr lang="id-ID" sz="1600" dirty="0" smtClean="0"/>
              <a:t>     </a:t>
            </a:r>
            <a:r>
              <a:rPr lang="en-US" sz="1600" dirty="0" smtClean="0"/>
              <a:t>110 </a:t>
            </a:r>
            <a:r>
              <a:rPr lang="id-ID" sz="1600" dirty="0" smtClean="0"/>
              <a:t>		</a:t>
            </a:r>
            <a:r>
              <a:rPr lang="en-US" sz="1600" dirty="0" smtClean="0"/>
              <a:t>AC_ACCOUNT        </a:t>
            </a:r>
            <a:r>
              <a:rPr lang="id-ID" sz="1600" dirty="0"/>
              <a:t>	 </a:t>
            </a:r>
            <a:r>
              <a:rPr lang="id-ID" sz="1600" dirty="0" smtClean="0"/>
              <a:t> </a:t>
            </a:r>
            <a:r>
              <a:rPr lang="en-US" sz="1600" dirty="0" smtClean="0"/>
              <a:t>8300</a:t>
            </a:r>
          </a:p>
          <a:p>
            <a:r>
              <a:rPr lang="en-US" sz="1600" dirty="0" smtClean="0"/>
              <a:t>        90 </a:t>
            </a:r>
            <a:r>
              <a:rPr lang="id-ID" sz="1600" dirty="0" smtClean="0"/>
              <a:t>		</a:t>
            </a:r>
            <a:r>
              <a:rPr lang="en-US" sz="1600" dirty="0" smtClean="0"/>
              <a:t>AD_VP            </a:t>
            </a:r>
            <a:r>
              <a:rPr lang="id-ID" sz="1600" dirty="0" smtClean="0"/>
              <a:t>		</a:t>
            </a:r>
            <a:r>
              <a:rPr lang="en-US" sz="1600" dirty="0" smtClean="0"/>
              <a:t>34000</a:t>
            </a:r>
          </a:p>
          <a:p>
            <a:r>
              <a:rPr lang="en-US" sz="1600" dirty="0" smtClean="0"/>
              <a:t>        50 </a:t>
            </a:r>
            <a:r>
              <a:rPr lang="id-ID" sz="1600" dirty="0" smtClean="0"/>
              <a:t>		</a:t>
            </a:r>
            <a:r>
              <a:rPr lang="en-US" sz="1600" dirty="0" smtClean="0"/>
              <a:t>ST_CLERK         </a:t>
            </a:r>
            <a:r>
              <a:rPr lang="id-ID" sz="1600" dirty="0" smtClean="0"/>
              <a:t>		</a:t>
            </a:r>
            <a:r>
              <a:rPr lang="en-US" sz="1600" dirty="0" smtClean="0"/>
              <a:t>55700</a:t>
            </a:r>
          </a:p>
          <a:p>
            <a:r>
              <a:rPr lang="en-US" sz="1600" dirty="0" smtClean="0"/>
              <a:t>        80 </a:t>
            </a:r>
            <a:r>
              <a:rPr lang="id-ID" sz="1600" dirty="0" smtClean="0"/>
              <a:t>		</a:t>
            </a:r>
            <a:r>
              <a:rPr lang="en-US" sz="1600" dirty="0" smtClean="0"/>
              <a:t>SA_REP          </a:t>
            </a:r>
            <a:r>
              <a:rPr lang="id-ID" sz="1600" dirty="0" smtClean="0"/>
              <a:t>	               </a:t>
            </a:r>
            <a:r>
              <a:rPr lang="en-US" sz="1600" dirty="0" smtClean="0"/>
              <a:t>243500</a:t>
            </a:r>
          </a:p>
          <a:p>
            <a:r>
              <a:rPr lang="en-US" sz="1600" dirty="0" smtClean="0"/>
              <a:t>        50 </a:t>
            </a:r>
            <a:r>
              <a:rPr lang="id-ID" sz="1600" dirty="0" smtClean="0"/>
              <a:t>		</a:t>
            </a:r>
            <a:r>
              <a:rPr lang="en-US" sz="1600" dirty="0" smtClean="0"/>
              <a:t>ST_MAN           </a:t>
            </a:r>
            <a:r>
              <a:rPr lang="id-ID" sz="1600" dirty="0" smtClean="0"/>
              <a:t>		</a:t>
            </a:r>
            <a:r>
              <a:rPr lang="en-US" sz="1600" dirty="0" smtClean="0"/>
              <a:t>36400</a:t>
            </a:r>
          </a:p>
          <a:p>
            <a:r>
              <a:rPr lang="en-US" sz="1600" dirty="0" smtClean="0"/>
              <a:t>        80 </a:t>
            </a:r>
            <a:r>
              <a:rPr lang="id-ID" sz="1600" dirty="0" smtClean="0"/>
              <a:t>		</a:t>
            </a:r>
            <a:r>
              <a:rPr lang="en-US" sz="1600" dirty="0" smtClean="0"/>
              <a:t>SA_MAN           </a:t>
            </a:r>
            <a:r>
              <a:rPr lang="id-ID" sz="1600" dirty="0" smtClean="0"/>
              <a:t>		</a:t>
            </a:r>
            <a:r>
              <a:rPr lang="en-US" sz="1600" dirty="0" smtClean="0"/>
              <a:t>61000</a:t>
            </a:r>
          </a:p>
          <a:p>
            <a:r>
              <a:rPr lang="id-ID" sz="1600" dirty="0" smtClean="0"/>
              <a:t>      100 		FI_ACCOUNT       		39600</a:t>
            </a:r>
          </a:p>
          <a:p>
            <a:r>
              <a:rPr lang="id-ID" sz="1600" dirty="0" smtClean="0"/>
              <a:t>    		SA_REP            		  7000</a:t>
            </a:r>
          </a:p>
          <a:p>
            <a:r>
              <a:rPr lang="id-ID" sz="1600" dirty="0"/>
              <a:t> </a:t>
            </a:r>
            <a:r>
              <a:rPr lang="id-ID" sz="1600" dirty="0" smtClean="0"/>
              <a:t>       70 		PR_REP           		10000</a:t>
            </a:r>
            <a:endParaRPr lang="id-ID" sz="1600" dirty="0"/>
          </a:p>
        </p:txBody>
      </p:sp>
      <p:pic>
        <p:nvPicPr>
          <p:cNvPr id="6" name="Picture 5" descr="TU-logo-primer-utama.jpg"/>
          <p:cNvPicPr>
            <a:picLocks noChangeAspect="1"/>
          </p:cNvPicPr>
          <p:nvPr/>
        </p:nvPicPr>
        <p:blipFill>
          <a:blip r:embed="rId3" cstate="print"/>
          <a:stretch>
            <a:fillRect/>
          </a:stretch>
        </p:blipFill>
        <p:spPr>
          <a:xfrm>
            <a:off x="271664" y="6160167"/>
            <a:ext cx="1381125" cy="591582"/>
          </a:xfrm>
          <a:prstGeom prst="rect">
            <a:avLst/>
          </a:prstGeom>
        </p:spPr>
      </p:pic>
      <p:sp>
        <p:nvSpPr>
          <p:cNvPr id="8" name="Rectangle 7"/>
          <p:cNvSpPr/>
          <p:nvPr/>
        </p:nvSpPr>
        <p:spPr>
          <a:xfrm>
            <a:off x="2895644" y="2819416"/>
            <a:ext cx="2702243" cy="288032"/>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id-ID"/>
          </a:p>
        </p:txBody>
      </p:sp>
      <p:sp>
        <p:nvSpPr>
          <p:cNvPr id="9" name="Rectangle 8"/>
          <p:cNvSpPr/>
          <p:nvPr/>
        </p:nvSpPr>
        <p:spPr>
          <a:xfrm>
            <a:off x="2590852" y="2074196"/>
            <a:ext cx="3456384" cy="288032"/>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id-ID"/>
          </a:p>
        </p:txBody>
      </p:sp>
    </p:spTree>
    <p:extLst>
      <p:ext uri="{BB962C8B-B14F-4D97-AF65-F5344CB8AC3E}">
        <p14:creationId xmlns:p14="http://schemas.microsoft.com/office/powerpoint/2010/main" val="388196281"/>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274638"/>
            <a:ext cx="7283152" cy="1199320"/>
          </a:xfrm>
        </p:spPr>
        <p:txBody>
          <a:bodyPr>
            <a:noAutofit/>
          </a:bodyPr>
          <a:lstStyle/>
          <a:p>
            <a:r>
              <a:rPr lang="id-ID" sz="3600" dirty="0" smtClean="0"/>
              <a:t>Penggunaan GROUP Function yang Salah</a:t>
            </a:r>
            <a:endParaRPr lang="id-ID" sz="3600" dirty="0"/>
          </a:p>
        </p:txBody>
      </p:sp>
      <p:sp>
        <p:nvSpPr>
          <p:cNvPr id="3" name="Content Placeholder 2"/>
          <p:cNvSpPr>
            <a:spLocks noGrp="1"/>
          </p:cNvSpPr>
          <p:nvPr>
            <p:ph idx="1"/>
          </p:nvPr>
        </p:nvSpPr>
        <p:spPr>
          <a:xfrm>
            <a:off x="1503365" y="1901127"/>
            <a:ext cx="7139136" cy="735785"/>
          </a:xfrm>
        </p:spPr>
        <p:txBody>
          <a:bodyPr>
            <a:noAutofit/>
          </a:bodyPr>
          <a:lstStyle/>
          <a:p>
            <a:pPr marL="0" indent="0">
              <a:buNone/>
            </a:pPr>
            <a:r>
              <a:rPr lang="id-ID" sz="2000" dirty="0" smtClean="0"/>
              <a:t>Kolom-kolom yang ada dalam SELECT tetapi tidak termasuk dalam fungsi agregasi, harus ada dalam klausa GROUP BY</a:t>
            </a:r>
            <a:endParaRPr lang="id-ID" sz="2000" dirty="0"/>
          </a:p>
        </p:txBody>
      </p:sp>
      <p:sp>
        <p:nvSpPr>
          <p:cNvPr id="4" name="TextBox 3"/>
          <p:cNvSpPr txBox="1"/>
          <p:nvPr/>
        </p:nvSpPr>
        <p:spPr>
          <a:xfrm>
            <a:off x="1671520" y="2721725"/>
            <a:ext cx="6663627"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SELECT </a:t>
            </a:r>
            <a:r>
              <a:rPr lang="en-US" dirty="0" err="1" smtClean="0"/>
              <a:t>department_id</a:t>
            </a:r>
            <a:r>
              <a:rPr lang="en-US" dirty="0" smtClean="0"/>
              <a:t>, COUNT(</a:t>
            </a:r>
            <a:r>
              <a:rPr lang="en-US" dirty="0" err="1" smtClean="0"/>
              <a:t>last_name</a:t>
            </a:r>
            <a:r>
              <a:rPr lang="en-US" dirty="0" smtClean="0"/>
              <a:t>)</a:t>
            </a:r>
          </a:p>
          <a:p>
            <a:r>
              <a:rPr lang="en-US" dirty="0" smtClean="0"/>
              <a:t>FROM employees;</a:t>
            </a:r>
            <a:endParaRPr lang="id-ID" dirty="0"/>
          </a:p>
        </p:txBody>
      </p:sp>
      <p:sp>
        <p:nvSpPr>
          <p:cNvPr id="5" name="TextBox 4"/>
          <p:cNvSpPr txBox="1"/>
          <p:nvPr/>
        </p:nvSpPr>
        <p:spPr>
          <a:xfrm>
            <a:off x="1690254" y="3785264"/>
            <a:ext cx="6663628"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SELECT </a:t>
            </a:r>
            <a:r>
              <a:rPr lang="en-US" dirty="0" err="1" smtClean="0"/>
              <a:t>department_id</a:t>
            </a:r>
            <a:r>
              <a:rPr lang="en-US" dirty="0" smtClean="0"/>
              <a:t>, COUNT(</a:t>
            </a:r>
            <a:r>
              <a:rPr lang="en-US" dirty="0" err="1" smtClean="0"/>
              <a:t>last_name</a:t>
            </a:r>
            <a:r>
              <a:rPr lang="en-US" dirty="0" smtClean="0"/>
              <a:t>)</a:t>
            </a:r>
          </a:p>
          <a:p>
            <a:r>
              <a:rPr lang="en-US" dirty="0" smtClean="0"/>
              <a:t>       *</a:t>
            </a:r>
          </a:p>
          <a:p>
            <a:r>
              <a:rPr lang="en-US" dirty="0" smtClean="0">
                <a:solidFill>
                  <a:srgbClr val="FF0000"/>
                </a:solidFill>
              </a:rPr>
              <a:t>ORA-00937: not a single-group group function</a:t>
            </a:r>
            <a:endParaRPr lang="id-ID" dirty="0">
              <a:solidFill>
                <a:srgbClr val="FF0000"/>
              </a:solidFill>
            </a:endParaRPr>
          </a:p>
        </p:txBody>
      </p:sp>
      <p:sp>
        <p:nvSpPr>
          <p:cNvPr id="6" name="TextBox 5"/>
          <p:cNvSpPr txBox="1"/>
          <p:nvPr/>
        </p:nvSpPr>
        <p:spPr>
          <a:xfrm>
            <a:off x="1690254" y="5589240"/>
            <a:ext cx="6626161" cy="369332"/>
          </a:xfrm>
          <a:prstGeom prst="rect">
            <a:avLst/>
          </a:prstGeom>
          <a:noFill/>
        </p:spPr>
        <p:txBody>
          <a:bodyPr wrap="square" rtlCol="0">
            <a:spAutoFit/>
          </a:bodyPr>
          <a:lstStyle/>
          <a:p>
            <a:r>
              <a:rPr lang="id-ID" dirty="0" smtClean="0">
                <a:solidFill>
                  <a:srgbClr val="FF0000"/>
                </a:solidFill>
              </a:rPr>
              <a:t>Kolom department_id harus ada dalam GROUP BY.</a:t>
            </a:r>
            <a:endParaRPr lang="id-ID" dirty="0">
              <a:solidFill>
                <a:srgbClr val="FF0000"/>
              </a:solidFill>
            </a:endParaRPr>
          </a:p>
        </p:txBody>
      </p:sp>
      <p:pic>
        <p:nvPicPr>
          <p:cNvPr id="7" name="Picture 6" descr="TU-logo-primer-utama.jpg"/>
          <p:cNvPicPr>
            <a:picLocks noChangeAspect="1"/>
          </p:cNvPicPr>
          <p:nvPr/>
        </p:nvPicPr>
        <p:blipFill>
          <a:blip r:embed="rId3" cstate="print"/>
          <a:stretch>
            <a:fillRect/>
          </a:stretch>
        </p:blipFill>
        <p:spPr>
          <a:xfrm>
            <a:off x="271664" y="6160167"/>
            <a:ext cx="1381125" cy="591582"/>
          </a:xfrm>
          <a:prstGeom prst="rect">
            <a:avLst/>
          </a:prstGeom>
        </p:spPr>
      </p:pic>
    </p:spTree>
    <p:extLst>
      <p:ext uri="{BB962C8B-B14F-4D97-AF65-F5344CB8AC3E}">
        <p14:creationId xmlns:p14="http://schemas.microsoft.com/office/powerpoint/2010/main" val="2758139175"/>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274638"/>
            <a:ext cx="7355160" cy="1210146"/>
          </a:xfrm>
        </p:spPr>
        <p:txBody>
          <a:bodyPr>
            <a:noAutofit/>
          </a:bodyPr>
          <a:lstStyle/>
          <a:p>
            <a:r>
              <a:rPr lang="id-ID" sz="3600" dirty="0" smtClean="0"/>
              <a:t>Penggunaan WHERE untuk GROUP Function</a:t>
            </a:r>
            <a:endParaRPr lang="id-ID" sz="3600" dirty="0"/>
          </a:p>
        </p:txBody>
      </p:sp>
      <p:sp>
        <p:nvSpPr>
          <p:cNvPr id="3" name="Content Placeholder 2"/>
          <p:cNvSpPr>
            <a:spLocks noGrp="1"/>
          </p:cNvSpPr>
          <p:nvPr>
            <p:ph idx="1"/>
          </p:nvPr>
        </p:nvSpPr>
        <p:spPr>
          <a:xfrm>
            <a:off x="1336697" y="1916832"/>
            <a:ext cx="7129620" cy="864096"/>
          </a:xfrm>
        </p:spPr>
        <p:txBody>
          <a:bodyPr>
            <a:noAutofit/>
          </a:bodyPr>
          <a:lstStyle/>
          <a:p>
            <a:pPr marL="0" indent="0">
              <a:spcBef>
                <a:spcPts val="0"/>
              </a:spcBef>
              <a:buNone/>
            </a:pPr>
            <a:r>
              <a:rPr lang="id-ID" sz="2000" dirty="0" smtClean="0"/>
              <a:t>Untuk membatasi grup function tidak boleh menggunakan </a:t>
            </a:r>
            <a:r>
              <a:rPr lang="en-US" sz="2000" dirty="0" smtClean="0"/>
              <a:t> </a:t>
            </a:r>
            <a:r>
              <a:rPr lang="id-ID" sz="2000" dirty="0" smtClean="0"/>
              <a:t>klausa </a:t>
            </a:r>
            <a:r>
              <a:rPr lang="en-US" sz="2000" dirty="0" smtClean="0"/>
              <a:t>WHERE</a:t>
            </a:r>
            <a:r>
              <a:rPr lang="id-ID" sz="2000" dirty="0" smtClean="0"/>
              <a:t>, tetapi gunakan klausa </a:t>
            </a:r>
            <a:r>
              <a:rPr lang="en-US" sz="2000" dirty="0" smtClean="0"/>
              <a:t>HAVING</a:t>
            </a:r>
            <a:r>
              <a:rPr lang="id-ID" sz="2000" dirty="0" smtClean="0"/>
              <a:t>.</a:t>
            </a:r>
            <a:endParaRPr lang="en-US" sz="2000" dirty="0" smtClean="0"/>
          </a:p>
        </p:txBody>
      </p:sp>
      <p:sp>
        <p:nvSpPr>
          <p:cNvPr id="4" name="TextBox 3"/>
          <p:cNvSpPr txBox="1"/>
          <p:nvPr/>
        </p:nvSpPr>
        <p:spPr>
          <a:xfrm>
            <a:off x="1478748" y="2924944"/>
            <a:ext cx="6845518"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solidFill>
                  <a:schemeClr val="tx1"/>
                </a:solidFill>
              </a:rPr>
              <a:t>SELECT </a:t>
            </a:r>
            <a:r>
              <a:rPr lang="en-US" dirty="0" err="1" smtClean="0">
                <a:solidFill>
                  <a:schemeClr val="tx1"/>
                </a:solidFill>
              </a:rPr>
              <a:t>department_id</a:t>
            </a:r>
            <a:r>
              <a:rPr lang="en-US" dirty="0" smtClean="0">
                <a:solidFill>
                  <a:schemeClr val="tx1"/>
                </a:solidFill>
              </a:rPr>
              <a:t>, AVG(salary)</a:t>
            </a:r>
          </a:p>
          <a:p>
            <a:r>
              <a:rPr lang="en-US" dirty="0" smtClean="0">
                <a:solidFill>
                  <a:schemeClr val="tx1"/>
                </a:solidFill>
              </a:rPr>
              <a:t>FROM employees</a:t>
            </a:r>
          </a:p>
          <a:p>
            <a:r>
              <a:rPr lang="en-US" dirty="0" smtClean="0">
                <a:solidFill>
                  <a:schemeClr val="tx1"/>
                </a:solidFill>
              </a:rPr>
              <a:t>WHERE AVG(salary) &gt; 8000</a:t>
            </a:r>
          </a:p>
          <a:p>
            <a:r>
              <a:rPr lang="en-US" dirty="0" smtClean="0">
                <a:solidFill>
                  <a:schemeClr val="tx1"/>
                </a:solidFill>
              </a:rPr>
              <a:t>GROUP BY </a:t>
            </a:r>
            <a:r>
              <a:rPr lang="en-US" dirty="0" err="1" smtClean="0">
                <a:solidFill>
                  <a:schemeClr val="tx1"/>
                </a:solidFill>
              </a:rPr>
              <a:t>department_id</a:t>
            </a:r>
            <a:r>
              <a:rPr lang="en-US" dirty="0" smtClean="0">
                <a:solidFill>
                  <a:schemeClr val="tx1"/>
                </a:solidFill>
              </a:rPr>
              <a:t>;</a:t>
            </a:r>
            <a:endParaRPr lang="id-ID" dirty="0">
              <a:solidFill>
                <a:schemeClr val="tx1"/>
              </a:solidFill>
            </a:endParaRPr>
          </a:p>
        </p:txBody>
      </p:sp>
      <p:sp>
        <p:nvSpPr>
          <p:cNvPr id="5" name="TextBox 4"/>
          <p:cNvSpPr txBox="1"/>
          <p:nvPr/>
        </p:nvSpPr>
        <p:spPr>
          <a:xfrm>
            <a:off x="1478748" y="4466729"/>
            <a:ext cx="6845518"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WHERE AVG(salary) &gt; 8000</a:t>
            </a:r>
          </a:p>
          <a:p>
            <a:r>
              <a:rPr lang="en-US" dirty="0" smtClean="0"/>
              <a:t>      *</a:t>
            </a:r>
          </a:p>
          <a:p>
            <a:r>
              <a:rPr lang="en-US" dirty="0" smtClean="0">
                <a:solidFill>
                  <a:srgbClr val="FF0000"/>
                </a:solidFill>
              </a:rPr>
              <a:t>ORA-00934: group function is not allowed here</a:t>
            </a:r>
            <a:endParaRPr lang="id-ID" dirty="0">
              <a:solidFill>
                <a:srgbClr val="FF0000"/>
              </a:solidFill>
            </a:endParaRPr>
          </a:p>
        </p:txBody>
      </p:sp>
      <p:pic>
        <p:nvPicPr>
          <p:cNvPr id="6" name="Picture 5" descr="TU-logo-primer-utama.jpg"/>
          <p:cNvPicPr>
            <a:picLocks noChangeAspect="1"/>
          </p:cNvPicPr>
          <p:nvPr/>
        </p:nvPicPr>
        <p:blipFill>
          <a:blip r:embed="rId3" cstate="print"/>
          <a:stretch>
            <a:fillRect/>
          </a:stretch>
        </p:blipFill>
        <p:spPr>
          <a:xfrm>
            <a:off x="271664" y="6160167"/>
            <a:ext cx="1381125" cy="591582"/>
          </a:xfrm>
          <a:prstGeom prst="rect">
            <a:avLst/>
          </a:prstGeom>
        </p:spPr>
      </p:pic>
      <p:sp>
        <p:nvSpPr>
          <p:cNvPr id="8" name="TextBox 7"/>
          <p:cNvSpPr txBox="1"/>
          <p:nvPr/>
        </p:nvSpPr>
        <p:spPr>
          <a:xfrm>
            <a:off x="1478748" y="5497189"/>
            <a:ext cx="7239691" cy="338554"/>
          </a:xfrm>
          <a:prstGeom prst="rect">
            <a:avLst/>
          </a:prstGeom>
          <a:noFill/>
        </p:spPr>
        <p:txBody>
          <a:bodyPr wrap="square" rtlCol="0">
            <a:spAutoFit/>
          </a:bodyPr>
          <a:lstStyle/>
          <a:p>
            <a:r>
              <a:rPr lang="en-US" sz="1600" dirty="0">
                <a:solidFill>
                  <a:srgbClr val="FF0000"/>
                </a:solidFill>
              </a:rPr>
              <a:t>WHERE AVG(salary) &gt; </a:t>
            </a:r>
            <a:r>
              <a:rPr lang="en-US" sz="1600" dirty="0" smtClean="0">
                <a:solidFill>
                  <a:srgbClr val="FF0000"/>
                </a:solidFill>
              </a:rPr>
              <a:t>8000</a:t>
            </a:r>
            <a:r>
              <a:rPr lang="id-ID" sz="1600" dirty="0" smtClean="0">
                <a:solidFill>
                  <a:srgbClr val="FF0000"/>
                </a:solidFill>
              </a:rPr>
              <a:t> </a:t>
            </a:r>
            <a:r>
              <a:rPr lang="id-ID" sz="1600" dirty="0" smtClean="0"/>
              <a:t>diganti dengan </a:t>
            </a:r>
            <a:r>
              <a:rPr lang="id-ID" sz="1600" dirty="0" smtClean="0">
                <a:solidFill>
                  <a:srgbClr val="FF0000"/>
                </a:solidFill>
              </a:rPr>
              <a:t>HAVING</a:t>
            </a:r>
            <a:r>
              <a:rPr lang="en-US" sz="1600" dirty="0" smtClean="0">
                <a:solidFill>
                  <a:srgbClr val="FF0000"/>
                </a:solidFill>
              </a:rPr>
              <a:t> </a:t>
            </a:r>
            <a:r>
              <a:rPr lang="en-US" sz="1600" dirty="0">
                <a:solidFill>
                  <a:srgbClr val="FF0000"/>
                </a:solidFill>
              </a:rPr>
              <a:t>AVG(salary) &gt; </a:t>
            </a:r>
            <a:r>
              <a:rPr lang="en-US" sz="1600" dirty="0" smtClean="0">
                <a:solidFill>
                  <a:srgbClr val="FF0000"/>
                </a:solidFill>
              </a:rPr>
              <a:t>8000</a:t>
            </a:r>
            <a:endParaRPr lang="id-ID" sz="1600" dirty="0">
              <a:solidFill>
                <a:srgbClr val="FF0000"/>
              </a:solidFill>
            </a:endParaRPr>
          </a:p>
        </p:txBody>
      </p:sp>
    </p:spTree>
    <p:extLst>
      <p:ext uri="{BB962C8B-B14F-4D97-AF65-F5344CB8AC3E}">
        <p14:creationId xmlns:p14="http://schemas.microsoft.com/office/powerpoint/2010/main" val="1452628928"/>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4694" y="624110"/>
            <a:ext cx="6683765" cy="716658"/>
          </a:xfrm>
        </p:spPr>
        <p:txBody>
          <a:bodyPr/>
          <a:lstStyle/>
          <a:p>
            <a:r>
              <a:rPr lang="id-ID" dirty="0" smtClean="0"/>
              <a:t>Penggunaan Klausa HAVING</a:t>
            </a:r>
            <a:endParaRPr lang="id-ID" dirty="0"/>
          </a:p>
        </p:txBody>
      </p:sp>
      <p:sp>
        <p:nvSpPr>
          <p:cNvPr id="3" name="Content Placeholder 2"/>
          <p:cNvSpPr>
            <a:spLocks noGrp="1"/>
          </p:cNvSpPr>
          <p:nvPr>
            <p:ph idx="1"/>
          </p:nvPr>
        </p:nvSpPr>
        <p:spPr>
          <a:xfrm>
            <a:off x="1547664" y="1600201"/>
            <a:ext cx="7139136" cy="1900808"/>
          </a:xfrm>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en-US" sz="2000" dirty="0" smtClean="0"/>
              <a:t>SELECT </a:t>
            </a:r>
            <a:r>
              <a:rPr lang="en-US" sz="2000" dirty="0" err="1" smtClean="0"/>
              <a:t>department_id</a:t>
            </a:r>
            <a:r>
              <a:rPr lang="en-US" sz="2000" dirty="0" smtClean="0"/>
              <a:t>, MAX(salary)</a:t>
            </a:r>
          </a:p>
          <a:p>
            <a:pPr marL="0" indent="0">
              <a:buNone/>
            </a:pPr>
            <a:r>
              <a:rPr lang="en-US" sz="2000" dirty="0" smtClean="0"/>
              <a:t>FROM employees</a:t>
            </a:r>
          </a:p>
          <a:p>
            <a:pPr marL="0" indent="0">
              <a:buNone/>
            </a:pPr>
            <a:r>
              <a:rPr lang="en-US" sz="2000" dirty="0" smtClean="0"/>
              <a:t>GROUP BY </a:t>
            </a:r>
            <a:r>
              <a:rPr lang="en-US" sz="2000" dirty="0" err="1" smtClean="0"/>
              <a:t>department_id</a:t>
            </a:r>
            <a:endParaRPr lang="en-US" sz="2000" dirty="0" smtClean="0"/>
          </a:p>
          <a:p>
            <a:pPr marL="0" indent="0">
              <a:buNone/>
            </a:pPr>
            <a:r>
              <a:rPr lang="en-US" sz="2000" dirty="0" smtClean="0"/>
              <a:t>HAVING MAX(salary)&gt;10000 ;</a:t>
            </a:r>
            <a:endParaRPr lang="id-ID" sz="2000" dirty="0"/>
          </a:p>
        </p:txBody>
      </p:sp>
      <p:sp>
        <p:nvSpPr>
          <p:cNvPr id="4" name="TextBox 3"/>
          <p:cNvSpPr txBox="1"/>
          <p:nvPr/>
        </p:nvSpPr>
        <p:spPr>
          <a:xfrm>
            <a:off x="1547664" y="3861048"/>
            <a:ext cx="7128792" cy="2308324"/>
          </a:xfrm>
          <a:prstGeom prst="rect">
            <a:avLst/>
          </a:prstGeom>
          <a:noFill/>
        </p:spPr>
        <p:txBody>
          <a:bodyPr wrap="square" rtlCol="0">
            <a:spAutoFit/>
          </a:bodyPr>
          <a:lstStyle/>
          <a:p>
            <a:r>
              <a:rPr lang="en-US" sz="1600" u="sng" dirty="0" smtClean="0"/>
              <a:t>DEPARTMENT_ID </a:t>
            </a:r>
            <a:r>
              <a:rPr lang="id-ID" sz="1600" u="sng" dirty="0" smtClean="0"/>
              <a:t>	    </a:t>
            </a:r>
            <a:r>
              <a:rPr lang="en-US" sz="1600" u="sng" dirty="0" smtClean="0"/>
              <a:t>MAX(SALARY</a:t>
            </a:r>
            <a:r>
              <a:rPr lang="en-US" sz="1600" dirty="0" smtClean="0"/>
              <a:t>)</a:t>
            </a:r>
          </a:p>
          <a:p>
            <a:r>
              <a:rPr lang="id-ID" sz="1600" dirty="0" smtClean="0"/>
              <a:t>	      </a:t>
            </a:r>
            <a:r>
              <a:rPr lang="en-US" sz="1600" dirty="0" smtClean="0"/>
              <a:t>100     </a:t>
            </a:r>
            <a:r>
              <a:rPr lang="id-ID" sz="1600" dirty="0" smtClean="0"/>
              <a:t>	</a:t>
            </a:r>
            <a:r>
              <a:rPr lang="en-US" sz="1600" dirty="0" smtClean="0"/>
              <a:t>12000</a:t>
            </a:r>
          </a:p>
          <a:p>
            <a:r>
              <a:rPr lang="en-US" sz="1600" dirty="0" smtClean="0"/>
              <a:t>           </a:t>
            </a:r>
            <a:r>
              <a:rPr lang="id-ID" sz="1600" dirty="0" smtClean="0"/>
              <a:t>	        </a:t>
            </a:r>
            <a:r>
              <a:rPr lang="en-US" sz="1600" dirty="0" smtClean="0"/>
              <a:t>30       </a:t>
            </a:r>
            <a:r>
              <a:rPr lang="id-ID" sz="1600" dirty="0" smtClean="0"/>
              <a:t>	</a:t>
            </a:r>
            <a:r>
              <a:rPr lang="en-US" sz="1600" dirty="0" smtClean="0"/>
              <a:t>11000</a:t>
            </a:r>
          </a:p>
          <a:p>
            <a:r>
              <a:rPr lang="en-US" sz="1600" dirty="0" smtClean="0"/>
              <a:t>           </a:t>
            </a:r>
            <a:r>
              <a:rPr lang="id-ID" sz="1600" dirty="0" smtClean="0"/>
              <a:t>	        </a:t>
            </a:r>
            <a:r>
              <a:rPr lang="en-US" sz="1600" dirty="0" smtClean="0"/>
              <a:t>90       </a:t>
            </a:r>
            <a:r>
              <a:rPr lang="id-ID" sz="1600" dirty="0" smtClean="0"/>
              <a:t>	</a:t>
            </a:r>
            <a:r>
              <a:rPr lang="en-US" sz="1600" dirty="0" smtClean="0"/>
              <a:t>24000</a:t>
            </a:r>
          </a:p>
          <a:p>
            <a:r>
              <a:rPr lang="en-US" sz="1600" dirty="0" smtClean="0"/>
              <a:t>           </a:t>
            </a:r>
            <a:r>
              <a:rPr lang="id-ID" sz="1600" dirty="0" smtClean="0"/>
              <a:t>	        </a:t>
            </a:r>
            <a:r>
              <a:rPr lang="en-US" sz="1600" dirty="0" smtClean="0"/>
              <a:t>20       </a:t>
            </a:r>
            <a:r>
              <a:rPr lang="id-ID" sz="1600" dirty="0" smtClean="0"/>
              <a:t>	</a:t>
            </a:r>
            <a:r>
              <a:rPr lang="en-US" sz="1600" dirty="0" smtClean="0"/>
              <a:t>13000</a:t>
            </a:r>
          </a:p>
          <a:p>
            <a:r>
              <a:rPr lang="en-US" sz="1600" dirty="0" smtClean="0"/>
              <a:t>          </a:t>
            </a:r>
            <a:r>
              <a:rPr lang="id-ID" sz="1600" dirty="0" smtClean="0"/>
              <a:t>	      </a:t>
            </a:r>
            <a:r>
              <a:rPr lang="en-US" sz="1600" dirty="0" smtClean="0"/>
              <a:t>110       </a:t>
            </a:r>
            <a:r>
              <a:rPr lang="id-ID" sz="1600" dirty="0" smtClean="0"/>
              <a:t>	</a:t>
            </a:r>
            <a:r>
              <a:rPr lang="en-US" sz="1600" dirty="0" smtClean="0"/>
              <a:t>12000</a:t>
            </a:r>
          </a:p>
          <a:p>
            <a:r>
              <a:rPr lang="en-US" sz="1600" dirty="0" smtClean="0"/>
              <a:t>           </a:t>
            </a:r>
            <a:r>
              <a:rPr lang="id-ID" sz="1600" dirty="0" smtClean="0"/>
              <a:t>	         </a:t>
            </a:r>
            <a:r>
              <a:rPr lang="en-US" sz="1600" dirty="0" smtClean="0"/>
              <a:t>80       </a:t>
            </a:r>
            <a:r>
              <a:rPr lang="id-ID" sz="1600" dirty="0" smtClean="0"/>
              <a:t>	</a:t>
            </a:r>
            <a:r>
              <a:rPr lang="en-US" sz="1600" dirty="0" smtClean="0"/>
              <a:t>14000</a:t>
            </a:r>
          </a:p>
          <a:p>
            <a:endParaRPr lang="en-US" sz="1600" dirty="0" smtClean="0"/>
          </a:p>
          <a:p>
            <a:r>
              <a:rPr lang="en-US" sz="1600" dirty="0" smtClean="0"/>
              <a:t>6 rows selected.</a:t>
            </a:r>
            <a:endParaRPr lang="id-ID" sz="1600" dirty="0"/>
          </a:p>
        </p:txBody>
      </p:sp>
      <p:pic>
        <p:nvPicPr>
          <p:cNvPr id="5" name="Picture 4" descr="TU-logo-primer-utama.jpg"/>
          <p:cNvPicPr>
            <a:picLocks noChangeAspect="1"/>
          </p:cNvPicPr>
          <p:nvPr/>
        </p:nvPicPr>
        <p:blipFill>
          <a:blip r:embed="rId3" cstate="print"/>
          <a:stretch>
            <a:fillRect/>
          </a:stretch>
        </p:blipFill>
        <p:spPr>
          <a:xfrm>
            <a:off x="271664" y="6160167"/>
            <a:ext cx="1381125" cy="591582"/>
          </a:xfrm>
          <a:prstGeom prst="rect">
            <a:avLst/>
          </a:prstGeom>
        </p:spPr>
      </p:pic>
      <p:sp>
        <p:nvSpPr>
          <p:cNvPr id="6" name="Rectangle 5"/>
          <p:cNvSpPr/>
          <p:nvPr/>
        </p:nvSpPr>
        <p:spPr>
          <a:xfrm>
            <a:off x="1547664" y="2744924"/>
            <a:ext cx="3459271" cy="360040"/>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id-ID"/>
          </a:p>
        </p:txBody>
      </p:sp>
    </p:spTree>
    <p:extLst>
      <p:ext uri="{BB962C8B-B14F-4D97-AF65-F5344CB8AC3E}">
        <p14:creationId xmlns:p14="http://schemas.microsoft.com/office/powerpoint/2010/main" val="3421388826"/>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656" y="624110"/>
            <a:ext cx="7152803" cy="788666"/>
          </a:xfrm>
        </p:spPr>
        <p:txBody>
          <a:bodyPr/>
          <a:lstStyle/>
          <a:p>
            <a:r>
              <a:rPr lang="id-ID" dirty="0" smtClean="0"/>
              <a:t>Penggunaan Klausa HAVING</a:t>
            </a:r>
            <a:endParaRPr lang="id-ID" dirty="0"/>
          </a:p>
        </p:txBody>
      </p:sp>
      <p:sp>
        <p:nvSpPr>
          <p:cNvPr id="3" name="Content Placeholder 2"/>
          <p:cNvSpPr>
            <a:spLocks noGrp="1"/>
          </p:cNvSpPr>
          <p:nvPr>
            <p:ph idx="1"/>
          </p:nvPr>
        </p:nvSpPr>
        <p:spPr>
          <a:xfrm>
            <a:off x="1403648" y="1600200"/>
            <a:ext cx="7283152" cy="2116831"/>
          </a:xfrm>
        </p:spPr>
        <p:style>
          <a:lnRef idx="2">
            <a:schemeClr val="dk1"/>
          </a:lnRef>
          <a:fillRef idx="1">
            <a:schemeClr val="lt1"/>
          </a:fillRef>
          <a:effectRef idx="0">
            <a:schemeClr val="dk1"/>
          </a:effectRef>
          <a:fontRef idx="minor">
            <a:schemeClr val="dk1"/>
          </a:fontRef>
        </p:style>
        <p:txBody>
          <a:bodyPr>
            <a:noAutofit/>
          </a:bodyPr>
          <a:lstStyle/>
          <a:p>
            <a:pPr marL="0" indent="0">
              <a:spcBef>
                <a:spcPts val="600"/>
              </a:spcBef>
              <a:buNone/>
            </a:pPr>
            <a:r>
              <a:rPr lang="en-US" sz="1800" dirty="0" smtClean="0"/>
              <a:t>SELECT </a:t>
            </a:r>
            <a:r>
              <a:rPr lang="en-US" sz="1800" dirty="0" err="1" smtClean="0"/>
              <a:t>job_id</a:t>
            </a:r>
            <a:r>
              <a:rPr lang="en-US" sz="1800" dirty="0" smtClean="0"/>
              <a:t>, SUM(salary) PAYROLL</a:t>
            </a:r>
          </a:p>
          <a:p>
            <a:pPr marL="0" indent="0">
              <a:spcBef>
                <a:spcPts val="600"/>
              </a:spcBef>
              <a:buNone/>
            </a:pPr>
            <a:r>
              <a:rPr lang="en-US" sz="1800" dirty="0" smtClean="0"/>
              <a:t>FROM employees</a:t>
            </a:r>
          </a:p>
          <a:p>
            <a:pPr marL="0" indent="0">
              <a:spcBef>
                <a:spcPts val="600"/>
              </a:spcBef>
              <a:buNone/>
            </a:pPr>
            <a:r>
              <a:rPr lang="en-US" sz="1800" dirty="0" smtClean="0"/>
              <a:t>WHERE </a:t>
            </a:r>
            <a:r>
              <a:rPr lang="en-US" sz="1800" dirty="0" err="1" smtClean="0"/>
              <a:t>job_id</a:t>
            </a:r>
            <a:r>
              <a:rPr lang="en-US" sz="1800" dirty="0" smtClean="0"/>
              <a:t> NOT LIKE '%REP%'</a:t>
            </a:r>
          </a:p>
          <a:p>
            <a:pPr marL="0" indent="0">
              <a:spcBef>
                <a:spcPts val="600"/>
              </a:spcBef>
              <a:buNone/>
            </a:pPr>
            <a:r>
              <a:rPr lang="en-US" sz="1800" dirty="0" smtClean="0"/>
              <a:t>GROUP BY </a:t>
            </a:r>
            <a:r>
              <a:rPr lang="en-US" sz="1800" dirty="0" err="1" smtClean="0"/>
              <a:t>job_id</a:t>
            </a:r>
            <a:endParaRPr lang="en-US" sz="1800" dirty="0" smtClean="0"/>
          </a:p>
          <a:p>
            <a:pPr marL="0" indent="0">
              <a:spcBef>
                <a:spcPts val="600"/>
              </a:spcBef>
              <a:buNone/>
            </a:pPr>
            <a:r>
              <a:rPr lang="en-US" sz="1800" dirty="0" smtClean="0"/>
              <a:t>HAVING SUM(salary) &gt; 13000</a:t>
            </a:r>
          </a:p>
          <a:p>
            <a:pPr marL="0" indent="0">
              <a:spcBef>
                <a:spcPts val="600"/>
              </a:spcBef>
              <a:buNone/>
            </a:pPr>
            <a:r>
              <a:rPr lang="en-US" sz="1800" dirty="0" smtClean="0"/>
              <a:t>ORDER BY SUM(salary);</a:t>
            </a:r>
            <a:endParaRPr lang="id-ID" sz="1800" dirty="0"/>
          </a:p>
        </p:txBody>
      </p:sp>
      <p:sp>
        <p:nvSpPr>
          <p:cNvPr id="4" name="TextBox 3"/>
          <p:cNvSpPr txBox="1"/>
          <p:nvPr/>
        </p:nvSpPr>
        <p:spPr>
          <a:xfrm>
            <a:off x="2483768" y="3861048"/>
            <a:ext cx="6192688" cy="2308324"/>
          </a:xfrm>
          <a:prstGeom prst="rect">
            <a:avLst/>
          </a:prstGeom>
          <a:noFill/>
        </p:spPr>
        <p:txBody>
          <a:bodyPr wrap="square" rtlCol="0">
            <a:spAutoFit/>
          </a:bodyPr>
          <a:lstStyle/>
          <a:p>
            <a:r>
              <a:rPr lang="en-US" sz="1600" u="sng" dirty="0" smtClean="0"/>
              <a:t>JOB_ID        </a:t>
            </a:r>
            <a:r>
              <a:rPr lang="id-ID" sz="1600" u="sng" dirty="0" smtClean="0"/>
              <a:t>	</a:t>
            </a:r>
            <a:r>
              <a:rPr lang="en-US" sz="1600" u="sng" dirty="0" smtClean="0"/>
              <a:t>PAYROLL</a:t>
            </a:r>
          </a:p>
          <a:p>
            <a:r>
              <a:rPr lang="en-US" sz="1600" dirty="0" smtClean="0"/>
              <a:t>PU_CLERK        </a:t>
            </a:r>
            <a:r>
              <a:rPr lang="id-ID" sz="1600" dirty="0" smtClean="0"/>
              <a:t>	</a:t>
            </a:r>
            <a:r>
              <a:rPr lang="en-US" sz="1600" dirty="0" smtClean="0"/>
              <a:t>13900</a:t>
            </a:r>
          </a:p>
          <a:p>
            <a:r>
              <a:rPr lang="en-US" sz="1600" dirty="0" smtClean="0"/>
              <a:t>AD_PRES         </a:t>
            </a:r>
            <a:r>
              <a:rPr lang="id-ID" sz="1600" dirty="0" smtClean="0"/>
              <a:t>	</a:t>
            </a:r>
            <a:r>
              <a:rPr lang="en-US" sz="1600" dirty="0" smtClean="0"/>
              <a:t>24000</a:t>
            </a:r>
          </a:p>
          <a:p>
            <a:r>
              <a:rPr lang="en-US" sz="1600" dirty="0" smtClean="0"/>
              <a:t>IT_PROG         </a:t>
            </a:r>
            <a:r>
              <a:rPr lang="id-ID" sz="1600" dirty="0" smtClean="0"/>
              <a:t>	</a:t>
            </a:r>
            <a:r>
              <a:rPr lang="en-US" sz="1600" dirty="0" smtClean="0"/>
              <a:t>28800</a:t>
            </a:r>
          </a:p>
          <a:p>
            <a:r>
              <a:rPr lang="en-US" sz="1600" dirty="0" smtClean="0"/>
              <a:t>AD_VP           </a:t>
            </a:r>
            <a:r>
              <a:rPr lang="id-ID" sz="1600" dirty="0" smtClean="0"/>
              <a:t>	</a:t>
            </a:r>
            <a:r>
              <a:rPr lang="en-US" sz="1600" dirty="0" smtClean="0"/>
              <a:t>34000</a:t>
            </a:r>
          </a:p>
          <a:p>
            <a:r>
              <a:rPr lang="en-US" sz="1600" dirty="0" smtClean="0"/>
              <a:t>ST_MAN          </a:t>
            </a:r>
            <a:r>
              <a:rPr lang="id-ID" sz="1600" dirty="0" smtClean="0"/>
              <a:t>	</a:t>
            </a:r>
            <a:r>
              <a:rPr lang="en-US" sz="1600" dirty="0" smtClean="0"/>
              <a:t>36400</a:t>
            </a:r>
          </a:p>
          <a:p>
            <a:r>
              <a:rPr lang="en-US" sz="1600" dirty="0" smtClean="0"/>
              <a:t>FI_ACCOUNT      </a:t>
            </a:r>
            <a:r>
              <a:rPr lang="id-ID" sz="1600" dirty="0" smtClean="0"/>
              <a:t>	</a:t>
            </a:r>
            <a:r>
              <a:rPr lang="en-US" sz="1600" dirty="0" smtClean="0"/>
              <a:t>39600</a:t>
            </a:r>
          </a:p>
          <a:p>
            <a:r>
              <a:rPr lang="id-ID" sz="1600" dirty="0" smtClean="0"/>
              <a:t>...</a:t>
            </a:r>
            <a:endParaRPr lang="en-US" sz="1600" dirty="0" smtClean="0"/>
          </a:p>
          <a:p>
            <a:r>
              <a:rPr lang="en-US" sz="1600" dirty="0" smtClean="0"/>
              <a:t>9 rows selected.</a:t>
            </a:r>
            <a:endParaRPr lang="id-ID" sz="1600" dirty="0"/>
          </a:p>
        </p:txBody>
      </p:sp>
      <p:pic>
        <p:nvPicPr>
          <p:cNvPr id="5" name="Picture 4" descr="TU-logo-primer-utama.jpg"/>
          <p:cNvPicPr>
            <a:picLocks noChangeAspect="1"/>
          </p:cNvPicPr>
          <p:nvPr/>
        </p:nvPicPr>
        <p:blipFill>
          <a:blip r:embed="rId3" cstate="print"/>
          <a:stretch>
            <a:fillRect/>
          </a:stretch>
        </p:blipFill>
        <p:spPr>
          <a:xfrm>
            <a:off x="271664" y="6160167"/>
            <a:ext cx="1381125" cy="591582"/>
          </a:xfrm>
          <a:prstGeom prst="rect">
            <a:avLst/>
          </a:prstGeom>
        </p:spPr>
      </p:pic>
      <p:sp>
        <p:nvSpPr>
          <p:cNvPr id="6" name="Rectangle 5"/>
          <p:cNvSpPr/>
          <p:nvPr/>
        </p:nvSpPr>
        <p:spPr>
          <a:xfrm>
            <a:off x="1475656" y="2996952"/>
            <a:ext cx="3240360" cy="360040"/>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id-ID"/>
          </a:p>
        </p:txBody>
      </p:sp>
    </p:spTree>
    <p:extLst>
      <p:ext uri="{BB962C8B-B14F-4D97-AF65-F5344CB8AC3E}">
        <p14:creationId xmlns:p14="http://schemas.microsoft.com/office/powerpoint/2010/main" val="2358921886"/>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4694" y="624110"/>
            <a:ext cx="6683765" cy="788666"/>
          </a:xfrm>
        </p:spPr>
        <p:txBody>
          <a:bodyPr/>
          <a:lstStyle/>
          <a:p>
            <a:r>
              <a:rPr lang="id-ID" dirty="0" smtClean="0"/>
              <a:t>Group Functions Bersarang</a:t>
            </a:r>
            <a:endParaRPr lang="id-ID" dirty="0"/>
          </a:p>
        </p:txBody>
      </p:sp>
      <p:sp>
        <p:nvSpPr>
          <p:cNvPr id="3" name="Content Placeholder 2"/>
          <p:cNvSpPr>
            <a:spLocks noGrp="1"/>
          </p:cNvSpPr>
          <p:nvPr>
            <p:ph idx="1"/>
          </p:nvPr>
        </p:nvSpPr>
        <p:spPr>
          <a:xfrm>
            <a:off x="1475656" y="2612258"/>
            <a:ext cx="7221488" cy="1324743"/>
          </a:xfrm>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en-US" sz="2000" dirty="0" smtClean="0"/>
              <a:t>SELECT MAX(AVG(salary))</a:t>
            </a:r>
          </a:p>
          <a:p>
            <a:pPr marL="0" indent="0">
              <a:buNone/>
            </a:pPr>
            <a:r>
              <a:rPr lang="en-US" sz="2000" dirty="0" smtClean="0"/>
              <a:t>FROM employees</a:t>
            </a:r>
          </a:p>
          <a:p>
            <a:pPr marL="0" indent="0">
              <a:buNone/>
            </a:pPr>
            <a:r>
              <a:rPr lang="en-US" sz="2000" dirty="0" smtClean="0"/>
              <a:t>GROUP BY </a:t>
            </a:r>
            <a:r>
              <a:rPr lang="en-US" sz="2000" dirty="0" err="1" smtClean="0"/>
              <a:t>department_id</a:t>
            </a:r>
            <a:r>
              <a:rPr lang="en-US" sz="2000" dirty="0" smtClean="0"/>
              <a:t>;</a:t>
            </a:r>
            <a:endParaRPr lang="id-ID" sz="2000" dirty="0"/>
          </a:p>
        </p:txBody>
      </p:sp>
      <p:sp>
        <p:nvSpPr>
          <p:cNvPr id="4" name="TextBox 3"/>
          <p:cNvSpPr txBox="1"/>
          <p:nvPr/>
        </p:nvSpPr>
        <p:spPr>
          <a:xfrm>
            <a:off x="1475655" y="4194661"/>
            <a:ext cx="7215011" cy="646331"/>
          </a:xfrm>
          <a:prstGeom prst="rect">
            <a:avLst/>
          </a:prstGeom>
          <a:noFill/>
        </p:spPr>
        <p:txBody>
          <a:bodyPr wrap="square" rtlCol="0">
            <a:spAutoFit/>
          </a:bodyPr>
          <a:lstStyle/>
          <a:p>
            <a:r>
              <a:rPr lang="en-US" u="sng" dirty="0" smtClean="0"/>
              <a:t>MAX(AVG(SALARY))</a:t>
            </a:r>
          </a:p>
          <a:p>
            <a:r>
              <a:rPr lang="en-US" dirty="0" smtClean="0"/>
              <a:t>19333,3333</a:t>
            </a:r>
            <a:endParaRPr lang="id-ID" dirty="0"/>
          </a:p>
        </p:txBody>
      </p:sp>
      <p:sp>
        <p:nvSpPr>
          <p:cNvPr id="5" name="TextBox 4"/>
          <p:cNvSpPr txBox="1"/>
          <p:nvPr/>
        </p:nvSpPr>
        <p:spPr>
          <a:xfrm>
            <a:off x="1475656" y="2036194"/>
            <a:ext cx="7200800" cy="400110"/>
          </a:xfrm>
          <a:prstGeom prst="rect">
            <a:avLst/>
          </a:prstGeom>
          <a:noFill/>
        </p:spPr>
        <p:txBody>
          <a:bodyPr wrap="square" rtlCol="0">
            <a:spAutoFit/>
          </a:bodyPr>
          <a:lstStyle/>
          <a:p>
            <a:r>
              <a:rPr lang="id-ID" sz="2000" dirty="0" smtClean="0"/>
              <a:t>Menampilkan nilai rata-rata salary yang maksimum:</a:t>
            </a:r>
            <a:endParaRPr lang="id-ID" sz="2000" dirty="0"/>
          </a:p>
        </p:txBody>
      </p:sp>
      <p:pic>
        <p:nvPicPr>
          <p:cNvPr id="6" name="Picture 5" descr="TU-logo-primer-utama.jpg"/>
          <p:cNvPicPr>
            <a:picLocks noChangeAspect="1"/>
          </p:cNvPicPr>
          <p:nvPr/>
        </p:nvPicPr>
        <p:blipFill>
          <a:blip r:embed="rId3" cstate="print"/>
          <a:stretch>
            <a:fillRect/>
          </a:stretch>
        </p:blipFill>
        <p:spPr>
          <a:xfrm>
            <a:off x="271664" y="6160167"/>
            <a:ext cx="1381125" cy="591582"/>
          </a:xfrm>
          <a:prstGeom prst="rect">
            <a:avLst/>
          </a:prstGeom>
        </p:spPr>
      </p:pic>
      <p:sp>
        <p:nvSpPr>
          <p:cNvPr id="7" name="Rectangle 6"/>
          <p:cNvSpPr/>
          <p:nvPr/>
        </p:nvSpPr>
        <p:spPr>
          <a:xfrm>
            <a:off x="2514654" y="2636912"/>
            <a:ext cx="2376264" cy="432048"/>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id-ID"/>
          </a:p>
        </p:txBody>
      </p:sp>
    </p:spTree>
    <p:extLst>
      <p:ext uri="{BB962C8B-B14F-4D97-AF65-F5344CB8AC3E}">
        <p14:creationId xmlns:p14="http://schemas.microsoft.com/office/powerpoint/2010/main" val="2275781319"/>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U-logo-primer-utama.jpg"/>
          <p:cNvPicPr>
            <a:picLocks noChangeAspect="1"/>
          </p:cNvPicPr>
          <p:nvPr/>
        </p:nvPicPr>
        <p:blipFill>
          <a:blip r:embed="rId2" cstate="print"/>
          <a:stretch>
            <a:fillRect/>
          </a:stretch>
        </p:blipFill>
        <p:spPr>
          <a:xfrm>
            <a:off x="271664" y="6160167"/>
            <a:ext cx="1381125" cy="591582"/>
          </a:xfrm>
          <a:prstGeom prst="rect">
            <a:avLst/>
          </a:prstGeom>
        </p:spPr>
      </p:pic>
      <p:sp>
        <p:nvSpPr>
          <p:cNvPr id="3" name="Title 1"/>
          <p:cNvSpPr>
            <a:spLocks noGrp="1"/>
          </p:cNvSpPr>
          <p:nvPr>
            <p:ph type="title"/>
          </p:nvPr>
        </p:nvSpPr>
        <p:spPr>
          <a:xfrm>
            <a:off x="1475656" y="624110"/>
            <a:ext cx="7152803" cy="1280890"/>
          </a:xfrm>
        </p:spPr>
        <p:txBody>
          <a:bodyPr/>
          <a:lstStyle/>
          <a:p>
            <a:r>
              <a:rPr lang="id-ID" dirty="0" smtClean="0"/>
              <a:t>Fungsi NVL</a:t>
            </a:r>
            <a:endParaRPr lang="id-ID" dirty="0"/>
          </a:p>
        </p:txBody>
      </p:sp>
      <p:sp>
        <p:nvSpPr>
          <p:cNvPr id="5" name="Content Placeholder 2"/>
          <p:cNvSpPr>
            <a:spLocks noGrp="1"/>
          </p:cNvSpPr>
          <p:nvPr>
            <p:ph idx="1"/>
          </p:nvPr>
        </p:nvSpPr>
        <p:spPr>
          <a:xfrm>
            <a:off x="1941909" y="2133600"/>
            <a:ext cx="6686550" cy="3777622"/>
          </a:xfrm>
        </p:spPr>
        <p:txBody>
          <a:bodyPr>
            <a:normAutofit/>
          </a:bodyPr>
          <a:lstStyle/>
          <a:p>
            <a:pPr marL="0" indent="0">
              <a:buNone/>
            </a:pPr>
            <a:r>
              <a:rPr lang="id-ID" sz="2000" dirty="0" smtClean="0"/>
              <a:t>Untuk Merubah nilai null menjadi nilai aktual:</a:t>
            </a:r>
            <a:endParaRPr lang="en-US" sz="2000" dirty="0" smtClean="0"/>
          </a:p>
          <a:p>
            <a:pPr marL="0" indent="0">
              <a:buNone/>
            </a:pPr>
            <a:r>
              <a:rPr lang="en-US" sz="2000" dirty="0" smtClean="0"/>
              <a:t>• </a:t>
            </a:r>
            <a:r>
              <a:rPr lang="id-ID" sz="2000" dirty="0" smtClean="0"/>
              <a:t>Tipe data yang dapat digunakan : </a:t>
            </a:r>
            <a:r>
              <a:rPr lang="en-US" sz="2000" dirty="0" smtClean="0"/>
              <a:t>date, character,</a:t>
            </a:r>
            <a:r>
              <a:rPr lang="id-ID" sz="2000" dirty="0" smtClean="0"/>
              <a:t> dan</a:t>
            </a:r>
            <a:r>
              <a:rPr lang="en-US" sz="2000" dirty="0" smtClean="0"/>
              <a:t> number.</a:t>
            </a:r>
          </a:p>
          <a:p>
            <a:pPr marL="0" indent="0">
              <a:buNone/>
            </a:pPr>
            <a:r>
              <a:rPr lang="en-US" sz="2000" dirty="0" smtClean="0"/>
              <a:t>• </a:t>
            </a:r>
            <a:r>
              <a:rPr lang="id-ID" sz="2000" dirty="0" smtClean="0"/>
              <a:t>Tipe data nilai aktual harus cocok data yang akan dirubah, contoh</a:t>
            </a:r>
            <a:r>
              <a:rPr lang="en-US" sz="2000" dirty="0" smtClean="0"/>
              <a:t>:</a:t>
            </a:r>
          </a:p>
          <a:p>
            <a:pPr marL="0" indent="0">
              <a:buNone/>
            </a:pPr>
            <a:r>
              <a:rPr lang="en-US" sz="2000" dirty="0" smtClean="0"/>
              <a:t>– NVL(commission_pct,0)</a:t>
            </a:r>
          </a:p>
          <a:p>
            <a:pPr marL="0" indent="0">
              <a:buNone/>
            </a:pPr>
            <a:r>
              <a:rPr lang="en-US" sz="2000" dirty="0" smtClean="0"/>
              <a:t>– NVL(hire_date,'01-JAN-97')</a:t>
            </a:r>
          </a:p>
          <a:p>
            <a:pPr marL="0" indent="0">
              <a:buNone/>
            </a:pPr>
            <a:r>
              <a:rPr lang="en-US" sz="2000" dirty="0" smtClean="0"/>
              <a:t>– NVL(</a:t>
            </a:r>
            <a:r>
              <a:rPr lang="en-US" sz="2000" dirty="0" err="1" smtClean="0"/>
              <a:t>job_id,'No</a:t>
            </a:r>
            <a:r>
              <a:rPr lang="en-US" sz="2000" dirty="0" smtClean="0"/>
              <a:t> Job Yet')</a:t>
            </a:r>
            <a:endParaRPr lang="id-ID" sz="2000" dirty="0"/>
          </a:p>
        </p:txBody>
      </p:sp>
    </p:spTree>
    <p:extLst>
      <p:ext uri="{BB962C8B-B14F-4D97-AF65-F5344CB8AC3E}">
        <p14:creationId xmlns:p14="http://schemas.microsoft.com/office/powerpoint/2010/main" val="1634131282"/>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blackWhite">
          <a:xfrm>
            <a:off x="900113" y="1831975"/>
            <a:ext cx="6926262" cy="8223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1658938" algn="l"/>
              </a:tabLst>
              <a:defRPr/>
            </a:pPr>
            <a:r>
              <a:rPr lang="en-US" b="1">
                <a:solidFill>
                  <a:srgbClr val="000000"/>
                </a:solidFill>
                <a:latin typeface="Courier New" pitchFamily="49" charset="0"/>
              </a:rPr>
              <a:t> </a:t>
            </a:r>
          </a:p>
        </p:txBody>
      </p:sp>
      <p:sp>
        <p:nvSpPr>
          <p:cNvPr id="13315" name="Rectangle 3"/>
          <p:cNvSpPr>
            <a:spLocks noChangeArrowheads="1"/>
          </p:cNvSpPr>
          <p:nvPr/>
        </p:nvSpPr>
        <p:spPr bwMode="blackWhite">
          <a:xfrm>
            <a:off x="925513" y="1916113"/>
            <a:ext cx="3324225"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200150" algn="l"/>
                <a:tab pos="1658938" algn="l"/>
              </a:tabLst>
              <a:defRPr>
                <a:solidFill>
                  <a:schemeClr val="tx1"/>
                </a:solidFill>
                <a:latin typeface="Arial" charset="0"/>
              </a:defRPr>
            </a:lvl1pPr>
            <a:lvl2pPr marL="742950" indent="-285750">
              <a:tabLst>
                <a:tab pos="1200150" algn="l"/>
                <a:tab pos="1658938" algn="l"/>
              </a:tabLst>
              <a:defRPr>
                <a:solidFill>
                  <a:schemeClr val="tx1"/>
                </a:solidFill>
                <a:latin typeface="Arial" charset="0"/>
              </a:defRPr>
            </a:lvl2pPr>
            <a:lvl3pPr marL="1143000" indent="-228600">
              <a:tabLst>
                <a:tab pos="1200150" algn="l"/>
                <a:tab pos="1658938" algn="l"/>
              </a:tabLst>
              <a:defRPr>
                <a:solidFill>
                  <a:schemeClr val="tx1"/>
                </a:solidFill>
                <a:latin typeface="Arial" charset="0"/>
              </a:defRPr>
            </a:lvl3pPr>
            <a:lvl4pPr marL="1600200" indent="-228600">
              <a:tabLst>
                <a:tab pos="1200150" algn="l"/>
                <a:tab pos="1658938" algn="l"/>
              </a:tabLst>
              <a:defRPr>
                <a:solidFill>
                  <a:schemeClr val="tx1"/>
                </a:solidFill>
                <a:latin typeface="Arial" charset="0"/>
              </a:defRPr>
            </a:lvl4pPr>
            <a:lvl5pPr marL="2057400" indent="-228600">
              <a:tabLst>
                <a:tab pos="1200150" algn="l"/>
                <a:tab pos="1658938" algn="l"/>
              </a:tabLst>
              <a:defRPr>
                <a:solidFill>
                  <a:schemeClr val="tx1"/>
                </a:solidFill>
                <a:latin typeface="Arial" charset="0"/>
              </a:defRPr>
            </a:lvl5pPr>
            <a:lvl6pPr marL="2514600" indent="-228600" eaLnBrk="0" fontAlgn="base" hangingPunct="0">
              <a:spcBef>
                <a:spcPct val="0"/>
              </a:spcBef>
              <a:spcAft>
                <a:spcPct val="0"/>
              </a:spcAft>
              <a:tabLst>
                <a:tab pos="1200150" algn="l"/>
                <a:tab pos="1658938" algn="l"/>
              </a:tabLst>
              <a:defRPr>
                <a:solidFill>
                  <a:schemeClr val="tx1"/>
                </a:solidFill>
                <a:latin typeface="Arial" charset="0"/>
              </a:defRPr>
            </a:lvl6pPr>
            <a:lvl7pPr marL="2971800" indent="-228600" eaLnBrk="0" fontAlgn="base" hangingPunct="0">
              <a:spcBef>
                <a:spcPct val="0"/>
              </a:spcBef>
              <a:spcAft>
                <a:spcPct val="0"/>
              </a:spcAft>
              <a:tabLst>
                <a:tab pos="1200150" algn="l"/>
                <a:tab pos="1658938" algn="l"/>
              </a:tabLst>
              <a:defRPr>
                <a:solidFill>
                  <a:schemeClr val="tx1"/>
                </a:solidFill>
                <a:latin typeface="Arial" charset="0"/>
              </a:defRPr>
            </a:lvl7pPr>
            <a:lvl8pPr marL="3429000" indent="-228600" eaLnBrk="0" fontAlgn="base" hangingPunct="0">
              <a:spcBef>
                <a:spcPct val="0"/>
              </a:spcBef>
              <a:spcAft>
                <a:spcPct val="0"/>
              </a:spcAft>
              <a:tabLst>
                <a:tab pos="1200150" algn="l"/>
                <a:tab pos="1658938" algn="l"/>
              </a:tabLst>
              <a:defRPr>
                <a:solidFill>
                  <a:schemeClr val="tx1"/>
                </a:solidFill>
                <a:latin typeface="Arial" charset="0"/>
              </a:defRPr>
            </a:lvl8pPr>
            <a:lvl9pPr marL="3886200" indent="-228600" eaLnBrk="0" fontAlgn="base" hangingPunct="0">
              <a:spcBef>
                <a:spcPct val="0"/>
              </a:spcBef>
              <a:spcAft>
                <a:spcPct val="0"/>
              </a:spcAft>
              <a:tabLst>
                <a:tab pos="1200150" algn="l"/>
                <a:tab pos="1658938" algn="l"/>
              </a:tabLst>
              <a:defRPr>
                <a:solidFill>
                  <a:schemeClr val="tx1"/>
                </a:solidFill>
                <a:latin typeface="Arial" charset="0"/>
              </a:defRPr>
            </a:lvl9pPr>
          </a:lstStyle>
          <a:p>
            <a:r>
              <a:rPr lang="en-US" altLang="en-US" b="1">
                <a:solidFill>
                  <a:srgbClr val="000000"/>
                </a:solidFill>
                <a:latin typeface="Courier New" pitchFamily="49" charset="0"/>
              </a:rPr>
              <a:t>SELECT *</a:t>
            </a:r>
          </a:p>
          <a:p>
            <a:r>
              <a:rPr lang="en-US" altLang="en-US" b="1">
                <a:solidFill>
                  <a:srgbClr val="000000"/>
                </a:solidFill>
                <a:latin typeface="Courier New" pitchFamily="49" charset="0"/>
              </a:rPr>
              <a:t>FROM   departments;</a:t>
            </a:r>
          </a:p>
        </p:txBody>
      </p:sp>
      <p:sp>
        <p:nvSpPr>
          <p:cNvPr id="13316" name="Rectangle 4"/>
          <p:cNvSpPr>
            <a:spLocks noGrp="1" noChangeArrowheads="1"/>
          </p:cNvSpPr>
          <p:nvPr>
            <p:ph type="title"/>
          </p:nvPr>
        </p:nvSpPr>
        <p:spPr/>
        <p:txBody>
          <a:bodyPr lIns="92075" tIns="46038" rIns="92075" bIns="46038" anchor="t"/>
          <a:lstStyle/>
          <a:p>
            <a:pPr fontAlgn="auto">
              <a:spcAft>
                <a:spcPts val="0"/>
              </a:spcAft>
              <a:defRPr/>
            </a:pPr>
            <a:r>
              <a:rPr lang="en-US">
                <a:latin typeface="Trebuchet MS" pitchFamily="34" charset="0"/>
              </a:rPr>
              <a:t>Selecting All Columns</a:t>
            </a:r>
          </a:p>
        </p:txBody>
      </p:sp>
      <p:sp>
        <p:nvSpPr>
          <p:cNvPr id="13317" name="Rectangle 5"/>
          <p:cNvSpPr>
            <a:spLocks noChangeArrowheads="1"/>
          </p:cNvSpPr>
          <p:nvPr/>
        </p:nvSpPr>
        <p:spPr bwMode="ltGray">
          <a:xfrm>
            <a:off x="1905000" y="1930400"/>
            <a:ext cx="339725" cy="307975"/>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pic>
        <p:nvPicPr>
          <p:cNvPr id="1331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7413" y="2827338"/>
            <a:ext cx="6962775" cy="199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1331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2650" y="4808538"/>
            <a:ext cx="69723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2897476594"/>
      </p:ext>
    </p:extLst>
  </p:cSld>
  <p:clrMapOvr>
    <a:masterClrMapping/>
  </p:clrMapOvr>
  <p:transition spd="slow">
    <p:cut/>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U-logo-primer-utama.jpg"/>
          <p:cNvPicPr>
            <a:picLocks noChangeAspect="1"/>
          </p:cNvPicPr>
          <p:nvPr/>
        </p:nvPicPr>
        <p:blipFill>
          <a:blip r:embed="rId3" cstate="print"/>
          <a:stretch>
            <a:fillRect/>
          </a:stretch>
        </p:blipFill>
        <p:spPr>
          <a:xfrm>
            <a:off x="271664" y="6160167"/>
            <a:ext cx="1381125" cy="591582"/>
          </a:xfrm>
          <a:prstGeom prst="rect">
            <a:avLst/>
          </a:prstGeom>
        </p:spPr>
      </p:pic>
      <p:sp>
        <p:nvSpPr>
          <p:cNvPr id="3" name="Title 1"/>
          <p:cNvSpPr>
            <a:spLocks noGrp="1"/>
          </p:cNvSpPr>
          <p:nvPr>
            <p:ph type="title"/>
          </p:nvPr>
        </p:nvSpPr>
        <p:spPr>
          <a:xfrm>
            <a:off x="1475656" y="624110"/>
            <a:ext cx="7152803" cy="788666"/>
          </a:xfrm>
        </p:spPr>
        <p:txBody>
          <a:bodyPr/>
          <a:lstStyle/>
          <a:p>
            <a:r>
              <a:rPr lang="id-ID" dirty="0" smtClean="0"/>
              <a:t>Penggunaan Fungsi NVL</a:t>
            </a:r>
            <a:endParaRPr lang="id-ID" dirty="0"/>
          </a:p>
        </p:txBody>
      </p:sp>
      <p:sp>
        <p:nvSpPr>
          <p:cNvPr id="5" name="Content Placeholder 2"/>
          <p:cNvSpPr>
            <a:spLocks noGrp="1"/>
          </p:cNvSpPr>
          <p:nvPr>
            <p:ph idx="1"/>
          </p:nvPr>
        </p:nvSpPr>
        <p:spPr>
          <a:xfrm>
            <a:off x="1475656" y="1600201"/>
            <a:ext cx="7211144" cy="1612775"/>
          </a:xfrm>
        </p:spPr>
        <p:style>
          <a:lnRef idx="2">
            <a:schemeClr val="dk1"/>
          </a:lnRef>
          <a:fillRef idx="1">
            <a:schemeClr val="lt1"/>
          </a:fillRef>
          <a:effectRef idx="0">
            <a:schemeClr val="dk1"/>
          </a:effectRef>
          <a:fontRef idx="minor">
            <a:schemeClr val="dk1"/>
          </a:fontRef>
        </p:style>
        <p:txBody>
          <a:bodyPr>
            <a:noAutofit/>
          </a:bodyPr>
          <a:lstStyle/>
          <a:p>
            <a:pPr marL="0" indent="0">
              <a:spcAft>
                <a:spcPts val="600"/>
              </a:spcAft>
              <a:buNone/>
            </a:pPr>
            <a:r>
              <a:rPr lang="en-US" sz="2000" dirty="0" smtClean="0"/>
              <a:t>SELECT </a:t>
            </a:r>
            <a:r>
              <a:rPr lang="en-US" sz="2000" dirty="0" err="1" smtClean="0"/>
              <a:t>last_name</a:t>
            </a:r>
            <a:r>
              <a:rPr lang="en-US" sz="2000" dirty="0" smtClean="0"/>
              <a:t>, salary, </a:t>
            </a:r>
            <a:r>
              <a:rPr lang="en-US" sz="2000" dirty="0" smtClean="0">
                <a:solidFill>
                  <a:schemeClr val="tx1"/>
                </a:solidFill>
              </a:rPr>
              <a:t>NVL(</a:t>
            </a:r>
            <a:r>
              <a:rPr lang="en-US" sz="2000" dirty="0" err="1" smtClean="0">
                <a:solidFill>
                  <a:schemeClr val="tx1"/>
                </a:solidFill>
              </a:rPr>
              <a:t>commission_pct</a:t>
            </a:r>
            <a:r>
              <a:rPr lang="en-US" sz="2000" dirty="0" smtClean="0">
                <a:solidFill>
                  <a:schemeClr val="tx1"/>
                </a:solidFill>
              </a:rPr>
              <a:t>, 0),</a:t>
            </a:r>
            <a:endParaRPr lang="id-ID" sz="2000" dirty="0" smtClean="0">
              <a:solidFill>
                <a:schemeClr val="tx1"/>
              </a:solidFill>
            </a:endParaRPr>
          </a:p>
          <a:p>
            <a:pPr marL="0" indent="0">
              <a:spcAft>
                <a:spcPts val="600"/>
              </a:spcAft>
              <a:buNone/>
            </a:pPr>
            <a:r>
              <a:rPr lang="id-ID" sz="2000" dirty="0" smtClean="0">
                <a:solidFill>
                  <a:schemeClr val="tx1"/>
                </a:solidFill>
              </a:rPr>
              <a:t> </a:t>
            </a:r>
            <a:r>
              <a:rPr lang="en-US" sz="2000" dirty="0" smtClean="0">
                <a:solidFill>
                  <a:schemeClr val="tx1"/>
                </a:solidFill>
              </a:rPr>
              <a:t>(salary*12) + (salary*12*NVL(</a:t>
            </a:r>
            <a:r>
              <a:rPr lang="en-US" sz="2000" dirty="0" err="1" smtClean="0">
                <a:solidFill>
                  <a:schemeClr val="tx1"/>
                </a:solidFill>
              </a:rPr>
              <a:t>commission_pct</a:t>
            </a:r>
            <a:r>
              <a:rPr lang="en-US" sz="2000" dirty="0" smtClean="0">
                <a:solidFill>
                  <a:schemeClr val="tx1"/>
                </a:solidFill>
              </a:rPr>
              <a:t>, 0)) AN_SAL</a:t>
            </a:r>
          </a:p>
          <a:p>
            <a:pPr marL="0" indent="0">
              <a:spcAft>
                <a:spcPts val="600"/>
              </a:spcAft>
              <a:buNone/>
            </a:pPr>
            <a:r>
              <a:rPr lang="en-US" sz="2000" dirty="0" smtClean="0"/>
              <a:t>FROM employees;</a:t>
            </a:r>
            <a:endParaRPr lang="id-ID" sz="2000" dirty="0"/>
          </a:p>
        </p:txBody>
      </p:sp>
      <p:sp>
        <p:nvSpPr>
          <p:cNvPr id="6" name="Rectangle 5"/>
          <p:cNvSpPr/>
          <p:nvPr/>
        </p:nvSpPr>
        <p:spPr>
          <a:xfrm>
            <a:off x="6072336" y="4005062"/>
            <a:ext cx="288032" cy="2225283"/>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id-ID"/>
          </a:p>
        </p:txBody>
      </p:sp>
      <p:sp>
        <p:nvSpPr>
          <p:cNvPr id="7" name="Rectangle 6"/>
          <p:cNvSpPr/>
          <p:nvPr/>
        </p:nvSpPr>
        <p:spPr>
          <a:xfrm>
            <a:off x="6876256" y="4005062"/>
            <a:ext cx="1008112" cy="2225283"/>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id-ID"/>
          </a:p>
        </p:txBody>
      </p:sp>
      <p:sp>
        <p:nvSpPr>
          <p:cNvPr id="8" name="TextBox 7"/>
          <p:cNvSpPr txBox="1"/>
          <p:nvPr/>
        </p:nvSpPr>
        <p:spPr>
          <a:xfrm>
            <a:off x="1475656" y="3717032"/>
            <a:ext cx="7114938" cy="2308324"/>
          </a:xfrm>
          <a:prstGeom prst="rect">
            <a:avLst/>
          </a:prstGeom>
          <a:noFill/>
        </p:spPr>
        <p:txBody>
          <a:bodyPr wrap="square" rtlCol="0">
            <a:spAutoFit/>
          </a:bodyPr>
          <a:lstStyle/>
          <a:p>
            <a:r>
              <a:rPr lang="id-ID" sz="1600" u="sng" dirty="0" smtClean="0"/>
              <a:t>LAST_NAME	SALARY 	NVL(COMMISSION_PCT,0)    	 AN_SAL</a:t>
            </a:r>
          </a:p>
          <a:p>
            <a:r>
              <a:rPr lang="id-ID" sz="1600" dirty="0" smtClean="0"/>
              <a:t>King                           24000                     	        	0     	288000</a:t>
            </a:r>
          </a:p>
          <a:p>
            <a:r>
              <a:rPr lang="id-ID" sz="1600" dirty="0" smtClean="0"/>
              <a:t>Kochhar                    17000                             	0     	204000</a:t>
            </a:r>
          </a:p>
          <a:p>
            <a:r>
              <a:rPr lang="id-ID" sz="1600" dirty="0" smtClean="0"/>
              <a:t>De Haan                    17000                            	0     	204000</a:t>
            </a:r>
          </a:p>
          <a:p>
            <a:r>
              <a:rPr lang="id-ID" sz="1600" dirty="0" smtClean="0"/>
              <a:t>Hunold                        9000                     	        	0     	108000</a:t>
            </a:r>
          </a:p>
          <a:p>
            <a:r>
              <a:rPr lang="id-ID" sz="1600" dirty="0" smtClean="0"/>
              <a:t>Ernst                            6000                     	        	0      	  72000</a:t>
            </a:r>
          </a:p>
          <a:p>
            <a:r>
              <a:rPr lang="id-ID" sz="1600" dirty="0" smtClean="0"/>
              <a:t>Austin                          4800                     	        	0      	  57600</a:t>
            </a:r>
          </a:p>
          <a:p>
            <a:r>
              <a:rPr lang="id-ID" sz="1600" dirty="0" smtClean="0"/>
              <a:t>Pataballa                     4800                   	        	0      	  57600</a:t>
            </a:r>
          </a:p>
          <a:p>
            <a:r>
              <a:rPr lang="id-ID" sz="1600" dirty="0" smtClean="0"/>
              <a:t>Lorentz                        4200                     	        	0         	  50400</a:t>
            </a:r>
            <a:endParaRPr lang="id-ID" sz="1600" dirty="0"/>
          </a:p>
        </p:txBody>
      </p:sp>
      <p:sp>
        <p:nvSpPr>
          <p:cNvPr id="9" name="Rectangle 8"/>
          <p:cNvSpPr/>
          <p:nvPr/>
        </p:nvSpPr>
        <p:spPr>
          <a:xfrm>
            <a:off x="4716016" y="1628800"/>
            <a:ext cx="2880320" cy="360040"/>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id-ID"/>
          </a:p>
        </p:txBody>
      </p:sp>
      <p:sp>
        <p:nvSpPr>
          <p:cNvPr id="10" name="Rectangle 9"/>
          <p:cNvSpPr/>
          <p:nvPr/>
        </p:nvSpPr>
        <p:spPr>
          <a:xfrm>
            <a:off x="1619672" y="2132856"/>
            <a:ext cx="6970922" cy="360040"/>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id-ID"/>
          </a:p>
        </p:txBody>
      </p:sp>
    </p:spTree>
    <p:extLst>
      <p:ext uri="{BB962C8B-B14F-4D97-AF65-F5344CB8AC3E}">
        <p14:creationId xmlns:p14="http://schemas.microsoft.com/office/powerpoint/2010/main" val="3564557435"/>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U-logo-primer-utama.jpg"/>
          <p:cNvPicPr>
            <a:picLocks noChangeAspect="1"/>
          </p:cNvPicPr>
          <p:nvPr/>
        </p:nvPicPr>
        <p:blipFill>
          <a:blip r:embed="rId3" cstate="print"/>
          <a:stretch>
            <a:fillRect/>
          </a:stretch>
        </p:blipFill>
        <p:spPr>
          <a:xfrm>
            <a:off x="271664" y="6160167"/>
            <a:ext cx="1381125" cy="591582"/>
          </a:xfrm>
          <a:prstGeom prst="rect">
            <a:avLst/>
          </a:prstGeom>
        </p:spPr>
      </p:pic>
      <p:sp>
        <p:nvSpPr>
          <p:cNvPr id="3" name="Title 1"/>
          <p:cNvSpPr>
            <a:spLocks noGrp="1"/>
          </p:cNvSpPr>
          <p:nvPr>
            <p:ph type="title"/>
          </p:nvPr>
        </p:nvSpPr>
        <p:spPr>
          <a:xfrm>
            <a:off x="1255124" y="476672"/>
            <a:ext cx="7296819" cy="716658"/>
          </a:xfrm>
        </p:spPr>
        <p:txBody>
          <a:bodyPr/>
          <a:lstStyle/>
          <a:p>
            <a:r>
              <a:rPr lang="id-ID" dirty="0" smtClean="0"/>
              <a:t>Penggunaan Fungsi NVL2</a:t>
            </a:r>
            <a:endParaRPr lang="id-ID" dirty="0"/>
          </a:p>
        </p:txBody>
      </p:sp>
      <p:sp>
        <p:nvSpPr>
          <p:cNvPr id="5" name="Content Placeholder 2"/>
          <p:cNvSpPr>
            <a:spLocks noGrp="1"/>
          </p:cNvSpPr>
          <p:nvPr>
            <p:ph idx="1"/>
          </p:nvPr>
        </p:nvSpPr>
        <p:spPr>
          <a:xfrm>
            <a:off x="1498661" y="1600201"/>
            <a:ext cx="7188139" cy="1900808"/>
          </a:xfrm>
        </p:spPr>
        <p:style>
          <a:lnRef idx="2">
            <a:schemeClr val="dk1"/>
          </a:lnRef>
          <a:fillRef idx="1">
            <a:schemeClr val="lt1"/>
          </a:fillRef>
          <a:effectRef idx="0">
            <a:schemeClr val="dk1"/>
          </a:effectRef>
          <a:fontRef idx="minor">
            <a:schemeClr val="dk1"/>
          </a:fontRef>
        </p:style>
        <p:txBody>
          <a:bodyPr>
            <a:noAutofit/>
          </a:bodyPr>
          <a:lstStyle/>
          <a:p>
            <a:pPr marL="0" indent="0">
              <a:buNone/>
            </a:pPr>
            <a:r>
              <a:rPr lang="en-US" sz="2000" dirty="0" smtClean="0"/>
              <a:t>SELECT </a:t>
            </a:r>
            <a:r>
              <a:rPr lang="en-US" sz="2000" dirty="0" err="1" smtClean="0"/>
              <a:t>last_name</a:t>
            </a:r>
            <a:r>
              <a:rPr lang="en-US" sz="2000" dirty="0" smtClean="0"/>
              <a:t>, salary</a:t>
            </a:r>
            <a:r>
              <a:rPr lang="en-US" sz="2000" dirty="0" smtClean="0">
                <a:solidFill>
                  <a:schemeClr val="tx1"/>
                </a:solidFill>
              </a:rPr>
              <a:t>, </a:t>
            </a:r>
            <a:r>
              <a:rPr lang="en-US" sz="2000" dirty="0" err="1" smtClean="0">
                <a:solidFill>
                  <a:schemeClr val="tx1"/>
                </a:solidFill>
              </a:rPr>
              <a:t>commission_pct</a:t>
            </a:r>
            <a:r>
              <a:rPr lang="en-US" sz="2000" dirty="0" smtClean="0">
                <a:solidFill>
                  <a:schemeClr val="tx1"/>
                </a:solidFill>
              </a:rPr>
              <a:t>,</a:t>
            </a:r>
          </a:p>
          <a:p>
            <a:pPr marL="0" indent="0">
              <a:buNone/>
            </a:pPr>
            <a:r>
              <a:rPr lang="en-US" sz="2000" dirty="0" smtClean="0">
                <a:solidFill>
                  <a:schemeClr val="tx1"/>
                </a:solidFill>
              </a:rPr>
              <a:t>NVL2(</a:t>
            </a:r>
            <a:r>
              <a:rPr lang="en-US" sz="2000" dirty="0" err="1" smtClean="0">
                <a:solidFill>
                  <a:schemeClr val="tx1"/>
                </a:solidFill>
              </a:rPr>
              <a:t>commission_pct</a:t>
            </a:r>
            <a:r>
              <a:rPr lang="en-US" sz="2000" dirty="0" smtClean="0">
                <a:solidFill>
                  <a:schemeClr val="tx1"/>
                </a:solidFill>
              </a:rPr>
              <a:t>,</a:t>
            </a:r>
            <a:r>
              <a:rPr lang="id-ID" sz="2000" dirty="0" smtClean="0">
                <a:solidFill>
                  <a:schemeClr val="tx1"/>
                </a:solidFill>
              </a:rPr>
              <a:t> </a:t>
            </a:r>
            <a:r>
              <a:rPr lang="en-US" sz="2000" dirty="0" smtClean="0">
                <a:solidFill>
                  <a:schemeClr val="tx1"/>
                </a:solidFill>
              </a:rPr>
              <a:t>'SAL+COMM', 'SAL') income</a:t>
            </a:r>
          </a:p>
          <a:p>
            <a:pPr marL="0" indent="0">
              <a:buNone/>
            </a:pPr>
            <a:r>
              <a:rPr lang="en-US" sz="2000" dirty="0" smtClean="0">
                <a:solidFill>
                  <a:schemeClr val="tx1"/>
                </a:solidFill>
              </a:rPr>
              <a:t>FROM employees </a:t>
            </a:r>
            <a:endParaRPr lang="id-ID" sz="2000" dirty="0" smtClean="0">
              <a:solidFill>
                <a:schemeClr val="tx1"/>
              </a:solidFill>
            </a:endParaRPr>
          </a:p>
          <a:p>
            <a:pPr marL="0" indent="0">
              <a:buNone/>
            </a:pPr>
            <a:r>
              <a:rPr lang="en-US" sz="2000" dirty="0" smtClean="0"/>
              <a:t>WHERE </a:t>
            </a:r>
            <a:r>
              <a:rPr lang="en-US" sz="2000" dirty="0" err="1" smtClean="0"/>
              <a:t>department_id</a:t>
            </a:r>
            <a:r>
              <a:rPr lang="en-US" sz="2000" dirty="0" smtClean="0"/>
              <a:t> IN (50, 80);</a:t>
            </a:r>
            <a:endParaRPr lang="id-ID" sz="2000" dirty="0"/>
          </a:p>
        </p:txBody>
      </p:sp>
      <p:sp>
        <p:nvSpPr>
          <p:cNvPr id="6" name="Rectangle 5"/>
          <p:cNvSpPr/>
          <p:nvPr/>
        </p:nvSpPr>
        <p:spPr>
          <a:xfrm>
            <a:off x="4417872" y="3957042"/>
            <a:ext cx="2016224" cy="2016224"/>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id-ID"/>
          </a:p>
        </p:txBody>
      </p:sp>
      <p:sp>
        <p:nvSpPr>
          <p:cNvPr id="7" name="Rectangle 6"/>
          <p:cNvSpPr/>
          <p:nvPr/>
        </p:nvSpPr>
        <p:spPr>
          <a:xfrm>
            <a:off x="6938152" y="3918362"/>
            <a:ext cx="1440160" cy="2030917"/>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id-ID"/>
          </a:p>
        </p:txBody>
      </p:sp>
      <p:sp>
        <p:nvSpPr>
          <p:cNvPr id="8" name="TextBox 7"/>
          <p:cNvSpPr txBox="1"/>
          <p:nvPr/>
        </p:nvSpPr>
        <p:spPr>
          <a:xfrm>
            <a:off x="1498661" y="3717032"/>
            <a:ext cx="7058753" cy="2092881"/>
          </a:xfrm>
          <a:prstGeom prst="rect">
            <a:avLst/>
          </a:prstGeom>
          <a:noFill/>
        </p:spPr>
        <p:txBody>
          <a:bodyPr wrap="square" rtlCol="0">
            <a:spAutoFit/>
          </a:bodyPr>
          <a:lstStyle/>
          <a:p>
            <a:endParaRPr lang="en-US" dirty="0" smtClean="0"/>
          </a:p>
          <a:p>
            <a:r>
              <a:rPr lang="en-US" sz="1600" u="sng" dirty="0" smtClean="0"/>
              <a:t>LAST_NAME             SALARY </a:t>
            </a:r>
            <a:r>
              <a:rPr lang="id-ID" sz="1600" u="sng" dirty="0"/>
              <a:t> </a:t>
            </a:r>
            <a:r>
              <a:rPr lang="id-ID" sz="1600" u="sng" dirty="0" smtClean="0"/>
              <a:t>    </a:t>
            </a:r>
            <a:r>
              <a:rPr lang="en-US" sz="1600" u="sng" dirty="0" smtClean="0"/>
              <a:t>COMMISSION_PCT </a:t>
            </a:r>
            <a:r>
              <a:rPr lang="id-ID" sz="1600" u="sng" dirty="0" smtClean="0"/>
              <a:t>	</a:t>
            </a:r>
            <a:r>
              <a:rPr lang="en-US" sz="1600" u="sng" dirty="0" smtClean="0"/>
              <a:t>INCOME</a:t>
            </a:r>
          </a:p>
          <a:p>
            <a:r>
              <a:rPr lang="en-US" sz="1600" dirty="0" smtClean="0"/>
              <a:t>Davies                          3100                </a:t>
            </a:r>
            <a:r>
              <a:rPr lang="id-ID" sz="1600" dirty="0" smtClean="0"/>
              <a:t>			</a:t>
            </a:r>
            <a:r>
              <a:rPr lang="en-US" sz="1600" dirty="0" smtClean="0"/>
              <a:t>SAL</a:t>
            </a:r>
          </a:p>
          <a:p>
            <a:r>
              <a:rPr lang="en-US" sz="1600" dirty="0" smtClean="0"/>
              <a:t>Matos                          </a:t>
            </a:r>
            <a:r>
              <a:rPr lang="id-ID" sz="1600" dirty="0" smtClean="0"/>
              <a:t> </a:t>
            </a:r>
            <a:r>
              <a:rPr lang="en-US" sz="1600" dirty="0" smtClean="0"/>
              <a:t>2600                </a:t>
            </a:r>
            <a:r>
              <a:rPr lang="id-ID" sz="1600" dirty="0" smtClean="0"/>
              <a:t>			</a:t>
            </a:r>
            <a:r>
              <a:rPr lang="en-US" sz="1600" dirty="0" smtClean="0"/>
              <a:t>SAL</a:t>
            </a:r>
          </a:p>
          <a:p>
            <a:r>
              <a:rPr lang="en-US" sz="1600" dirty="0" smtClean="0"/>
              <a:t>Vargas                        </a:t>
            </a:r>
            <a:r>
              <a:rPr lang="id-ID" sz="1600" dirty="0" smtClean="0"/>
              <a:t> </a:t>
            </a:r>
            <a:r>
              <a:rPr lang="en-US" sz="1600" dirty="0" smtClean="0"/>
              <a:t>2500                </a:t>
            </a:r>
            <a:r>
              <a:rPr lang="id-ID" sz="1600" dirty="0" smtClean="0"/>
              <a:t>			</a:t>
            </a:r>
            <a:r>
              <a:rPr lang="en-US" sz="1600" dirty="0" smtClean="0"/>
              <a:t>SAL</a:t>
            </a:r>
          </a:p>
          <a:p>
            <a:r>
              <a:rPr lang="en-US" sz="1600" dirty="0" smtClean="0"/>
              <a:t>Russell                       </a:t>
            </a:r>
            <a:r>
              <a:rPr lang="id-ID" sz="1600" dirty="0" smtClean="0"/>
              <a:t>  </a:t>
            </a:r>
            <a:r>
              <a:rPr lang="en-US" sz="1600" dirty="0" smtClean="0"/>
              <a:t>14000         </a:t>
            </a:r>
            <a:r>
              <a:rPr lang="id-ID" sz="1600" dirty="0" smtClean="0"/>
              <a:t>	</a:t>
            </a:r>
            <a:r>
              <a:rPr lang="id-ID" sz="1600" dirty="0"/>
              <a:t>	</a:t>
            </a:r>
            <a:r>
              <a:rPr lang="id-ID" sz="1600" dirty="0" smtClean="0"/>
              <a:t> </a:t>
            </a:r>
            <a:r>
              <a:rPr lang="en-US" sz="1600" dirty="0" smtClean="0"/>
              <a:t>,4 </a:t>
            </a:r>
            <a:r>
              <a:rPr lang="id-ID" sz="1600" dirty="0" smtClean="0"/>
              <a:t>	</a:t>
            </a:r>
            <a:r>
              <a:rPr lang="en-US" sz="1600" dirty="0" smtClean="0"/>
              <a:t>SAL+COMM</a:t>
            </a:r>
          </a:p>
          <a:p>
            <a:r>
              <a:rPr lang="en-US" sz="1600" dirty="0" smtClean="0"/>
              <a:t>Partners                   </a:t>
            </a:r>
            <a:r>
              <a:rPr lang="id-ID" sz="1600" dirty="0" smtClean="0"/>
              <a:t>   </a:t>
            </a:r>
            <a:r>
              <a:rPr lang="en-US" sz="1600" dirty="0" smtClean="0"/>
              <a:t>13500         </a:t>
            </a:r>
            <a:r>
              <a:rPr lang="id-ID" sz="1600" dirty="0" smtClean="0"/>
              <a:t>		 ,</a:t>
            </a:r>
            <a:r>
              <a:rPr lang="en-US" sz="1600" dirty="0" smtClean="0"/>
              <a:t>3 </a:t>
            </a:r>
            <a:r>
              <a:rPr lang="id-ID" sz="1600" dirty="0" smtClean="0"/>
              <a:t>	</a:t>
            </a:r>
            <a:r>
              <a:rPr lang="en-US" sz="1600" dirty="0" smtClean="0"/>
              <a:t>SAL+COMM</a:t>
            </a:r>
          </a:p>
          <a:p>
            <a:r>
              <a:rPr lang="en-US" sz="1600" dirty="0" err="1" smtClean="0"/>
              <a:t>Errazuriz</a:t>
            </a:r>
            <a:r>
              <a:rPr lang="en-US" sz="1600" dirty="0" smtClean="0"/>
              <a:t>                  </a:t>
            </a:r>
            <a:r>
              <a:rPr lang="id-ID" sz="1600" dirty="0" smtClean="0"/>
              <a:t> </a:t>
            </a:r>
            <a:r>
              <a:rPr lang="en-US" sz="1600" dirty="0" smtClean="0"/>
              <a:t> </a:t>
            </a:r>
            <a:r>
              <a:rPr lang="id-ID" sz="1600" dirty="0" smtClean="0"/>
              <a:t>  </a:t>
            </a:r>
            <a:r>
              <a:rPr lang="en-US" sz="1600" dirty="0" smtClean="0"/>
              <a:t>12000         </a:t>
            </a:r>
            <a:r>
              <a:rPr lang="id-ID" sz="1600" dirty="0" smtClean="0"/>
              <a:t>		 </a:t>
            </a:r>
            <a:r>
              <a:rPr lang="en-US" sz="1600" dirty="0" smtClean="0"/>
              <a:t>,3 </a:t>
            </a:r>
            <a:r>
              <a:rPr lang="id-ID" sz="1600" dirty="0" smtClean="0"/>
              <a:t>	</a:t>
            </a:r>
            <a:r>
              <a:rPr lang="en-US" sz="1600" dirty="0" smtClean="0"/>
              <a:t>SAL+COMM</a:t>
            </a:r>
            <a:endParaRPr lang="id-ID" sz="1600" dirty="0"/>
          </a:p>
        </p:txBody>
      </p:sp>
      <p:sp>
        <p:nvSpPr>
          <p:cNvPr id="9" name="Rectangle 8"/>
          <p:cNvSpPr/>
          <p:nvPr/>
        </p:nvSpPr>
        <p:spPr>
          <a:xfrm>
            <a:off x="4716016" y="1700808"/>
            <a:ext cx="2016224" cy="216024"/>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id-ID"/>
          </a:p>
        </p:txBody>
      </p:sp>
      <p:sp>
        <p:nvSpPr>
          <p:cNvPr id="10" name="Rectangle 9"/>
          <p:cNvSpPr/>
          <p:nvPr/>
        </p:nvSpPr>
        <p:spPr>
          <a:xfrm>
            <a:off x="1591961" y="2060848"/>
            <a:ext cx="6192689" cy="360040"/>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id-ID"/>
          </a:p>
        </p:txBody>
      </p:sp>
    </p:spTree>
    <p:extLst>
      <p:ext uri="{BB962C8B-B14F-4D97-AF65-F5344CB8AC3E}">
        <p14:creationId xmlns:p14="http://schemas.microsoft.com/office/powerpoint/2010/main" val="1903811824"/>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U-logo-primer-utama.jpg"/>
          <p:cNvPicPr>
            <a:picLocks noChangeAspect="1"/>
          </p:cNvPicPr>
          <p:nvPr/>
        </p:nvPicPr>
        <p:blipFill>
          <a:blip r:embed="rId3" cstate="print"/>
          <a:stretch>
            <a:fillRect/>
          </a:stretch>
        </p:blipFill>
        <p:spPr>
          <a:xfrm>
            <a:off x="271664" y="6160167"/>
            <a:ext cx="1381125" cy="591582"/>
          </a:xfrm>
          <a:prstGeom prst="rect">
            <a:avLst/>
          </a:prstGeom>
        </p:spPr>
      </p:pic>
      <p:sp>
        <p:nvSpPr>
          <p:cNvPr id="3" name="Title 1"/>
          <p:cNvSpPr>
            <a:spLocks noGrp="1"/>
          </p:cNvSpPr>
          <p:nvPr>
            <p:ph type="title"/>
          </p:nvPr>
        </p:nvSpPr>
        <p:spPr>
          <a:xfrm>
            <a:off x="1331640" y="624110"/>
            <a:ext cx="7296819" cy="1280890"/>
          </a:xfrm>
        </p:spPr>
        <p:txBody>
          <a:bodyPr/>
          <a:lstStyle/>
          <a:p>
            <a:r>
              <a:rPr lang="id-ID" dirty="0" smtClean="0"/>
              <a:t>Penggunaan Fungsi NULLIF</a:t>
            </a:r>
            <a:endParaRPr lang="id-ID" dirty="0"/>
          </a:p>
        </p:txBody>
      </p:sp>
      <p:sp>
        <p:nvSpPr>
          <p:cNvPr id="5" name="Content Placeholder 2"/>
          <p:cNvSpPr>
            <a:spLocks noGrp="1"/>
          </p:cNvSpPr>
          <p:nvPr>
            <p:ph idx="1"/>
          </p:nvPr>
        </p:nvSpPr>
        <p:spPr>
          <a:xfrm>
            <a:off x="1259632" y="1600201"/>
            <a:ext cx="7427168" cy="1900807"/>
          </a:xfrm>
        </p:spPr>
        <p:style>
          <a:lnRef idx="2">
            <a:schemeClr val="dk1"/>
          </a:lnRef>
          <a:fillRef idx="1">
            <a:schemeClr val="lt1"/>
          </a:fillRef>
          <a:effectRef idx="0">
            <a:schemeClr val="dk1"/>
          </a:effectRef>
          <a:fontRef idx="minor">
            <a:schemeClr val="dk1"/>
          </a:fontRef>
        </p:style>
        <p:txBody>
          <a:bodyPr>
            <a:noAutofit/>
          </a:bodyPr>
          <a:lstStyle/>
          <a:p>
            <a:pPr marL="0" indent="0">
              <a:buNone/>
            </a:pPr>
            <a:r>
              <a:rPr lang="en-US" sz="2000" dirty="0" smtClean="0"/>
              <a:t>SELECT </a:t>
            </a:r>
            <a:r>
              <a:rPr lang="en-US" sz="2000" dirty="0" err="1" smtClean="0"/>
              <a:t>first_name</a:t>
            </a:r>
            <a:r>
              <a:rPr lang="en-US" sz="2000" dirty="0" smtClean="0"/>
              <a:t>, LENGTH(</a:t>
            </a:r>
            <a:r>
              <a:rPr lang="en-US" sz="2000" dirty="0" err="1" smtClean="0"/>
              <a:t>first_name</a:t>
            </a:r>
            <a:r>
              <a:rPr lang="en-US" sz="2000" dirty="0" smtClean="0"/>
              <a:t>) "expr1",</a:t>
            </a:r>
          </a:p>
          <a:p>
            <a:pPr marL="0" indent="0">
              <a:buNone/>
            </a:pPr>
            <a:r>
              <a:rPr lang="en-US" sz="2000" dirty="0" err="1" smtClean="0"/>
              <a:t>last_name</a:t>
            </a:r>
            <a:r>
              <a:rPr lang="en-US" sz="2000" dirty="0" smtClean="0"/>
              <a:t>, LENGTH(</a:t>
            </a:r>
            <a:r>
              <a:rPr lang="en-US" sz="2000" dirty="0" err="1" smtClean="0"/>
              <a:t>last_name</a:t>
            </a:r>
            <a:r>
              <a:rPr lang="en-US" sz="2000" dirty="0" smtClean="0"/>
              <a:t>) "expr2",</a:t>
            </a:r>
          </a:p>
          <a:p>
            <a:pPr marL="0" indent="0">
              <a:buNone/>
            </a:pPr>
            <a:r>
              <a:rPr lang="en-US" sz="2000" dirty="0" smtClean="0">
                <a:solidFill>
                  <a:schemeClr val="tx1"/>
                </a:solidFill>
              </a:rPr>
              <a:t>NULLIF(LENGTH(</a:t>
            </a:r>
            <a:r>
              <a:rPr lang="en-US" sz="2000" dirty="0" err="1" smtClean="0">
                <a:solidFill>
                  <a:schemeClr val="tx1"/>
                </a:solidFill>
              </a:rPr>
              <a:t>first_name</a:t>
            </a:r>
            <a:r>
              <a:rPr lang="en-US" sz="2000" dirty="0" smtClean="0">
                <a:solidFill>
                  <a:schemeClr val="tx1"/>
                </a:solidFill>
              </a:rPr>
              <a:t>), LENGTH(</a:t>
            </a:r>
            <a:r>
              <a:rPr lang="en-US" sz="2000" dirty="0" err="1" smtClean="0">
                <a:solidFill>
                  <a:schemeClr val="tx1"/>
                </a:solidFill>
              </a:rPr>
              <a:t>last_name</a:t>
            </a:r>
            <a:r>
              <a:rPr lang="en-US" sz="2000" dirty="0" smtClean="0">
                <a:solidFill>
                  <a:schemeClr val="tx1"/>
                </a:solidFill>
              </a:rPr>
              <a:t>)) </a:t>
            </a:r>
            <a:r>
              <a:rPr lang="en-US" sz="2000" dirty="0" smtClean="0"/>
              <a:t>result</a:t>
            </a:r>
          </a:p>
          <a:p>
            <a:pPr marL="0" indent="0">
              <a:buNone/>
            </a:pPr>
            <a:r>
              <a:rPr lang="en-US" sz="2000" dirty="0" smtClean="0"/>
              <a:t>FROM employees;</a:t>
            </a:r>
            <a:endParaRPr lang="id-ID" sz="2000" dirty="0"/>
          </a:p>
        </p:txBody>
      </p:sp>
      <p:sp>
        <p:nvSpPr>
          <p:cNvPr id="6" name="Rectangle 5"/>
          <p:cNvSpPr/>
          <p:nvPr/>
        </p:nvSpPr>
        <p:spPr>
          <a:xfrm>
            <a:off x="2987824" y="4027334"/>
            <a:ext cx="864096" cy="1800200"/>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id-ID"/>
          </a:p>
        </p:txBody>
      </p:sp>
      <p:sp>
        <p:nvSpPr>
          <p:cNvPr id="7" name="Rectangle 6"/>
          <p:cNvSpPr/>
          <p:nvPr/>
        </p:nvSpPr>
        <p:spPr>
          <a:xfrm>
            <a:off x="5799762" y="4027334"/>
            <a:ext cx="792088" cy="1906473"/>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id-ID"/>
          </a:p>
        </p:txBody>
      </p:sp>
      <p:sp>
        <p:nvSpPr>
          <p:cNvPr id="8" name="Rectangle 7"/>
          <p:cNvSpPr/>
          <p:nvPr/>
        </p:nvSpPr>
        <p:spPr>
          <a:xfrm>
            <a:off x="7164288" y="4027334"/>
            <a:ext cx="792088" cy="1927595"/>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id-ID"/>
          </a:p>
        </p:txBody>
      </p:sp>
      <p:sp>
        <p:nvSpPr>
          <p:cNvPr id="9" name="TextBox 8"/>
          <p:cNvSpPr txBox="1"/>
          <p:nvPr/>
        </p:nvSpPr>
        <p:spPr>
          <a:xfrm>
            <a:off x="1403648" y="4027334"/>
            <a:ext cx="7330962" cy="1815882"/>
          </a:xfrm>
          <a:prstGeom prst="rect">
            <a:avLst/>
          </a:prstGeom>
          <a:noFill/>
        </p:spPr>
        <p:txBody>
          <a:bodyPr wrap="square" rtlCol="0">
            <a:spAutoFit/>
          </a:bodyPr>
          <a:lstStyle/>
          <a:p>
            <a:r>
              <a:rPr lang="id-ID" sz="1600" u="sng" dirty="0" smtClean="0"/>
              <a:t>FIRST_NAME         expr1 	LAST_NAME          expr2     	</a:t>
            </a:r>
            <a:r>
              <a:rPr lang="id-ID" sz="1600" u="sng" dirty="0"/>
              <a:t> </a:t>
            </a:r>
            <a:r>
              <a:rPr lang="id-ID" sz="1600" u="sng" dirty="0" smtClean="0"/>
              <a:t>   RESULT</a:t>
            </a:r>
          </a:p>
          <a:p>
            <a:r>
              <a:rPr lang="id-ID" sz="1600" dirty="0" smtClean="0"/>
              <a:t>Ellen                             5 	Abel                       	   4          	          5</a:t>
            </a:r>
          </a:p>
          <a:p>
            <a:r>
              <a:rPr lang="id-ID" sz="1600" dirty="0" smtClean="0"/>
              <a:t>Sundar                         6 	Ande                       	   4                     6</a:t>
            </a:r>
          </a:p>
          <a:p>
            <a:r>
              <a:rPr lang="id-ID" sz="1600" dirty="0" smtClean="0"/>
              <a:t>Mozhe                         5 	Atkinson                     8                     5</a:t>
            </a:r>
          </a:p>
          <a:p>
            <a:r>
              <a:rPr lang="id-ID" sz="1600" dirty="0" smtClean="0"/>
              <a:t>David                           5 	Austin                         6                     5</a:t>
            </a:r>
          </a:p>
          <a:p>
            <a:r>
              <a:rPr lang="id-ID" sz="1600" dirty="0" smtClean="0"/>
              <a:t>Hermann                     7     	Baer                            4                     7</a:t>
            </a:r>
          </a:p>
          <a:p>
            <a:r>
              <a:rPr lang="id-ID" sz="1600" dirty="0" smtClean="0"/>
              <a:t>Shelli                             6 	Baida                     	   5                     6</a:t>
            </a:r>
            <a:endParaRPr lang="id-ID" sz="1600" dirty="0"/>
          </a:p>
        </p:txBody>
      </p:sp>
      <p:sp>
        <p:nvSpPr>
          <p:cNvPr id="10" name="Rectangle 9"/>
          <p:cNvSpPr/>
          <p:nvPr/>
        </p:nvSpPr>
        <p:spPr>
          <a:xfrm>
            <a:off x="1331640" y="2523339"/>
            <a:ext cx="6840760" cy="360040"/>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id-ID"/>
          </a:p>
        </p:txBody>
      </p:sp>
      <p:sp>
        <p:nvSpPr>
          <p:cNvPr id="11" name="Rectangle 10"/>
          <p:cNvSpPr/>
          <p:nvPr/>
        </p:nvSpPr>
        <p:spPr>
          <a:xfrm>
            <a:off x="3544377" y="1645388"/>
            <a:ext cx="3682102" cy="360040"/>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id-ID"/>
          </a:p>
        </p:txBody>
      </p:sp>
      <p:sp>
        <p:nvSpPr>
          <p:cNvPr id="12" name="Rectangle 11"/>
          <p:cNvSpPr/>
          <p:nvPr/>
        </p:nvSpPr>
        <p:spPr>
          <a:xfrm>
            <a:off x="2739422" y="2077436"/>
            <a:ext cx="3456384" cy="360040"/>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id-ID"/>
          </a:p>
        </p:txBody>
      </p:sp>
    </p:spTree>
    <p:extLst>
      <p:ext uri="{BB962C8B-B14F-4D97-AF65-F5344CB8AC3E}">
        <p14:creationId xmlns:p14="http://schemas.microsoft.com/office/powerpoint/2010/main" val="218997160"/>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2590800" y="2906713"/>
            <a:ext cx="5903913" cy="1500187"/>
          </a:xfrm>
          <a:prstGeom prst="rect">
            <a:avLst/>
          </a:prstGeom>
        </p:spPr>
        <p:txBody>
          <a:bodyPr anchor="b">
            <a:normAutofit/>
          </a:bodyPr>
          <a:lstStyle>
            <a:lvl1pPr marL="0" indent="0" algn="l"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fontAlgn="auto">
              <a:spcAft>
                <a:spcPts val="0"/>
              </a:spcAft>
              <a:defRPr/>
            </a:pPr>
            <a:r>
              <a:rPr lang="id-ID" sz="8000" b="1" smtClean="0">
                <a:solidFill>
                  <a:schemeClr val="tx1"/>
                </a:solidFill>
                <a:effectLst>
                  <a:outerShdw blurRad="38100" dist="38100" dir="2700000" algn="tl">
                    <a:srgbClr val="000000">
                      <a:alpha val="43137"/>
                    </a:srgbClr>
                  </a:outerShdw>
                </a:effectLst>
                <a:latin typeface="Calibri"/>
              </a:rPr>
              <a:t>SELESAI</a:t>
            </a:r>
            <a:endParaRPr lang="id-ID" sz="8000" b="1" dirty="0">
              <a:solidFill>
                <a:schemeClr val="tx1"/>
              </a:solidFill>
              <a:effectLst>
                <a:outerShdw blurRad="38100" dist="38100" dir="2700000" algn="tl">
                  <a:srgbClr val="000000">
                    <a:alpha val="43137"/>
                  </a:srgbClr>
                </a:outerShdw>
              </a:effectLst>
              <a:latin typeface="Calibri"/>
            </a:endParaRPr>
          </a:p>
        </p:txBody>
      </p:sp>
      <p:pic>
        <p:nvPicPr>
          <p:cNvPr id="2560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51675" y="228600"/>
            <a:ext cx="1697038"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blackWhite">
          <a:xfrm>
            <a:off x="927100" y="1831975"/>
            <a:ext cx="6921500" cy="8223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1658938" algn="l"/>
              </a:tabLst>
              <a:defRPr/>
            </a:pPr>
            <a:r>
              <a:rPr lang="en-US" b="1">
                <a:solidFill>
                  <a:srgbClr val="000000"/>
                </a:solidFill>
                <a:latin typeface="Courier New" pitchFamily="49" charset="0"/>
              </a:rPr>
              <a:t> </a:t>
            </a:r>
          </a:p>
        </p:txBody>
      </p:sp>
      <p:sp>
        <p:nvSpPr>
          <p:cNvPr id="15363" name="Rectangle 3"/>
          <p:cNvSpPr>
            <a:spLocks noGrp="1" noChangeArrowheads="1"/>
          </p:cNvSpPr>
          <p:nvPr>
            <p:ph type="title"/>
          </p:nvPr>
        </p:nvSpPr>
        <p:spPr/>
        <p:txBody>
          <a:bodyPr lIns="92075" tIns="46038" rIns="92075" bIns="46038" anchor="t"/>
          <a:lstStyle/>
          <a:p>
            <a:pPr fontAlgn="auto">
              <a:spcAft>
                <a:spcPts val="0"/>
              </a:spcAft>
              <a:defRPr/>
            </a:pPr>
            <a:r>
              <a:rPr lang="en-US">
                <a:latin typeface="Trebuchet MS" pitchFamily="34" charset="0"/>
              </a:rPr>
              <a:t>Selecting Specific Columns</a:t>
            </a:r>
          </a:p>
        </p:txBody>
      </p:sp>
      <p:sp>
        <p:nvSpPr>
          <p:cNvPr id="14340" name="Rectangle 4"/>
          <p:cNvSpPr>
            <a:spLocks noChangeArrowheads="1"/>
          </p:cNvSpPr>
          <p:nvPr/>
        </p:nvSpPr>
        <p:spPr bwMode="blackWhite">
          <a:xfrm>
            <a:off x="914400" y="1792288"/>
            <a:ext cx="731520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200150" algn="l"/>
                <a:tab pos="1658938" algn="l"/>
              </a:tabLst>
              <a:defRPr>
                <a:solidFill>
                  <a:schemeClr val="tx1"/>
                </a:solidFill>
                <a:latin typeface="Arial" charset="0"/>
              </a:defRPr>
            </a:lvl1pPr>
            <a:lvl2pPr marL="742950" indent="-285750">
              <a:tabLst>
                <a:tab pos="1200150" algn="l"/>
                <a:tab pos="1658938" algn="l"/>
              </a:tabLst>
              <a:defRPr>
                <a:solidFill>
                  <a:schemeClr val="tx1"/>
                </a:solidFill>
                <a:latin typeface="Arial" charset="0"/>
              </a:defRPr>
            </a:lvl2pPr>
            <a:lvl3pPr marL="1143000" indent="-228600">
              <a:tabLst>
                <a:tab pos="1200150" algn="l"/>
                <a:tab pos="1658938" algn="l"/>
              </a:tabLst>
              <a:defRPr>
                <a:solidFill>
                  <a:schemeClr val="tx1"/>
                </a:solidFill>
                <a:latin typeface="Arial" charset="0"/>
              </a:defRPr>
            </a:lvl3pPr>
            <a:lvl4pPr marL="1600200" indent="-228600">
              <a:tabLst>
                <a:tab pos="1200150" algn="l"/>
                <a:tab pos="1658938" algn="l"/>
              </a:tabLst>
              <a:defRPr>
                <a:solidFill>
                  <a:schemeClr val="tx1"/>
                </a:solidFill>
                <a:latin typeface="Arial" charset="0"/>
              </a:defRPr>
            </a:lvl4pPr>
            <a:lvl5pPr marL="2057400" indent="-228600">
              <a:tabLst>
                <a:tab pos="1200150" algn="l"/>
                <a:tab pos="1658938" algn="l"/>
              </a:tabLst>
              <a:defRPr>
                <a:solidFill>
                  <a:schemeClr val="tx1"/>
                </a:solidFill>
                <a:latin typeface="Arial" charset="0"/>
              </a:defRPr>
            </a:lvl5pPr>
            <a:lvl6pPr marL="2514600" indent="-228600" eaLnBrk="0" fontAlgn="base" hangingPunct="0">
              <a:spcBef>
                <a:spcPct val="0"/>
              </a:spcBef>
              <a:spcAft>
                <a:spcPct val="0"/>
              </a:spcAft>
              <a:tabLst>
                <a:tab pos="1200150" algn="l"/>
                <a:tab pos="1658938" algn="l"/>
              </a:tabLst>
              <a:defRPr>
                <a:solidFill>
                  <a:schemeClr val="tx1"/>
                </a:solidFill>
                <a:latin typeface="Arial" charset="0"/>
              </a:defRPr>
            </a:lvl6pPr>
            <a:lvl7pPr marL="2971800" indent="-228600" eaLnBrk="0" fontAlgn="base" hangingPunct="0">
              <a:spcBef>
                <a:spcPct val="0"/>
              </a:spcBef>
              <a:spcAft>
                <a:spcPct val="0"/>
              </a:spcAft>
              <a:tabLst>
                <a:tab pos="1200150" algn="l"/>
                <a:tab pos="1658938" algn="l"/>
              </a:tabLst>
              <a:defRPr>
                <a:solidFill>
                  <a:schemeClr val="tx1"/>
                </a:solidFill>
                <a:latin typeface="Arial" charset="0"/>
              </a:defRPr>
            </a:lvl7pPr>
            <a:lvl8pPr marL="3429000" indent="-228600" eaLnBrk="0" fontAlgn="base" hangingPunct="0">
              <a:spcBef>
                <a:spcPct val="0"/>
              </a:spcBef>
              <a:spcAft>
                <a:spcPct val="0"/>
              </a:spcAft>
              <a:tabLst>
                <a:tab pos="1200150" algn="l"/>
                <a:tab pos="1658938" algn="l"/>
              </a:tabLst>
              <a:defRPr>
                <a:solidFill>
                  <a:schemeClr val="tx1"/>
                </a:solidFill>
                <a:latin typeface="Arial" charset="0"/>
              </a:defRPr>
            </a:lvl8pPr>
            <a:lvl9pPr marL="3886200" indent="-228600" eaLnBrk="0" fontAlgn="base" hangingPunct="0">
              <a:spcBef>
                <a:spcPct val="0"/>
              </a:spcBef>
              <a:spcAft>
                <a:spcPct val="0"/>
              </a:spcAft>
              <a:tabLst>
                <a:tab pos="1200150" algn="l"/>
                <a:tab pos="1658938" algn="l"/>
              </a:tabLst>
              <a:defRPr>
                <a:solidFill>
                  <a:schemeClr val="tx1"/>
                </a:solidFill>
                <a:latin typeface="Arial" charset="0"/>
              </a:defRPr>
            </a:lvl9pPr>
          </a:lstStyle>
          <a:p>
            <a:r>
              <a:rPr lang="en-US" altLang="en-US" b="1">
                <a:solidFill>
                  <a:srgbClr val="000000"/>
                </a:solidFill>
                <a:latin typeface="Courier New" pitchFamily="49" charset="0"/>
              </a:rPr>
              <a:t>SELECT department_id, location_id</a:t>
            </a:r>
          </a:p>
          <a:p>
            <a:r>
              <a:rPr lang="en-US" altLang="en-US" b="1">
                <a:solidFill>
                  <a:srgbClr val="000000"/>
                </a:solidFill>
                <a:latin typeface="Courier New" pitchFamily="49" charset="0"/>
              </a:rPr>
              <a:t>FROM   departments;</a:t>
            </a:r>
          </a:p>
        </p:txBody>
      </p:sp>
      <p:sp>
        <p:nvSpPr>
          <p:cNvPr id="14341" name="Rectangle 5"/>
          <p:cNvSpPr>
            <a:spLocks noChangeArrowheads="1"/>
          </p:cNvSpPr>
          <p:nvPr/>
        </p:nvSpPr>
        <p:spPr bwMode="ltGray">
          <a:xfrm>
            <a:off x="1909763" y="1936750"/>
            <a:ext cx="3667125" cy="320675"/>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pic>
        <p:nvPicPr>
          <p:cNvPr id="1434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7100" y="2835275"/>
            <a:ext cx="6953250"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1434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7100" y="4821238"/>
            <a:ext cx="69723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3207556655"/>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04800" y="1371600"/>
            <a:ext cx="8326438" cy="641239"/>
          </a:xfrm>
        </p:spPr>
        <p:txBody>
          <a:bodyPr lIns="92075" tIns="46038" rIns="92075" bIns="46038" anchor="t"/>
          <a:lstStyle/>
          <a:p>
            <a:pPr fontAlgn="auto">
              <a:spcAft>
                <a:spcPts val="0"/>
              </a:spcAft>
              <a:defRPr/>
            </a:pPr>
            <a:r>
              <a:rPr lang="en-US" dirty="0">
                <a:latin typeface="Trebuchet MS" pitchFamily="34" charset="0"/>
              </a:rPr>
              <a:t>Arithmetic Expressions</a:t>
            </a:r>
          </a:p>
        </p:txBody>
      </p:sp>
      <p:sp>
        <p:nvSpPr>
          <p:cNvPr id="15363" name="Rectangle 3"/>
          <p:cNvSpPr>
            <a:spLocks noGrp="1" noChangeArrowheads="1"/>
          </p:cNvSpPr>
          <p:nvPr>
            <p:ph idx="1"/>
          </p:nvPr>
        </p:nvSpPr>
        <p:spPr>
          <a:xfrm>
            <a:off x="483394" y="2133600"/>
            <a:ext cx="8229600" cy="1066800"/>
          </a:xfrm>
        </p:spPr>
        <p:txBody>
          <a:bodyPr lIns="92075" tIns="46038" rIns="92075" bIns="46038">
            <a:spAutoFit/>
          </a:bodyPr>
          <a:lstStyle/>
          <a:p>
            <a:pPr marL="0" indent="0" defTabSz="346075">
              <a:buFontTx/>
              <a:buNone/>
              <a:tabLst>
                <a:tab pos="571500" algn="l"/>
              </a:tabLst>
            </a:pPr>
            <a:r>
              <a:rPr lang="en-US" altLang="en-US" smtClean="0">
                <a:latin typeface="Trebuchet MS" pitchFamily="34" charset="0"/>
              </a:rPr>
              <a:t>Create expressions with number and date data by using arithmetic operators.</a:t>
            </a:r>
          </a:p>
        </p:txBody>
      </p:sp>
      <p:sp>
        <p:nvSpPr>
          <p:cNvPr id="15364" name="Rectangle 4"/>
          <p:cNvSpPr>
            <a:spLocks noChangeArrowheads="1"/>
          </p:cNvSpPr>
          <p:nvPr/>
        </p:nvSpPr>
        <p:spPr bwMode="blackWhite">
          <a:xfrm>
            <a:off x="2045494" y="3440113"/>
            <a:ext cx="1293813" cy="2428875"/>
          </a:xfrm>
          <a:prstGeom prst="rect">
            <a:avLst/>
          </a:prstGeom>
          <a:solidFill>
            <a:srgbClr val="FFCC99"/>
          </a:solidFill>
          <a:ln w="25400">
            <a:solidFill>
              <a:srgbClr val="000000"/>
            </a:solidFill>
            <a:miter lim="800000"/>
            <a:headEnd/>
            <a:tailEnd/>
          </a:ln>
        </p:spPr>
        <p:txBody>
          <a:bodyPr lIns="92075" tIns="46038" rIns="92075" bIns="46038">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nSpc>
                <a:spcPct val="120000"/>
              </a:lnSpc>
              <a:spcBef>
                <a:spcPct val="60000"/>
              </a:spcBef>
            </a:pPr>
            <a:r>
              <a:rPr lang="en-US" altLang="en-US" b="1">
                <a:solidFill>
                  <a:srgbClr val="000000"/>
                </a:solidFill>
              </a:rPr>
              <a:t>Operator</a:t>
            </a:r>
          </a:p>
          <a:p>
            <a:pPr algn="ctr">
              <a:lnSpc>
                <a:spcPct val="120000"/>
              </a:lnSpc>
              <a:spcBef>
                <a:spcPct val="60000"/>
              </a:spcBef>
            </a:pPr>
            <a:r>
              <a:rPr lang="en-US" altLang="en-US" b="1">
                <a:solidFill>
                  <a:srgbClr val="000000"/>
                </a:solidFill>
              </a:rPr>
              <a:t>+</a:t>
            </a:r>
          </a:p>
          <a:p>
            <a:pPr algn="ctr">
              <a:lnSpc>
                <a:spcPct val="120000"/>
              </a:lnSpc>
              <a:spcBef>
                <a:spcPct val="60000"/>
              </a:spcBef>
            </a:pPr>
            <a:r>
              <a:rPr lang="en-US" altLang="en-US" b="1">
                <a:solidFill>
                  <a:srgbClr val="000000"/>
                </a:solidFill>
              </a:rPr>
              <a:t>-</a:t>
            </a:r>
          </a:p>
          <a:p>
            <a:pPr algn="ctr">
              <a:lnSpc>
                <a:spcPct val="120000"/>
              </a:lnSpc>
              <a:spcBef>
                <a:spcPct val="60000"/>
              </a:spcBef>
            </a:pPr>
            <a:r>
              <a:rPr lang="en-US" altLang="en-US" b="1">
                <a:solidFill>
                  <a:srgbClr val="000000"/>
                </a:solidFill>
              </a:rPr>
              <a:t>*</a:t>
            </a:r>
          </a:p>
          <a:p>
            <a:pPr algn="ctr">
              <a:lnSpc>
                <a:spcPct val="120000"/>
              </a:lnSpc>
              <a:spcBef>
                <a:spcPct val="60000"/>
              </a:spcBef>
            </a:pPr>
            <a:r>
              <a:rPr lang="en-US" altLang="en-US" b="1">
                <a:solidFill>
                  <a:srgbClr val="000000"/>
                </a:solidFill>
              </a:rPr>
              <a:t>      /       	</a:t>
            </a:r>
          </a:p>
        </p:txBody>
      </p:sp>
      <p:sp>
        <p:nvSpPr>
          <p:cNvPr id="15365" name="Rectangle 5"/>
          <p:cNvSpPr>
            <a:spLocks noChangeArrowheads="1"/>
          </p:cNvSpPr>
          <p:nvPr/>
        </p:nvSpPr>
        <p:spPr bwMode="blackWhite">
          <a:xfrm>
            <a:off x="3344069" y="3440113"/>
            <a:ext cx="3883025" cy="2428875"/>
          </a:xfrm>
          <a:prstGeom prst="rect">
            <a:avLst/>
          </a:prstGeom>
          <a:solidFill>
            <a:srgbClr val="FFCC99"/>
          </a:solidFill>
          <a:ln w="25400">
            <a:solidFill>
              <a:srgbClr val="000000"/>
            </a:solidFill>
            <a:miter lim="800000"/>
            <a:headEnd/>
            <a:tailEnd/>
          </a:ln>
        </p:spPr>
        <p:txBody>
          <a:bodyPr lIns="92075" tIns="46038" rIns="92075" bIns="46038">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nSpc>
                <a:spcPct val="120000"/>
              </a:lnSpc>
              <a:spcBef>
                <a:spcPct val="60000"/>
              </a:spcBef>
            </a:pPr>
            <a:r>
              <a:rPr lang="en-US" altLang="en-US" b="1">
                <a:solidFill>
                  <a:srgbClr val="000000"/>
                </a:solidFill>
              </a:rPr>
              <a:t>Description</a:t>
            </a:r>
          </a:p>
          <a:p>
            <a:pPr>
              <a:lnSpc>
                <a:spcPct val="120000"/>
              </a:lnSpc>
              <a:spcBef>
                <a:spcPct val="60000"/>
              </a:spcBef>
            </a:pPr>
            <a:r>
              <a:rPr lang="en-US" altLang="en-US" b="1">
                <a:solidFill>
                  <a:srgbClr val="000000"/>
                </a:solidFill>
              </a:rPr>
              <a:t>Add</a:t>
            </a:r>
          </a:p>
          <a:p>
            <a:pPr>
              <a:lnSpc>
                <a:spcPct val="120000"/>
              </a:lnSpc>
              <a:spcBef>
                <a:spcPct val="60000"/>
              </a:spcBef>
            </a:pPr>
            <a:r>
              <a:rPr lang="en-US" altLang="en-US" b="1">
                <a:solidFill>
                  <a:srgbClr val="000000"/>
                </a:solidFill>
              </a:rPr>
              <a:t>Subtract </a:t>
            </a:r>
          </a:p>
          <a:p>
            <a:pPr>
              <a:lnSpc>
                <a:spcPct val="120000"/>
              </a:lnSpc>
              <a:spcBef>
                <a:spcPct val="60000"/>
              </a:spcBef>
            </a:pPr>
            <a:r>
              <a:rPr lang="en-US" altLang="en-US" b="1">
                <a:solidFill>
                  <a:srgbClr val="000000"/>
                </a:solidFill>
              </a:rPr>
              <a:t>Multiply </a:t>
            </a:r>
          </a:p>
          <a:p>
            <a:pPr>
              <a:lnSpc>
                <a:spcPct val="120000"/>
              </a:lnSpc>
              <a:spcBef>
                <a:spcPct val="60000"/>
              </a:spcBef>
            </a:pPr>
            <a:r>
              <a:rPr lang="en-US" altLang="en-US" b="1">
                <a:solidFill>
                  <a:srgbClr val="000000"/>
                </a:solidFill>
              </a:rPr>
              <a:t>Divide</a:t>
            </a:r>
          </a:p>
        </p:txBody>
      </p:sp>
      <p:sp>
        <p:nvSpPr>
          <p:cNvPr id="15366" name="Line 6"/>
          <p:cNvSpPr>
            <a:spLocks noChangeShapeType="1"/>
          </p:cNvSpPr>
          <p:nvPr/>
        </p:nvSpPr>
        <p:spPr bwMode="auto">
          <a:xfrm flipV="1">
            <a:off x="2035969" y="3867150"/>
            <a:ext cx="5176838" cy="6350"/>
          </a:xfrm>
          <a:prstGeom prst="line">
            <a:avLst/>
          </a:prstGeom>
          <a:noFill/>
          <a:ln w="508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5367" name="Line 7"/>
          <p:cNvSpPr>
            <a:spLocks noChangeShapeType="1"/>
          </p:cNvSpPr>
          <p:nvPr/>
        </p:nvSpPr>
        <p:spPr bwMode="auto">
          <a:xfrm>
            <a:off x="2039144" y="4867275"/>
            <a:ext cx="5183188"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5368" name="Line 8"/>
          <p:cNvSpPr>
            <a:spLocks noChangeShapeType="1"/>
          </p:cNvSpPr>
          <p:nvPr/>
        </p:nvSpPr>
        <p:spPr bwMode="auto">
          <a:xfrm>
            <a:off x="2045494" y="4362450"/>
            <a:ext cx="51911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5369" name="Line 9"/>
          <p:cNvSpPr>
            <a:spLocks noChangeShapeType="1"/>
          </p:cNvSpPr>
          <p:nvPr/>
        </p:nvSpPr>
        <p:spPr bwMode="auto">
          <a:xfrm>
            <a:off x="2045494" y="5360988"/>
            <a:ext cx="5176838"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667823993"/>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9313" y="4917075"/>
            <a:ext cx="69342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23555" name="Rectangle 3"/>
          <p:cNvSpPr>
            <a:spLocks noChangeArrowheads="1"/>
          </p:cNvSpPr>
          <p:nvPr/>
        </p:nvSpPr>
        <p:spPr bwMode="blackWhite">
          <a:xfrm>
            <a:off x="849313" y="2200862"/>
            <a:ext cx="6948487" cy="8223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1658938" algn="l"/>
              </a:tabLst>
              <a:defRPr/>
            </a:pPr>
            <a:r>
              <a:rPr lang="en-US" b="1">
                <a:solidFill>
                  <a:srgbClr val="000000"/>
                </a:solidFill>
                <a:latin typeface="Courier New" pitchFamily="49" charset="0"/>
              </a:rPr>
              <a:t> </a:t>
            </a:r>
          </a:p>
        </p:txBody>
      </p:sp>
      <p:sp>
        <p:nvSpPr>
          <p:cNvPr id="23556" name="Rectangle 4"/>
          <p:cNvSpPr>
            <a:spLocks noGrp="1" noChangeArrowheads="1"/>
          </p:cNvSpPr>
          <p:nvPr>
            <p:ph type="title"/>
          </p:nvPr>
        </p:nvSpPr>
        <p:spPr>
          <a:xfrm>
            <a:off x="162719" y="1371600"/>
            <a:ext cx="8326438" cy="641239"/>
          </a:xfrm>
        </p:spPr>
        <p:txBody>
          <a:bodyPr lIns="92075" tIns="46038" rIns="92075" bIns="46038" anchor="t"/>
          <a:lstStyle/>
          <a:p>
            <a:pPr fontAlgn="auto">
              <a:spcAft>
                <a:spcPts val="0"/>
              </a:spcAft>
              <a:defRPr/>
            </a:pPr>
            <a:r>
              <a:rPr lang="en-US" dirty="0">
                <a:latin typeface="Trebuchet MS" pitchFamily="34" charset="0"/>
              </a:rPr>
              <a:t>Using Arithmetic Operators</a:t>
            </a:r>
          </a:p>
        </p:txBody>
      </p:sp>
      <p:sp>
        <p:nvSpPr>
          <p:cNvPr id="16389" name="Rectangle 5"/>
          <p:cNvSpPr>
            <a:spLocks noChangeArrowheads="1"/>
          </p:cNvSpPr>
          <p:nvPr/>
        </p:nvSpPr>
        <p:spPr bwMode="blackWhite">
          <a:xfrm>
            <a:off x="906463" y="2188162"/>
            <a:ext cx="729138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200150" algn="l"/>
                <a:tab pos="1658938" algn="l"/>
              </a:tabLst>
              <a:defRPr>
                <a:solidFill>
                  <a:schemeClr val="tx1"/>
                </a:solidFill>
                <a:latin typeface="Arial" charset="0"/>
              </a:defRPr>
            </a:lvl1pPr>
            <a:lvl2pPr marL="742950" indent="-285750">
              <a:tabLst>
                <a:tab pos="1200150" algn="l"/>
                <a:tab pos="1658938" algn="l"/>
              </a:tabLst>
              <a:defRPr>
                <a:solidFill>
                  <a:schemeClr val="tx1"/>
                </a:solidFill>
                <a:latin typeface="Arial" charset="0"/>
              </a:defRPr>
            </a:lvl2pPr>
            <a:lvl3pPr marL="1143000" indent="-228600">
              <a:tabLst>
                <a:tab pos="1200150" algn="l"/>
                <a:tab pos="1658938" algn="l"/>
              </a:tabLst>
              <a:defRPr>
                <a:solidFill>
                  <a:schemeClr val="tx1"/>
                </a:solidFill>
                <a:latin typeface="Arial" charset="0"/>
              </a:defRPr>
            </a:lvl3pPr>
            <a:lvl4pPr marL="1600200" indent="-228600">
              <a:tabLst>
                <a:tab pos="1200150" algn="l"/>
                <a:tab pos="1658938" algn="l"/>
              </a:tabLst>
              <a:defRPr>
                <a:solidFill>
                  <a:schemeClr val="tx1"/>
                </a:solidFill>
                <a:latin typeface="Arial" charset="0"/>
              </a:defRPr>
            </a:lvl4pPr>
            <a:lvl5pPr marL="2057400" indent="-228600">
              <a:tabLst>
                <a:tab pos="1200150" algn="l"/>
                <a:tab pos="1658938" algn="l"/>
              </a:tabLst>
              <a:defRPr>
                <a:solidFill>
                  <a:schemeClr val="tx1"/>
                </a:solidFill>
                <a:latin typeface="Arial" charset="0"/>
              </a:defRPr>
            </a:lvl5pPr>
            <a:lvl6pPr marL="2514600" indent="-228600" eaLnBrk="0" fontAlgn="base" hangingPunct="0">
              <a:spcBef>
                <a:spcPct val="0"/>
              </a:spcBef>
              <a:spcAft>
                <a:spcPct val="0"/>
              </a:spcAft>
              <a:tabLst>
                <a:tab pos="1200150" algn="l"/>
                <a:tab pos="1658938" algn="l"/>
              </a:tabLst>
              <a:defRPr>
                <a:solidFill>
                  <a:schemeClr val="tx1"/>
                </a:solidFill>
                <a:latin typeface="Arial" charset="0"/>
              </a:defRPr>
            </a:lvl6pPr>
            <a:lvl7pPr marL="2971800" indent="-228600" eaLnBrk="0" fontAlgn="base" hangingPunct="0">
              <a:spcBef>
                <a:spcPct val="0"/>
              </a:spcBef>
              <a:spcAft>
                <a:spcPct val="0"/>
              </a:spcAft>
              <a:tabLst>
                <a:tab pos="1200150" algn="l"/>
                <a:tab pos="1658938" algn="l"/>
              </a:tabLst>
              <a:defRPr>
                <a:solidFill>
                  <a:schemeClr val="tx1"/>
                </a:solidFill>
                <a:latin typeface="Arial" charset="0"/>
              </a:defRPr>
            </a:lvl7pPr>
            <a:lvl8pPr marL="3429000" indent="-228600" eaLnBrk="0" fontAlgn="base" hangingPunct="0">
              <a:spcBef>
                <a:spcPct val="0"/>
              </a:spcBef>
              <a:spcAft>
                <a:spcPct val="0"/>
              </a:spcAft>
              <a:tabLst>
                <a:tab pos="1200150" algn="l"/>
                <a:tab pos="1658938" algn="l"/>
              </a:tabLst>
              <a:defRPr>
                <a:solidFill>
                  <a:schemeClr val="tx1"/>
                </a:solidFill>
                <a:latin typeface="Arial" charset="0"/>
              </a:defRPr>
            </a:lvl8pPr>
            <a:lvl9pPr marL="3886200" indent="-228600" eaLnBrk="0" fontAlgn="base" hangingPunct="0">
              <a:spcBef>
                <a:spcPct val="0"/>
              </a:spcBef>
              <a:spcAft>
                <a:spcPct val="0"/>
              </a:spcAft>
              <a:tabLst>
                <a:tab pos="1200150" algn="l"/>
                <a:tab pos="1658938" algn="l"/>
              </a:tabLst>
              <a:defRPr>
                <a:solidFill>
                  <a:schemeClr val="tx1"/>
                </a:solidFill>
                <a:latin typeface="Arial" charset="0"/>
              </a:defRPr>
            </a:lvl9pPr>
          </a:lstStyle>
          <a:p>
            <a:r>
              <a:rPr lang="en-US" altLang="en-US" b="1">
                <a:solidFill>
                  <a:srgbClr val="000000"/>
                </a:solidFill>
                <a:latin typeface="Courier New" pitchFamily="49" charset="0"/>
              </a:rPr>
              <a:t>SELECT last_name, salary, salary + 300</a:t>
            </a:r>
          </a:p>
          <a:p>
            <a:r>
              <a:rPr lang="en-US" altLang="en-US" b="1">
                <a:solidFill>
                  <a:srgbClr val="000000"/>
                </a:solidFill>
                <a:latin typeface="Courier New" pitchFamily="49" charset="0"/>
              </a:rPr>
              <a:t>FROM   employees;</a:t>
            </a:r>
          </a:p>
        </p:txBody>
      </p:sp>
      <p:sp>
        <p:nvSpPr>
          <p:cNvPr id="16390" name="Rectangle 6"/>
          <p:cNvSpPr>
            <a:spLocks noChangeArrowheads="1"/>
          </p:cNvSpPr>
          <p:nvPr/>
        </p:nvSpPr>
        <p:spPr bwMode="ltGray">
          <a:xfrm>
            <a:off x="4494213" y="2318337"/>
            <a:ext cx="1762125" cy="320675"/>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16391" name="Text Box 7"/>
          <p:cNvSpPr txBox="1">
            <a:spLocks noChangeArrowheads="1"/>
          </p:cNvSpPr>
          <p:nvPr/>
        </p:nvSpPr>
        <p:spPr bwMode="auto">
          <a:xfrm>
            <a:off x="841375" y="4545600"/>
            <a:ext cx="36671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a:defRPr>
                <a:solidFill>
                  <a:schemeClr val="tx1"/>
                </a:solidFill>
                <a:latin typeface="Arial" charset="0"/>
              </a:defRPr>
            </a:lvl1pPr>
            <a:lvl2pPr marL="742950" indent="-285750" defTabSz="822325">
              <a:defRPr>
                <a:solidFill>
                  <a:schemeClr val="tx1"/>
                </a:solidFill>
                <a:latin typeface="Arial" charset="0"/>
              </a:defRPr>
            </a:lvl2pPr>
            <a:lvl3pPr marL="1143000" indent="-228600" defTabSz="822325">
              <a:defRPr>
                <a:solidFill>
                  <a:schemeClr val="tx1"/>
                </a:solidFill>
                <a:latin typeface="Arial" charset="0"/>
              </a:defRPr>
            </a:lvl3pPr>
            <a:lvl4pPr marL="1600200" indent="-228600" defTabSz="822325">
              <a:defRPr>
                <a:solidFill>
                  <a:schemeClr val="tx1"/>
                </a:solidFill>
                <a:latin typeface="Arial" charset="0"/>
              </a:defRPr>
            </a:lvl4pPr>
            <a:lvl5pPr marL="2057400" indent="-228600" defTabSz="822325">
              <a:defRPr>
                <a:solidFill>
                  <a:schemeClr val="tx1"/>
                </a:solidFill>
                <a:latin typeface="Arial" charset="0"/>
              </a:defRPr>
            </a:lvl5pPr>
            <a:lvl6pPr marL="2514600" indent="-228600" defTabSz="822325" eaLnBrk="0" fontAlgn="base" hangingPunct="0">
              <a:spcBef>
                <a:spcPct val="0"/>
              </a:spcBef>
              <a:spcAft>
                <a:spcPct val="0"/>
              </a:spcAft>
              <a:defRPr>
                <a:solidFill>
                  <a:schemeClr val="tx1"/>
                </a:solidFill>
                <a:latin typeface="Arial" charset="0"/>
              </a:defRPr>
            </a:lvl6pPr>
            <a:lvl7pPr marL="2971800" indent="-228600" defTabSz="822325" eaLnBrk="0" fontAlgn="base" hangingPunct="0">
              <a:spcBef>
                <a:spcPct val="0"/>
              </a:spcBef>
              <a:spcAft>
                <a:spcPct val="0"/>
              </a:spcAft>
              <a:defRPr>
                <a:solidFill>
                  <a:schemeClr val="tx1"/>
                </a:solidFill>
                <a:latin typeface="Arial" charset="0"/>
              </a:defRPr>
            </a:lvl7pPr>
            <a:lvl8pPr marL="3429000" indent="-228600" defTabSz="822325" eaLnBrk="0" fontAlgn="base" hangingPunct="0">
              <a:spcBef>
                <a:spcPct val="0"/>
              </a:spcBef>
              <a:spcAft>
                <a:spcPct val="0"/>
              </a:spcAft>
              <a:defRPr>
                <a:solidFill>
                  <a:schemeClr val="tx1"/>
                </a:solidFill>
                <a:latin typeface="Arial" charset="0"/>
              </a:defRPr>
            </a:lvl8pPr>
            <a:lvl9pPr marL="3886200" indent="-228600" defTabSz="822325" eaLnBrk="0" fontAlgn="base" hangingPunct="0">
              <a:spcBef>
                <a:spcPct val="0"/>
              </a:spcBef>
              <a:spcAft>
                <a:spcPct val="0"/>
              </a:spcAft>
              <a:defRPr>
                <a:solidFill>
                  <a:schemeClr val="tx1"/>
                </a:solidFill>
                <a:latin typeface="Arial" charset="0"/>
              </a:defRPr>
            </a:lvl9pPr>
          </a:lstStyle>
          <a:p>
            <a:pPr algn="ctr" eaLnBrk="1" hangingPunct="1">
              <a:buClr>
                <a:srgbClr val="000000"/>
              </a:buClr>
              <a:buFont typeface="Arial" charset="0"/>
              <a:buNone/>
            </a:pPr>
            <a:r>
              <a:rPr lang="en-US" altLang="en-US" sz="2400" b="1"/>
              <a:t>…</a:t>
            </a:r>
          </a:p>
        </p:txBody>
      </p:sp>
      <p:pic>
        <p:nvPicPr>
          <p:cNvPr id="1639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313" y="3339100"/>
            <a:ext cx="695325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16393"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9313" y="5802900"/>
            <a:ext cx="6943725" cy="17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2115483249"/>
      </p:ext>
    </p:extLst>
  </p:cSld>
  <p:clrMapOvr>
    <a:masterClrMapping/>
  </p:clrMapOvr>
  <p:transition spd="slow">
    <p:cut/>
  </p:transition>
</p:sld>
</file>

<file path=ppt/theme/theme1.xml><?xml version="1.0" encoding="utf-8"?>
<a:theme xmlns:a="http://schemas.openxmlformats.org/drawingml/2006/main" name="ind_1977_slide">
  <a:themeElements>
    <a:clrScheme name="ind_1977_slide 1">
      <a:dk1>
        <a:srgbClr val="000000"/>
      </a:dk1>
      <a:lt1>
        <a:srgbClr val="B9D3EE"/>
      </a:lt1>
      <a:dk2>
        <a:srgbClr val="000000"/>
      </a:dk2>
      <a:lt2>
        <a:srgbClr val="B2B2B2"/>
      </a:lt2>
      <a:accent1>
        <a:srgbClr val="D2E3F4"/>
      </a:accent1>
      <a:accent2>
        <a:srgbClr val="679FDA"/>
      </a:accent2>
      <a:accent3>
        <a:srgbClr val="D9E6F5"/>
      </a:accent3>
      <a:accent4>
        <a:srgbClr val="000000"/>
      </a:accent4>
      <a:accent5>
        <a:srgbClr val="E5EFF8"/>
      </a:accent5>
      <a:accent6>
        <a:srgbClr val="5D90C5"/>
      </a:accent6>
      <a:hlink>
        <a:srgbClr val="2865A4"/>
      </a:hlink>
      <a:folHlink>
        <a:srgbClr val="2E4C6B"/>
      </a:folHlink>
    </a:clrScheme>
    <a:fontScheme name="ind_1977_slid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ind_1977_slide 1">
        <a:dk1>
          <a:srgbClr val="000000"/>
        </a:dk1>
        <a:lt1>
          <a:srgbClr val="B9D3EE"/>
        </a:lt1>
        <a:dk2>
          <a:srgbClr val="000000"/>
        </a:dk2>
        <a:lt2>
          <a:srgbClr val="B2B2B2"/>
        </a:lt2>
        <a:accent1>
          <a:srgbClr val="D2E3F4"/>
        </a:accent1>
        <a:accent2>
          <a:srgbClr val="679FDA"/>
        </a:accent2>
        <a:accent3>
          <a:srgbClr val="D9E6F5"/>
        </a:accent3>
        <a:accent4>
          <a:srgbClr val="000000"/>
        </a:accent4>
        <a:accent5>
          <a:srgbClr val="E5EFF8"/>
        </a:accent5>
        <a:accent6>
          <a:srgbClr val="5D90C5"/>
        </a:accent6>
        <a:hlink>
          <a:srgbClr val="2865A4"/>
        </a:hlink>
        <a:folHlink>
          <a:srgbClr val="2E4C6B"/>
        </a:folHlink>
      </a:clrScheme>
      <a:clrMap bg1="lt1" tx1="dk1" bg2="lt2" tx2="dk2" accent1="accent1" accent2="accent2" accent3="accent3" accent4="accent4" accent5="accent5" accent6="accent6" hlink="hlink" folHlink="folHlink"/>
    </a:extraClrScheme>
    <a:extraClrScheme>
      <a:clrScheme name="ind_1977_slide 2">
        <a:dk1>
          <a:srgbClr val="000000"/>
        </a:dk1>
        <a:lt1>
          <a:srgbClr val="B9D3EE"/>
        </a:lt1>
        <a:dk2>
          <a:srgbClr val="000000"/>
        </a:dk2>
        <a:lt2>
          <a:srgbClr val="B2B2B2"/>
        </a:lt2>
        <a:accent1>
          <a:srgbClr val="66B9CC"/>
        </a:accent1>
        <a:accent2>
          <a:srgbClr val="6666CC"/>
        </a:accent2>
        <a:accent3>
          <a:srgbClr val="D9E6F5"/>
        </a:accent3>
        <a:accent4>
          <a:srgbClr val="000000"/>
        </a:accent4>
        <a:accent5>
          <a:srgbClr val="B8D9E2"/>
        </a:accent5>
        <a:accent6>
          <a:srgbClr val="5C5CB9"/>
        </a:accent6>
        <a:hlink>
          <a:srgbClr val="2E4C6B"/>
        </a:hlink>
        <a:folHlink>
          <a:srgbClr val="2E2E6B"/>
        </a:folHlink>
      </a:clrScheme>
      <a:clrMap bg1="lt1" tx1="dk1" bg2="lt2" tx2="dk2" accent1="accent1" accent2="accent2" accent3="accent3" accent4="accent4" accent5="accent5" accent6="accent6" hlink="hlink" folHlink="folHlink"/>
    </a:extraClrScheme>
    <a:extraClrScheme>
      <a:clrScheme name="ind_1977_slide 3">
        <a:dk1>
          <a:srgbClr val="000000"/>
        </a:dk1>
        <a:lt1>
          <a:srgbClr val="B9D3EE"/>
        </a:lt1>
        <a:dk2>
          <a:srgbClr val="000000"/>
        </a:dk2>
        <a:lt2>
          <a:srgbClr val="B2B2B2"/>
        </a:lt2>
        <a:accent1>
          <a:srgbClr val="C56230"/>
        </a:accent1>
        <a:accent2>
          <a:srgbClr val="B69715"/>
        </a:accent2>
        <a:accent3>
          <a:srgbClr val="D9E6F5"/>
        </a:accent3>
        <a:accent4>
          <a:srgbClr val="000000"/>
        </a:accent4>
        <a:accent5>
          <a:srgbClr val="DFB7AD"/>
        </a:accent5>
        <a:accent6>
          <a:srgbClr val="A58812"/>
        </a:accent6>
        <a:hlink>
          <a:srgbClr val="2E4C6B"/>
        </a:hlink>
        <a:folHlink>
          <a:srgbClr val="6B512E"/>
        </a:folHlink>
      </a:clrScheme>
      <a:clrMap bg1="lt1" tx1="dk1" bg2="lt2" tx2="dk2" accent1="accent1" accent2="accent2" accent3="accent3" accent4="accent4" accent5="accent5" accent6="accent6" hlink="hlink" folHlink="folHlink"/>
    </a:extraClrScheme>
    <a:extraClrScheme>
      <a:clrScheme name="ind_1977_slide 4">
        <a:dk1>
          <a:srgbClr val="000000"/>
        </a:dk1>
        <a:lt1>
          <a:srgbClr val="B9D3EE"/>
        </a:lt1>
        <a:dk2>
          <a:srgbClr val="000000"/>
        </a:dk2>
        <a:lt2>
          <a:srgbClr val="B2B2B2"/>
        </a:lt2>
        <a:accent1>
          <a:srgbClr val="B46E17"/>
        </a:accent1>
        <a:accent2>
          <a:srgbClr val="A7BC2E"/>
        </a:accent2>
        <a:accent3>
          <a:srgbClr val="D9E6F5"/>
        </a:accent3>
        <a:accent4>
          <a:srgbClr val="000000"/>
        </a:accent4>
        <a:accent5>
          <a:srgbClr val="D6BAAB"/>
        </a:accent5>
        <a:accent6>
          <a:srgbClr val="97AA29"/>
        </a:accent6>
        <a:hlink>
          <a:srgbClr val="2E4C6B"/>
        </a:hlink>
        <a:folHlink>
          <a:srgbClr val="6B2E62"/>
        </a:folHlink>
      </a:clrScheme>
      <a:clrMap bg1="lt1" tx1="dk1" bg2="lt2" tx2="dk2" accent1="accent1" accent2="accent2" accent3="accent3" accent4="accent4" accent5="accent5" accent6="accent6" hlink="hlink" folHlink="folHlink"/>
    </a:extraClrScheme>
    <a:extraClrScheme>
      <a:clrScheme name="ind_1977_slide 5">
        <a:dk1>
          <a:srgbClr val="000000"/>
        </a:dk1>
        <a:lt1>
          <a:srgbClr val="FFFFFF"/>
        </a:lt1>
        <a:dk2>
          <a:srgbClr val="000000"/>
        </a:dk2>
        <a:lt2>
          <a:srgbClr val="B2B2B2"/>
        </a:lt2>
        <a:accent1>
          <a:srgbClr val="D2E3F4"/>
        </a:accent1>
        <a:accent2>
          <a:srgbClr val="679FDA"/>
        </a:accent2>
        <a:accent3>
          <a:srgbClr val="FFFFFF"/>
        </a:accent3>
        <a:accent4>
          <a:srgbClr val="000000"/>
        </a:accent4>
        <a:accent5>
          <a:srgbClr val="E5EFF8"/>
        </a:accent5>
        <a:accent6>
          <a:srgbClr val="5D90C5"/>
        </a:accent6>
        <a:hlink>
          <a:srgbClr val="2865A4"/>
        </a:hlink>
        <a:folHlink>
          <a:srgbClr val="2E4C6B"/>
        </a:folHlink>
      </a:clrScheme>
      <a:clrMap bg1="lt1" tx1="dk1" bg2="lt2" tx2="dk2" accent1="accent1" accent2="accent2" accent3="accent3" accent4="accent4" accent5="accent5" accent6="accent6" hlink="hlink" folHlink="folHlink"/>
    </a:extraClrScheme>
    <a:extraClrScheme>
      <a:clrScheme name="ind_1977_slide 6">
        <a:dk1>
          <a:srgbClr val="000000"/>
        </a:dk1>
        <a:lt1>
          <a:srgbClr val="FFFFFF"/>
        </a:lt1>
        <a:dk2>
          <a:srgbClr val="000000"/>
        </a:dk2>
        <a:lt2>
          <a:srgbClr val="B2B2B2"/>
        </a:lt2>
        <a:accent1>
          <a:srgbClr val="66B9CC"/>
        </a:accent1>
        <a:accent2>
          <a:srgbClr val="6666CC"/>
        </a:accent2>
        <a:accent3>
          <a:srgbClr val="FFFFFF"/>
        </a:accent3>
        <a:accent4>
          <a:srgbClr val="000000"/>
        </a:accent4>
        <a:accent5>
          <a:srgbClr val="B8D9E2"/>
        </a:accent5>
        <a:accent6>
          <a:srgbClr val="5C5CB9"/>
        </a:accent6>
        <a:hlink>
          <a:srgbClr val="2E4C6B"/>
        </a:hlink>
        <a:folHlink>
          <a:srgbClr val="2E2E6B"/>
        </a:folHlink>
      </a:clrScheme>
      <a:clrMap bg1="lt1" tx1="dk1" bg2="lt2" tx2="dk2" accent1="accent1" accent2="accent2" accent3="accent3" accent4="accent4" accent5="accent5" accent6="accent6" hlink="hlink" folHlink="folHlink"/>
    </a:extraClrScheme>
    <a:extraClrScheme>
      <a:clrScheme name="ind_1977_slide 7">
        <a:dk1>
          <a:srgbClr val="000000"/>
        </a:dk1>
        <a:lt1>
          <a:srgbClr val="FFFFFF"/>
        </a:lt1>
        <a:dk2>
          <a:srgbClr val="000000"/>
        </a:dk2>
        <a:lt2>
          <a:srgbClr val="B2B2B2"/>
        </a:lt2>
        <a:accent1>
          <a:srgbClr val="C56230"/>
        </a:accent1>
        <a:accent2>
          <a:srgbClr val="B69715"/>
        </a:accent2>
        <a:accent3>
          <a:srgbClr val="FFFFFF"/>
        </a:accent3>
        <a:accent4>
          <a:srgbClr val="000000"/>
        </a:accent4>
        <a:accent5>
          <a:srgbClr val="DFB7AD"/>
        </a:accent5>
        <a:accent6>
          <a:srgbClr val="A58812"/>
        </a:accent6>
        <a:hlink>
          <a:srgbClr val="2E4C6B"/>
        </a:hlink>
        <a:folHlink>
          <a:srgbClr val="6B512E"/>
        </a:folHlink>
      </a:clrScheme>
      <a:clrMap bg1="lt1" tx1="dk1" bg2="lt2" tx2="dk2" accent1="accent1" accent2="accent2" accent3="accent3" accent4="accent4" accent5="accent5" accent6="accent6" hlink="hlink" folHlink="folHlink"/>
    </a:extraClrScheme>
    <a:extraClrScheme>
      <a:clrScheme name="ind_1977_slide 8">
        <a:dk1>
          <a:srgbClr val="000000"/>
        </a:dk1>
        <a:lt1>
          <a:srgbClr val="FFFFFF"/>
        </a:lt1>
        <a:dk2>
          <a:srgbClr val="000000"/>
        </a:dk2>
        <a:lt2>
          <a:srgbClr val="B2B2B2"/>
        </a:lt2>
        <a:accent1>
          <a:srgbClr val="B46E17"/>
        </a:accent1>
        <a:accent2>
          <a:srgbClr val="A7BC2E"/>
        </a:accent2>
        <a:accent3>
          <a:srgbClr val="FFFFFF"/>
        </a:accent3>
        <a:accent4>
          <a:srgbClr val="000000"/>
        </a:accent4>
        <a:accent5>
          <a:srgbClr val="D6BAAB"/>
        </a:accent5>
        <a:accent6>
          <a:srgbClr val="97AA29"/>
        </a:accent6>
        <a:hlink>
          <a:srgbClr val="2E4C6B"/>
        </a:hlink>
        <a:folHlink>
          <a:srgbClr val="6B2E6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ind_1977_slide">
  <a:themeElements>
    <a:clrScheme name="1_ind_1977_slide 1">
      <a:dk1>
        <a:srgbClr val="000000"/>
      </a:dk1>
      <a:lt1>
        <a:srgbClr val="B9D3EE"/>
      </a:lt1>
      <a:dk2>
        <a:srgbClr val="000000"/>
      </a:dk2>
      <a:lt2>
        <a:srgbClr val="B2B2B2"/>
      </a:lt2>
      <a:accent1>
        <a:srgbClr val="D2E3F4"/>
      </a:accent1>
      <a:accent2>
        <a:srgbClr val="679FDA"/>
      </a:accent2>
      <a:accent3>
        <a:srgbClr val="D9E6F5"/>
      </a:accent3>
      <a:accent4>
        <a:srgbClr val="000000"/>
      </a:accent4>
      <a:accent5>
        <a:srgbClr val="E5EFF8"/>
      </a:accent5>
      <a:accent6>
        <a:srgbClr val="5D90C5"/>
      </a:accent6>
      <a:hlink>
        <a:srgbClr val="2865A4"/>
      </a:hlink>
      <a:folHlink>
        <a:srgbClr val="2E4C6B"/>
      </a:folHlink>
    </a:clrScheme>
    <a:fontScheme name="1_ind_1977_slid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ind_1977_slide 1">
        <a:dk1>
          <a:srgbClr val="000000"/>
        </a:dk1>
        <a:lt1>
          <a:srgbClr val="B9D3EE"/>
        </a:lt1>
        <a:dk2>
          <a:srgbClr val="000000"/>
        </a:dk2>
        <a:lt2>
          <a:srgbClr val="B2B2B2"/>
        </a:lt2>
        <a:accent1>
          <a:srgbClr val="D2E3F4"/>
        </a:accent1>
        <a:accent2>
          <a:srgbClr val="679FDA"/>
        </a:accent2>
        <a:accent3>
          <a:srgbClr val="D9E6F5"/>
        </a:accent3>
        <a:accent4>
          <a:srgbClr val="000000"/>
        </a:accent4>
        <a:accent5>
          <a:srgbClr val="E5EFF8"/>
        </a:accent5>
        <a:accent6>
          <a:srgbClr val="5D90C5"/>
        </a:accent6>
        <a:hlink>
          <a:srgbClr val="2865A4"/>
        </a:hlink>
        <a:folHlink>
          <a:srgbClr val="2E4C6B"/>
        </a:folHlink>
      </a:clrScheme>
      <a:clrMap bg1="lt1" tx1="dk1" bg2="lt2" tx2="dk2" accent1="accent1" accent2="accent2" accent3="accent3" accent4="accent4" accent5="accent5" accent6="accent6" hlink="hlink" folHlink="folHlink"/>
    </a:extraClrScheme>
    <a:extraClrScheme>
      <a:clrScheme name="1_ind_1977_slide 2">
        <a:dk1>
          <a:srgbClr val="000000"/>
        </a:dk1>
        <a:lt1>
          <a:srgbClr val="B9D3EE"/>
        </a:lt1>
        <a:dk2>
          <a:srgbClr val="000000"/>
        </a:dk2>
        <a:lt2>
          <a:srgbClr val="B2B2B2"/>
        </a:lt2>
        <a:accent1>
          <a:srgbClr val="66B9CC"/>
        </a:accent1>
        <a:accent2>
          <a:srgbClr val="6666CC"/>
        </a:accent2>
        <a:accent3>
          <a:srgbClr val="D9E6F5"/>
        </a:accent3>
        <a:accent4>
          <a:srgbClr val="000000"/>
        </a:accent4>
        <a:accent5>
          <a:srgbClr val="B8D9E2"/>
        </a:accent5>
        <a:accent6>
          <a:srgbClr val="5C5CB9"/>
        </a:accent6>
        <a:hlink>
          <a:srgbClr val="2E4C6B"/>
        </a:hlink>
        <a:folHlink>
          <a:srgbClr val="2E2E6B"/>
        </a:folHlink>
      </a:clrScheme>
      <a:clrMap bg1="lt1" tx1="dk1" bg2="lt2" tx2="dk2" accent1="accent1" accent2="accent2" accent3="accent3" accent4="accent4" accent5="accent5" accent6="accent6" hlink="hlink" folHlink="folHlink"/>
    </a:extraClrScheme>
    <a:extraClrScheme>
      <a:clrScheme name="1_ind_1977_slide 3">
        <a:dk1>
          <a:srgbClr val="000000"/>
        </a:dk1>
        <a:lt1>
          <a:srgbClr val="B9D3EE"/>
        </a:lt1>
        <a:dk2>
          <a:srgbClr val="000000"/>
        </a:dk2>
        <a:lt2>
          <a:srgbClr val="B2B2B2"/>
        </a:lt2>
        <a:accent1>
          <a:srgbClr val="C56230"/>
        </a:accent1>
        <a:accent2>
          <a:srgbClr val="B69715"/>
        </a:accent2>
        <a:accent3>
          <a:srgbClr val="D9E6F5"/>
        </a:accent3>
        <a:accent4>
          <a:srgbClr val="000000"/>
        </a:accent4>
        <a:accent5>
          <a:srgbClr val="DFB7AD"/>
        </a:accent5>
        <a:accent6>
          <a:srgbClr val="A58812"/>
        </a:accent6>
        <a:hlink>
          <a:srgbClr val="2E4C6B"/>
        </a:hlink>
        <a:folHlink>
          <a:srgbClr val="6B512E"/>
        </a:folHlink>
      </a:clrScheme>
      <a:clrMap bg1="lt1" tx1="dk1" bg2="lt2" tx2="dk2" accent1="accent1" accent2="accent2" accent3="accent3" accent4="accent4" accent5="accent5" accent6="accent6" hlink="hlink" folHlink="folHlink"/>
    </a:extraClrScheme>
    <a:extraClrScheme>
      <a:clrScheme name="1_ind_1977_slide 4">
        <a:dk1>
          <a:srgbClr val="000000"/>
        </a:dk1>
        <a:lt1>
          <a:srgbClr val="B9D3EE"/>
        </a:lt1>
        <a:dk2>
          <a:srgbClr val="000000"/>
        </a:dk2>
        <a:lt2>
          <a:srgbClr val="B2B2B2"/>
        </a:lt2>
        <a:accent1>
          <a:srgbClr val="B46E17"/>
        </a:accent1>
        <a:accent2>
          <a:srgbClr val="A7BC2E"/>
        </a:accent2>
        <a:accent3>
          <a:srgbClr val="D9E6F5"/>
        </a:accent3>
        <a:accent4>
          <a:srgbClr val="000000"/>
        </a:accent4>
        <a:accent5>
          <a:srgbClr val="D6BAAB"/>
        </a:accent5>
        <a:accent6>
          <a:srgbClr val="97AA29"/>
        </a:accent6>
        <a:hlink>
          <a:srgbClr val="2E4C6B"/>
        </a:hlink>
        <a:folHlink>
          <a:srgbClr val="6B2E62"/>
        </a:folHlink>
      </a:clrScheme>
      <a:clrMap bg1="lt1" tx1="dk1" bg2="lt2" tx2="dk2" accent1="accent1" accent2="accent2" accent3="accent3" accent4="accent4" accent5="accent5" accent6="accent6" hlink="hlink" folHlink="folHlink"/>
    </a:extraClrScheme>
    <a:extraClrScheme>
      <a:clrScheme name="1_ind_1977_slide 5">
        <a:dk1>
          <a:srgbClr val="000000"/>
        </a:dk1>
        <a:lt1>
          <a:srgbClr val="FFFFFF"/>
        </a:lt1>
        <a:dk2>
          <a:srgbClr val="000000"/>
        </a:dk2>
        <a:lt2>
          <a:srgbClr val="B2B2B2"/>
        </a:lt2>
        <a:accent1>
          <a:srgbClr val="D2E3F4"/>
        </a:accent1>
        <a:accent2>
          <a:srgbClr val="679FDA"/>
        </a:accent2>
        <a:accent3>
          <a:srgbClr val="FFFFFF"/>
        </a:accent3>
        <a:accent4>
          <a:srgbClr val="000000"/>
        </a:accent4>
        <a:accent5>
          <a:srgbClr val="E5EFF8"/>
        </a:accent5>
        <a:accent6>
          <a:srgbClr val="5D90C5"/>
        </a:accent6>
        <a:hlink>
          <a:srgbClr val="2865A4"/>
        </a:hlink>
        <a:folHlink>
          <a:srgbClr val="2E4C6B"/>
        </a:folHlink>
      </a:clrScheme>
      <a:clrMap bg1="lt1" tx1="dk1" bg2="lt2" tx2="dk2" accent1="accent1" accent2="accent2" accent3="accent3" accent4="accent4" accent5="accent5" accent6="accent6" hlink="hlink" folHlink="folHlink"/>
    </a:extraClrScheme>
    <a:extraClrScheme>
      <a:clrScheme name="1_ind_1977_slide 6">
        <a:dk1>
          <a:srgbClr val="000000"/>
        </a:dk1>
        <a:lt1>
          <a:srgbClr val="FFFFFF"/>
        </a:lt1>
        <a:dk2>
          <a:srgbClr val="000000"/>
        </a:dk2>
        <a:lt2>
          <a:srgbClr val="B2B2B2"/>
        </a:lt2>
        <a:accent1>
          <a:srgbClr val="66B9CC"/>
        </a:accent1>
        <a:accent2>
          <a:srgbClr val="6666CC"/>
        </a:accent2>
        <a:accent3>
          <a:srgbClr val="FFFFFF"/>
        </a:accent3>
        <a:accent4>
          <a:srgbClr val="000000"/>
        </a:accent4>
        <a:accent5>
          <a:srgbClr val="B8D9E2"/>
        </a:accent5>
        <a:accent6>
          <a:srgbClr val="5C5CB9"/>
        </a:accent6>
        <a:hlink>
          <a:srgbClr val="2E4C6B"/>
        </a:hlink>
        <a:folHlink>
          <a:srgbClr val="2E2E6B"/>
        </a:folHlink>
      </a:clrScheme>
      <a:clrMap bg1="lt1" tx1="dk1" bg2="lt2" tx2="dk2" accent1="accent1" accent2="accent2" accent3="accent3" accent4="accent4" accent5="accent5" accent6="accent6" hlink="hlink" folHlink="folHlink"/>
    </a:extraClrScheme>
    <a:extraClrScheme>
      <a:clrScheme name="1_ind_1977_slide 7">
        <a:dk1>
          <a:srgbClr val="000000"/>
        </a:dk1>
        <a:lt1>
          <a:srgbClr val="FFFFFF"/>
        </a:lt1>
        <a:dk2>
          <a:srgbClr val="000000"/>
        </a:dk2>
        <a:lt2>
          <a:srgbClr val="B2B2B2"/>
        </a:lt2>
        <a:accent1>
          <a:srgbClr val="C56230"/>
        </a:accent1>
        <a:accent2>
          <a:srgbClr val="B69715"/>
        </a:accent2>
        <a:accent3>
          <a:srgbClr val="FFFFFF"/>
        </a:accent3>
        <a:accent4>
          <a:srgbClr val="000000"/>
        </a:accent4>
        <a:accent5>
          <a:srgbClr val="DFB7AD"/>
        </a:accent5>
        <a:accent6>
          <a:srgbClr val="A58812"/>
        </a:accent6>
        <a:hlink>
          <a:srgbClr val="2E4C6B"/>
        </a:hlink>
        <a:folHlink>
          <a:srgbClr val="6B512E"/>
        </a:folHlink>
      </a:clrScheme>
      <a:clrMap bg1="lt1" tx1="dk1" bg2="lt2" tx2="dk2" accent1="accent1" accent2="accent2" accent3="accent3" accent4="accent4" accent5="accent5" accent6="accent6" hlink="hlink" folHlink="folHlink"/>
    </a:extraClrScheme>
    <a:extraClrScheme>
      <a:clrScheme name="1_ind_1977_slide 8">
        <a:dk1>
          <a:srgbClr val="000000"/>
        </a:dk1>
        <a:lt1>
          <a:srgbClr val="FFFFFF"/>
        </a:lt1>
        <a:dk2>
          <a:srgbClr val="000000"/>
        </a:dk2>
        <a:lt2>
          <a:srgbClr val="B2B2B2"/>
        </a:lt2>
        <a:accent1>
          <a:srgbClr val="B46E17"/>
        </a:accent1>
        <a:accent2>
          <a:srgbClr val="A7BC2E"/>
        </a:accent2>
        <a:accent3>
          <a:srgbClr val="FFFFFF"/>
        </a:accent3>
        <a:accent4>
          <a:srgbClr val="000000"/>
        </a:accent4>
        <a:accent5>
          <a:srgbClr val="D6BAAB"/>
        </a:accent5>
        <a:accent6>
          <a:srgbClr val="97AA29"/>
        </a:accent6>
        <a:hlink>
          <a:srgbClr val="2E4C6B"/>
        </a:hlink>
        <a:folHlink>
          <a:srgbClr val="6B2E6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2144</TotalTime>
  <Pages>0</Pages>
  <Words>6870</Words>
  <Characters>0</Characters>
  <Application>Microsoft Office PowerPoint</Application>
  <DocSecurity>0</DocSecurity>
  <PresentationFormat>On-screen Show (4:3)</PresentationFormat>
  <Lines>0</Lines>
  <Paragraphs>1028</Paragraphs>
  <Slides>63</Slides>
  <Notes>58</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63</vt:i4>
      </vt:variant>
    </vt:vector>
  </HeadingPairs>
  <TitlesOfParts>
    <vt:vector size="66" baseType="lpstr">
      <vt:lpstr>ind_1977_slide</vt:lpstr>
      <vt:lpstr>1_ind_1977_slide</vt:lpstr>
      <vt:lpstr>Document</vt:lpstr>
      <vt:lpstr>PowerPoint Presentation</vt:lpstr>
      <vt:lpstr>PowerPoint Presentation</vt:lpstr>
      <vt:lpstr>SQL Statements</vt:lpstr>
      <vt:lpstr>Aljabar Relational Review</vt:lpstr>
      <vt:lpstr>Basic SELECT Statement</vt:lpstr>
      <vt:lpstr>Selecting All Columns</vt:lpstr>
      <vt:lpstr>Selecting Specific Columns</vt:lpstr>
      <vt:lpstr>Arithmetic Expressions</vt:lpstr>
      <vt:lpstr>Using Arithmetic Operators</vt:lpstr>
      <vt:lpstr>Operator Precedence</vt:lpstr>
      <vt:lpstr>Operator Precedence</vt:lpstr>
      <vt:lpstr>Using Parentheses</vt:lpstr>
      <vt:lpstr>Defining a Column Alias</vt:lpstr>
      <vt:lpstr>Using Column Aliases</vt:lpstr>
      <vt:lpstr>Concatenation Operator</vt:lpstr>
      <vt:lpstr>Using the Concatenation Operator</vt:lpstr>
      <vt:lpstr>Literal Character Strings</vt:lpstr>
      <vt:lpstr>Using Literal Character Strings</vt:lpstr>
      <vt:lpstr>Duplicate Rows</vt:lpstr>
      <vt:lpstr>Eliminating Duplicate Rows</vt:lpstr>
      <vt:lpstr>Limiting Rows Using a Selection</vt:lpstr>
      <vt:lpstr>Limiting the Rows Selected</vt:lpstr>
      <vt:lpstr>Using the WHERE Clause</vt:lpstr>
      <vt:lpstr>Comparison Conditions</vt:lpstr>
      <vt:lpstr>Using Comparison Conditions</vt:lpstr>
      <vt:lpstr>Other Comparison Conditions</vt:lpstr>
      <vt:lpstr>Using the BETWEEN Condition</vt:lpstr>
      <vt:lpstr>Using the IN Condition</vt:lpstr>
      <vt:lpstr>Using the LIKE Condition</vt:lpstr>
      <vt:lpstr>Using the LIKE Condition</vt:lpstr>
      <vt:lpstr>Using the NULL Conditions</vt:lpstr>
      <vt:lpstr>Logical Conditions</vt:lpstr>
      <vt:lpstr>Using the AND Operator</vt:lpstr>
      <vt:lpstr>Using the OR Operator</vt:lpstr>
      <vt:lpstr>Using the NOT Operator</vt:lpstr>
      <vt:lpstr>Rules of Precedence</vt:lpstr>
      <vt:lpstr>Rules of Precedence</vt:lpstr>
      <vt:lpstr>ORDER BY Clause</vt:lpstr>
      <vt:lpstr>Sorting by Multiple Columns</vt:lpstr>
      <vt:lpstr>Aggregate Functions</vt:lpstr>
      <vt:lpstr>Tipe-tipe Group Function</vt:lpstr>
      <vt:lpstr>Sintaks Group Function</vt:lpstr>
      <vt:lpstr>Penggunaan Fungsi AVG dan SUM </vt:lpstr>
      <vt:lpstr>Penggunaan Fungsi MIN dan MAX </vt:lpstr>
      <vt:lpstr>Penggunaan Fungsi COUNT</vt:lpstr>
      <vt:lpstr>Penggunaan keyword DISTINCT</vt:lpstr>
      <vt:lpstr>Penggunaan GroupFunction dan Nilai Null</vt:lpstr>
      <vt:lpstr>Membuat Group Data</vt:lpstr>
      <vt:lpstr>Sintaks Klausa GROUP BY</vt:lpstr>
      <vt:lpstr>Penggunaan Klausa GROUP BY</vt:lpstr>
      <vt:lpstr>Penggunaan Klausa GROUP BY</vt:lpstr>
      <vt:lpstr>GROUP BY Lebih dari Satu Kolom</vt:lpstr>
      <vt:lpstr>Penggunaan Klausa GROUP BY pada Beberapa Kolom</vt:lpstr>
      <vt:lpstr>Penggunaan GROUP Function yang Salah</vt:lpstr>
      <vt:lpstr>Penggunaan WHERE untuk GROUP Function</vt:lpstr>
      <vt:lpstr>Penggunaan Klausa HAVING</vt:lpstr>
      <vt:lpstr>Penggunaan Klausa HAVING</vt:lpstr>
      <vt:lpstr>Group Functions Bersarang</vt:lpstr>
      <vt:lpstr>Fungsi NVL</vt:lpstr>
      <vt:lpstr>Penggunaan Fungsi NVL</vt:lpstr>
      <vt:lpstr>Penggunaan Fungsi NVL2</vt:lpstr>
      <vt:lpstr>Penggunaan Fungsi NULLIF</vt:lpstr>
      <vt:lpstr>PowerPoint Presentation</vt:lpstr>
    </vt:vector>
  </TitlesOfParts>
  <Company>HillsOrient</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Geetesh Bajaj</dc:creator>
  <cp:lastModifiedBy>Boby - [2013]</cp:lastModifiedBy>
  <cp:revision>66</cp:revision>
  <cp:lastPrinted>1899-12-30T00:00:00Z</cp:lastPrinted>
  <dcterms:created xsi:type="dcterms:W3CDTF">2001-08-06T05:40:35Z</dcterms:created>
  <dcterms:modified xsi:type="dcterms:W3CDTF">2016-10-15T07:16:14Z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1033-8.1.0.3018</vt:lpwstr>
  </property>
</Properties>
</file>