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2"/>
  </p:notesMasterIdLst>
  <p:sldIdLst>
    <p:sldId id="257" r:id="rId3"/>
    <p:sldId id="268" r:id="rId4"/>
    <p:sldId id="269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82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7281F-4F62-4A03-A83A-0F87CB6A4790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FAEBB-E4F5-4096-A09C-0DC540DED6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0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F94B4-8191-451F-9692-741810EE4B2F}" type="datetimeFigureOut">
              <a:rPr lang="id-ID" smtClean="0"/>
              <a:pPr/>
              <a:t>01/03/2016</a:t>
            </a:fld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62484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/>
          <p:cNvSpPr txBox="1">
            <a:spLocks noChangeArrowheads="1"/>
          </p:cNvSpPr>
          <p:nvPr userDrawn="1"/>
        </p:nvSpPr>
        <p:spPr>
          <a:xfrm>
            <a:off x="1908175" y="5867400"/>
            <a:ext cx="7085013" cy="307975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id-ID" sz="1400" smtClean="0">
                <a:solidFill>
                  <a:srgbClr val="FF0000"/>
                </a:solidFill>
              </a:rPr>
              <a:t>Hanya dipergunakan untuk kepentingan pengajaran di lingkungan Telkom University</a:t>
            </a:r>
            <a:endParaRPr lang="id-ID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01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F94B4-8191-451F-9692-741810EE4B2F}" type="datetimeFigureOut">
              <a:rPr lang="id-ID" smtClean="0"/>
              <a:pPr/>
              <a:t>01/03/2016</a:t>
            </a:fld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290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2788" y="274638"/>
            <a:ext cx="2024062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38"/>
            <a:ext cx="5919788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F94B4-8191-451F-9692-741810EE4B2F}" type="datetimeFigureOut">
              <a:rPr lang="id-ID" smtClean="0"/>
              <a:pPr/>
              <a:t>01/03/2016</a:t>
            </a:fld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796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C318B-691D-4387-9FE9-4A595EAD5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13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AEDAE-E6D5-44B1-9106-866FA0234E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7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4B8C2-84A2-44AE-8459-F4DF365181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2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600200"/>
            <a:ext cx="3740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113" y="1600200"/>
            <a:ext cx="37417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0B5C9-EF22-4E2B-9EB2-8FD7C7D83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75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B6AB3-78E5-4BD6-B781-C50D82346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93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44330-9F8C-4E02-8B4A-7BC5ADC6C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6E5C6-8BB3-455D-B0A7-5C6F3B668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05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74444-D0CC-4B77-8BE0-E96B51E99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1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F94B4-8191-451F-9692-741810EE4B2F}" type="datetimeFigureOut">
              <a:rPr lang="id-ID" smtClean="0"/>
              <a:pPr/>
              <a:t>01/03/2016</a:t>
            </a:fld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62484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002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CDDF6-7120-4A76-9B78-701A26C51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1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F5E5E-BB65-4FF7-BC58-73FF89A76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8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19081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2563" y="274638"/>
            <a:ext cx="55737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A8CD6-DA03-4A30-B8DB-CBB66086D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F94B4-8191-451F-9692-741810EE4B2F}" type="datetimeFigureOut">
              <a:rPr lang="id-ID" smtClean="0"/>
              <a:pPr/>
              <a:t>01/03/2016</a:t>
            </a:fld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62484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5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74015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3150" y="1600200"/>
            <a:ext cx="3741738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F94B4-8191-451F-9692-741810EE4B2F}" type="datetimeFigureOut">
              <a:rPr lang="id-ID" smtClean="0"/>
              <a:pPr/>
              <a:t>01/03/2016</a:t>
            </a:fld>
            <a:endParaRPr lang="id-ID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62484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39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F94B4-8191-451F-9692-741810EE4B2F}" type="datetimeFigureOut">
              <a:rPr lang="id-ID" smtClean="0"/>
              <a:pPr/>
              <a:t>01/03/2016</a:t>
            </a:fld>
            <a:endParaRPr lang="id-ID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0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62484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77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F94B4-8191-451F-9692-741810EE4B2F}" type="datetimeFigureOut">
              <a:rPr lang="id-ID" smtClean="0"/>
              <a:pPr/>
              <a:t>01/03/2016</a:t>
            </a:fld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62484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30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F94B4-8191-451F-9692-741810EE4B2F}" type="datetimeFigureOut">
              <a:rPr lang="id-ID" smtClean="0"/>
              <a:pPr/>
              <a:t>01/03/2016</a:t>
            </a:fld>
            <a:endParaRPr lang="id-ID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530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F94B4-8191-451F-9692-741810EE4B2F}" type="datetimeFigureOut">
              <a:rPr lang="id-ID" smtClean="0"/>
              <a:pPr/>
              <a:t>01/03/2016</a:t>
            </a:fld>
            <a:endParaRPr lang="id-ID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310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F94B4-8191-451F-9692-741810EE4B2F}" type="datetimeFigureOut">
              <a:rPr lang="id-ID" smtClean="0"/>
              <a:pPr/>
              <a:t>01/03/2016</a:t>
            </a:fld>
            <a:endParaRPr lang="id-ID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62484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01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52563" y="274638"/>
            <a:ext cx="76342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634288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fld id="{3E9F94B4-8191-451F-9692-741810EE4B2F}" type="datetimeFigureOut">
              <a:rPr lang="id-ID" smtClean="0"/>
              <a:pPr/>
              <a:t>01/03/2016</a:t>
            </a:fld>
            <a:endParaRPr lang="id-ID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endParaRPr lang="id-ID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52563" y="274638"/>
            <a:ext cx="76342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600200"/>
            <a:ext cx="76342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41210108-BCC7-4543-9094-14F86B3897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1" y="2060848"/>
            <a:ext cx="7456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OPERATOR</a:t>
            </a:r>
            <a:endParaRPr lang="id-ID" sz="7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301" y="390267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MI2154 – SQL LANJUT</a:t>
            </a:r>
          </a:p>
          <a:p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Semester Genap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2015/2016</a:t>
            </a:r>
            <a:endParaRPr lang="id-ID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9057" y="3336567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tx2">
                    <a:lumMod val="75000"/>
                  </a:schemeClr>
                </a:solidFill>
              </a:rPr>
              <a:t>Disusun oleh   : RA. Paramita Mayadewi, S.Kom, M.T</a:t>
            </a:r>
          </a:p>
          <a:p>
            <a:r>
              <a:rPr lang="id-ID" sz="2000" dirty="0" smtClean="0">
                <a:solidFill>
                  <a:schemeClr val="tx2">
                    <a:lumMod val="75000"/>
                  </a:schemeClr>
                </a:solidFill>
              </a:rPr>
              <a:t>Disajikan oleh : Tim Pengajar SQL Lanjut</a:t>
            </a:r>
            <a:endParaRPr lang="id-ID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Contoh Operator UNION ALL</a:t>
            </a:r>
            <a:endParaRPr lang="id-ID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id-ID" b="1" dirty="0" err="1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ampilkan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detail job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saat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ini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job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sebelumnya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dari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semua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employee</a:t>
            </a:r>
            <a:endParaRPr lang="id-ID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636912"/>
            <a:ext cx="8119983" cy="201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3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Operator INTERSECT</a:t>
            </a:r>
            <a:endParaRPr lang="id-ID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68760"/>
            <a:ext cx="5343476" cy="342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9022" y="4869160"/>
            <a:ext cx="766141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500" b="1" dirty="0">
                <a:solidFill>
                  <a:schemeClr val="tx2">
                    <a:lumMod val="75000"/>
                  </a:schemeClr>
                </a:solidFill>
              </a:rPr>
              <a:t>Operator INTERSECT mengembalikan baris yang sama di kedua queries</a:t>
            </a:r>
            <a:endParaRPr lang="id-ID" sz="25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30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Contoh Operator INTERSECT</a:t>
            </a:r>
            <a:endParaRPr lang="id-ID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500" b="1" dirty="0" smtClean="0">
                <a:solidFill>
                  <a:schemeClr val="tx2">
                    <a:lumMod val="75000"/>
                  </a:schemeClr>
                </a:solidFill>
              </a:rPr>
              <a:t>Tampilkan </a:t>
            </a:r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nomer pegawai dan nomer dari job-job yang pernah dipegang oleh </a:t>
            </a:r>
            <a:r>
              <a:rPr lang="id-ID" sz="2500" b="1" dirty="0" smtClean="0">
                <a:solidFill>
                  <a:schemeClr val="tx2">
                    <a:lumMod val="75000"/>
                  </a:schemeClr>
                </a:solidFill>
              </a:rPr>
              <a:t>pegawai sebelum </a:t>
            </a:r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memasuki masa pensiun</a:t>
            </a:r>
            <a:r>
              <a:rPr lang="id-ID" sz="25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id-ID" sz="2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996952"/>
            <a:ext cx="769271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86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Operator MINUS</a:t>
            </a:r>
            <a:endParaRPr lang="id-ID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1237565"/>
            <a:ext cx="5472608" cy="327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5616" y="4725144"/>
            <a:ext cx="691276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>
                <a:solidFill>
                  <a:schemeClr val="tx2">
                    <a:lumMod val="75000"/>
                  </a:schemeClr>
                </a:solidFill>
              </a:rPr>
              <a:t>Operator MINUS mengembalikan baris yang ada pada query pertama tapi tidak ada di query kedua</a:t>
            </a:r>
            <a:endParaRPr lang="id-ID" sz="25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Contoh Operator MINUS</a:t>
            </a:r>
            <a:endParaRPr lang="id-ID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Tampilkan </a:t>
            </a:r>
            <a:r>
              <a:rPr lang="id-ID" b="1" dirty="0">
                <a:solidFill>
                  <a:schemeClr val="tx2">
                    <a:lumMod val="75000"/>
                  </a:schemeClr>
                </a:solidFill>
              </a:rPr>
              <a:t>nomer pegawai yang merubah pekerjaannya sedikitnya </a:t>
            </a:r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sekali (belum mengalami rotasi atau mutasi pekerjaan)</a:t>
            </a:r>
            <a:endParaRPr lang="id-ID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59" y="3789040"/>
            <a:ext cx="770310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50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Petunjuk Penggunaan Set Operator</a:t>
            </a:r>
            <a:endParaRPr lang="id-ID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800" b="1" dirty="0">
                <a:solidFill>
                  <a:schemeClr val="tx2">
                    <a:lumMod val="75000"/>
                  </a:schemeClr>
                </a:solidFill>
              </a:rPr>
              <a:t>Ekspresi dalam SELECT harus sesuai baik jumlah maupun tipe datanya. </a:t>
            </a:r>
            <a:endParaRPr lang="id-ID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v-SE" sz="2800" b="1" dirty="0" smtClean="0">
                <a:solidFill>
                  <a:schemeClr val="tx2">
                    <a:lumMod val="75000"/>
                  </a:schemeClr>
                </a:solidFill>
              </a:rPr>
              <a:t>Tanda </a:t>
            </a:r>
            <a:r>
              <a:rPr lang="sv-SE" sz="2800" b="1" dirty="0">
                <a:solidFill>
                  <a:schemeClr val="tx2">
                    <a:lumMod val="75000"/>
                  </a:schemeClr>
                </a:solidFill>
              </a:rPr>
              <a:t>kurung </a:t>
            </a:r>
            <a:r>
              <a:rPr lang="sv-SE" sz="2800" b="1" dirty="0" smtClean="0">
                <a:solidFill>
                  <a:schemeClr val="tx2">
                    <a:lumMod val="75000"/>
                  </a:schemeClr>
                </a:solidFill>
              </a:rPr>
              <a:t>digunakan</a:t>
            </a: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 untuk </a:t>
            </a:r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merubah urutan apa yang harus dijalankan. </a:t>
            </a:r>
            <a:endParaRPr lang="id-ID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Penggunaan </a:t>
            </a:r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klausa ORDER BY : hanya </a:t>
            </a: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muncul pada </a:t>
            </a:r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akhir dari statement, dan dapat menerima nama kolom atau alias dari SELECT Statement </a:t>
            </a: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atau notasi </a:t>
            </a:r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posisi.</a:t>
            </a:r>
          </a:p>
        </p:txBody>
      </p:sp>
    </p:spTree>
    <p:extLst>
      <p:ext uri="{BB962C8B-B14F-4D97-AF65-F5344CB8AC3E}">
        <p14:creationId xmlns:p14="http://schemas.microsoft.com/office/powerpoint/2010/main" val="413009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Oracle Server &amp; Set Operator</a:t>
            </a:r>
            <a:endParaRPr lang="id-ID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700" b="1" dirty="0">
                <a:solidFill>
                  <a:schemeClr val="tx2">
                    <a:lumMod val="75000"/>
                  </a:schemeClr>
                </a:solidFill>
              </a:rPr>
              <a:t>Baris yang duplikat (sama) secara otomatis dihapus pada perintah </a:t>
            </a:r>
            <a:r>
              <a:rPr lang="sv-SE" sz="2700" b="1" dirty="0" smtClean="0">
                <a:solidFill>
                  <a:schemeClr val="tx2">
                    <a:lumMod val="75000"/>
                  </a:schemeClr>
                </a:solidFill>
              </a:rPr>
              <a:t>UNION. </a:t>
            </a:r>
            <a:endParaRPr lang="id-ID" sz="27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v-SE" sz="2700" b="1" dirty="0" smtClean="0">
                <a:solidFill>
                  <a:schemeClr val="tx2">
                    <a:lumMod val="75000"/>
                  </a:schemeClr>
                </a:solidFill>
              </a:rPr>
              <a:t>Nama </a:t>
            </a:r>
            <a:r>
              <a:rPr lang="sv-SE" sz="2700" b="1" dirty="0">
                <a:solidFill>
                  <a:schemeClr val="tx2">
                    <a:lumMod val="75000"/>
                  </a:schemeClr>
                </a:solidFill>
              </a:rPr>
              <a:t>kolom </a:t>
            </a:r>
            <a:r>
              <a:rPr lang="sv-SE" sz="2700" b="1" dirty="0" smtClean="0">
                <a:solidFill>
                  <a:schemeClr val="tx2">
                    <a:lumMod val="75000"/>
                  </a:schemeClr>
                </a:solidFill>
              </a:rPr>
              <a:t>dari</a:t>
            </a:r>
            <a:r>
              <a:rPr lang="id-ID" sz="2700" b="1" dirty="0" smtClean="0">
                <a:solidFill>
                  <a:schemeClr val="tx2">
                    <a:lumMod val="75000"/>
                  </a:schemeClr>
                </a:solidFill>
              </a:rPr>
              <a:t> query </a:t>
            </a:r>
            <a:r>
              <a:rPr lang="id-ID" sz="2700" b="1" dirty="0">
                <a:solidFill>
                  <a:schemeClr val="tx2">
                    <a:lumMod val="75000"/>
                  </a:schemeClr>
                </a:solidFill>
              </a:rPr>
              <a:t>yang pertama kali </a:t>
            </a:r>
            <a:r>
              <a:rPr lang="id-ID" sz="2700" b="1" dirty="0" smtClean="0">
                <a:solidFill>
                  <a:schemeClr val="tx2">
                    <a:lumMod val="75000"/>
                  </a:schemeClr>
                </a:solidFill>
              </a:rPr>
              <a:t>yang muncul pada </a:t>
            </a:r>
            <a:r>
              <a:rPr lang="id-ID" sz="2700" b="1" dirty="0">
                <a:solidFill>
                  <a:schemeClr val="tx2">
                    <a:lumMod val="75000"/>
                  </a:schemeClr>
                </a:solidFill>
              </a:rPr>
              <a:t>hasil. </a:t>
            </a:r>
            <a:endParaRPr lang="id-ID" sz="27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d-ID" sz="2700" b="1" dirty="0" smtClean="0">
                <a:solidFill>
                  <a:schemeClr val="tx2">
                    <a:lumMod val="75000"/>
                  </a:schemeClr>
                </a:solidFill>
              </a:rPr>
              <a:t>Output </a:t>
            </a:r>
            <a:r>
              <a:rPr lang="id-ID" sz="2700" b="1" dirty="0">
                <a:solidFill>
                  <a:schemeClr val="tx2">
                    <a:lumMod val="75000"/>
                  </a:schemeClr>
                </a:solidFill>
              </a:rPr>
              <a:t>diurutkan secara menaik (default) pada perintah </a:t>
            </a:r>
            <a:r>
              <a:rPr lang="id-ID" sz="2700" b="1" dirty="0" smtClean="0">
                <a:solidFill>
                  <a:schemeClr val="tx2">
                    <a:lumMod val="75000"/>
                  </a:schemeClr>
                </a:solidFill>
              </a:rPr>
              <a:t>UNION ALL</a:t>
            </a:r>
            <a:r>
              <a:rPr lang="id-ID" sz="27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056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CONTOH</a:t>
            </a:r>
            <a:endParaRPr lang="id-ID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Menggunakan operator UNION,tampilkan </a:t>
            </a: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kode department, lokasi dan </a:t>
            </a:r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hire date untuk semua pegawai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831550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018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Pencocokan Statement SELECT</a:t>
            </a:r>
            <a:endParaRPr lang="id-ID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Dengan menggunakan operator UNION, akan ditampilkan nomer pegawai, nomer pekerjaan dan </a:t>
            </a: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gaji untuk </a:t>
            </a:r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semua pegawai.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09" y="3140968"/>
            <a:ext cx="7920880" cy="182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644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492896"/>
            <a:ext cx="7772400" cy="1362075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Selesai</a:t>
            </a:r>
            <a:endParaRPr lang="id-ID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4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940966"/>
          </a:xfrm>
        </p:spPr>
        <p:txBody>
          <a:bodyPr>
            <a:normAutofit/>
          </a:bodyPr>
          <a:lstStyle/>
          <a:p>
            <a:r>
              <a:rPr lang="id-ID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REFERENSI</a:t>
            </a:r>
            <a:endParaRPr lang="id-ID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2692896"/>
          </a:xfrm>
        </p:spPr>
        <p:txBody>
          <a:bodyPr>
            <a:normAutofit/>
          </a:bodyPr>
          <a:lstStyle/>
          <a:p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Greenberg, N. (Edition 1.1 August 2004).</a:t>
            </a:r>
            <a:r>
              <a:rPr lang="id-ID" sz="2500" b="1" i="1" dirty="0">
                <a:solidFill>
                  <a:schemeClr val="tx2">
                    <a:lumMod val="75000"/>
                  </a:schemeClr>
                </a:solidFill>
              </a:rPr>
              <a:t> Oracle Database 10g: SQL Fundamental </a:t>
            </a:r>
            <a:r>
              <a:rPr lang="id-ID" sz="2500" b="1" i="1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. Jobi Varghese – BAB </a:t>
            </a:r>
            <a:r>
              <a:rPr lang="id-ID" sz="2500" b="1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endParaRPr lang="id-ID" sz="25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id-ID" sz="1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d-ID" sz="2500" b="1" dirty="0" smtClean="0">
                <a:solidFill>
                  <a:schemeClr val="tx2">
                    <a:lumMod val="75000"/>
                  </a:schemeClr>
                </a:solidFill>
              </a:rPr>
              <a:t>Gavin Powell, C.M,D.(2005). </a:t>
            </a:r>
            <a:r>
              <a:rPr lang="id-ID" sz="2500" b="1" i="1" dirty="0" smtClean="0">
                <a:solidFill>
                  <a:schemeClr val="tx2">
                    <a:lumMod val="75000"/>
                  </a:schemeClr>
                </a:solidFill>
              </a:rPr>
              <a:t>Oracle SQL Jumpstart With Examples</a:t>
            </a:r>
            <a:r>
              <a:rPr lang="id-ID" sz="2500" b="1" dirty="0" smtClean="0">
                <a:solidFill>
                  <a:schemeClr val="tx2">
                    <a:lumMod val="75000"/>
                  </a:schemeClr>
                </a:solidFill>
              </a:rPr>
              <a:t>. USA: Elsevier Inc – BAB 7</a:t>
            </a:r>
            <a:endParaRPr lang="id-ID" sz="25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id-ID" sz="25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6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 fontScale="90000"/>
          </a:bodyPr>
          <a:lstStyle/>
          <a:p>
            <a:pPr algn="l"/>
            <a:r>
              <a:rPr lang="id-ID" sz="5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SASARAN PEMBELAJARAN</a:t>
            </a:r>
            <a:endParaRPr lang="id-ID" sz="5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384376"/>
          </a:xfrm>
        </p:spPr>
        <p:txBody>
          <a:bodyPr>
            <a:normAutofit/>
          </a:bodyPr>
          <a:lstStyle/>
          <a:p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Memahami set operator</a:t>
            </a:r>
          </a:p>
          <a:p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Mampu menggunakan set operator untuk menggabungkan multiple queries ke dalam single query</a:t>
            </a:r>
          </a:p>
          <a:p>
            <a:pPr marL="0" indent="0">
              <a:buNone/>
            </a:pPr>
            <a:endParaRPr lang="id-ID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8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OPERATORS</a:t>
            </a:r>
            <a:endParaRPr lang="id-ID" sz="54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549818" cy="455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1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926976"/>
          </a:xfrm>
        </p:spPr>
        <p:txBody>
          <a:bodyPr>
            <a:normAutofit/>
          </a:bodyPr>
          <a:lstStyle/>
          <a:p>
            <a:pPr algn="l"/>
            <a:r>
              <a:rPr lang="id-ID" sz="4800" b="1" dirty="0" smtClean="0">
                <a:solidFill>
                  <a:schemeClr val="tx2">
                    <a:lumMod val="75000"/>
                  </a:schemeClr>
                </a:solidFill>
              </a:rPr>
              <a:t>SET OPERATORS</a:t>
            </a:r>
            <a:endParaRPr lang="id-ID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>
                <a:solidFill>
                  <a:schemeClr val="tx2">
                    <a:lumMod val="75000"/>
                  </a:schemeClr>
                </a:solidFill>
              </a:rPr>
              <a:t>SET OPERATOR dapat digunakan pada situasi di mana diperlukan untuk mengkombinasikan hasil dari dua </a:t>
            </a:r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atau lebih </a:t>
            </a:r>
            <a:r>
              <a:rPr lang="id-ID" b="1" dirty="0">
                <a:solidFill>
                  <a:schemeClr val="tx2">
                    <a:lumMod val="75000"/>
                  </a:schemeClr>
                </a:solidFill>
              </a:rPr>
              <a:t>statement SELECT. </a:t>
            </a:r>
            <a:endParaRPr lang="id-ID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Set </a:t>
            </a:r>
            <a:r>
              <a:rPr lang="id-ID" b="1" dirty="0">
                <a:solidFill>
                  <a:schemeClr val="tx2">
                    <a:lumMod val="75000"/>
                  </a:schemeClr>
                </a:solidFill>
              </a:rPr>
              <a:t>Operator mampu menyediakan output dengan mengkombinasikan </a:t>
            </a:r>
            <a:r>
              <a:rPr lang="id-ID" b="1" i="1" dirty="0">
                <a:solidFill>
                  <a:schemeClr val="tx2">
                    <a:lumMod val="75000"/>
                  </a:schemeClr>
                </a:solidFill>
              </a:rPr>
              <a:t>multiple queries </a:t>
            </a:r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ke dalam </a:t>
            </a:r>
            <a:r>
              <a:rPr lang="id-ID" b="1" dirty="0">
                <a:solidFill>
                  <a:schemeClr val="tx2">
                    <a:lumMod val="75000"/>
                  </a:schemeClr>
                </a:solidFill>
              </a:rPr>
              <a:t>hasil tunggal (</a:t>
            </a:r>
            <a:r>
              <a:rPr lang="id-ID" b="1" i="1" dirty="0">
                <a:solidFill>
                  <a:schemeClr val="tx2">
                    <a:lumMod val="75000"/>
                  </a:schemeClr>
                </a:solidFill>
              </a:rPr>
              <a:t>single result</a:t>
            </a:r>
            <a:r>
              <a:rPr lang="id-ID" b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32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id-ID" sz="4800" b="1" dirty="0" smtClean="0">
                <a:solidFill>
                  <a:schemeClr val="tx2">
                    <a:lumMod val="75000"/>
                  </a:schemeClr>
                </a:solidFill>
              </a:rPr>
              <a:t>SET OPERATORS</a:t>
            </a:r>
            <a:endParaRPr lang="id-ID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Set Operator mengkombinasikan hasil dari satu atau lebih komponen query kedalam satu hasil tunggal.</a:t>
            </a:r>
          </a:p>
          <a:p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Query yang mengandung set operator disebut dengan </a:t>
            </a:r>
            <a:r>
              <a:rPr lang="id-ID" sz="25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compound queries</a:t>
            </a:r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3016"/>
            <a:ext cx="875571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3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Operator UNION</a:t>
            </a:r>
            <a:endParaRPr lang="id-ID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52482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576" y="4797152"/>
            <a:ext cx="78488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500" b="1" dirty="0">
                <a:solidFill>
                  <a:schemeClr val="tx2">
                    <a:lumMod val="75000"/>
                  </a:schemeClr>
                </a:solidFill>
              </a:rPr>
              <a:t>Operator UNION mengembalikan kedua nilai dari table dengan mengeleminasi duplikasi yang ada.</a:t>
            </a:r>
            <a:endParaRPr lang="id-ID" sz="25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1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26976"/>
          </a:xfrm>
        </p:spPr>
        <p:txBody>
          <a:bodyPr>
            <a:normAutofit/>
          </a:bodyPr>
          <a:lstStyle/>
          <a:p>
            <a:pPr algn="r"/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Contoh Operator UNION</a:t>
            </a:r>
            <a:endParaRPr lang="id-ID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74" y="1484784"/>
            <a:ext cx="8229600" cy="4353347"/>
          </a:xfrm>
        </p:spPr>
        <p:txBody>
          <a:bodyPr>
            <a:normAutofit/>
          </a:bodyPr>
          <a:lstStyle/>
          <a:p>
            <a:r>
              <a:rPr lang="id-ID" sz="2500" b="1" dirty="0" smtClean="0">
                <a:solidFill>
                  <a:schemeClr val="tx2">
                    <a:lumMod val="75000"/>
                  </a:schemeClr>
                </a:solidFill>
              </a:rPr>
              <a:t>Tampilkan </a:t>
            </a:r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detail job saat ini dan job sebelumnya dari semua employee. Tampilkan </a:t>
            </a:r>
            <a:r>
              <a:rPr lang="id-ID" sz="2500" b="1" dirty="0" smtClean="0">
                <a:solidFill>
                  <a:schemeClr val="tx2">
                    <a:lumMod val="75000"/>
                  </a:schemeClr>
                </a:solidFill>
              </a:rPr>
              <a:t>tiap employee </a:t>
            </a:r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hanya sekali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00" y="2996952"/>
            <a:ext cx="8452268" cy="182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84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Operator UNION ALL</a:t>
            </a:r>
            <a:endParaRPr lang="id-ID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98" y="1340768"/>
            <a:ext cx="508137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4853499"/>
            <a:ext cx="734481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500" b="1" dirty="0">
                <a:solidFill>
                  <a:schemeClr val="tx2">
                    <a:lumMod val="75000"/>
                  </a:schemeClr>
                </a:solidFill>
              </a:rPr>
              <a:t>Operator UNION ALL mengembalikan kedua nilai dari table termasuk semua duplikasi</a:t>
            </a:r>
            <a:endParaRPr lang="id-ID" sz="25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81566"/>
      </p:ext>
    </p:extLst>
  </p:cSld>
  <p:clrMapOvr>
    <a:masterClrMapping/>
  </p:clrMapOvr>
</p:sld>
</file>

<file path=ppt/theme/theme1.xml><?xml version="1.0" encoding="utf-8"?>
<a:theme xmlns:a="http://schemas.openxmlformats.org/drawingml/2006/main" name="1_ind_1977_slide">
  <a:themeElements>
    <a:clrScheme name="1_ind_1977_slide 1">
      <a:dk1>
        <a:srgbClr val="000000"/>
      </a:dk1>
      <a:lt1>
        <a:srgbClr val="B9D3EE"/>
      </a:lt1>
      <a:dk2>
        <a:srgbClr val="000000"/>
      </a:dk2>
      <a:lt2>
        <a:srgbClr val="B2B2B2"/>
      </a:lt2>
      <a:accent1>
        <a:srgbClr val="D2E3F4"/>
      </a:accent1>
      <a:accent2>
        <a:srgbClr val="679FDA"/>
      </a:accent2>
      <a:accent3>
        <a:srgbClr val="D9E6F5"/>
      </a:accent3>
      <a:accent4>
        <a:srgbClr val="000000"/>
      </a:accent4>
      <a:accent5>
        <a:srgbClr val="E5EFF8"/>
      </a:accent5>
      <a:accent6>
        <a:srgbClr val="5D90C5"/>
      </a:accent6>
      <a:hlink>
        <a:srgbClr val="2865A4"/>
      </a:hlink>
      <a:folHlink>
        <a:srgbClr val="2E4C6B"/>
      </a:folHlink>
    </a:clrScheme>
    <a:fontScheme name="1_ind_1977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nd_1977_slide 1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D9E6F5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2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D9E6F5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3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D9E6F5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4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D9E6F5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FFFFFF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FFFFFF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FFFFFF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FFFFFF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d_1977_slide">
  <a:themeElements>
    <a:clrScheme name="ind_1977_slide 1">
      <a:dk1>
        <a:srgbClr val="000000"/>
      </a:dk1>
      <a:lt1>
        <a:srgbClr val="B9D3EE"/>
      </a:lt1>
      <a:dk2>
        <a:srgbClr val="000000"/>
      </a:dk2>
      <a:lt2>
        <a:srgbClr val="B2B2B2"/>
      </a:lt2>
      <a:accent1>
        <a:srgbClr val="D2E3F4"/>
      </a:accent1>
      <a:accent2>
        <a:srgbClr val="679FDA"/>
      </a:accent2>
      <a:accent3>
        <a:srgbClr val="D9E6F5"/>
      </a:accent3>
      <a:accent4>
        <a:srgbClr val="000000"/>
      </a:accent4>
      <a:accent5>
        <a:srgbClr val="E5EFF8"/>
      </a:accent5>
      <a:accent6>
        <a:srgbClr val="5D90C5"/>
      </a:accent6>
      <a:hlink>
        <a:srgbClr val="2865A4"/>
      </a:hlink>
      <a:folHlink>
        <a:srgbClr val="2E4C6B"/>
      </a:folHlink>
    </a:clrScheme>
    <a:fontScheme name="ind_1977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d_1977_slide 1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D9E6F5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2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D9E6F5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3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D9E6F5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4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D9E6F5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FFFFFF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FFFFFF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FFFFFF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FFFFFF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it-ppt-template-005</Template>
  <TotalTime>7707</TotalTime>
  <Words>417</Words>
  <Application>Microsoft Office PowerPoint</Application>
  <PresentationFormat>On-screen Show (4:3)</PresentationFormat>
  <Paragraphs>48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1_ind_1977_slide</vt:lpstr>
      <vt:lpstr>ind_1977_slide</vt:lpstr>
      <vt:lpstr>PowerPoint Presentation</vt:lpstr>
      <vt:lpstr>REFERENSI</vt:lpstr>
      <vt:lpstr>SASARAN PEMBELAJARAN</vt:lpstr>
      <vt:lpstr>SET OPERATORS</vt:lpstr>
      <vt:lpstr>SET OPERATORS</vt:lpstr>
      <vt:lpstr>SET OPERATORS</vt:lpstr>
      <vt:lpstr>Operator UNION</vt:lpstr>
      <vt:lpstr>Contoh Operator UNION</vt:lpstr>
      <vt:lpstr>Operator UNION ALL</vt:lpstr>
      <vt:lpstr>Contoh Operator UNION ALL</vt:lpstr>
      <vt:lpstr>Operator INTERSECT</vt:lpstr>
      <vt:lpstr>Contoh Operator INTERSECT</vt:lpstr>
      <vt:lpstr>Operator MINUS</vt:lpstr>
      <vt:lpstr>Contoh Operator MINUS</vt:lpstr>
      <vt:lpstr>Petunjuk Penggunaan Set Operator</vt:lpstr>
      <vt:lpstr>Oracle Server &amp; Set Operator</vt:lpstr>
      <vt:lpstr>CONTOH</vt:lpstr>
      <vt:lpstr>Pencocokan Statement SELECT</vt:lpstr>
      <vt:lpstr>Selesai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Manajemen Mutu &amp; Pengembangan</dc:title>
  <dc:creator>TOSHIBA</dc:creator>
  <cp:lastModifiedBy>Ely</cp:lastModifiedBy>
  <cp:revision>265</cp:revision>
  <dcterms:created xsi:type="dcterms:W3CDTF">2011-07-11T15:34:57Z</dcterms:created>
  <dcterms:modified xsi:type="dcterms:W3CDTF">2016-03-01T03:03:00Z</dcterms:modified>
</cp:coreProperties>
</file>