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87" r:id="rId2"/>
  </p:sldMasterIdLst>
  <p:sldIdLst>
    <p:sldId id="274" r:id="rId3"/>
    <p:sldId id="296" r:id="rId4"/>
    <p:sldId id="297" r:id="rId5"/>
    <p:sldId id="298" r:id="rId6"/>
    <p:sldId id="299" r:id="rId7"/>
    <p:sldId id="300" r:id="rId8"/>
    <p:sldId id="302" r:id="rId9"/>
    <p:sldId id="303" r:id="rId10"/>
    <p:sldId id="304" r:id="rId11"/>
    <p:sldId id="305" r:id="rId12"/>
    <p:sldId id="306" r:id="rId13"/>
    <p:sldId id="295" r:id="rId1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49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B8036-2E17-4B99-BEFD-5CECD038B7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1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119BA-1ABE-4785-8419-01D97E52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4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190817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2563" y="274638"/>
            <a:ext cx="55737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F9ABD-290A-4925-B925-4DD0F6AF1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2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re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552337"/>
            <a:ext cx="2749921" cy="11430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95" y="2131131"/>
            <a:ext cx="2124109" cy="3364130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344447"/>
                </a:solidFill>
              </a:defRPr>
            </a:lvl1pPr>
            <a:lvl2pPr marL="0" indent="0">
              <a:buNone/>
              <a:defRPr sz="1400">
                <a:solidFill>
                  <a:srgbClr val="344447"/>
                </a:solidFill>
              </a:defRPr>
            </a:lvl2pPr>
            <a:lvl3pPr marL="0" indent="0">
              <a:buNone/>
              <a:defRPr sz="1400">
                <a:solidFill>
                  <a:srgbClr val="344447"/>
                </a:solidFill>
              </a:defRPr>
            </a:lvl3pPr>
            <a:lvl4pPr marL="0" indent="0">
              <a:buNone/>
              <a:defRPr sz="1400">
                <a:solidFill>
                  <a:srgbClr val="344447"/>
                </a:solidFill>
              </a:defRPr>
            </a:lvl4pPr>
            <a:lvl5pPr marL="0" indent="0">
              <a:buNone/>
              <a:defRPr sz="1400">
                <a:solidFill>
                  <a:srgbClr val="3444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15/10/2016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35" y="717794"/>
            <a:ext cx="6003583" cy="528566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331066" y="1172824"/>
            <a:ext cx="5104800" cy="400032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72560" y="1813561"/>
            <a:ext cx="2162690" cy="283661"/>
          </a:xfrm>
          <a:solidFill>
            <a:srgbClr val="E31A79"/>
          </a:solidFill>
        </p:spPr>
        <p:txBody>
          <a:bodyPr tIns="32400" anchor="t" anchorCtr="0">
            <a:noAutofit/>
          </a:bodyPr>
          <a:lstStyle>
            <a:lvl1pPr marL="0" indent="0">
              <a:buNone/>
              <a:defRPr sz="1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None/>
              <a:defRPr sz="1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None/>
              <a:defRPr sz="1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None/>
              <a:defRPr sz="1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None/>
              <a:defRPr sz="1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873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1F0AB-55B6-423D-9E97-0F7D42F2F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80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0861D-A27E-4238-9696-2AA404242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1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134AD-7CA0-4BC0-9BEF-C94915BD6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93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74015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3150" y="1600200"/>
            <a:ext cx="3741738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DDAE6-6D43-4364-A44F-9588FD2688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66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E4F9A-1CA0-436F-ACD3-6E3D97B9F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57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59DA5-347E-46BA-BE79-61B325F88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7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50268-8DB8-4799-A2D9-FD3F78628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6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9B028-716D-41C0-A132-65A01FE0F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8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193D6-82FD-470D-AA5F-E2FCE0031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32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7A27C-4B7D-4CF9-AF04-1DCC14969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9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F4260-D63D-4633-A5A6-F39DEA3CD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490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2788" y="274638"/>
            <a:ext cx="2024062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38"/>
            <a:ext cx="5919788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73E23-66E0-4BE3-B745-2D2BE7E4D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9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DEF0D-17B8-44C9-99A9-655F3D2C6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600200"/>
            <a:ext cx="3740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113" y="1600200"/>
            <a:ext cx="37417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D5421-8669-4382-BD79-3F575FED58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9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63DC0-BDC2-4BE9-BC17-6E9EFE7C6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1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C7F15-87A4-4F33-A9A0-F89CC31BC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3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E937F-773D-4652-8B75-8B4A7501F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A2CD8-454E-430F-8E5E-57F0BC142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8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1FAA1-63E5-4106-9F70-C296C40B4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6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52563" y="274638"/>
            <a:ext cx="76342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600200"/>
            <a:ext cx="76342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8913DA5F-F9E6-4FE0-9BCE-5D9417664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1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52563" y="274638"/>
            <a:ext cx="76342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634288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AE8F7BB9-989C-4861-9B6F-C3BC286FC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176463"/>
            <a:ext cx="74168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QUERY PROCESSING 1</a:t>
            </a:r>
            <a:endParaRPr lang="id-ID" sz="4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638" y="381000"/>
            <a:ext cx="49704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DMH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1F4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2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SISTEM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BASIS DATA</a:t>
            </a:r>
            <a:endParaRPr lang="id-ID" sz="2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id-ID" sz="2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Semester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Ganjil 2016/2017</a:t>
            </a:r>
            <a:endParaRPr lang="id-ID" sz="2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0863" y="3403600"/>
            <a:ext cx="65706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d-ID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Disajikan </a:t>
            </a:r>
            <a:r>
              <a:rPr lang="id-ID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oleh </a:t>
            </a:r>
            <a:r>
              <a:rPr lang="id-ID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: </a:t>
            </a:r>
            <a:r>
              <a:rPr lang="id-ID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Tim Pengajar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Basis Data</a:t>
            </a:r>
            <a:endParaRPr lang="id-ID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722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1905000" y="5410200"/>
            <a:ext cx="7188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d-ID" sz="1400">
                <a:solidFill>
                  <a:srgbClr val="FF0000"/>
                </a:solidFill>
              </a:rPr>
              <a:t>Hanya dipergunakan untuk kepentingan pengajaran di lingkungan Telkom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913" y="1600200"/>
            <a:ext cx="8781938" cy="4525963"/>
          </a:xfrm>
        </p:spPr>
        <p:txBody>
          <a:bodyPr/>
          <a:lstStyle/>
          <a:p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tabel-tabel</a:t>
            </a:r>
            <a:r>
              <a:rPr lang="en-US" dirty="0" smtClean="0"/>
              <a:t> </a:t>
            </a:r>
            <a:r>
              <a:rPr lang="en-US" dirty="0" err="1" smtClean="0"/>
              <a:t>berelasi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Query Processing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/>
              <a:t> NIM, Nama, </a:t>
            </a:r>
            <a:r>
              <a:rPr lang="en-US" dirty="0" err="1"/>
              <a:t>NamaMK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62228"/>
            <a:ext cx="823753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1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(</a:t>
            </a:r>
            <a:r>
              <a:rPr lang="en-US" dirty="0" err="1" smtClean="0"/>
              <a:t>Solusi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8190" y="4190980"/>
            <a:ext cx="7208501" cy="76202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SELECT </a:t>
            </a:r>
            <a:r>
              <a:rPr lang="en-US" sz="2800" dirty="0" err="1" smtClean="0">
                <a:solidFill>
                  <a:srgbClr val="7030A0"/>
                </a:solidFill>
              </a:rPr>
              <a:t>n.NIM,m,nama,mk.namamk,n.nilai</a:t>
            </a:r>
            <a:endParaRPr lang="en-US" sz="2800" dirty="0">
              <a:solidFill>
                <a:srgbClr val="7030A0"/>
              </a:solidFill>
            </a:endParaRPr>
          </a:p>
        </p:txBody>
      </p:sp>
      <p:pic>
        <p:nvPicPr>
          <p:cNvPr id="2050" name="Picture 2" descr="F:\Boby\TEL-U\2016_2017\Ganjil\Sistem Basis Data\Praktikum\1_q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6" y="1580423"/>
            <a:ext cx="44291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478191" y="4729569"/>
            <a:ext cx="7410374" cy="106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kern="0" dirty="0" smtClean="0">
                <a:solidFill>
                  <a:srgbClr val="FF0000"/>
                </a:solidFill>
              </a:rPr>
              <a:t>FROM </a:t>
            </a:r>
          </a:p>
          <a:p>
            <a:pPr marL="0" indent="0">
              <a:buFontTx/>
              <a:buNone/>
            </a:pPr>
            <a:r>
              <a:rPr lang="en-US" sz="2800" kern="0" dirty="0" err="1" smtClean="0">
                <a:solidFill>
                  <a:srgbClr val="FF0000"/>
                </a:solidFill>
              </a:rPr>
              <a:t>Nilai</a:t>
            </a:r>
            <a:r>
              <a:rPr lang="en-US" sz="2800" kern="0" dirty="0" smtClean="0">
                <a:solidFill>
                  <a:srgbClr val="FF0000"/>
                </a:solidFill>
              </a:rPr>
              <a:t> n JOIN </a:t>
            </a:r>
            <a:r>
              <a:rPr lang="en-US" sz="2800" kern="0" dirty="0" err="1" smtClean="0">
                <a:solidFill>
                  <a:srgbClr val="FF0000"/>
                </a:solidFill>
              </a:rPr>
              <a:t>Mahasiswa</a:t>
            </a:r>
            <a:r>
              <a:rPr lang="en-US" sz="2800" kern="0" dirty="0" smtClean="0">
                <a:solidFill>
                  <a:srgbClr val="FF0000"/>
                </a:solidFill>
              </a:rPr>
              <a:t> m ON </a:t>
            </a:r>
            <a:r>
              <a:rPr lang="en-US" sz="2800" kern="0" dirty="0" err="1" smtClean="0">
                <a:solidFill>
                  <a:srgbClr val="FF0000"/>
                </a:solidFill>
              </a:rPr>
              <a:t>n.NIM</a:t>
            </a:r>
            <a:r>
              <a:rPr lang="en-US" sz="2800" kern="0" dirty="0" smtClean="0">
                <a:solidFill>
                  <a:srgbClr val="FF0000"/>
                </a:solidFill>
              </a:rPr>
              <a:t>=</a:t>
            </a:r>
            <a:r>
              <a:rPr lang="en-US" sz="2800" kern="0" dirty="0" err="1" smtClean="0">
                <a:solidFill>
                  <a:srgbClr val="FF0000"/>
                </a:solidFill>
              </a:rPr>
              <a:t>m.NIM</a:t>
            </a:r>
            <a:endParaRPr lang="en-US" sz="2800" kern="0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59181" y="5796341"/>
            <a:ext cx="7238810" cy="76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kern="0" dirty="0" smtClean="0">
                <a:solidFill>
                  <a:srgbClr val="00B050"/>
                </a:solidFill>
              </a:rPr>
              <a:t>JOIN </a:t>
            </a:r>
            <a:r>
              <a:rPr lang="en-US" sz="2800" kern="0" dirty="0" err="1" smtClean="0">
                <a:solidFill>
                  <a:srgbClr val="00B050"/>
                </a:solidFill>
              </a:rPr>
              <a:t>Matkul</a:t>
            </a:r>
            <a:r>
              <a:rPr lang="en-US" sz="2800" kern="0" dirty="0" smtClean="0">
                <a:solidFill>
                  <a:srgbClr val="00B050"/>
                </a:solidFill>
              </a:rPr>
              <a:t> </a:t>
            </a:r>
            <a:r>
              <a:rPr lang="en-US" sz="2800" kern="0" dirty="0" err="1" smtClean="0">
                <a:solidFill>
                  <a:srgbClr val="00B050"/>
                </a:solidFill>
              </a:rPr>
              <a:t>mk</a:t>
            </a:r>
            <a:r>
              <a:rPr lang="en-US" sz="2800" kern="0" dirty="0" smtClean="0">
                <a:solidFill>
                  <a:srgbClr val="00B050"/>
                </a:solidFill>
              </a:rPr>
              <a:t> ON </a:t>
            </a:r>
            <a:r>
              <a:rPr lang="en-US" sz="2800" kern="0" dirty="0" err="1" smtClean="0">
                <a:solidFill>
                  <a:srgbClr val="00B050"/>
                </a:solidFill>
              </a:rPr>
              <a:t>n.kodemk</a:t>
            </a:r>
            <a:r>
              <a:rPr lang="en-US" sz="2800" kern="0" dirty="0" smtClean="0">
                <a:solidFill>
                  <a:srgbClr val="00B050"/>
                </a:solidFill>
              </a:rPr>
              <a:t>=</a:t>
            </a:r>
            <a:r>
              <a:rPr lang="en-US" sz="2800" kern="0" dirty="0" err="1" smtClean="0">
                <a:solidFill>
                  <a:srgbClr val="00B050"/>
                </a:solidFill>
              </a:rPr>
              <a:t>mk.kodemk</a:t>
            </a:r>
            <a:endParaRPr lang="en-US" sz="2800" kern="0" dirty="0">
              <a:solidFill>
                <a:srgbClr val="00B05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52516" y="2438426"/>
            <a:ext cx="2438336" cy="19811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19288" y="2133634"/>
            <a:ext cx="2743132" cy="22859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52674" y="1409753"/>
            <a:ext cx="3047920" cy="87627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590800" y="2906713"/>
            <a:ext cx="5903913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id-ID" sz="8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SELESAI</a:t>
            </a:r>
            <a:endParaRPr lang="id-ID"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Steps in </a:t>
            </a:r>
            <a:r>
              <a:rPr lang="en-US" dirty="0">
                <a:solidFill>
                  <a:srgbClr val="E31A79"/>
                </a:solidFill>
              </a:rPr>
              <a:t>Query</a:t>
            </a:r>
            <a:r>
              <a:rPr lang="en-US" dirty="0">
                <a:solidFill>
                  <a:srgbClr val="000000"/>
                </a:solidFill>
              </a:rPr>
              <a:t>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400" b="1" dirty="0" smtClean="0"/>
              <a:t>1. Parsing </a:t>
            </a:r>
            <a:r>
              <a:rPr lang="en-US" sz="2400" b="1" dirty="0"/>
              <a:t>and translation</a:t>
            </a:r>
          </a:p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en-US" sz="2400" b="1" dirty="0" smtClean="0"/>
              <a:t>2. Optimization</a:t>
            </a:r>
            <a:endParaRPr lang="en-US" sz="2400" b="1" dirty="0"/>
          </a:p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en-US" sz="2400" b="1" dirty="0" smtClean="0"/>
              <a:t>3. Evaluation</a:t>
            </a:r>
            <a:endParaRPr lang="en-US" sz="2400" b="1" dirty="0"/>
          </a:p>
          <a:p>
            <a:pPr marL="609600" indent="-609600">
              <a:buClr>
                <a:schemeClr val="folHlink"/>
              </a:buClr>
              <a:buSzPct val="75000"/>
            </a:pPr>
            <a:endParaRPr lang="en-US" sz="2400" b="1" dirty="0"/>
          </a:p>
          <a:p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8835390" y="0"/>
            <a:ext cx="30861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30590" y="0"/>
            <a:ext cx="308610" cy="6858000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5472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Steps in </a:t>
            </a:r>
            <a:r>
              <a:rPr lang="en-US" dirty="0">
                <a:solidFill>
                  <a:srgbClr val="E31A79"/>
                </a:solidFill>
              </a:rPr>
              <a:t>Query</a:t>
            </a:r>
            <a:r>
              <a:rPr lang="en-US" dirty="0">
                <a:solidFill>
                  <a:srgbClr val="000000"/>
                </a:solidFill>
              </a:rPr>
              <a:t>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031" y="3048703"/>
            <a:ext cx="2176017" cy="980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50751" y="4190546"/>
            <a:ext cx="2177297" cy="22179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/>
          </a:p>
        </p:txBody>
      </p:sp>
      <p:pic>
        <p:nvPicPr>
          <p:cNvPr id="10" name="Picture 4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8" b="6468"/>
          <a:stretch>
            <a:fillRect/>
          </a:stretch>
        </p:blipFill>
        <p:spPr bwMode="auto"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73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Steps in </a:t>
            </a:r>
            <a:r>
              <a:rPr lang="en-US" dirty="0" smtClean="0">
                <a:solidFill>
                  <a:srgbClr val="E31A79"/>
                </a:solidFill>
              </a:rPr>
              <a:t>Query</a:t>
            </a:r>
            <a:r>
              <a:rPr lang="en-US" dirty="0" smtClean="0">
                <a:solidFill>
                  <a:srgbClr val="000000"/>
                </a:solidFill>
              </a:rPr>
              <a:t>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584" y="1600248"/>
            <a:ext cx="7634287" cy="4525963"/>
          </a:xfrm>
        </p:spPr>
        <p:txBody>
          <a:bodyPr>
            <a:normAutofit/>
          </a:bodyPr>
          <a:lstStyle/>
          <a:p>
            <a:pPr marL="609600" indent="-609600"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b="1" dirty="0"/>
              <a:t>Parsing and translation</a:t>
            </a:r>
          </a:p>
          <a:p>
            <a:pPr marL="990600" lvl="1" indent="-533400"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/>
              <a:t>Translate the query into its internal form.</a:t>
            </a:r>
          </a:p>
          <a:p>
            <a:pPr marL="990600" lvl="1" indent="-533400"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/>
              <a:t>Translation is similar to the work performed by the parser of a compiler</a:t>
            </a:r>
          </a:p>
          <a:p>
            <a:pPr marL="990600" lvl="1" indent="-533400"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/>
              <a:t>Parser checks syntax, verifies relations</a:t>
            </a:r>
          </a:p>
          <a:p>
            <a:pPr marL="990600" lvl="1" indent="-533400"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/>
              <a:t>Parse tree representation</a:t>
            </a:r>
          </a:p>
          <a:p>
            <a:pPr marL="990600" lvl="1" indent="-533400"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/>
              <a:t>This is then translated into RA expression</a:t>
            </a:r>
          </a:p>
          <a:p>
            <a:pPr marL="609600" indent="-609600">
              <a:buClr>
                <a:schemeClr val="folHlink"/>
              </a:buClr>
              <a:buSzPct val="75000"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8835390" y="0"/>
            <a:ext cx="30861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30590" y="0"/>
            <a:ext cx="308610" cy="6858000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7509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Steps in </a:t>
            </a:r>
            <a:r>
              <a:rPr lang="en-US" dirty="0" smtClean="0">
                <a:solidFill>
                  <a:srgbClr val="E31A79"/>
                </a:solidFill>
              </a:rPr>
              <a:t>Query</a:t>
            </a:r>
            <a:r>
              <a:rPr lang="en-US" dirty="0" smtClean="0">
                <a:solidFill>
                  <a:srgbClr val="000000"/>
                </a:solidFill>
              </a:rPr>
              <a:t>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303" y="1600248"/>
            <a:ext cx="7634287" cy="4525963"/>
          </a:xfrm>
        </p:spPr>
        <p:txBody>
          <a:bodyPr>
            <a:normAutofit fontScale="85000" lnSpcReduction="20000"/>
          </a:bodyPr>
          <a:lstStyle/>
          <a:p>
            <a:pPr marL="609600" indent="-609600"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b="1" dirty="0"/>
              <a:t>Query Execution Plan</a:t>
            </a:r>
          </a:p>
          <a:p>
            <a:pPr marL="990600" lvl="1" indent="-533400"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/>
              <a:t>In SQL, a query can be expressed is several ways</a:t>
            </a:r>
          </a:p>
          <a:p>
            <a:pPr marL="990600" lvl="1" indent="-533400"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/>
              <a:t>Each SQL query can itself be translated into RA expression in many ways</a:t>
            </a:r>
          </a:p>
          <a:p>
            <a:pPr marL="990600" lvl="1" indent="-533400"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/>
              <a:t>An RA expression only partially tells you how to evaluate a query</a:t>
            </a:r>
          </a:p>
          <a:p>
            <a:pPr marL="990600" lvl="1" indent="-533400"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/>
              <a:t>Several ways to evaluate RA expression</a:t>
            </a:r>
          </a:p>
          <a:p>
            <a:pPr marL="990600" lvl="1" indent="-533400"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/>
              <a:t>Annotate RA expression with instructions specifying how to evaluate each operation</a:t>
            </a:r>
          </a:p>
          <a:p>
            <a:pPr marL="990600" lvl="1" indent="-533400"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/>
              <a:t>Annotation may state the algorithm to be used for a specific operation or the particular index to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35390" y="0"/>
            <a:ext cx="30861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30590" y="0"/>
            <a:ext cx="308610" cy="6858000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0052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Steps in </a:t>
            </a:r>
            <a:r>
              <a:rPr lang="en-US" dirty="0" smtClean="0">
                <a:solidFill>
                  <a:srgbClr val="E31A79"/>
                </a:solidFill>
              </a:rPr>
              <a:t>Query</a:t>
            </a:r>
            <a:r>
              <a:rPr lang="en-US" dirty="0" smtClean="0">
                <a:solidFill>
                  <a:srgbClr val="000000"/>
                </a:solidFill>
              </a:rPr>
              <a:t>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b="1" dirty="0"/>
              <a:t>Evaluation</a:t>
            </a:r>
          </a:p>
          <a:p>
            <a:pPr marL="990600" lvl="1" indent="-533400"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/>
              <a:t>The query-execution engine takes a query-evaluation plan, executes that plan, and returns the answers to the query.</a:t>
            </a:r>
          </a:p>
        </p:txBody>
      </p:sp>
      <p:sp>
        <p:nvSpPr>
          <p:cNvPr id="4" name="Rectangle 3"/>
          <p:cNvSpPr/>
          <p:nvPr/>
        </p:nvSpPr>
        <p:spPr>
          <a:xfrm>
            <a:off x="8835390" y="0"/>
            <a:ext cx="30861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30590" y="0"/>
            <a:ext cx="308610" cy="6858000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4792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Steps in </a:t>
            </a:r>
            <a:r>
              <a:rPr lang="en-US" dirty="0" smtClean="0">
                <a:solidFill>
                  <a:srgbClr val="E31A79"/>
                </a:solidFill>
              </a:rPr>
              <a:t>Query</a:t>
            </a:r>
            <a:r>
              <a:rPr lang="en-US" dirty="0" smtClean="0">
                <a:solidFill>
                  <a:srgbClr val="000000"/>
                </a:solidFill>
              </a:rPr>
              <a:t>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303" y="1600248"/>
            <a:ext cx="7634287" cy="4525963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b="1" dirty="0" smtClean="0"/>
              <a:t>Example</a:t>
            </a:r>
            <a:endParaRPr lang="en-US" b="1" dirty="0"/>
          </a:p>
          <a:p>
            <a:pPr marL="990600" lvl="1" indent="-533400">
              <a:buClr>
                <a:schemeClr val="folHlink"/>
              </a:buClr>
              <a:buSzPct val="70000"/>
            </a:pPr>
            <a:r>
              <a:rPr lang="en-US" sz="1800" dirty="0"/>
              <a:t>		select </a:t>
            </a:r>
            <a:r>
              <a:rPr lang="en-US" sz="1800" i="1" dirty="0"/>
              <a:t>balance</a:t>
            </a:r>
          </a:p>
          <a:p>
            <a:pPr marL="990600" lvl="1" indent="-533400">
              <a:buClr>
                <a:schemeClr val="folHlink"/>
              </a:buClr>
              <a:buSzPct val="70000"/>
            </a:pPr>
            <a:r>
              <a:rPr lang="en-US" sz="1800" dirty="0"/>
              <a:t>		from </a:t>
            </a:r>
            <a:r>
              <a:rPr lang="en-US" sz="1800" i="1" dirty="0"/>
              <a:t>account</a:t>
            </a:r>
          </a:p>
          <a:p>
            <a:pPr marL="990600" lvl="1" indent="-533400">
              <a:buClr>
                <a:schemeClr val="folHlink"/>
              </a:buClr>
              <a:buSzPct val="70000"/>
            </a:pPr>
            <a:r>
              <a:rPr lang="en-US" sz="1800" dirty="0"/>
              <a:t>		where </a:t>
            </a:r>
            <a:r>
              <a:rPr lang="en-US" sz="1800" i="1" dirty="0"/>
              <a:t>balance</a:t>
            </a:r>
            <a:r>
              <a:rPr lang="en-US" sz="1800" dirty="0"/>
              <a:t> &lt; 2500</a:t>
            </a:r>
          </a:p>
          <a:p>
            <a:pPr marL="609600" indent="-609600"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/>
              <a:t>RAEs</a:t>
            </a:r>
          </a:p>
          <a:p>
            <a:pPr marL="990600" lvl="1" indent="-533400"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i="1" dirty="0">
                <a:sym typeface="Symbol" pitchFamily="18" charset="2"/>
              </a:rPr>
              <a:t></a:t>
            </a:r>
            <a:r>
              <a:rPr lang="en-US" i="1" baseline="-25000" dirty="0">
                <a:sym typeface="Symbol" pitchFamily="18" charset="2"/>
              </a:rPr>
              <a:t>balance2500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sz="1800" i="1" dirty="0">
                <a:sym typeface="Symbol" pitchFamily="18" charset="2"/>
              </a:rPr>
              <a:t></a:t>
            </a:r>
            <a:r>
              <a:rPr lang="en-US" i="1" baseline="-25000" dirty="0">
                <a:sym typeface="Symbol" pitchFamily="18" charset="2"/>
              </a:rPr>
              <a:t>balance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account))</a:t>
            </a:r>
          </a:p>
          <a:p>
            <a:pPr marL="990600" lvl="1" indent="-533400"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1800" dirty="0">
                <a:sym typeface="Symbol" pitchFamily="18" charset="2"/>
              </a:rPr>
              <a:t></a:t>
            </a:r>
            <a:r>
              <a:rPr lang="en-US" baseline="-25000" dirty="0">
                <a:sym typeface="Symbol" pitchFamily="18" charset="2"/>
              </a:rPr>
              <a:t>balance</a:t>
            </a:r>
            <a:r>
              <a:rPr lang="en-US" dirty="0">
                <a:sym typeface="Symbol" pitchFamily="18" charset="2"/>
              </a:rPr>
              <a:t>(</a:t>
            </a:r>
            <a:r>
              <a:rPr lang="en-US" baseline="-25000" dirty="0">
                <a:sym typeface="Symbol" pitchFamily="18" charset="2"/>
              </a:rPr>
              <a:t>balance2500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account))</a:t>
            </a:r>
          </a:p>
          <a:p>
            <a:pPr marL="609600" indent="-609600"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ym typeface="Symbol" pitchFamily="18" charset="2"/>
              </a:rPr>
              <a:t>E.g., we can use an index on </a:t>
            </a:r>
            <a:r>
              <a:rPr lang="en-US" i="1" dirty="0">
                <a:sym typeface="Symbol" pitchFamily="18" charset="2"/>
              </a:rPr>
              <a:t>balance</a:t>
            </a:r>
            <a:r>
              <a:rPr lang="en-US" dirty="0">
                <a:sym typeface="Symbol" pitchFamily="18" charset="2"/>
              </a:rPr>
              <a:t> to find accounts with balance &lt; 2500,</a:t>
            </a:r>
          </a:p>
          <a:p>
            <a:pPr marL="609600" indent="-609600"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ym typeface="Symbol" pitchFamily="18" charset="2"/>
              </a:rPr>
              <a:t>or can perform complete relation scan and discard accounts with balance  2500</a:t>
            </a:r>
            <a:endParaRPr lang="en-US" dirty="0"/>
          </a:p>
          <a:p>
            <a:pPr marL="990600" lvl="1" indent="-533400"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35390" y="0"/>
            <a:ext cx="30861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30590" y="0"/>
            <a:ext cx="308610" cy="6858000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8381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Steps in </a:t>
            </a:r>
            <a:r>
              <a:rPr lang="en-US" dirty="0">
                <a:solidFill>
                  <a:srgbClr val="E31A79"/>
                </a:solidFill>
              </a:rPr>
              <a:t>Query</a:t>
            </a:r>
            <a:r>
              <a:rPr lang="en-US" dirty="0">
                <a:solidFill>
                  <a:srgbClr val="000000"/>
                </a:solidFill>
              </a:rPr>
              <a:t>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b="1" dirty="0" smtClean="0"/>
              <a:t>Query execution plan</a:t>
            </a:r>
            <a:endParaRPr lang="en-GB" sz="32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031" y="3048703"/>
            <a:ext cx="2176017" cy="9808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50751" y="4190546"/>
            <a:ext cx="2177297" cy="22179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r="222"/>
          <a:stretch>
            <a:fillRect/>
          </a:stretch>
        </p:blipFill>
        <p:spPr>
          <a:xfrm>
            <a:off x="3364316" y="1172824"/>
            <a:ext cx="5104800" cy="40003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4520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p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Steps in </a:t>
            </a:r>
            <a:r>
              <a:rPr lang="en-US" dirty="0" smtClean="0">
                <a:solidFill>
                  <a:srgbClr val="E31A79"/>
                </a:solidFill>
              </a:rPr>
              <a:t>Query</a:t>
            </a:r>
            <a:r>
              <a:rPr lang="en-US" dirty="0" smtClean="0">
                <a:solidFill>
                  <a:srgbClr val="000000"/>
                </a:solidFill>
              </a:rPr>
              <a:t>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303" y="1600248"/>
            <a:ext cx="7634287" cy="4525963"/>
          </a:xfrm>
        </p:spPr>
        <p:txBody>
          <a:bodyPr>
            <a:normAutofit/>
          </a:bodyPr>
          <a:lstStyle/>
          <a:p>
            <a:pPr marL="609600" indent="-609600"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b="1" dirty="0" smtClean="0"/>
              <a:t>Query Optimization</a:t>
            </a:r>
            <a:endParaRPr lang="en-US" dirty="0"/>
          </a:p>
          <a:p>
            <a:pPr marL="1066800" lvl="1" indent="-609600"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/>
              <a:t>Different QEPs for a given query can have different costs</a:t>
            </a:r>
          </a:p>
          <a:p>
            <a:pPr marL="1066800" lvl="1" indent="-609600"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/>
              <a:t>Users not expected to write their queries in a way that suggests the most efficient QEP</a:t>
            </a:r>
          </a:p>
          <a:p>
            <a:pPr marL="1066800" lvl="1" indent="-609600"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/>
              <a:t>It is the system’s responsibility to construct a QEP that minimizes the cost</a:t>
            </a:r>
          </a:p>
          <a:p>
            <a:pPr>
              <a:buClr>
                <a:schemeClr val="folHlink"/>
              </a:buClr>
              <a:buSzPct val="75000"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835390" y="0"/>
            <a:ext cx="30861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30590" y="0"/>
            <a:ext cx="308610" cy="6858000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9843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d_1977_slide">
  <a:themeElements>
    <a:clrScheme name="ind_1977_slide 1">
      <a:dk1>
        <a:srgbClr val="000000"/>
      </a:dk1>
      <a:lt1>
        <a:srgbClr val="B9D3EE"/>
      </a:lt1>
      <a:dk2>
        <a:srgbClr val="000000"/>
      </a:dk2>
      <a:lt2>
        <a:srgbClr val="B2B2B2"/>
      </a:lt2>
      <a:accent1>
        <a:srgbClr val="D2E3F4"/>
      </a:accent1>
      <a:accent2>
        <a:srgbClr val="679FDA"/>
      </a:accent2>
      <a:accent3>
        <a:srgbClr val="D9E6F5"/>
      </a:accent3>
      <a:accent4>
        <a:srgbClr val="000000"/>
      </a:accent4>
      <a:accent5>
        <a:srgbClr val="E5EFF8"/>
      </a:accent5>
      <a:accent6>
        <a:srgbClr val="5D90C5"/>
      </a:accent6>
      <a:hlink>
        <a:srgbClr val="2865A4"/>
      </a:hlink>
      <a:folHlink>
        <a:srgbClr val="2E4C6B"/>
      </a:folHlink>
    </a:clrScheme>
    <a:fontScheme name="ind_1977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d_1977_slide 1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D9E6F5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2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D9E6F5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3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D9E6F5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4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D9E6F5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FFFFFF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FFFFFF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FFFFFF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FFFFFF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d_1977_slide">
  <a:themeElements>
    <a:clrScheme name="1_ind_1977_slide 1">
      <a:dk1>
        <a:srgbClr val="000000"/>
      </a:dk1>
      <a:lt1>
        <a:srgbClr val="B9D3EE"/>
      </a:lt1>
      <a:dk2>
        <a:srgbClr val="000000"/>
      </a:dk2>
      <a:lt2>
        <a:srgbClr val="B2B2B2"/>
      </a:lt2>
      <a:accent1>
        <a:srgbClr val="D2E3F4"/>
      </a:accent1>
      <a:accent2>
        <a:srgbClr val="679FDA"/>
      </a:accent2>
      <a:accent3>
        <a:srgbClr val="D9E6F5"/>
      </a:accent3>
      <a:accent4>
        <a:srgbClr val="000000"/>
      </a:accent4>
      <a:accent5>
        <a:srgbClr val="E5EFF8"/>
      </a:accent5>
      <a:accent6>
        <a:srgbClr val="5D90C5"/>
      </a:accent6>
      <a:hlink>
        <a:srgbClr val="2865A4"/>
      </a:hlink>
      <a:folHlink>
        <a:srgbClr val="2E4C6B"/>
      </a:folHlink>
    </a:clrScheme>
    <a:fontScheme name="1_ind_1977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nd_1977_slide 1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D9E6F5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2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D9E6F5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3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D9E6F5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4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D9E6F5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FFFFFF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FFFFFF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FFFFFF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FFFFFF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</TotalTime>
  <Pages>0</Pages>
  <Words>289</Words>
  <Characters>0</Characters>
  <Application>Microsoft Office PowerPoint</Application>
  <DocSecurity>0</DocSecurity>
  <PresentationFormat>On-screen Show (4:3)</PresentationFormat>
  <Lines>0</Lines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ind_1977_slide</vt:lpstr>
      <vt:lpstr>1_ind_1977_slide</vt:lpstr>
      <vt:lpstr>PowerPoint Presentation</vt:lpstr>
      <vt:lpstr>Steps in Query Processing</vt:lpstr>
      <vt:lpstr>Steps in Query Processing</vt:lpstr>
      <vt:lpstr>Steps in Query Processing</vt:lpstr>
      <vt:lpstr>Steps in Query Processing</vt:lpstr>
      <vt:lpstr>Steps in Query Processing</vt:lpstr>
      <vt:lpstr>Steps in Query Processing</vt:lpstr>
      <vt:lpstr>Steps in Query Processing</vt:lpstr>
      <vt:lpstr>Steps in Query Processing</vt:lpstr>
      <vt:lpstr>Latihan</vt:lpstr>
      <vt:lpstr>Latihan (Solusi)</vt:lpstr>
      <vt:lpstr>PowerPoint Presentation</vt:lpstr>
    </vt:vector>
  </TitlesOfParts>
  <Company>HillsOrient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Geetesh Bajaj</dc:creator>
  <cp:lastModifiedBy>Boby - [2013]</cp:lastModifiedBy>
  <cp:revision>62</cp:revision>
  <cp:lastPrinted>1899-12-30T00:00:00Z</cp:lastPrinted>
  <dcterms:created xsi:type="dcterms:W3CDTF">2001-08-06T05:40:35Z</dcterms:created>
  <dcterms:modified xsi:type="dcterms:W3CDTF">2016-10-15T09:43:38Z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1033-8.1.0.3018</vt:lpwstr>
  </property>
</Properties>
</file>