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87" r:id="rId2"/>
  </p:sldMasterIdLst>
  <p:sldIdLst>
    <p:sldId id="274" r:id="rId3"/>
    <p:sldId id="305" r:id="rId4"/>
    <p:sldId id="306" r:id="rId5"/>
    <p:sldId id="307" r:id="rId6"/>
    <p:sldId id="295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49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B8036-2E17-4B99-BEFD-5CECD038B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119BA-1ABE-4785-8419-01D97E52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19081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2563" y="274638"/>
            <a:ext cx="55737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F9ABD-290A-4925-B925-4DD0F6AF1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1F0AB-55B6-423D-9E97-0F7D42F2F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0861D-A27E-4238-9696-2AA404242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134AD-7CA0-4BC0-9BEF-C94915BD6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3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74015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150" y="1600200"/>
            <a:ext cx="374173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DDAE6-6D43-4364-A44F-9588FD268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6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4F9A-1CA0-436F-ACD3-6E3D97B9F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59DA5-347E-46BA-BE79-61B325F88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7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50268-8DB8-4799-A2D9-FD3F78628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68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93D6-82FD-470D-AA5F-E2FCE0031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9B028-716D-41C0-A132-65A01FE0F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7A27C-4B7D-4CF9-AF04-1DCC14969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4260-D63D-4633-A5A6-F39DEA3CD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9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2788" y="274638"/>
            <a:ext cx="2024062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919788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73E23-66E0-4BE3-B745-2D2BE7E4D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DEF0D-17B8-44C9-99A9-655F3D2C6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600200"/>
            <a:ext cx="3740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113" y="1600200"/>
            <a:ext cx="37417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5421-8669-4382-BD79-3F575FED5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63DC0-BDC2-4BE9-BC17-6E9EFE7C6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C7F15-87A4-4F33-A9A0-F89CC31BC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E937F-773D-4652-8B75-8B4A7501F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A2CD8-454E-430F-8E5E-57F0BC142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8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1FAA1-63E5-4106-9F70-C296C40B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600200"/>
            <a:ext cx="76342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8913DA5F-F9E6-4FE0-9BCE-5D9417664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274638"/>
            <a:ext cx="76342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634288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AE8F7BB9-989C-4861-9B6F-C3BC286F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176463"/>
            <a:ext cx="74168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QUERY PROCESSING 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>
              <a:defRPr/>
            </a:pP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Latihan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id-ID" sz="4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638" y="381000"/>
            <a:ext cx="4970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DMH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1F4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SISTEM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BASIS DATA</a:t>
            </a:r>
            <a:endParaRPr lang="id-ID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id-ID" sz="2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Semester </a:t>
            </a:r>
            <a:r>
              <a:rPr lang="id-ID" sz="20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Ganjil 2016/2017</a:t>
            </a:r>
            <a:endParaRPr lang="id-ID" sz="20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0863" y="3587650"/>
            <a:ext cx="65706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Disajikan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oleh </a:t>
            </a:r>
            <a:r>
              <a:rPr lang="id-ID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: </a:t>
            </a:r>
            <a:r>
              <a:rPr lang="id-ID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Tim Pengajar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Basis Data</a:t>
            </a:r>
            <a:endParaRPr lang="id-ID" sz="2000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722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1905000" y="5410200"/>
            <a:ext cx="718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id-ID" sz="1400">
                <a:solidFill>
                  <a:srgbClr val="FF0000"/>
                </a:solidFill>
              </a:rPr>
              <a:t>Hanya dipergunakan untuk kepentingan pengajaran di lingkungan Telkom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13" y="1600200"/>
            <a:ext cx="8781938" cy="4525963"/>
          </a:xfrm>
        </p:spPr>
        <p:txBody>
          <a:bodyPr/>
          <a:lstStyle/>
          <a:p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tabel-tabel</a:t>
            </a:r>
            <a:r>
              <a:rPr lang="en-US" dirty="0" smtClean="0"/>
              <a:t> </a:t>
            </a:r>
            <a:r>
              <a:rPr lang="en-US" dirty="0" err="1" smtClean="0"/>
              <a:t>berelasi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Query Processing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/>
              <a:t> NIM, Nama, </a:t>
            </a:r>
            <a:r>
              <a:rPr lang="en-US" dirty="0" err="1"/>
              <a:t>NamaMK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62228"/>
            <a:ext cx="82375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8190" y="4190980"/>
            <a:ext cx="7208501" cy="7620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SELECT </a:t>
            </a:r>
            <a:r>
              <a:rPr lang="en-US" sz="2800" dirty="0" err="1" smtClean="0">
                <a:solidFill>
                  <a:srgbClr val="7030A0"/>
                </a:solidFill>
              </a:rPr>
              <a:t>n.NIM,m,nama,mk.namamk,n.nilai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2050" name="Picture 2" descr="F:\Boby\TEL-U\2016_2017\Ganjil\Sistem Basis Data\Praktikum\1_q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6" y="1580423"/>
            <a:ext cx="44291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78191" y="4729569"/>
            <a:ext cx="7410374" cy="106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>
                <a:solidFill>
                  <a:srgbClr val="FF0000"/>
                </a:solidFill>
              </a:rPr>
              <a:t>FROM </a:t>
            </a:r>
          </a:p>
          <a:p>
            <a:pPr marL="0" indent="0">
              <a:buFontTx/>
              <a:buNone/>
            </a:pPr>
            <a:r>
              <a:rPr lang="en-US" sz="2800" kern="0" dirty="0" err="1" smtClean="0">
                <a:solidFill>
                  <a:srgbClr val="FF0000"/>
                </a:solidFill>
              </a:rPr>
              <a:t>Nilai</a:t>
            </a:r>
            <a:r>
              <a:rPr lang="en-US" sz="2800" kern="0" dirty="0" smtClean="0">
                <a:solidFill>
                  <a:srgbClr val="FF0000"/>
                </a:solidFill>
              </a:rPr>
              <a:t> n JOIN </a:t>
            </a:r>
            <a:r>
              <a:rPr lang="en-US" sz="2800" kern="0" dirty="0" err="1" smtClean="0">
                <a:solidFill>
                  <a:srgbClr val="FF0000"/>
                </a:solidFill>
              </a:rPr>
              <a:t>Mahasiswa</a:t>
            </a:r>
            <a:r>
              <a:rPr lang="en-US" sz="2800" kern="0" dirty="0" smtClean="0">
                <a:solidFill>
                  <a:srgbClr val="FF0000"/>
                </a:solidFill>
              </a:rPr>
              <a:t> m ON </a:t>
            </a:r>
            <a:r>
              <a:rPr lang="en-US" sz="2800" kern="0" dirty="0" err="1" smtClean="0">
                <a:solidFill>
                  <a:srgbClr val="FF0000"/>
                </a:solidFill>
              </a:rPr>
              <a:t>n.NIM</a:t>
            </a:r>
            <a:r>
              <a:rPr lang="en-US" sz="2800" kern="0" dirty="0" smtClean="0">
                <a:solidFill>
                  <a:srgbClr val="FF0000"/>
                </a:solidFill>
              </a:rPr>
              <a:t>=</a:t>
            </a:r>
            <a:r>
              <a:rPr lang="en-US" sz="2800" kern="0" dirty="0" err="1" smtClean="0">
                <a:solidFill>
                  <a:srgbClr val="FF0000"/>
                </a:solidFill>
              </a:rPr>
              <a:t>m.NIM</a:t>
            </a:r>
            <a:endParaRPr lang="en-US" sz="2800" kern="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59181" y="5796341"/>
            <a:ext cx="7238810" cy="76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 dirty="0" smtClean="0">
                <a:solidFill>
                  <a:srgbClr val="00B050"/>
                </a:solidFill>
              </a:rPr>
              <a:t>JOIN </a:t>
            </a:r>
            <a:r>
              <a:rPr lang="en-US" sz="2800" kern="0" dirty="0" err="1" smtClean="0">
                <a:solidFill>
                  <a:srgbClr val="00B050"/>
                </a:solidFill>
              </a:rPr>
              <a:t>Matkul</a:t>
            </a:r>
            <a:r>
              <a:rPr lang="en-US" sz="2800" kern="0" dirty="0" smtClean="0">
                <a:solidFill>
                  <a:srgbClr val="00B050"/>
                </a:solidFill>
              </a:rPr>
              <a:t> </a:t>
            </a:r>
            <a:r>
              <a:rPr lang="en-US" sz="2800" kern="0" dirty="0" err="1" smtClean="0">
                <a:solidFill>
                  <a:srgbClr val="00B050"/>
                </a:solidFill>
              </a:rPr>
              <a:t>mk</a:t>
            </a:r>
            <a:r>
              <a:rPr lang="en-US" sz="2800" kern="0" dirty="0" smtClean="0">
                <a:solidFill>
                  <a:srgbClr val="00B050"/>
                </a:solidFill>
              </a:rPr>
              <a:t> ON </a:t>
            </a:r>
            <a:r>
              <a:rPr lang="en-US" sz="2800" kern="0" dirty="0" err="1" smtClean="0">
                <a:solidFill>
                  <a:srgbClr val="00B050"/>
                </a:solidFill>
              </a:rPr>
              <a:t>n.kodemk</a:t>
            </a:r>
            <a:r>
              <a:rPr lang="en-US" sz="2800" kern="0" dirty="0" smtClean="0">
                <a:solidFill>
                  <a:srgbClr val="00B050"/>
                </a:solidFill>
              </a:rPr>
              <a:t>=</a:t>
            </a:r>
            <a:r>
              <a:rPr lang="en-US" sz="2800" kern="0" dirty="0" err="1" smtClean="0">
                <a:solidFill>
                  <a:srgbClr val="00B050"/>
                </a:solidFill>
              </a:rPr>
              <a:t>mk.kodemk</a:t>
            </a:r>
            <a:endParaRPr lang="en-US" sz="2800" kern="0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516" y="2438426"/>
            <a:ext cx="2438336" cy="1981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9288" y="2133634"/>
            <a:ext cx="2743132" cy="22859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52674" y="1409753"/>
            <a:ext cx="3047920" cy="8762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Tampilkan</a:t>
            </a:r>
            <a:r>
              <a:rPr lang="en-US" dirty="0"/>
              <a:t> NIM, Nama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yang </a:t>
            </a:r>
            <a:r>
              <a:rPr lang="en-US" dirty="0" err="1"/>
              <a:t>diambilnya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/>
              <a:t>jumlah</a:t>
            </a:r>
            <a:r>
              <a:rPr lang="en-US" dirty="0"/>
              <a:t> SKS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 smtClean="0"/>
              <a:t>!</a:t>
            </a:r>
          </a:p>
          <a:p>
            <a:r>
              <a:rPr lang="fi-FI" dirty="0"/>
              <a:t>Tampilkan nilai rata-rata yang didapatkan setiap siswa</a:t>
            </a:r>
            <a:r>
              <a:rPr lang="fi-FI" dirty="0" smtClean="0"/>
              <a:t>!</a:t>
            </a:r>
          </a:p>
          <a:p>
            <a:r>
              <a:rPr lang="sv-SE" dirty="0"/>
              <a:t>Tampilkan nama mata kuliah dan jumlah siswa yang mengambilnya!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_1977_slide">
  <a:themeElements>
    <a:clrScheme name="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d_1977_slide">
  <a:themeElements>
    <a:clrScheme name="1_ind_1977_slide 1">
      <a:dk1>
        <a:srgbClr val="000000"/>
      </a:dk1>
      <a:lt1>
        <a:srgbClr val="B9D3EE"/>
      </a:lt1>
      <a:dk2>
        <a:srgbClr val="000000"/>
      </a:dk2>
      <a:lt2>
        <a:srgbClr val="B2B2B2"/>
      </a:lt2>
      <a:accent1>
        <a:srgbClr val="D2E3F4"/>
      </a:accent1>
      <a:accent2>
        <a:srgbClr val="679FDA"/>
      </a:accent2>
      <a:accent3>
        <a:srgbClr val="D9E6F5"/>
      </a:accent3>
      <a:accent4>
        <a:srgbClr val="000000"/>
      </a:accent4>
      <a:accent5>
        <a:srgbClr val="E5EFF8"/>
      </a:accent5>
      <a:accent6>
        <a:srgbClr val="5D90C5"/>
      </a:accent6>
      <a:hlink>
        <a:srgbClr val="2865A4"/>
      </a:hlink>
      <a:folHlink>
        <a:srgbClr val="2E4C6B"/>
      </a:folHlink>
    </a:clrScheme>
    <a:fontScheme name="1_ind_1977_slid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d_1977_slide 1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D9E6F5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2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D9E6F5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3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D9E6F5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4">
        <a:dk1>
          <a:srgbClr val="000000"/>
        </a:dk1>
        <a:lt1>
          <a:srgbClr val="B9D3EE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D9E6F5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D2E3F4"/>
        </a:accent1>
        <a:accent2>
          <a:srgbClr val="679FDA"/>
        </a:accent2>
        <a:accent3>
          <a:srgbClr val="FFFFFF"/>
        </a:accent3>
        <a:accent4>
          <a:srgbClr val="000000"/>
        </a:accent4>
        <a:accent5>
          <a:srgbClr val="E5EFF8"/>
        </a:accent5>
        <a:accent6>
          <a:srgbClr val="5D90C5"/>
        </a:accent6>
        <a:hlink>
          <a:srgbClr val="2865A4"/>
        </a:hlink>
        <a:folHlink>
          <a:srgbClr val="2E4C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B9CC"/>
        </a:accent1>
        <a:accent2>
          <a:srgbClr val="6666CC"/>
        </a:accent2>
        <a:accent3>
          <a:srgbClr val="FFFFFF"/>
        </a:accent3>
        <a:accent4>
          <a:srgbClr val="000000"/>
        </a:accent4>
        <a:accent5>
          <a:srgbClr val="B8D9E2"/>
        </a:accent5>
        <a:accent6>
          <a:srgbClr val="5C5CB9"/>
        </a:accent6>
        <a:hlink>
          <a:srgbClr val="2E4C6B"/>
        </a:hlink>
        <a:folHlink>
          <a:srgbClr val="2E2E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56230"/>
        </a:accent1>
        <a:accent2>
          <a:srgbClr val="B69715"/>
        </a:accent2>
        <a:accent3>
          <a:srgbClr val="FFFFFF"/>
        </a:accent3>
        <a:accent4>
          <a:srgbClr val="000000"/>
        </a:accent4>
        <a:accent5>
          <a:srgbClr val="DFB7AD"/>
        </a:accent5>
        <a:accent6>
          <a:srgbClr val="A58812"/>
        </a:accent6>
        <a:hlink>
          <a:srgbClr val="2E4C6B"/>
        </a:hlink>
        <a:folHlink>
          <a:srgbClr val="6B51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d_1977_slid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46E17"/>
        </a:accent1>
        <a:accent2>
          <a:srgbClr val="A7BC2E"/>
        </a:accent2>
        <a:accent3>
          <a:srgbClr val="FFFFFF"/>
        </a:accent3>
        <a:accent4>
          <a:srgbClr val="000000"/>
        </a:accent4>
        <a:accent5>
          <a:srgbClr val="D6BAAB"/>
        </a:accent5>
        <a:accent6>
          <a:srgbClr val="97AA29"/>
        </a:accent6>
        <a:hlink>
          <a:srgbClr val="2E4C6B"/>
        </a:hlink>
        <a:folHlink>
          <a:srgbClr val="6B2E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Pages>0</Pages>
  <Words>105</Words>
  <Characters>0</Characters>
  <Application>Microsoft Office PowerPoint</Application>
  <DocSecurity>0</DocSecurity>
  <PresentationFormat>On-screen Show (4:3)</PresentationFormat>
  <Lines>0</Lines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ind_1977_slide</vt:lpstr>
      <vt:lpstr>1_ind_1977_slide</vt:lpstr>
      <vt:lpstr>PowerPoint Presentation</vt:lpstr>
      <vt:lpstr>Contoh</vt:lpstr>
      <vt:lpstr>Contoh Solusi</vt:lpstr>
      <vt:lpstr>Latihan</vt:lpstr>
      <vt:lpstr>PowerPoint Presentation</vt:lpstr>
    </vt:vector>
  </TitlesOfParts>
  <Company>HillsOrient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Geetesh Bajaj</dc:creator>
  <cp:lastModifiedBy>Boby - [2013]</cp:lastModifiedBy>
  <cp:revision>63</cp:revision>
  <cp:lastPrinted>1899-12-30T00:00:00Z</cp:lastPrinted>
  <dcterms:created xsi:type="dcterms:W3CDTF">2001-08-06T05:40:35Z</dcterms:created>
  <dcterms:modified xsi:type="dcterms:W3CDTF">2016-10-15T09:50:52Z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