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8" r:id="rId2"/>
    <p:sldId id="259" r:id="rId3"/>
    <p:sldId id="263" r:id="rId4"/>
    <p:sldId id="287" r:id="rId5"/>
    <p:sldId id="285" r:id="rId6"/>
    <p:sldId id="286" r:id="rId7"/>
  </p:sldIdLst>
  <p:sldSz cx="9144000" cy="5143500" type="screen16x9"/>
  <p:notesSz cx="6858000" cy="9144000"/>
  <p:embeddedFontLst>
    <p:embeddedFont>
      <p:font typeface="Sniglet" panose="020B0604020202020204" charset="0"/>
      <p:regular r:id="rId9"/>
    </p:embeddedFont>
    <p:embeddedFont>
      <p:font typeface="Walter Turncoat" panose="020B0604020202020204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2301CB-BD3B-4C10-AF5F-5209D5901F39}">
  <a:tblStyle styleId="{8C2301CB-BD3B-4C10-AF5F-5209D5901F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44330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198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Jadi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keuntunganya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mengunakan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espresso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Menurut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saya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cukup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sangat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membantu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kita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dalam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proses testing yang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berhubungan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denga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user interface.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Coba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bayangkan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jika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kamu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membuat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sebuah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aplikasi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memiliki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fitur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login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kemudian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kamu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ingin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memastikan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apakah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itu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berjalan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tidak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yang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biasa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dilakukan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compile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aplikasi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kemudian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install di emulator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devices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kemudian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melakukan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klik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sana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sini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input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sana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sini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so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menghabiskan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banyak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waktu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0068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63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84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256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062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6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822499" y="131465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hello!</a:t>
            </a:r>
            <a:endParaRPr sz="4800" dirty="0"/>
          </a:p>
        </p:txBody>
      </p:sp>
      <p:sp>
        <p:nvSpPr>
          <p:cNvPr id="64" name="Shape 64"/>
          <p:cNvSpPr/>
          <p:nvPr/>
        </p:nvSpPr>
        <p:spPr>
          <a:xfrm>
            <a:off x="1396216" y="4630389"/>
            <a:ext cx="1442481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98" y="1390480"/>
            <a:ext cx="2769283" cy="2766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88" y="1538427"/>
            <a:ext cx="2702512" cy="26996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6" y="1506312"/>
            <a:ext cx="2735281" cy="27324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0021">
            <a:off x="5151432" y="852761"/>
            <a:ext cx="1075438" cy="10754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40359" y="3805426"/>
            <a:ext cx="259946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id-ID" dirty="0"/>
              <a:t>MUHAMMAD FAISAL AMIR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7878" y="3805427"/>
            <a:ext cx="263081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d-ID" dirty="0"/>
              <a:t>MUH. IKHSAN RAMADHAN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20838" y="3805427"/>
            <a:ext cx="2143811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 </a:t>
            </a:r>
            <a:r>
              <a:rPr lang="id-ID" dirty="0"/>
              <a:t>BRYAN RAFSANZANI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48001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6000" dirty="0" err="1"/>
              <a:t>Apa</a:t>
            </a:r>
            <a:r>
              <a:rPr lang="en-US" sz="6000" dirty="0"/>
              <a:t> </a:t>
            </a:r>
            <a:r>
              <a:rPr lang="en-US" sz="6000" dirty="0" err="1"/>
              <a:t>itu</a:t>
            </a:r>
            <a:r>
              <a:rPr lang="en-US" sz="6000" dirty="0"/>
              <a:t> espresso ?</a:t>
            </a:r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2639818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smtClean="0"/>
              <a:t>library </a:t>
            </a:r>
            <a:r>
              <a:rPr lang="en-US" dirty="0"/>
              <a:t>java android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testing </a:t>
            </a:r>
            <a:r>
              <a:rPr lang="en-US" dirty="0" err="1"/>
              <a:t>untuk</a:t>
            </a:r>
            <a:r>
              <a:rPr lang="en-US" dirty="0"/>
              <a:t> user interface android. </a:t>
            </a:r>
            <a:r>
              <a:rPr lang="en-US" dirty="0" smtClean="0"/>
              <a:t>di </a:t>
            </a:r>
            <a:r>
              <a:rPr lang="en-US" dirty="0" err="1"/>
              <a:t>antaranya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espresso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perform click, touch, scroll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event yang </a:t>
            </a:r>
            <a:r>
              <a:rPr lang="en-US" dirty="0" err="1"/>
              <a:t>lainya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1026" name="Picture 2" descr="Hasil gambar untuk espresso android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85" y="-193418"/>
            <a:ext cx="1981117" cy="2246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71"/>
          <p:cNvSpPr txBox="1">
            <a:spLocks/>
          </p:cNvSpPr>
          <p:nvPr/>
        </p:nvSpPr>
        <p:spPr>
          <a:xfrm>
            <a:off x="685800" y="4330309"/>
            <a:ext cx="3043719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/>
            <a:r>
              <a:rPr lang="en-US" dirty="0" smtClean="0"/>
              <a:t>User Interface Testing</a:t>
            </a:r>
            <a:endParaRPr lang="en-US" dirty="0"/>
          </a:p>
        </p:txBody>
      </p:sp>
      <p:sp>
        <p:nvSpPr>
          <p:cNvPr id="8" name="Shape 71"/>
          <p:cNvSpPr txBox="1">
            <a:spLocks/>
          </p:cNvSpPr>
          <p:nvPr/>
        </p:nvSpPr>
        <p:spPr>
          <a:xfrm>
            <a:off x="5427702" y="4358700"/>
            <a:ext cx="3043719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/>
            <a:r>
              <a:rPr lang="en-US" dirty="0" smtClean="0"/>
              <a:t>Automated Testing</a:t>
            </a:r>
            <a:endParaRPr lang="en-US" dirty="0"/>
          </a:p>
        </p:txBody>
      </p:sp>
      <p:grpSp>
        <p:nvGrpSpPr>
          <p:cNvPr id="9" name="Shape 95"/>
          <p:cNvGrpSpPr/>
          <p:nvPr/>
        </p:nvGrpSpPr>
        <p:grpSpPr>
          <a:xfrm rot="14315963" flipH="1">
            <a:off x="7979227" y="3467693"/>
            <a:ext cx="1166676" cy="1032863"/>
            <a:chOff x="1113100" y="2199475"/>
            <a:chExt cx="801900" cy="709925"/>
          </a:xfrm>
        </p:grpSpPr>
        <p:sp>
          <p:nvSpPr>
            <p:cNvPr id="10" name="Shape 96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9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Shape 95"/>
          <p:cNvGrpSpPr/>
          <p:nvPr/>
        </p:nvGrpSpPr>
        <p:grpSpPr>
          <a:xfrm rot="8165316">
            <a:off x="-17248" y="3360985"/>
            <a:ext cx="1406097" cy="1032863"/>
            <a:chOff x="1113100" y="2199475"/>
            <a:chExt cx="801900" cy="709925"/>
          </a:xfrm>
        </p:grpSpPr>
        <p:sp>
          <p:nvSpPr>
            <p:cNvPr id="13" name="Shape 96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9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2"/>
          <p:cNvSpPr txBox="1">
            <a:spLocks noGrp="1"/>
          </p:cNvSpPr>
          <p:nvPr>
            <p:ph type="title"/>
          </p:nvPr>
        </p:nvSpPr>
        <p:spPr>
          <a:xfrm>
            <a:off x="0" y="20155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Konsep</a:t>
            </a:r>
            <a:r>
              <a:rPr lang="en-US" dirty="0"/>
              <a:t> Espresso</a:t>
            </a:r>
            <a:endParaRPr dirty="0"/>
          </a:p>
        </p:txBody>
      </p:sp>
      <p:sp>
        <p:nvSpPr>
          <p:cNvPr id="12" name="Shape 116"/>
          <p:cNvSpPr txBox="1">
            <a:spLocks noGrp="1"/>
          </p:cNvSpPr>
          <p:nvPr>
            <p:ph type="body" idx="1"/>
          </p:nvPr>
        </p:nvSpPr>
        <p:spPr>
          <a:xfrm>
            <a:off x="190072" y="105895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View Matcher</a:t>
            </a:r>
            <a:endParaRPr b="1" dirty="0"/>
          </a:p>
          <a:p>
            <a:pPr marL="0" lvl="0" indent="0">
              <a:buNone/>
            </a:pP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mendaparkan</a:t>
            </a:r>
            <a:r>
              <a:rPr lang="en-US" dirty="0"/>
              <a:t> object view </a:t>
            </a:r>
            <a:r>
              <a:rPr lang="en-US" dirty="0" err="1"/>
              <a:t>jika</a:t>
            </a:r>
            <a:r>
              <a:rPr lang="en-US" dirty="0"/>
              <a:t> di activity </a:t>
            </a:r>
            <a:r>
              <a:rPr lang="en-US" dirty="0" err="1"/>
              <a:t>atau</a:t>
            </a:r>
            <a:r>
              <a:rPr lang="en-US" dirty="0"/>
              <a:t> fragment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denga</a:t>
            </a:r>
            <a:r>
              <a:rPr lang="en-US" dirty="0"/>
              <a:t> </a:t>
            </a:r>
            <a:r>
              <a:rPr lang="en-US" i="1" dirty="0" err="1"/>
              <a:t>findViewById</a:t>
            </a:r>
            <a:r>
              <a:rPr lang="en-US" i="1" dirty="0"/>
              <a:t>.</a:t>
            </a:r>
            <a:endParaRPr i="1" dirty="0"/>
          </a:p>
        </p:txBody>
      </p:sp>
      <p:sp>
        <p:nvSpPr>
          <p:cNvPr id="14" name="Shape 116"/>
          <p:cNvSpPr txBox="1">
            <a:spLocks noGrp="1"/>
          </p:cNvSpPr>
          <p:nvPr>
            <p:ph type="body" idx="1"/>
          </p:nvPr>
        </p:nvSpPr>
        <p:spPr>
          <a:xfrm>
            <a:off x="2890470" y="105895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View </a:t>
            </a:r>
            <a:r>
              <a:rPr lang="en-US" b="1" dirty="0" smtClean="0"/>
              <a:t>Action</a:t>
            </a:r>
          </a:p>
          <a:p>
            <a:pPr marL="0" lvl="0" indent="0">
              <a:buNone/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view action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click, scroll, input text </a:t>
            </a:r>
            <a:r>
              <a:rPr lang="en-US" dirty="0" err="1"/>
              <a:t>dan</a:t>
            </a:r>
            <a:r>
              <a:rPr lang="en-US" dirty="0"/>
              <a:t> action view yang </a:t>
            </a:r>
            <a:r>
              <a:rPr lang="en-US" dirty="0" err="1"/>
              <a:t>lainya</a:t>
            </a:r>
            <a:r>
              <a:rPr lang="en-US" dirty="0"/>
              <a:t>.</a:t>
            </a:r>
            <a:endParaRPr i="1" dirty="0"/>
          </a:p>
        </p:txBody>
      </p:sp>
      <p:sp>
        <p:nvSpPr>
          <p:cNvPr id="16" name="Shape 116"/>
          <p:cNvSpPr txBox="1">
            <a:spLocks noGrp="1"/>
          </p:cNvSpPr>
          <p:nvPr>
            <p:ph type="body" idx="1"/>
          </p:nvPr>
        </p:nvSpPr>
        <p:spPr>
          <a:xfrm>
            <a:off x="6023235" y="1159984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View </a:t>
            </a:r>
            <a:r>
              <a:rPr lang="en-US" b="1" dirty="0" smtClean="0"/>
              <a:t>Assertion</a:t>
            </a:r>
          </a:p>
          <a:p>
            <a:pPr marL="0" lvl="0" indent="0">
              <a:buNone/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View Assertion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test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.</a:t>
            </a:r>
            <a:endParaRPr i="1" dirty="0"/>
          </a:p>
        </p:txBody>
      </p:sp>
      <p:sp>
        <p:nvSpPr>
          <p:cNvPr id="13" name="Rectangle 12"/>
          <p:cNvSpPr/>
          <p:nvPr/>
        </p:nvSpPr>
        <p:spPr>
          <a:xfrm>
            <a:off x="72501" y="3239796"/>
            <a:ext cx="2749471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err="1"/>
              <a:t>onView</a:t>
            </a:r>
            <a:r>
              <a:rPr lang="en-US" b="1" dirty="0"/>
              <a:t>(</a:t>
            </a:r>
            <a:r>
              <a:rPr lang="en-US" b="1" dirty="0" err="1"/>
              <a:t>withId</a:t>
            </a:r>
            <a:r>
              <a:rPr lang="en-US" b="1" dirty="0"/>
              <a:t>(</a:t>
            </a:r>
            <a:r>
              <a:rPr lang="en-US" b="1" dirty="0" err="1"/>
              <a:t>R.id.my_view</a:t>
            </a:r>
            <a:r>
              <a:rPr lang="en-US" b="1" dirty="0"/>
              <a:t>))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36122" y="3239796"/>
            <a:ext cx="2940695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.perform(click())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23235" y="3239795"/>
            <a:ext cx="2894735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.check(matches(</a:t>
            </a:r>
            <a:r>
              <a:rPr lang="en-US" b="1" dirty="0" err="1"/>
              <a:t>isDisplayed</a:t>
            </a:r>
            <a:r>
              <a:rPr lang="en-US" b="1" dirty="0"/>
              <a:t>()));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0072" y="4159104"/>
            <a:ext cx="70287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1200" dirty="0">
                <a:solidFill>
                  <a:schemeClr val="bg1"/>
                </a:solidFill>
              </a:rPr>
              <a:t>Pada Perangkat menu Settings &gt; Developer Options, matikan atau disable 3 hal berikut </a:t>
            </a:r>
            <a:r>
              <a:rPr lang="id-ID" sz="1200" dirty="0" smtClean="0">
                <a:solidFill>
                  <a:schemeClr val="bg1"/>
                </a:solidFill>
              </a:rPr>
              <a:t>: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4569" y="4501943"/>
            <a:ext cx="2313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Window Animation Scale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927724" y="4501942"/>
            <a:ext cx="2541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Transition Animation Scale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78505" y="4476788"/>
            <a:ext cx="2274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Animator Duration Scale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90072" y="3636798"/>
            <a:ext cx="8764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1200" dirty="0">
                <a:solidFill>
                  <a:schemeClr val="bg1"/>
                </a:solidFill>
              </a:rPr>
              <a:t>Guna menghindari beberapa kesalahan </a:t>
            </a:r>
            <a:r>
              <a:rPr lang="id-ID" sz="1200" dirty="0" smtClean="0">
                <a:solidFill>
                  <a:schemeClr val="bg1"/>
                </a:solidFill>
              </a:rPr>
              <a:t>seperti tidak terbaginya dengan </a:t>
            </a:r>
            <a:r>
              <a:rPr lang="id-ID" sz="1200" dirty="0">
                <a:solidFill>
                  <a:schemeClr val="bg1"/>
                </a:solidFill>
              </a:rPr>
              <a:t>jelas hasil </a:t>
            </a:r>
            <a:r>
              <a:rPr lang="id-ID" sz="1200" dirty="0" smtClean="0">
                <a:solidFill>
                  <a:schemeClr val="bg1"/>
                </a:solidFill>
              </a:rPr>
              <a:t>testing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id-ID" sz="1200" dirty="0">
                <a:solidFill>
                  <a:schemeClr val="bg1"/>
                </a:solidFill>
              </a:rPr>
              <a:t>dianjurkan untuk mematikan 3 hal pada perangkat testing.</a:t>
            </a:r>
            <a:endParaRPr lang="en-US" sz="1200" dirty="0">
              <a:solidFill>
                <a:schemeClr val="bg1"/>
              </a:solidFill>
            </a:endParaRPr>
          </a:p>
          <a:p>
            <a:pPr algn="just"/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2"/>
          <p:cNvSpPr txBox="1">
            <a:spLocks noGrp="1"/>
          </p:cNvSpPr>
          <p:nvPr>
            <p:ph type="title"/>
          </p:nvPr>
        </p:nvSpPr>
        <p:spPr>
          <a:xfrm>
            <a:off x="0" y="20155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 smtClean="0"/>
              <a:t>penerapan</a:t>
            </a:r>
            <a:r>
              <a:rPr lang="en-US" dirty="0" smtClean="0"/>
              <a:t> Testing Espresso</a:t>
            </a:r>
            <a:endParaRPr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4113"/>
            <a:ext cx="2289860" cy="3177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860" y="994113"/>
            <a:ext cx="4451836" cy="245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26" y="2223115"/>
            <a:ext cx="3262630" cy="1995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177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2"/>
          <p:cNvSpPr txBox="1">
            <a:spLocks noGrp="1"/>
          </p:cNvSpPr>
          <p:nvPr>
            <p:ph type="title"/>
          </p:nvPr>
        </p:nvSpPr>
        <p:spPr>
          <a:xfrm>
            <a:off x="0" y="20155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Konfigurasi Espresso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817751" y="723799"/>
            <a:ext cx="7730348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 smtClean="0">
                <a:solidFill>
                  <a:schemeClr val="bg1"/>
                </a:solidFill>
              </a:rPr>
              <a:t>- Minimum API </a:t>
            </a:r>
            <a:r>
              <a:rPr lang="en-US" sz="1200" b="1" dirty="0">
                <a:solidFill>
                  <a:schemeClr val="bg1"/>
                </a:solidFill>
              </a:rPr>
              <a:t>15: Android 4.0.3 (Ice Cream Sandwich)</a:t>
            </a:r>
            <a:r>
              <a:rPr lang="en-US" sz="1200" dirty="0">
                <a:solidFill>
                  <a:schemeClr val="bg1"/>
                </a:solidFill>
              </a:rPr>
              <a:t> 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6617" y="1273422"/>
            <a:ext cx="5629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medium-content-serif-font"/>
              </a:rPr>
              <a:t>menambahkan</a:t>
            </a:r>
            <a:r>
              <a:rPr lang="en-US" dirty="0">
                <a:solidFill>
                  <a:schemeClr val="bg1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edium-content-serif-font"/>
              </a:rPr>
              <a:t>beberapa</a:t>
            </a:r>
            <a:r>
              <a:rPr lang="en-US" dirty="0">
                <a:solidFill>
                  <a:schemeClr val="bg1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edium-content-serif-font"/>
              </a:rPr>
              <a:t>konfigurasi</a:t>
            </a:r>
            <a:r>
              <a:rPr lang="en-US" dirty="0">
                <a:solidFill>
                  <a:schemeClr val="bg1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edium-content-serif-font"/>
              </a:rPr>
              <a:t>pada</a:t>
            </a:r>
            <a:r>
              <a:rPr lang="en-US" dirty="0">
                <a:solidFill>
                  <a:schemeClr val="bg1"/>
                </a:solidFill>
                <a:latin typeface="medium-content-serif-fon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medium-content-serif-font"/>
              </a:rPr>
              <a:t>app/</a:t>
            </a:r>
            <a:r>
              <a:rPr lang="en-US" b="1" dirty="0" err="1">
                <a:solidFill>
                  <a:schemeClr val="bg1"/>
                </a:solidFill>
                <a:latin typeface="medium-content-serif-font"/>
              </a:rPr>
              <a:t>build.gradle</a:t>
            </a:r>
            <a:r>
              <a:rPr lang="en-US" b="1" dirty="0">
                <a:solidFill>
                  <a:schemeClr val="bg1"/>
                </a:solidFill>
                <a:latin typeface="medium-content-serif-font"/>
              </a:rPr>
              <a:t>.</a:t>
            </a:r>
            <a:r>
              <a:rPr lang="en-US" dirty="0">
                <a:solidFill>
                  <a:schemeClr val="bg1"/>
                </a:solidFill>
                <a:latin typeface="medium-content-serif-font"/>
              </a:rPr>
              <a:t> 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23768" t="34030" r="24994" b="23964"/>
          <a:stretch/>
        </p:blipFill>
        <p:spPr>
          <a:xfrm>
            <a:off x="956617" y="1697931"/>
            <a:ext cx="6666614" cy="307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8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2"/>
          <p:cNvSpPr txBox="1">
            <a:spLocks noGrp="1"/>
          </p:cNvSpPr>
          <p:nvPr>
            <p:ph type="title"/>
          </p:nvPr>
        </p:nvSpPr>
        <p:spPr>
          <a:xfrm>
            <a:off x="0" y="20155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 smtClean="0"/>
              <a:t>penerapan</a:t>
            </a:r>
            <a:r>
              <a:rPr lang="en-US" dirty="0" smtClean="0"/>
              <a:t> Testing Espresso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59250" y="957925"/>
            <a:ext cx="85549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1. </a:t>
            </a:r>
            <a:r>
              <a:rPr lang="en-US" dirty="0" err="1" smtClean="0">
                <a:solidFill>
                  <a:schemeClr val="bg1"/>
                </a:solidFill>
              </a:rPr>
              <a:t>Buka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projek</a:t>
            </a:r>
            <a:r>
              <a:rPr lang="en-US" dirty="0">
                <a:solidFill>
                  <a:schemeClr val="bg1"/>
                </a:solidFill>
              </a:rPr>
              <a:t> Android Studio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Project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2. </a:t>
            </a:r>
            <a:r>
              <a:rPr lang="en-US" dirty="0" err="1" smtClean="0">
                <a:solidFill>
                  <a:schemeClr val="bg1"/>
                </a:solidFill>
              </a:rPr>
              <a:t>Cari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direktori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dirty="0" err="1">
                <a:solidFill>
                  <a:schemeClr val="bg1"/>
                </a:solidFill>
              </a:rPr>
              <a:t>src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androidTest</a:t>
            </a:r>
            <a:r>
              <a:rPr lang="en-US" b="1" dirty="0">
                <a:solidFill>
                  <a:schemeClr val="bg1"/>
                </a:solidFill>
              </a:rPr>
              <a:t>/java/</a:t>
            </a:r>
            <a:r>
              <a:rPr lang="en-US" b="1" dirty="0" err="1">
                <a:solidFill>
                  <a:schemeClr val="bg1"/>
                </a:solidFill>
              </a:rPr>
              <a:t>com.example.package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buka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Class </a:t>
            </a:r>
            <a:r>
              <a:rPr lang="en-US" dirty="0" err="1" smtClean="0">
                <a:solidFill>
                  <a:schemeClr val="bg1"/>
                </a:solidFill>
              </a:rPr>
              <a:t>ExampleInstrumentedTest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3. </a:t>
            </a:r>
            <a:r>
              <a:rPr lang="en-US" dirty="0" err="1" smtClean="0">
                <a:solidFill>
                  <a:schemeClr val="bg1"/>
                </a:solidFill>
              </a:rPr>
              <a:t>Ubah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class </a:t>
            </a:r>
            <a:r>
              <a:rPr lang="en-US" dirty="0" err="1">
                <a:solidFill>
                  <a:schemeClr val="bg1"/>
                </a:solidFill>
              </a:rPr>
              <a:t>ExampleInstrumentedTest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menjadi</a:t>
            </a:r>
            <a:r>
              <a:rPr lang="en-US" dirty="0">
                <a:solidFill>
                  <a:schemeClr val="bg1"/>
                </a:solidFill>
              </a:rPr>
              <a:t> 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6793" t="44440" r="28677" b="19847"/>
          <a:stretch/>
        </p:blipFill>
        <p:spPr>
          <a:xfrm>
            <a:off x="1681105" y="1696589"/>
            <a:ext cx="5793789" cy="26125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9250" y="4309091"/>
            <a:ext cx="89069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4.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Klik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kanan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pada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kelas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ExampleInstrumentedTest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kemudian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‘Run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ExampleInstrumentedTest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’.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Hasil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pengujian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akan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ditampilkan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di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logcat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.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24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296</Words>
  <Application>Microsoft Office PowerPoint</Application>
  <PresentationFormat>On-screen Show 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Sniglet</vt:lpstr>
      <vt:lpstr>Walter Turncoat</vt:lpstr>
      <vt:lpstr>medium-content-serif-font</vt:lpstr>
      <vt:lpstr>Ursula template</vt:lpstr>
      <vt:lpstr>hello!</vt:lpstr>
      <vt:lpstr>Apa itu espresso ?</vt:lpstr>
      <vt:lpstr>Konsep Espresso</vt:lpstr>
      <vt:lpstr>Contoh penerapan Testing Espresso</vt:lpstr>
      <vt:lpstr>Konfigurasi Espresso</vt:lpstr>
      <vt:lpstr>Contoh penerapan Testing Espresso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bryan rafsanzani</dc:creator>
  <cp:lastModifiedBy>bryan rafsanzani</cp:lastModifiedBy>
  <cp:revision>16</cp:revision>
  <dcterms:modified xsi:type="dcterms:W3CDTF">2018-09-07T22:54:09Z</dcterms:modified>
</cp:coreProperties>
</file>