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aleway Thin"/>
      <p:bold r:id="rId31"/>
      <p:boldItalic r:id="rId32"/>
    </p:embeddedFont>
    <p:embeddedFont>
      <p:font typeface="Lora"/>
      <p:regular r:id="rId33"/>
      <p:bold r:id="rId34"/>
      <p:italic r:id="rId35"/>
      <p:boldItalic r:id="rId36"/>
    </p:embeddedFont>
    <p:embeddedFont>
      <p:font typeface="Lora Regula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Regula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Thin-bold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ora-regular.fntdata"/><Relationship Id="rId10" Type="http://schemas.openxmlformats.org/officeDocument/2006/relationships/slide" Target="slides/slide5.xml"/><Relationship Id="rId32" Type="http://schemas.openxmlformats.org/officeDocument/2006/relationships/font" Target="fonts/RalewayThin-boldItalic.fntdata"/><Relationship Id="rId13" Type="http://schemas.openxmlformats.org/officeDocument/2006/relationships/slide" Target="slides/slide8.xml"/><Relationship Id="rId35" Type="http://schemas.openxmlformats.org/officeDocument/2006/relationships/font" Target="fonts/Lora-italic.fntdata"/><Relationship Id="rId12" Type="http://schemas.openxmlformats.org/officeDocument/2006/relationships/slide" Target="slides/slide7.xml"/><Relationship Id="rId34" Type="http://schemas.openxmlformats.org/officeDocument/2006/relationships/font" Target="fonts/Lora-bold.fntdata"/><Relationship Id="rId15" Type="http://schemas.openxmlformats.org/officeDocument/2006/relationships/slide" Target="slides/slide10.xml"/><Relationship Id="rId37" Type="http://schemas.openxmlformats.org/officeDocument/2006/relationships/font" Target="fonts/LoraRegular-regular.fntdata"/><Relationship Id="rId14" Type="http://schemas.openxmlformats.org/officeDocument/2006/relationships/slide" Target="slides/slide9.xml"/><Relationship Id="rId36" Type="http://schemas.openxmlformats.org/officeDocument/2006/relationships/font" Target="fonts/Lora-boldItalic.fntdata"/><Relationship Id="rId17" Type="http://schemas.openxmlformats.org/officeDocument/2006/relationships/slide" Target="slides/slide12.xml"/><Relationship Id="rId39" Type="http://schemas.openxmlformats.org/officeDocument/2006/relationships/font" Target="fonts/LoraRegular-italic.fntdata"/><Relationship Id="rId16" Type="http://schemas.openxmlformats.org/officeDocument/2006/relationships/slide" Target="slides/slide11.xml"/><Relationship Id="rId38" Type="http://schemas.openxmlformats.org/officeDocument/2006/relationships/font" Target="fonts/LoraRegula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9be17482f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9be17482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be17482f_0_5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9be17482f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9be17482f_0_6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9be17482f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9be17482f_0_5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9be17482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9be17482f_0_6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9be17482f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9be17482f_0_6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9be17482f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9be17482f_0_6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9be17482f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9be17482f_0_6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9be17482f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9be17482f_0_6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9be17482f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9be17482f_0_6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9be17482f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9be17482f_0_7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9be17482f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be17482f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be17482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Surface reconstruction is a long standing problem in computer graphics and visualization.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9be17482f_0_7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9be17482f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NN’s output the re-constructed surface. In our case, we are creating an implicit function to do that.</a:t>
            </a:r>
            <a:br>
              <a:rPr lang="en-GB"/>
            </a:br>
            <a:r>
              <a:rPr lang="en-GB"/>
              <a:t>Also,  not used pre-trained models and other mathematical models.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be17482f_0_5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be17482f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Delaunay Triangulation : Watertight, removing wrapping of triangles.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9be17482f_0_3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9be17482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9be17482f_0_4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9be17482f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9be17482f_0_4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9be17482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implicit function will help us to generate  the surface of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be17482f_0_4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be17482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9be17482f_0_4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9be17482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9be17482f_0_5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9be17482f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9be17482f_0_5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9be17482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3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62" name="Google Shape;62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 txBox="1"/>
          <p:nvPr>
            <p:ph type="ctrTitle"/>
          </p:nvPr>
        </p:nvSpPr>
        <p:spPr>
          <a:xfrm>
            <a:off x="670900" y="1350200"/>
            <a:ext cx="7349700" cy="8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Lora Regular"/>
                <a:ea typeface="Lora Regular"/>
                <a:cs typeface="Lora Regular"/>
                <a:sym typeface="Lora Regular"/>
              </a:rPr>
              <a:t>Point Cloud Surface Reconstruction</a:t>
            </a:r>
            <a:endParaRPr sz="330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85800" y="24645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 Self Learning Based Approach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40825" y="594750"/>
            <a:ext cx="70509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Lora"/>
                <a:ea typeface="Lora"/>
                <a:cs typeface="Lora"/>
                <a:sym typeface="Lora"/>
              </a:rPr>
              <a:t>Building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Dataset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740825" y="1526250"/>
            <a:ext cx="35451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Lora Regular"/>
                <a:ea typeface="Lora Regular"/>
                <a:cs typeface="Lora Regular"/>
                <a:sym typeface="Lora Regular"/>
              </a:rPr>
              <a:t>Sampling Points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Lora Regular"/>
              <a:buAutoNum type="arabicPeriod"/>
            </a:pPr>
            <a:r>
              <a:rPr lang="en-GB" sz="1600">
                <a:latin typeface="Lora Regular"/>
                <a:ea typeface="Lora Regular"/>
                <a:cs typeface="Lora Regular"/>
                <a:sym typeface="Lora Regular"/>
              </a:rPr>
              <a:t>Randomly pick points on  triangle</a:t>
            </a:r>
            <a:br>
              <a:rPr lang="en-GB" sz="1600">
                <a:latin typeface="Lora Regular"/>
                <a:ea typeface="Lora Regular"/>
                <a:cs typeface="Lora Regular"/>
                <a:sym typeface="Lora Regular"/>
              </a:rPr>
            </a:br>
            <a:endParaRPr sz="16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 Regular"/>
              <a:buAutoNum type="arabicPeriod"/>
            </a:pPr>
            <a:r>
              <a:rPr lang="en-GB" sz="1600">
                <a:latin typeface="Lora Regular"/>
                <a:ea typeface="Lora Regular"/>
                <a:cs typeface="Lora Regular"/>
                <a:sym typeface="Lora Regular"/>
              </a:rPr>
              <a:t>Displace the vertices along normal</a:t>
            </a:r>
            <a:endParaRPr sz="160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186" name="Google Shape;186;p2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" name="Google Shape;192;p22"/>
          <p:cNvCxnSpPr>
            <a:stCxn id="193" idx="2"/>
            <a:endCxn id="194" idx="1"/>
          </p:cNvCxnSpPr>
          <p:nvPr/>
        </p:nvCxnSpPr>
        <p:spPr>
          <a:xfrm>
            <a:off x="7677311" y="3342976"/>
            <a:ext cx="465000" cy="39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2"/>
          <p:cNvCxnSpPr>
            <a:stCxn id="196" idx="2"/>
            <a:endCxn id="197" idx="1"/>
          </p:cNvCxnSpPr>
          <p:nvPr/>
        </p:nvCxnSpPr>
        <p:spPr>
          <a:xfrm>
            <a:off x="6879136" y="3302158"/>
            <a:ext cx="1055400" cy="80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2"/>
          <p:cNvSpPr/>
          <p:nvPr/>
        </p:nvSpPr>
        <p:spPr>
          <a:xfrm>
            <a:off x="5067275" y="1950051"/>
            <a:ext cx="3152700" cy="15606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6143575" y="2565064"/>
            <a:ext cx="260700" cy="1692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479225" y="3214414"/>
            <a:ext cx="260700" cy="1692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882875" y="3045239"/>
            <a:ext cx="260700" cy="1692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6681050" y="2475540"/>
            <a:ext cx="260700" cy="1692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6681050" y="3173596"/>
            <a:ext cx="260700" cy="1692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2"/>
          <p:cNvCxnSpPr/>
          <p:nvPr/>
        </p:nvCxnSpPr>
        <p:spPr>
          <a:xfrm rot="10800000">
            <a:off x="4543311" y="2183932"/>
            <a:ext cx="1455600" cy="93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2"/>
          <p:cNvCxnSpPr/>
          <p:nvPr/>
        </p:nvCxnSpPr>
        <p:spPr>
          <a:xfrm rot="10800000">
            <a:off x="5571486" y="2222382"/>
            <a:ext cx="572100" cy="38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2"/>
          <p:cNvCxnSpPr>
            <a:stCxn id="201" idx="0"/>
          </p:cNvCxnSpPr>
          <p:nvPr/>
        </p:nvCxnSpPr>
        <p:spPr>
          <a:xfrm rot="10800000">
            <a:off x="5360964" y="1579277"/>
            <a:ext cx="1382700" cy="93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2"/>
          <p:cNvSpPr txBox="1"/>
          <p:nvPr/>
        </p:nvSpPr>
        <p:spPr>
          <a:xfrm>
            <a:off x="4286050" y="2119649"/>
            <a:ext cx="3393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5489825" y="2203151"/>
            <a:ext cx="3393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5320175" y="1677594"/>
            <a:ext cx="3393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7934625" y="3971084"/>
            <a:ext cx="3393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8142250" y="3604692"/>
            <a:ext cx="3393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739375" y="586975"/>
            <a:ext cx="70509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Building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Dataset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214" name="Google Shape;214;p2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0" name="Google Shape;220;p23"/>
          <p:cNvPicPr preferRelativeResize="0"/>
          <p:nvPr/>
        </p:nvPicPr>
        <p:blipFill rotWithShape="1">
          <a:blip r:embed="rId3">
            <a:alphaModFix/>
          </a:blip>
          <a:srcRect b="5292" l="12809" r="9132" t="11235"/>
          <a:stretch/>
        </p:blipFill>
        <p:spPr>
          <a:xfrm>
            <a:off x="1155600" y="1993400"/>
            <a:ext cx="3012775" cy="223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 rotWithShape="1">
          <a:blip r:embed="rId4">
            <a:alphaModFix/>
          </a:blip>
          <a:srcRect b="7195" l="10458" r="21366" t="13205"/>
          <a:stretch/>
        </p:blipFill>
        <p:spPr>
          <a:xfrm>
            <a:off x="5228151" y="1918100"/>
            <a:ext cx="2562125" cy="24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/>
          <p:nvPr/>
        </p:nvSpPr>
        <p:spPr>
          <a:xfrm>
            <a:off x="6604638" y="2492550"/>
            <a:ext cx="152400" cy="158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6347575" y="2492550"/>
            <a:ext cx="152400" cy="158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7143763" y="2492550"/>
            <a:ext cx="152400" cy="158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878275" y="1239000"/>
            <a:ext cx="6417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Lora Regular"/>
                <a:ea typeface="Lora Regular"/>
                <a:cs typeface="Lora Regular"/>
                <a:sym typeface="Lora Regular"/>
              </a:rPr>
              <a:t>To classify the data point: pass a ray from point and calculate no of intersection with the object</a:t>
            </a:r>
            <a:endParaRPr sz="1600">
              <a:solidFill>
                <a:schemeClr val="dk2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739375" y="586975"/>
            <a:ext cx="70509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Building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Dataset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739375" y="1510900"/>
            <a:ext cx="44256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#Triangles intersected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#Times Ray intersect with object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Moller-Trumbore algorithm is used t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o calculate intersection.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232" name="Google Shape;232;p24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233" name="Google Shape;233;p2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625" y="1746775"/>
            <a:ext cx="3507000" cy="232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4"/>
          <p:cNvCxnSpPr/>
          <p:nvPr/>
        </p:nvCxnSpPr>
        <p:spPr>
          <a:xfrm>
            <a:off x="2893200" y="1960950"/>
            <a:ext cx="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5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246" name="Google Shape;246;p2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994050" y="1285875"/>
            <a:ext cx="7050900" cy="1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Intersection of the ray at vertices or edges should be taken care.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Ray’s on 6 random directions are generated &amp; avg is considered.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5850050" y="2875650"/>
            <a:ext cx="1698900" cy="16668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25"/>
          <p:cNvCxnSpPr/>
          <p:nvPr/>
        </p:nvCxnSpPr>
        <p:spPr>
          <a:xfrm rot="10800000">
            <a:off x="4280225" y="3238725"/>
            <a:ext cx="3971700" cy="98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5"/>
          <p:cNvSpPr/>
          <p:nvPr/>
        </p:nvSpPr>
        <p:spPr>
          <a:xfrm>
            <a:off x="5768050" y="2899075"/>
            <a:ext cx="937300" cy="1640300"/>
          </a:xfrm>
          <a:custGeom>
            <a:rect b="b" l="l" r="r" t="t"/>
            <a:pathLst>
              <a:path extrusionOk="0" h="65612" w="37492">
                <a:moveTo>
                  <a:pt x="37492" y="0"/>
                </a:moveTo>
                <a:lnTo>
                  <a:pt x="3749" y="65612"/>
                </a:lnTo>
                <a:lnTo>
                  <a:pt x="0" y="6562"/>
                </a:lnTo>
                <a:close/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Google Shape;256;p25"/>
          <p:cNvSpPr/>
          <p:nvPr/>
        </p:nvSpPr>
        <p:spPr>
          <a:xfrm>
            <a:off x="8087875" y="4117600"/>
            <a:ext cx="164100" cy="1872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8298775" y="4105875"/>
            <a:ext cx="1641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Thin"/>
                <a:ea typeface="Raleway Thin"/>
                <a:cs typeface="Raleway Thin"/>
                <a:sym typeface="Raleway Thin"/>
              </a:rPr>
              <a:t>P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4069025" y="3111975"/>
            <a:ext cx="211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Thin"/>
                <a:ea typeface="Raleway Thin"/>
                <a:cs typeface="Raleway Thin"/>
                <a:sym typeface="Raleway Thin"/>
              </a:rPr>
              <a:t>r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59" name="Google Shape;259;p25"/>
          <p:cNvSpPr txBox="1"/>
          <p:nvPr>
            <p:ph type="title"/>
          </p:nvPr>
        </p:nvSpPr>
        <p:spPr>
          <a:xfrm>
            <a:off x="567925" y="511875"/>
            <a:ext cx="70509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Building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Dataset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739375" y="586975"/>
            <a:ext cx="70509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Lora"/>
                <a:ea typeface="Lora"/>
                <a:cs typeface="Lora"/>
                <a:sym typeface="Lora"/>
              </a:rPr>
              <a:t>Training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Neural Network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1041025" y="1442600"/>
            <a:ext cx="65181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Using the dataset, we will train a Neural Network.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We train the network to replicate the surface function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Overfitting is the key to obtain maximum accuracy.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Not a generalized model.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266" name="Google Shape;266;p26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267" name="Google Shape;267;p2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739375" y="586975"/>
            <a:ext cx="70509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Lora"/>
                <a:ea typeface="Lora"/>
                <a:cs typeface="Lora"/>
                <a:sym typeface="Lora"/>
              </a:rPr>
              <a:t>Training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Neural Network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1041025" y="1686200"/>
            <a:ext cx="38598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Proof of Concept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Generated 64K points to replicate a sphere function.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279" name="Google Shape;279;p27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280" name="Google Shape;280;p2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6" name="Google Shape;2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180" y="1239000"/>
            <a:ext cx="2360821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739375" y="586975"/>
            <a:ext cx="70509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Lora"/>
                <a:ea typeface="Lora"/>
                <a:cs typeface="Lora"/>
                <a:sym typeface="Lora"/>
              </a:rPr>
              <a:t>Training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Neural Network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1041025" y="1442600"/>
            <a:ext cx="65181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Complex figures  ---&gt; Complex surface function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Complex surface functions 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---&gt; Large NN’s.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---&gt; Huge Data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---&gt; Good choice of Activation, loss functions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---&gt; Good Selection of depth and width of NN.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293" name="Google Shape;293;p28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294" name="Google Shape;294;p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739375" y="586975"/>
            <a:ext cx="70509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Lora"/>
                <a:ea typeface="Lora"/>
                <a:cs typeface="Lora"/>
                <a:sym typeface="Lora"/>
              </a:rPr>
              <a:t>Training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Neural Network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305" name="Google Shape;305;p29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306" name="Google Shape;306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2" name="Google Shape;3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812" y="1323975"/>
            <a:ext cx="5406025" cy="314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739375" y="586975"/>
            <a:ext cx="70509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Lora"/>
                <a:ea typeface="Lora"/>
                <a:cs typeface="Lora"/>
                <a:sym typeface="Lora"/>
              </a:rPr>
              <a:t>Training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Neural Network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318" name="Google Shape;318;p30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319" name="Google Shape;319;p3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5" name="Google Shape;3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00" y="1168000"/>
            <a:ext cx="2623225" cy="35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0"/>
          <p:cNvPicPr preferRelativeResize="0"/>
          <p:nvPr/>
        </p:nvPicPr>
        <p:blipFill rotWithShape="1">
          <a:blip r:embed="rId4">
            <a:alphaModFix/>
          </a:blip>
          <a:srcRect b="0" l="6753" r="4961" t="0"/>
          <a:stretch/>
        </p:blipFill>
        <p:spPr>
          <a:xfrm>
            <a:off x="4897050" y="1203500"/>
            <a:ext cx="2164550" cy="34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922000" y="586975"/>
            <a:ext cx="66372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Lora"/>
                <a:ea typeface="Lora"/>
                <a:cs typeface="Lora"/>
                <a:sym typeface="Lora"/>
              </a:rPr>
              <a:t>Results &amp; </a:t>
            </a:r>
            <a:r>
              <a:rPr b="1" lang="en-GB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Conclusions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1041025" y="1442600"/>
            <a:ext cx="67920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Statistical Results: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Using 20K dataset, trained model resulted in 98.5% accuracy.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Entire training took around 5 minutes and 2GB Ram on Google Colab.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The Ray Algorithm used to build dataset took around 90 minutes to generate 20K points    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333" name="Google Shape;333;p31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334" name="Google Shape;334;p3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7025" y="1565665"/>
            <a:ext cx="6013440" cy="342749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667200" y="586975"/>
            <a:ext cx="71694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Lora"/>
                <a:ea typeface="Lora"/>
                <a:cs typeface="Lora"/>
                <a:sym typeface="Lora"/>
              </a:rPr>
              <a:t>Surface </a:t>
            </a:r>
            <a:r>
              <a:rPr b="1" lang="en-GB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Reconstruction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, What &amp; Why?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77" name="Google Shape;77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620" y="1502146"/>
            <a:ext cx="5925312" cy="3397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4"/>
          <p:cNvCxnSpPr/>
          <p:nvPr/>
        </p:nvCxnSpPr>
        <p:spPr>
          <a:xfrm>
            <a:off x="3735432" y="3038575"/>
            <a:ext cx="1005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1041025" y="1442600"/>
            <a:ext cx="67920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Costly in time as compared to other models like open3d.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Compensated time by producing 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better results in terms of smoothness and accuracy.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In this project we explored an alternate way to generate an implicit function of the surface in the form of a NN.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345" name="Google Shape;345;p32"/>
          <p:cNvSpPr txBox="1"/>
          <p:nvPr>
            <p:ph type="title"/>
          </p:nvPr>
        </p:nvSpPr>
        <p:spPr>
          <a:xfrm>
            <a:off x="922000" y="586975"/>
            <a:ext cx="66372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Lora"/>
                <a:ea typeface="Lora"/>
                <a:cs typeface="Lora"/>
                <a:sym typeface="Lora"/>
              </a:rPr>
              <a:t>Results &amp; </a:t>
            </a:r>
            <a:r>
              <a:rPr b="1" lang="en-GB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Conclusions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346" name="Google Shape;346;p32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347" name="Google Shape;347;p3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922000" y="586975"/>
            <a:ext cx="66372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Lora"/>
                <a:ea typeface="Lora"/>
                <a:cs typeface="Lora"/>
                <a:sym typeface="Lora"/>
              </a:rPr>
              <a:t>Limitations and </a:t>
            </a:r>
            <a:r>
              <a:rPr b="1" lang="en-GB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Future</a:t>
            </a:r>
            <a:r>
              <a:rPr b="1" lang="en-GB" sz="36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-GB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Scope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8" name="Google Shape;358;p33"/>
          <p:cNvSpPr txBox="1"/>
          <p:nvPr>
            <p:ph idx="1" type="body"/>
          </p:nvPr>
        </p:nvSpPr>
        <p:spPr>
          <a:xfrm>
            <a:off x="1041025" y="1442600"/>
            <a:ext cx="65181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Perfecting 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Delaunay Triangulation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Building accurate Datasets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Normalizing NN in case of small datasets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Better visualization of reconstructed surfaces.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359" name="Google Shape;359;p33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360" name="Google Shape;360;p3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922000" y="586975"/>
            <a:ext cx="66372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Lora"/>
                <a:ea typeface="Lora"/>
                <a:cs typeface="Lora"/>
                <a:sym typeface="Lora"/>
              </a:rPr>
              <a:t>Pre-Trained </a:t>
            </a:r>
            <a:r>
              <a:rPr b="1" lang="en-GB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Models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588" y="1428600"/>
            <a:ext cx="5946024" cy="321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5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92" name="Google Shape;92;p1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22000" y="586975"/>
            <a:ext cx="66372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Lora"/>
                <a:ea typeface="Lora"/>
                <a:cs typeface="Lora"/>
                <a:sym typeface="Lora"/>
              </a:rPr>
              <a:t>Mathematical</a:t>
            </a:r>
            <a:r>
              <a:rPr b="1" lang="en-GB" sz="36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-GB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Models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104" name="Google Shape;104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981550" y="1581925"/>
            <a:ext cx="6518100" cy="20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Open3d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Works with sufficiently Huge Point Cloud data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But what to do when our dataset is small?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922000" y="586975"/>
            <a:ext cx="66372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Lora"/>
                <a:ea typeface="Lora"/>
                <a:cs typeface="Lora"/>
                <a:sym typeface="Lora"/>
              </a:rPr>
              <a:t>Self-Training</a:t>
            </a:r>
            <a:r>
              <a:rPr b="1" lang="en-GB" sz="36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-GB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Algorithms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041025" y="1686200"/>
            <a:ext cx="6518100" cy="29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Generating an Implicit Function using a NN.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Training an individual network for each point cloud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Removes bias towards New Data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But how to train it?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118" name="Google Shape;118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922000" y="586975"/>
            <a:ext cx="66372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Lora"/>
                <a:ea typeface="Lora"/>
                <a:cs typeface="Lora"/>
                <a:sym typeface="Lora"/>
              </a:rPr>
              <a:t>Pipeline of our</a:t>
            </a:r>
            <a:r>
              <a:rPr b="1" lang="en-GB" sz="36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-GB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Algorithm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041025" y="1532325"/>
            <a:ext cx="65181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AutoNum type="arabicPeriod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Improving Delaunay Triangulation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AutoNum type="arabicPeriod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Building dataset using Ray Algorithm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 Regular"/>
              <a:buAutoNum type="arabicPeriod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Neural Network Training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131" name="Google Shape;131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39375" y="586975"/>
            <a:ext cx="70509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Lora"/>
                <a:ea typeface="Lora"/>
                <a:cs typeface="Lora"/>
                <a:sym typeface="Lora"/>
              </a:rPr>
              <a:t>Improving</a:t>
            </a:r>
            <a:r>
              <a:rPr b="1" lang="en-GB" sz="30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Delaunay Triangulation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1005775" y="2753925"/>
            <a:ext cx="67845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AutoNum type="arabicPeriod" startAt="2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K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-means algorithm is used for clustering the points to 20 clusters.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Removal of edges going from one cluster to another.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144" name="Google Shape;144;p1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1005775" y="1738275"/>
            <a:ext cx="67845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AutoNum type="arabicPeriod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Delaunay from cgal comes with a lot of noise edges and does not provide a watertight output.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39375" y="586975"/>
            <a:ext cx="70509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Lora"/>
                <a:ea typeface="Lora"/>
                <a:cs typeface="Lora"/>
                <a:sym typeface="Lora"/>
              </a:rPr>
              <a:t>Improving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Delaunay Triangulation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157" name="Google Shape;157;p2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1016500" y="2732500"/>
            <a:ext cx="45234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AutoNum type="arabicPeriod" startAt="4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O</a:t>
            </a: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pen3d tool is used to find the normal to each point.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Only allowed edges that make a certain angle to the vertex normal.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1016500" y="1716850"/>
            <a:ext cx="68595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AutoNum type="arabicPeriod" startAt="3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Calculated closest clusters and allowed them to make edges between them.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950" y="2571750"/>
            <a:ext cx="2497801" cy="19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739375" y="586975"/>
            <a:ext cx="70509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Lora"/>
                <a:ea typeface="Lora"/>
                <a:cs typeface="Lora"/>
                <a:sym typeface="Lora"/>
              </a:rPr>
              <a:t>Building</a:t>
            </a:r>
            <a:r>
              <a:rPr b="1" lang="en-GB" sz="30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-GB" sz="3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Dataset</a:t>
            </a:r>
            <a:endParaRPr b="1" sz="3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739375" y="1442600"/>
            <a:ext cx="68196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Generation of 20K data points for NN training.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Each Point is classified into 3 Categories: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Outside           -&gt; 1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On Boundary -&gt; 0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Inside              -&gt; -1</a:t>
            </a:r>
            <a:br>
              <a:rPr lang="en-GB">
                <a:latin typeface="Lora Regular"/>
                <a:ea typeface="Lora Regular"/>
                <a:cs typeface="Lora Regular"/>
                <a:sym typeface="Lora Regular"/>
              </a:rPr>
            </a:br>
            <a:endParaRPr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ora Regular"/>
              <a:buChar char="●"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Ray algorithm is used for classification.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pSp>
        <p:nvGrpSpPr>
          <p:cNvPr id="172" name="Google Shape;172;p21"/>
          <p:cNvGrpSpPr/>
          <p:nvPr/>
        </p:nvGrpSpPr>
        <p:grpSpPr>
          <a:xfrm>
            <a:off x="7921260" y="371149"/>
            <a:ext cx="909197" cy="867843"/>
            <a:chOff x="5241175" y="4959100"/>
            <a:chExt cx="539775" cy="517775"/>
          </a:xfrm>
        </p:grpSpPr>
        <p:sp>
          <p:nvSpPr>
            <p:cNvPr id="173" name="Google Shape;173;p2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