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7" r:id="rId2"/>
    <p:sldId id="498" r:id="rId3"/>
    <p:sldId id="497" r:id="rId4"/>
    <p:sldId id="494" r:id="rId5"/>
    <p:sldId id="499" r:id="rId6"/>
    <p:sldId id="500" r:id="rId7"/>
    <p:sldId id="501" r:id="rId8"/>
    <p:sldId id="375" r:id="rId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457200" rtl="0" eaLnBrk="1" latinLnBrk="0" hangingPunct="1">
      <a:defRPr sz="2200"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457200" rtl="0" eaLnBrk="1" latinLnBrk="0" hangingPunct="1">
      <a:defRPr sz="2200"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457200" rtl="0" eaLnBrk="1" latinLnBrk="0" hangingPunct="1">
      <a:defRPr sz="2200"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457200" rtl="0" eaLnBrk="1" latinLnBrk="0" hangingPunct="1">
      <a:defRPr sz="2200"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739"/>
    <a:srgbClr val="FFFFFF"/>
    <a:srgbClr val="77CD74"/>
    <a:srgbClr val="FAA620"/>
    <a:srgbClr val="0172C2"/>
    <a:srgbClr val="00C689"/>
    <a:srgbClr val="00C625"/>
    <a:srgbClr val="969696"/>
    <a:srgbClr val="D8D8D8"/>
    <a:srgbClr val="2B5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3" autoAdjust="0"/>
    <p:restoredTop sz="77481" autoAdjust="0"/>
  </p:normalViewPr>
  <p:slideViewPr>
    <p:cSldViewPr>
      <p:cViewPr varScale="1">
        <p:scale>
          <a:sx n="74" d="100"/>
          <a:sy n="74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F9576BCA-94DF-E341-88AA-4A469DA61C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71741328-A6F7-5844-B378-EC2E3653D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3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47650" y="306388"/>
            <a:ext cx="8439150" cy="6043612"/>
            <a:chOff x="247650" y="306388"/>
            <a:chExt cx="8439150" cy="6043612"/>
          </a:xfrm>
        </p:grpSpPr>
        <p:sp>
          <p:nvSpPr>
            <p:cNvPr id="8" name="Rectangle 7"/>
            <p:cNvSpPr/>
            <p:nvPr/>
          </p:nvSpPr>
          <p:spPr>
            <a:xfrm>
              <a:off x="528638" y="860425"/>
              <a:ext cx="8158162" cy="5489575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7650" y="306388"/>
              <a:ext cx="3408363" cy="971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flipH="1" flipV="1">
              <a:off x="247650" y="1277938"/>
              <a:ext cx="280988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1" name="Picture 13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6750" y="452438"/>
            <a:ext cx="25812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6486" y="3434860"/>
            <a:ext cx="6236208" cy="1993392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30000"/>
              </a:spcBef>
              <a:buFontTx/>
              <a:buNone/>
              <a:defRPr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86487" y="2264664"/>
            <a:ext cx="6236208" cy="1088136"/>
          </a:xfrm>
        </p:spPr>
        <p:txBody>
          <a:bodyPr tIns="45720" bIns="45720" anchor="b"/>
          <a:lstStyle>
            <a:lvl1pPr>
              <a:lnSpc>
                <a:spcPct val="90000"/>
              </a:lnSpc>
              <a:defRPr cap="all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3886200" cy="88696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4756150" y="197556"/>
            <a:ext cx="4189588" cy="2314222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4756150" y="2751667"/>
            <a:ext cx="4189588" cy="3374497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2463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1" y="3654778"/>
            <a:ext cx="3987800" cy="2471385"/>
          </a:xfrm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4713817" y="3654778"/>
            <a:ext cx="3972983" cy="2471385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244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2469444"/>
            <a:ext cx="3987800" cy="3656720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713817" y="2469444"/>
            <a:ext cx="3972983" cy="3656719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2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1031876"/>
            <a:ext cx="2647244" cy="3046235"/>
          </a:xfrm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254023" y="1031875"/>
            <a:ext cx="2647244" cy="3046235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050845" y="1031876"/>
            <a:ext cx="2647244" cy="3046235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6378222" y="1031876"/>
            <a:ext cx="2308577" cy="5094288"/>
          </a:xfrm>
        </p:spPr>
        <p:txBody>
          <a:bodyPr/>
          <a:lstStyle>
            <a:lvl1pPr marL="0">
              <a:spcAft>
                <a:spcPts val="1800"/>
              </a:spcAft>
              <a:buFontTx/>
              <a:buNone/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 marL="283464">
              <a:buFontTx/>
              <a:buNone/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457200" y="1031876"/>
            <a:ext cx="5667375" cy="5094288"/>
          </a:xfrm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549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0" y="2709334"/>
            <a:ext cx="8229599" cy="3416830"/>
          </a:xfrm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97933"/>
            <a:ext cx="8229600" cy="88696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8" descr="TERADATA-ASTER-LOGO-4C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63925" y="4780518"/>
            <a:ext cx="2584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 descr="TERADATA-ASTER-LOGO-4C.eps"/>
          <p:cNvPicPr>
            <a:picLocks noChangeAspect="1"/>
          </p:cNvPicPr>
          <p:nvPr userDrawn="1"/>
        </p:nvPicPr>
        <p:blipFill>
          <a:blip r:embed="rId3"/>
          <a:srcRect r="38522"/>
          <a:stretch>
            <a:fillRect/>
          </a:stretch>
        </p:blipFill>
        <p:spPr bwMode="auto">
          <a:xfrm>
            <a:off x="838200" y="4724400"/>
            <a:ext cx="1840284" cy="4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DC_BDP_Horiz2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62667" y="2271713"/>
            <a:ext cx="5432162" cy="1417320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7010400" y="6248400"/>
            <a:ext cx="1761067" cy="51646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pic>
        <p:nvPicPr>
          <p:cNvPr id="13" name="Picture 12" descr="APRIMO-LOGO-TAG-CLR.wm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34200" y="4703217"/>
            <a:ext cx="1371600" cy="5545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8463"/>
            <a:ext cx="8229600" cy="515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409575" y="341313"/>
            <a:ext cx="8437563" cy="1106487"/>
            <a:chOff x="409575" y="827088"/>
            <a:chExt cx="8437563" cy="1106487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02734" y="1673226"/>
            <a:ext cx="5404104" cy="18319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宋体" pitchFamily="2" charset="-122"/>
                <a:ea typeface="宋体" pitchFamily="2" charset="-122"/>
              </a:defRPr>
            </a:lvl4pPr>
            <a:lvl5pPr>
              <a:defRPr sz="16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341313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827088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宋体" pitchFamily="2" charset="-122"/>
                <a:ea typeface="宋体" pitchFamily="2" charset="-122"/>
              </a:defRPr>
            </a:lvl3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886200" cy="51054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51054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8275">
              <a:tabLst/>
              <a:defRPr sz="1600"/>
            </a:lvl3pPr>
            <a:lvl4pPr marL="795338" indent="-115888">
              <a:defRPr sz="1600"/>
            </a:lvl4pPr>
            <a:lvl5pPr marL="1085850" indent="-1730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4"/>
            <a:ext cx="8229600" cy="886968"/>
          </a:xfrm>
        </p:spPr>
        <p:txBody>
          <a:bodyPr anchor="t"/>
          <a:lstStyle>
            <a:lvl1pPr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81334"/>
            <a:ext cx="8229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8229600" cy="886968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79828"/>
            <a:ext cx="38862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8275">
              <a:tabLst/>
              <a:defRPr sz="1600"/>
            </a:lvl3pPr>
            <a:lvl4pPr marL="795338" indent="-115888">
              <a:defRPr sz="1600"/>
            </a:lvl4pPr>
            <a:lvl5pPr marL="1085850" indent="-1730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" y="1033463"/>
            <a:ext cx="8229600" cy="5092699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3886200" cy="88696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742039" y="197556"/>
            <a:ext cx="4203699" cy="5928608"/>
          </a:xfrm>
          <a:noFill/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3"/>
            <a:ext cx="3886200" cy="88696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9828"/>
            <a:ext cx="3886200" cy="2362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742039" y="197556"/>
            <a:ext cx="4203699" cy="5928608"/>
          </a:xfrm>
          <a:noFill/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7201" y="4078111"/>
            <a:ext cx="3886199" cy="2048054"/>
          </a:xfrm>
          <a:noFill/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7934"/>
            <a:ext cx="8229600" cy="51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</a:t>
            </a:r>
            <a:r>
              <a:rPr lang="en-US" dirty="0" smtClean="0"/>
              <a:t> Master </a:t>
            </a:r>
            <a:r>
              <a:rPr lang="en-US" dirty="0"/>
              <a:t>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229600" cy="508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336550" cy="6865938"/>
            <a:chOff x="0" y="0"/>
            <a:chExt cx="336550" cy="6865938"/>
          </a:xfrm>
        </p:grpSpPr>
        <p:sp>
          <p:nvSpPr>
            <p:cNvPr id="12" name="Right Triangle 11"/>
            <p:cNvSpPr/>
            <p:nvPr userDrawn="1"/>
          </p:nvSpPr>
          <p:spPr>
            <a:xfrm flipV="1">
              <a:off x="153988" y="820738"/>
              <a:ext cx="182562" cy="163512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0"/>
              <a:ext cx="184150" cy="6865938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352425"/>
              <a:ext cx="336550" cy="4683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3" name="Picture 32" descr="TDC_BDP_Horiz2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06715" y="6314164"/>
            <a:ext cx="1580238" cy="4114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6434095"/>
            <a:ext cx="457200" cy="215444"/>
          </a:xfrm>
          <a:prstGeom prst="rect">
            <a:avLst/>
          </a:prstGeom>
          <a:noFill/>
        </p:spPr>
        <p:txBody>
          <a:bodyPr wrap="square" lIns="91440" rtlCol="0" anchor="ctr">
            <a:spAutoFit/>
          </a:bodyPr>
          <a:lstStyle/>
          <a:p>
            <a:fld id="{A61B675C-BD8F-3940-9C20-B51557C84077}" type="slidenum">
              <a:rPr lang="en-US" sz="800" smtClean="0">
                <a:solidFill>
                  <a:srgbClr val="8B8B89"/>
                </a:solidFill>
              </a:rPr>
              <a:pPr/>
              <a:t>‹#›</a:t>
            </a:fld>
            <a:endParaRPr lang="en-US" sz="800" dirty="0">
              <a:solidFill>
                <a:srgbClr val="8B8B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588" y="6434095"/>
            <a:ext cx="153021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997DFBCB-A2D1-AC44-AB53-4088AD646959}" type="datetime1">
              <a:rPr lang="en-US" sz="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/>
              <a:t>11/16/2015</a:t>
            </a:fld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4496" y="6434095"/>
            <a:ext cx="381250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8B8B89"/>
                </a:solidFill>
              </a:rPr>
              <a:t>Teradata Confidential</a:t>
            </a:r>
            <a:endParaRPr lang="en-US" sz="800" dirty="0">
              <a:solidFill>
                <a:srgbClr val="8B8B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1" r:id="rId3"/>
    <p:sldLayoutId id="2147483653" r:id="rId4"/>
    <p:sldLayoutId id="2147483657" r:id="rId5"/>
    <p:sldLayoutId id="2147483660" r:id="rId6"/>
    <p:sldLayoutId id="214748367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</p:sldLayoutIdLst>
  <p:hf hdr="0" ftr="0"/>
  <p:txStyles>
    <p:title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Tx/>
        <a:buFont typeface="Arial"/>
        <a:buChar char="•"/>
        <a:defRPr lang="en-US" sz="18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19113" indent="-241300" algn="l" rtl="0" eaLnBrk="0" fontAlgn="base" hangingPunct="0">
        <a:spcBef>
          <a:spcPct val="20000"/>
        </a:spcBef>
        <a:spcAft>
          <a:spcPct val="0"/>
        </a:spcAft>
        <a:buClrTx/>
        <a:buSzPct val="90000"/>
        <a:buFont typeface="Lucida Grande"/>
        <a:buChar char="&gt;"/>
        <a:defRPr lang="en-US" sz="1800" normalizeH="0" baseline="0" dirty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739775" indent="-163513" algn="l" rtl="0" eaLnBrk="0" fontAlgn="base" hangingPunct="0">
        <a:spcBef>
          <a:spcPct val="20000"/>
        </a:spcBef>
        <a:spcAft>
          <a:spcPct val="0"/>
        </a:spcAft>
        <a:buClrTx/>
        <a:buFont typeface="Lucida Grande"/>
        <a:buChar char="–"/>
        <a:defRPr lang="en-US" sz="18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15988" indent="-109538" algn="l" rtl="0" eaLnBrk="0" fontAlgn="base" hangingPunct="0">
        <a:spcBef>
          <a:spcPct val="20000"/>
        </a:spcBef>
        <a:spcAft>
          <a:spcPct val="0"/>
        </a:spcAft>
        <a:buClrTx/>
        <a:buFont typeface="Arial"/>
        <a:buChar char="•"/>
        <a:defRPr lang="en-US" sz="18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203325" indent="-163513" algn="l" rtl="0" eaLnBrk="0" fontAlgn="base" hangingPunct="0">
        <a:spcBef>
          <a:spcPct val="20000"/>
        </a:spcBef>
        <a:spcAft>
          <a:spcPct val="0"/>
        </a:spcAft>
        <a:buClrTx/>
        <a:buFont typeface="Lucida Grande"/>
        <a:buChar char="–"/>
        <a:tabLst/>
        <a:defRPr lang="en-US" sz="18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1941094" cy="1389652"/>
          </a:xfrm>
        </p:spPr>
        <p:txBody>
          <a:bodyPr/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TERADATA</a:t>
            </a:r>
          </a:p>
          <a:p>
            <a:r>
              <a:rPr lang="en-US" sz="2000" dirty="0" smtClean="0">
                <a:latin typeface="+mn-lt"/>
              </a:rPr>
              <a:t>Dec, 2015</a:t>
            </a:r>
            <a:endParaRPr lang="en-US" sz="2000" dirty="0"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762000" y="2645664"/>
            <a:ext cx="7724113" cy="1088136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sz="3200" b="0" dirty="0" err="1" smtClean="0"/>
              <a:t>Srcb</a:t>
            </a:r>
            <a:r>
              <a:rPr lang="en-US" altLang="zh-CN" sz="3200" b="0" dirty="0" smtClean="0"/>
              <a:t> </a:t>
            </a:r>
            <a:r>
              <a:rPr lang="en-US" altLang="zh-CN" sz="3200" b="0" dirty="0" err="1" smtClean="0"/>
              <a:t>datalab</a:t>
            </a:r>
            <a:r>
              <a:rPr lang="en-US" altLang="zh-CN" sz="3200" b="0" dirty="0" smtClean="0"/>
              <a:t> demo</a:t>
            </a:r>
            <a:endParaRPr 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演示主线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615788" y="1676400"/>
            <a:ext cx="8147211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Verdana" charset="0"/>
              </a:rPr>
              <a:t>运维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管理员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15786" y="3276600"/>
            <a:ext cx="8147211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FF0000"/>
                </a:solidFill>
                <a:latin typeface="Verdana" charset="0"/>
              </a:rPr>
              <a:t>5</a:t>
            </a:r>
            <a:r>
              <a:rPr lang="zh-CN" altLang="en-US" sz="1600" dirty="0" smtClean="0">
                <a:solidFill>
                  <a:schemeClr val="tx1"/>
                </a:solidFill>
                <a:latin typeface="Verdana" charset="0"/>
              </a:rPr>
              <a:t>应用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管理员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15787" y="4876800"/>
            <a:ext cx="8147211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FF0000"/>
                </a:solidFill>
                <a:latin typeface="Verdana" charset="0"/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  <a:latin typeface="Verdana" charset="0"/>
              </a:rPr>
              <a:t>业务分析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员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38200" y="1981200"/>
            <a:ext cx="990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charset="0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创建应用管理员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1219200" y="2667000"/>
            <a:ext cx="304800" cy="6096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38200" y="3581400"/>
            <a:ext cx="990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charset="0"/>
              </a:rPr>
              <a:t>6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创建业务分析员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256736" y="1981200"/>
            <a:ext cx="1096063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charset="0"/>
              </a:rPr>
              <a:t>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为应用管理员自动创建沙箱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1828800" y="2247900"/>
            <a:ext cx="4572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780735" y="1981200"/>
            <a:ext cx="1096063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charset="0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Verdana" charset="0"/>
              </a:rPr>
              <a:t>查看系统日志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251074" y="1981200"/>
            <a:ext cx="1096063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charset="0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Verdana" charset="0"/>
              </a:rPr>
              <a:t>查看沙箱空间</a:t>
            </a:r>
            <a:endParaRPr lang="zh-CN" altLang="en-US" sz="1400" dirty="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3364997" y="2247900"/>
            <a:ext cx="4572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850467" y="2190750"/>
            <a:ext cx="4572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178997" y="3587836"/>
            <a:ext cx="1096063" cy="724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FF0000"/>
                </a:solidFill>
                <a:latin typeface="Verdana" charset="0"/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  <a:latin typeface="Verdana" charset="0"/>
              </a:rPr>
              <a:t>查看</a:t>
            </a:r>
            <a:r>
              <a:rPr lang="zh-CN" altLang="en-US" sz="1400" dirty="0">
                <a:solidFill>
                  <a:schemeClr val="tx1"/>
                </a:solidFill>
                <a:latin typeface="Verdana" charset="0"/>
              </a:rPr>
              <a:t>系统日志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4573259" y="3618425"/>
            <a:ext cx="1096063" cy="724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FF0000"/>
                </a:solidFill>
                <a:latin typeface="Verdana" charset="0"/>
              </a:rPr>
              <a:t>9</a:t>
            </a:r>
            <a:r>
              <a:rPr lang="zh-CN" altLang="en-US" sz="1400" dirty="0" smtClean="0">
                <a:solidFill>
                  <a:schemeClr val="tx1"/>
                </a:solidFill>
                <a:latin typeface="Verdana" charset="0"/>
              </a:rPr>
              <a:t>查看沙箱空间</a:t>
            </a:r>
            <a:endParaRPr lang="zh-CN" altLang="en-US" sz="1400" dirty="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4191000" y="3834415"/>
            <a:ext cx="4572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91363" y="3618424"/>
            <a:ext cx="1096063" cy="724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FF0000"/>
                </a:solidFill>
                <a:latin typeface="Verdana" charset="0"/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  <a:latin typeface="Verdana" charset="0"/>
              </a:rPr>
              <a:t>授权</a:t>
            </a:r>
            <a:r>
              <a:rPr lang="zh-CN" altLang="en-US" sz="1400" dirty="0">
                <a:solidFill>
                  <a:schemeClr val="tx1"/>
                </a:solidFill>
                <a:latin typeface="Verdana" charset="0"/>
              </a:rPr>
              <a:t>管理</a:t>
            </a:r>
          </a:p>
        </p:txBody>
      </p:sp>
      <p:sp>
        <p:nvSpPr>
          <p:cNvPr id="25" name="右箭头 24"/>
          <p:cNvSpPr/>
          <p:nvPr/>
        </p:nvSpPr>
        <p:spPr bwMode="auto">
          <a:xfrm>
            <a:off x="5624131" y="3834415"/>
            <a:ext cx="4572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409467" y="3606618"/>
            <a:ext cx="1096063" cy="724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FF0000"/>
                </a:solidFill>
                <a:latin typeface="Verdana" charset="0"/>
              </a:rPr>
              <a:t>11</a:t>
            </a:r>
            <a:r>
              <a:rPr lang="zh-CN" altLang="en-US" sz="1400" dirty="0" smtClean="0">
                <a:solidFill>
                  <a:schemeClr val="tx1"/>
                </a:solidFill>
                <a:latin typeface="Verdana" charset="0"/>
              </a:rPr>
              <a:t>查看</a:t>
            </a:r>
            <a:r>
              <a:rPr lang="zh-CN" altLang="en-US" sz="1400" dirty="0">
                <a:solidFill>
                  <a:schemeClr val="tx1"/>
                </a:solidFill>
                <a:latin typeface="Verdana" charset="0"/>
              </a:rPr>
              <a:t>授权报表</a:t>
            </a:r>
          </a:p>
        </p:txBody>
      </p:sp>
      <p:sp>
        <p:nvSpPr>
          <p:cNvPr id="27" name="右箭头 26"/>
          <p:cNvSpPr/>
          <p:nvPr/>
        </p:nvSpPr>
        <p:spPr bwMode="auto">
          <a:xfrm>
            <a:off x="7020855" y="3821267"/>
            <a:ext cx="4572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8200" y="5180527"/>
            <a:ext cx="26670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charset="0"/>
              </a:rPr>
              <a:t>13</a:t>
            </a:r>
            <a:r>
              <a:rPr lang="zh-CN" altLang="en-US" sz="1400" dirty="0" smtClean="0">
                <a:solidFill>
                  <a:schemeClr val="tx1"/>
                </a:solidFill>
                <a:latin typeface="Verdana" charset="0"/>
              </a:rPr>
              <a:t>通过</a:t>
            </a:r>
            <a:r>
              <a:rPr lang="zh-CN" altLang="en-US" sz="1400" dirty="0">
                <a:solidFill>
                  <a:schemeClr val="tx1"/>
                </a:solidFill>
                <a:latin typeface="Verdana" charset="0"/>
              </a:rPr>
              <a:t>客户端连接数据实验室进行业务分析</a:t>
            </a:r>
          </a:p>
        </p:txBody>
      </p:sp>
      <p:sp>
        <p:nvSpPr>
          <p:cNvPr id="29" name="下箭头 28"/>
          <p:cNvSpPr/>
          <p:nvPr/>
        </p:nvSpPr>
        <p:spPr bwMode="auto">
          <a:xfrm>
            <a:off x="1096851" y="4299933"/>
            <a:ext cx="304800" cy="6096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8254" y="3580322"/>
            <a:ext cx="990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Verdana" charset="0"/>
              </a:rPr>
              <a:t>7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创建用户组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2880797" y="3860440"/>
            <a:ext cx="386255" cy="2535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1726378" y="3860440"/>
            <a:ext cx="343380" cy="2406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74167" y="5182673"/>
            <a:ext cx="26670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charset="0"/>
              </a:rPr>
              <a:t>14</a:t>
            </a:r>
            <a:r>
              <a:rPr lang="zh-CN" altLang="en-US" sz="1400" dirty="0" smtClean="0">
                <a:solidFill>
                  <a:schemeClr val="tx1"/>
                </a:solidFill>
                <a:latin typeface="Verdana" charset="0"/>
              </a:rPr>
              <a:t>通</a:t>
            </a:r>
            <a:r>
              <a:rPr lang="zh-CN" altLang="en-US" sz="1400" dirty="0" smtClean="0">
                <a:solidFill>
                  <a:schemeClr val="tx1"/>
                </a:solidFill>
                <a:latin typeface="Verdana" charset="0"/>
              </a:rPr>
              <a:t>过管理端</a:t>
            </a:r>
            <a:r>
              <a:rPr lang="zh-CN" altLang="en-US" sz="1400" dirty="0" smtClean="0">
                <a:solidFill>
                  <a:schemeClr val="tx1"/>
                </a:solidFill>
                <a:latin typeface="Verdana" charset="0"/>
              </a:rPr>
              <a:t>连接</a:t>
            </a:r>
            <a:r>
              <a:rPr lang="zh-CN" altLang="en-US" sz="1400">
                <a:solidFill>
                  <a:schemeClr val="tx1"/>
                </a:solidFill>
                <a:latin typeface="Verdana" charset="0"/>
              </a:rPr>
              <a:t>数据</a:t>
            </a:r>
            <a:r>
              <a:rPr lang="zh-CN" altLang="en-US" sz="1400" smtClean="0">
                <a:solidFill>
                  <a:schemeClr val="tx1"/>
                </a:solidFill>
                <a:latin typeface="Verdana" charset="0"/>
              </a:rPr>
              <a:t>实验室查看自己的沙箱信息</a:t>
            </a:r>
            <a:endParaRPr lang="zh-CN" altLang="en-US" sz="1400" dirty="0">
              <a:solidFill>
                <a:schemeClr val="tx1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9"/>
          <p:cNvGrpSpPr>
            <a:grpSpLocks/>
          </p:cNvGrpSpPr>
          <p:nvPr/>
        </p:nvGrpSpPr>
        <p:grpSpPr bwMode="auto">
          <a:xfrm>
            <a:off x="409575" y="827088"/>
            <a:ext cx="8437563" cy="1106487"/>
            <a:chOff x="0" y="0"/>
            <a:chExt cx="8437563" cy="1106487"/>
          </a:xfrm>
        </p:grpSpPr>
        <p:sp>
          <p:nvSpPr>
            <p:cNvPr id="4099" name="Rectangle 13"/>
            <p:cNvSpPr>
              <a:spLocks noChangeArrowheads="1"/>
            </p:cNvSpPr>
            <p:nvPr/>
          </p:nvSpPr>
          <p:spPr bwMode="auto">
            <a:xfrm>
              <a:off x="5973763" y="300037"/>
              <a:ext cx="2463800" cy="806450"/>
            </a:xfrm>
            <a:prstGeom prst="rect">
              <a:avLst/>
            </a:prstGeom>
            <a:gradFill rotWithShape="1">
              <a:gsLst>
                <a:gs pos="0">
                  <a:srgbClr val="6A3611"/>
                </a:gs>
                <a:gs pos="999">
                  <a:srgbClr val="6A3611"/>
                </a:gs>
                <a:gs pos="17999">
                  <a:srgbClr val="D56D23"/>
                </a:gs>
                <a:gs pos="100000">
                  <a:srgbClr val="D56D2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1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endParaRPr>
            </a:p>
          </p:txBody>
        </p:sp>
        <p:sp>
          <p:nvSpPr>
            <p:cNvPr id="4100" name="Right Triangle 14"/>
            <p:cNvSpPr>
              <a:spLocks noChangeArrowheads="1"/>
            </p:cNvSpPr>
            <p:nvPr/>
          </p:nvSpPr>
          <p:spPr bwMode="auto">
            <a:xfrm flipV="1">
              <a:off x="5973763" y="876300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1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endParaRPr>
            </a:p>
          </p:txBody>
        </p:sp>
        <p:sp>
          <p:nvSpPr>
            <p:cNvPr id="410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6278563" cy="876300"/>
            </a:xfrm>
            <a:prstGeom prst="rect">
              <a:avLst/>
            </a:prstGeom>
            <a:gradFill rotWithShape="1">
              <a:gsLst>
                <a:gs pos="0">
                  <a:srgbClr val="0C1627"/>
                </a:gs>
                <a:gs pos="100000">
                  <a:srgbClr val="1B447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1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endParaRPr>
            </a:p>
          </p:txBody>
        </p:sp>
      </p:grpSp>
      <p:pic>
        <p:nvPicPr>
          <p:cNvPr id="4102" name="Picture 13" descr="TDC_BDP_Horiz2_Reverse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5154613"/>
            <a:ext cx="1711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TDC_BDP_Horiz2_Reverse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标题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00088" y="827088"/>
            <a:ext cx="5741987" cy="8778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4106" name="Rectangle 5"/>
          <p:cNvSpPr>
            <a:spLocks noChangeArrowheads="1"/>
          </p:cNvSpPr>
          <p:nvPr/>
        </p:nvSpPr>
        <p:spPr bwMode="auto">
          <a:xfrm>
            <a:off x="2316163" y="3184525"/>
            <a:ext cx="5453062" cy="6540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365760" tIns="46800" rIns="0" bIns="46800" anchor="ctr"/>
          <a:lstStyle>
            <a:lvl1pPr marL="182563" indent="-182563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Aft>
                <a:spcPct val="50000"/>
              </a:spcAft>
              <a:buSzPct val="100000"/>
            </a:pPr>
            <a:r>
              <a:rPr lang="zh-CN" altLang="en-US" sz="2400" b="1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运维</a:t>
            </a:r>
            <a:r>
              <a:rPr lang="zh-CN" altLang="en-US" sz="2400" b="1" dirty="0" smtClean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7" name="Rectangle 6"/>
          <p:cNvSpPr>
            <a:spLocks noChangeArrowheads="1"/>
          </p:cNvSpPr>
          <p:nvPr/>
        </p:nvSpPr>
        <p:spPr bwMode="auto">
          <a:xfrm>
            <a:off x="1600200" y="3192463"/>
            <a:ext cx="571500" cy="65881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0" tIns="46800" rIns="0" bIns="46800" anchor="ctr"/>
          <a:lstStyle>
            <a:lvl1pPr marL="182563" indent="-182563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Aft>
                <a:spcPct val="50000"/>
              </a:spcAft>
              <a:buSzPct val="100000"/>
            </a:pPr>
            <a:r>
              <a:rPr lang="en-US" sz="2400" b="1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II</a:t>
            </a:r>
            <a:endParaRPr lang="zh-CN" altLang="en-US"/>
          </a:p>
        </p:txBody>
      </p:sp>
      <p:sp>
        <p:nvSpPr>
          <p:cNvPr id="4109" name="Rectangle 8"/>
          <p:cNvSpPr>
            <a:spLocks noChangeArrowheads="1"/>
          </p:cNvSpPr>
          <p:nvPr/>
        </p:nvSpPr>
        <p:spPr bwMode="auto">
          <a:xfrm>
            <a:off x="2316163" y="2286000"/>
            <a:ext cx="5453062" cy="65405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365760" tIns="46800" rIns="0" bIns="46800" anchor="ctr"/>
          <a:lstStyle>
            <a:lvl1pPr marL="182563" indent="-182563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Aft>
                <a:spcPct val="50000"/>
              </a:spcAft>
              <a:buSzPct val="100000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应用管理员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0" name="Rectangle 9"/>
          <p:cNvSpPr>
            <a:spLocks noChangeArrowheads="1"/>
          </p:cNvSpPr>
          <p:nvPr/>
        </p:nvSpPr>
        <p:spPr bwMode="auto">
          <a:xfrm>
            <a:off x="1600200" y="2286000"/>
            <a:ext cx="571500" cy="658813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0" tIns="46800" rIns="0" bIns="46800" anchor="ctr"/>
          <a:lstStyle>
            <a:lvl1pPr marL="182563" indent="-182563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Aft>
                <a:spcPct val="50000"/>
              </a:spcAft>
              <a:buSzPct val="100000"/>
            </a:pPr>
            <a:r>
              <a: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zh-CN" altLang="en-US"/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2314575" y="4000500"/>
            <a:ext cx="5453063" cy="65563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365760" tIns="46800" rIns="0" bIns="46800" anchor="ctr"/>
          <a:lstStyle>
            <a:lvl1pPr marL="182563" indent="-182563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Aft>
                <a:spcPct val="50000"/>
              </a:spcAft>
              <a:buSzPct val="100000"/>
            </a:pPr>
            <a:r>
              <a:rPr lang="zh-CN" altLang="en-US" sz="2400" b="1" dirty="0" smtClean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业务分析员</a:t>
            </a:r>
            <a:endParaRPr lang="zh-CN" altLang="en-US" sz="2400" b="1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4" name="Rectangle 6"/>
          <p:cNvSpPr>
            <a:spLocks noChangeArrowheads="1"/>
          </p:cNvSpPr>
          <p:nvPr/>
        </p:nvSpPr>
        <p:spPr bwMode="auto">
          <a:xfrm>
            <a:off x="1598613" y="4010025"/>
            <a:ext cx="571500" cy="6588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0" tIns="46800" rIns="0" bIns="46800" anchor="ctr"/>
          <a:lstStyle>
            <a:lvl1pPr marL="182563" indent="-182563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Aft>
                <a:spcPct val="50000"/>
              </a:spcAft>
              <a:buSzPct val="100000"/>
            </a:pPr>
            <a:r>
              <a:rPr lang="en-US" sz="2400" b="1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249651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5117" y="381001"/>
            <a:ext cx="8229600" cy="457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/>
              <a:t>新建用户组</a:t>
            </a:r>
            <a:r>
              <a:rPr lang="en-US" altLang="zh-CN" dirty="0"/>
              <a:t>&amp;</a:t>
            </a:r>
            <a:r>
              <a:rPr lang="zh-CN" altLang="en-US" dirty="0"/>
              <a:t>用户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66800"/>
            <a:ext cx="6242495" cy="49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5117" y="381001"/>
            <a:ext cx="8229600" cy="457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查看系统日志</a:t>
            </a:r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915400" cy="31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5117" y="381001"/>
            <a:ext cx="8229600" cy="457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查看沙箱空间</a:t>
            </a:r>
            <a:endParaRPr lang="en-US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951"/>
            <a:ext cx="9144000" cy="41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9"/>
          <p:cNvGrpSpPr>
            <a:grpSpLocks/>
          </p:cNvGrpSpPr>
          <p:nvPr/>
        </p:nvGrpSpPr>
        <p:grpSpPr bwMode="auto">
          <a:xfrm>
            <a:off x="409575" y="827088"/>
            <a:ext cx="8437563" cy="1106487"/>
            <a:chOff x="0" y="0"/>
            <a:chExt cx="8437563" cy="1106487"/>
          </a:xfrm>
        </p:grpSpPr>
        <p:sp>
          <p:nvSpPr>
            <p:cNvPr id="4099" name="Rectangle 13"/>
            <p:cNvSpPr>
              <a:spLocks noChangeArrowheads="1"/>
            </p:cNvSpPr>
            <p:nvPr/>
          </p:nvSpPr>
          <p:spPr bwMode="auto">
            <a:xfrm>
              <a:off x="5973763" y="300037"/>
              <a:ext cx="2463800" cy="806450"/>
            </a:xfrm>
            <a:prstGeom prst="rect">
              <a:avLst/>
            </a:prstGeom>
            <a:gradFill rotWithShape="1">
              <a:gsLst>
                <a:gs pos="0">
                  <a:srgbClr val="6A3611"/>
                </a:gs>
                <a:gs pos="999">
                  <a:srgbClr val="6A3611"/>
                </a:gs>
                <a:gs pos="17999">
                  <a:srgbClr val="D56D23"/>
                </a:gs>
                <a:gs pos="100000">
                  <a:srgbClr val="D56D2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1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endParaRPr>
            </a:p>
          </p:txBody>
        </p:sp>
        <p:sp>
          <p:nvSpPr>
            <p:cNvPr id="4100" name="Right Triangle 14"/>
            <p:cNvSpPr>
              <a:spLocks noChangeArrowheads="1"/>
            </p:cNvSpPr>
            <p:nvPr/>
          </p:nvSpPr>
          <p:spPr bwMode="auto">
            <a:xfrm flipV="1">
              <a:off x="5973763" y="876300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1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endParaRPr>
            </a:p>
          </p:txBody>
        </p:sp>
        <p:sp>
          <p:nvSpPr>
            <p:cNvPr id="410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6278563" cy="876300"/>
            </a:xfrm>
            <a:prstGeom prst="rect">
              <a:avLst/>
            </a:prstGeom>
            <a:gradFill rotWithShape="1">
              <a:gsLst>
                <a:gs pos="0">
                  <a:srgbClr val="0C1627"/>
                </a:gs>
                <a:gs pos="100000">
                  <a:srgbClr val="1B447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1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endParaRPr>
            </a:p>
          </p:txBody>
        </p:sp>
      </p:grpSp>
      <p:pic>
        <p:nvPicPr>
          <p:cNvPr id="4102" name="Picture 13" descr="TDC_BDP_Horiz2_Reverse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5154613"/>
            <a:ext cx="1711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TDC_BDP_Horiz2_Reverse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标题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00088" y="827088"/>
            <a:ext cx="5741987" cy="8778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4106" name="Rectangle 5"/>
          <p:cNvSpPr>
            <a:spLocks noChangeArrowheads="1"/>
          </p:cNvSpPr>
          <p:nvPr/>
        </p:nvSpPr>
        <p:spPr bwMode="auto">
          <a:xfrm>
            <a:off x="2316163" y="3184525"/>
            <a:ext cx="5453062" cy="65405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365760" tIns="46800" rIns="0" bIns="46800" anchor="ctr"/>
          <a:lstStyle/>
          <a:p>
            <a:pPr marL="182563" indent="-182563">
              <a:spcAft>
                <a:spcPct val="50000"/>
              </a:spcAft>
              <a:buSzPct val="10000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运维管理员</a:t>
            </a:r>
          </a:p>
        </p:txBody>
      </p:sp>
      <p:sp>
        <p:nvSpPr>
          <p:cNvPr id="4107" name="Rectangle 6"/>
          <p:cNvSpPr>
            <a:spLocks noChangeArrowheads="1"/>
          </p:cNvSpPr>
          <p:nvPr/>
        </p:nvSpPr>
        <p:spPr bwMode="auto">
          <a:xfrm>
            <a:off x="1600200" y="3192463"/>
            <a:ext cx="571500" cy="658812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0" tIns="46800" rIns="0" bIns="46800" anchor="ctr"/>
          <a:lstStyle/>
          <a:p>
            <a:pPr marL="182563" indent="-182563" algn="ctr">
              <a:spcAft>
                <a:spcPct val="50000"/>
              </a:spcAft>
              <a:buSzPct val="100000"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II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Rectangle 8"/>
          <p:cNvSpPr>
            <a:spLocks noChangeArrowheads="1"/>
          </p:cNvSpPr>
          <p:nvPr/>
        </p:nvSpPr>
        <p:spPr bwMode="auto">
          <a:xfrm>
            <a:off x="2316163" y="2286000"/>
            <a:ext cx="5453062" cy="6540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365760" tIns="46800" rIns="0" bIns="46800" anchor="ctr"/>
          <a:lstStyle/>
          <a:p>
            <a:pPr marL="182563" indent="-182563">
              <a:spcAft>
                <a:spcPct val="50000"/>
              </a:spcAft>
              <a:buSzPct val="100000"/>
            </a:pPr>
            <a:r>
              <a:rPr lang="zh-CN" altLang="en-US" sz="2400" b="1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应用管理员</a:t>
            </a:r>
          </a:p>
        </p:txBody>
      </p:sp>
      <p:sp>
        <p:nvSpPr>
          <p:cNvPr id="4110" name="Rectangle 9"/>
          <p:cNvSpPr>
            <a:spLocks noChangeArrowheads="1"/>
          </p:cNvSpPr>
          <p:nvPr/>
        </p:nvSpPr>
        <p:spPr bwMode="auto">
          <a:xfrm>
            <a:off x="1600200" y="2286000"/>
            <a:ext cx="571500" cy="6588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0" tIns="46800" rIns="0" bIns="46800" anchor="ctr"/>
          <a:lstStyle/>
          <a:p>
            <a:pPr marL="182563" indent="-182563" algn="ctr">
              <a:spcAft>
                <a:spcPct val="50000"/>
              </a:spcAft>
              <a:buSzPct val="100000"/>
            </a:pPr>
            <a:r>
              <a:rPr lang="en-US" sz="2400" b="1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zh-CN" altLang="en-US" sz="2400" b="1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2314575" y="4000500"/>
            <a:ext cx="5453063" cy="65563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365760" tIns="46800" rIns="0" bIns="46800" anchor="ctr"/>
          <a:lstStyle>
            <a:lvl1pPr marL="182563" indent="-182563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Aft>
                <a:spcPct val="50000"/>
              </a:spcAft>
              <a:buSzPct val="100000"/>
            </a:pPr>
            <a:r>
              <a:rPr lang="zh-CN" altLang="en-US" sz="2400" b="1" dirty="0" smtClean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业务分析员</a:t>
            </a:r>
            <a:endParaRPr lang="zh-CN" altLang="en-US" sz="2400" b="1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4" name="Rectangle 6"/>
          <p:cNvSpPr>
            <a:spLocks noChangeArrowheads="1"/>
          </p:cNvSpPr>
          <p:nvPr/>
        </p:nvSpPr>
        <p:spPr bwMode="auto">
          <a:xfrm>
            <a:off x="1598613" y="4010025"/>
            <a:ext cx="571500" cy="6588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0" tIns="46800" rIns="0" bIns="46800" anchor="ctr"/>
          <a:lstStyle>
            <a:lvl1pPr marL="182563" indent="-182563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Aft>
                <a:spcPct val="50000"/>
              </a:spcAft>
              <a:buSzPct val="100000"/>
            </a:pPr>
            <a:r>
              <a:rPr lang="en-US" sz="2400" b="1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133516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C BDP 011312 v2010">
  <a:themeElements>
    <a:clrScheme name="TDC BDP">
      <a:dk1>
        <a:srgbClr val="3C3C3B"/>
      </a:dk1>
      <a:lt1>
        <a:sysClr val="window" lastClr="FFFFFF"/>
      </a:lt1>
      <a:dk2>
        <a:srgbClr val="1B447D"/>
      </a:dk2>
      <a:lt2>
        <a:srgbClr val="B8C7D6"/>
      </a:lt2>
      <a:accent1>
        <a:srgbClr val="D56D23"/>
      </a:accent1>
      <a:accent2>
        <a:srgbClr val="005E8A"/>
      </a:accent2>
      <a:accent3>
        <a:srgbClr val="930E24"/>
      </a:accent3>
      <a:accent4>
        <a:srgbClr val="37796C"/>
      </a:accent4>
      <a:accent5>
        <a:srgbClr val="6C3080"/>
      </a:accent5>
      <a:accent6>
        <a:srgbClr val="575A5D"/>
      </a:accent6>
      <a:hlink>
        <a:srgbClr val="930E24"/>
      </a:hlink>
      <a:folHlink>
        <a:srgbClr val="37796C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2700">
          <a:solidFill>
            <a:srgbClr val="FFFFFF"/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  <a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13715</TotalTime>
  <Words>119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Lucida Grande</vt:lpstr>
      <vt:lpstr>ヒラギノ角ゴ Pro W3</vt:lpstr>
      <vt:lpstr>宋体</vt:lpstr>
      <vt:lpstr>微软雅黑</vt:lpstr>
      <vt:lpstr>Arial</vt:lpstr>
      <vt:lpstr>Times</vt:lpstr>
      <vt:lpstr>Verdana</vt:lpstr>
      <vt:lpstr>Wingdings</vt:lpstr>
      <vt:lpstr>TDC BDP 011312 v2010</vt:lpstr>
      <vt:lpstr>Srcb datalab demo</vt:lpstr>
      <vt:lpstr>演示主线</vt:lpstr>
      <vt:lpstr>目录</vt:lpstr>
      <vt:lpstr>新建用户组&amp;用户</vt:lpstr>
      <vt:lpstr>查看系统日志</vt:lpstr>
      <vt:lpstr>查看沙箱空间</vt:lpstr>
      <vt:lpstr>目录</vt:lpstr>
      <vt:lpstr>PowerPoint 演示文稿</vt:lpstr>
    </vt:vector>
  </TitlesOfParts>
  <Company>Bing Design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Angela Brown</dc:creator>
  <cp:lastModifiedBy>Cara Zhu</cp:lastModifiedBy>
  <cp:revision>2585</cp:revision>
  <cp:lastPrinted>2004-11-09T19:18:19Z</cp:lastPrinted>
  <dcterms:created xsi:type="dcterms:W3CDTF">2012-01-13T18:25:11Z</dcterms:created>
  <dcterms:modified xsi:type="dcterms:W3CDTF">2015-11-16T05:25:54Z</dcterms:modified>
</cp:coreProperties>
</file>