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5"/>
  </p:notesMasterIdLst>
  <p:handoutMasterIdLst>
    <p:handoutMasterId r:id="rId66"/>
  </p:handoutMasterIdLst>
  <p:sldIdLst>
    <p:sldId id="261" r:id="rId2"/>
    <p:sldId id="278" r:id="rId3"/>
    <p:sldId id="332" r:id="rId4"/>
    <p:sldId id="268" r:id="rId5"/>
    <p:sldId id="287" r:id="rId6"/>
    <p:sldId id="259" r:id="rId7"/>
    <p:sldId id="269" r:id="rId8"/>
    <p:sldId id="263" r:id="rId9"/>
    <p:sldId id="272" r:id="rId10"/>
    <p:sldId id="273" r:id="rId11"/>
    <p:sldId id="282" r:id="rId12"/>
    <p:sldId id="276" r:id="rId13"/>
    <p:sldId id="281" r:id="rId14"/>
    <p:sldId id="283" r:id="rId15"/>
    <p:sldId id="279" r:id="rId16"/>
    <p:sldId id="284" r:id="rId17"/>
    <p:sldId id="285" r:id="rId18"/>
    <p:sldId id="289" r:id="rId19"/>
    <p:sldId id="290" r:id="rId20"/>
    <p:sldId id="291" r:id="rId21"/>
    <p:sldId id="286" r:id="rId22"/>
    <p:sldId id="288" r:id="rId23"/>
    <p:sldId id="293" r:id="rId24"/>
    <p:sldId id="294" r:id="rId25"/>
    <p:sldId id="292" r:id="rId26"/>
    <p:sldId id="297" r:id="rId27"/>
    <p:sldId id="298" r:id="rId28"/>
    <p:sldId id="299" r:id="rId29"/>
    <p:sldId id="300" r:id="rId30"/>
    <p:sldId id="301" r:id="rId31"/>
    <p:sldId id="302" r:id="rId32"/>
    <p:sldId id="304" r:id="rId33"/>
    <p:sldId id="303" r:id="rId34"/>
    <p:sldId id="305" r:id="rId35"/>
    <p:sldId id="306" r:id="rId36"/>
    <p:sldId id="307" r:id="rId37"/>
    <p:sldId id="308" r:id="rId38"/>
    <p:sldId id="318" r:id="rId39"/>
    <p:sldId id="319" r:id="rId40"/>
    <p:sldId id="309" r:id="rId41"/>
    <p:sldId id="311" r:id="rId42"/>
    <p:sldId id="310" r:id="rId43"/>
    <p:sldId id="312" r:id="rId44"/>
    <p:sldId id="314" r:id="rId45"/>
    <p:sldId id="313" r:id="rId46"/>
    <p:sldId id="320" r:id="rId47"/>
    <p:sldId id="321" r:id="rId48"/>
    <p:sldId id="316" r:id="rId49"/>
    <p:sldId id="323" r:id="rId50"/>
    <p:sldId id="324" r:id="rId51"/>
    <p:sldId id="322" r:id="rId52"/>
    <p:sldId id="317" r:id="rId53"/>
    <p:sldId id="326" r:id="rId54"/>
    <p:sldId id="328" r:id="rId55"/>
    <p:sldId id="329" r:id="rId56"/>
    <p:sldId id="330" r:id="rId57"/>
    <p:sldId id="333" r:id="rId58"/>
    <p:sldId id="265" r:id="rId59"/>
    <p:sldId id="264" r:id="rId60"/>
    <p:sldId id="260" r:id="rId61"/>
    <p:sldId id="267" r:id="rId62"/>
    <p:sldId id="266" r:id="rId63"/>
    <p:sldId id="277" r:id="rId6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5"/>
    <a:srgbClr val="F2F0EF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D5C079-F8F1-4996-A646-9F0A5C5CD3E5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AB886A-D7F0-49D9-BB6F-694EC40856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0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0F01B42-AB72-44B8-96F7-97CD6A28FAD4}" type="datetimeFigureOut">
              <a:rPr lang="en-US" smtClean="0"/>
              <a:t>7/31/2019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0010348-7857-4269-BB25-263CF30367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6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10348-7857-4269-BB25-263CF30367F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1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10348-7857-4269-BB25-263CF30367F2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7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17078"/>
            <a:ext cx="10667998" cy="69762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1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57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EFCF5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65760" algn="l"/>
              </a:tabLst>
              <a:defRPr sz="1000" baseline="0">
                <a:latin typeface="Courier New" panose="02070309020205020404" pitchFamily="49" charset="0"/>
              </a:defRPr>
            </a:lvl1pPr>
            <a:lvl2pPr marL="685800" indent="-283464">
              <a:buFont typeface="Open Sans" panose="020B0606030504020204" pitchFamily="34" charset="0"/>
              <a:buChar char="–"/>
              <a:defRPr/>
            </a:lvl2pPr>
            <a:lvl3pPr marL="1143000" indent="-283464">
              <a:buFont typeface="Arial" panose="020B0604020202020204" pitchFamily="34" charset="0"/>
              <a:buChar char="•"/>
              <a:defRPr/>
            </a:lvl3pPr>
            <a:lvl4pPr marL="1600200" indent="-283464">
              <a:buFont typeface="Open Sans" panose="020B0606030504020204" pitchFamily="34" charset="0"/>
              <a:buChar char="–"/>
              <a:defRPr/>
            </a:lvl4pPr>
            <a:lvl5pPr marL="2057400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9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1999" y="2059185"/>
            <a:ext cx="5342467" cy="3913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4467" y="2065903"/>
            <a:ext cx="5325530" cy="3906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7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69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87928"/>
            <a:ext cx="10667998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7BFFEA6-FD0A-418C-BE47-3DCCF1ED53B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7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4" r:id="rId2"/>
    <p:sldLayoutId id="2147483759" r:id="rId3"/>
    <p:sldLayoutId id="2147483758" r:id="rId4"/>
    <p:sldLayoutId id="2147483763" r:id="rId5"/>
    <p:sldLayoutId id="2147483760" r:id="rId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 to object oriented programming using PHP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79440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Bank Account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228" y="1387928"/>
            <a:ext cx="4872446" cy="4831803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deposit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withdrawal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accountQuery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setName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$johnsSavingsAccount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BankAccount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sz="12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6300" y="1581150"/>
            <a:ext cx="3409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instantiation appears outside of the class definition.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6500675" y="5576760"/>
            <a:ext cx="313509" cy="2767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14184" y="5530477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Instantiation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1912896" y="1828799"/>
            <a:ext cx="692332" cy="3530851"/>
          </a:xfrm>
          <a:prstGeom prst="leftBrace">
            <a:avLst>
              <a:gd name="adj1" fmla="val 8333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961" y="339669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198818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firstClass.php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1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 &amp;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that we have created an object of class BankAccount and assigned it to the variable </a:t>
            </a:r>
            <a:r>
              <a:rPr lang="en-US" i="1" dirty="0"/>
              <a:t>$johnsSavingsAccount</a:t>
            </a:r>
          </a:p>
          <a:p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access the properties (sometimes referred to as member variables) which exist in the object by using a special arrow notation 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also invoke the methods of the object by using the same special arrow notation (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In PHP, the arrow notation is referred to as the </a:t>
            </a:r>
            <a:r>
              <a:rPr lang="en-US" b="1" dirty="0"/>
              <a:t>Object Operator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2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Property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assign a value to a property within the object $johnSavingsAccount</a:t>
            </a:r>
            <a:r>
              <a:rPr lang="en-US" i="1" dirty="0"/>
              <a:t>:</a:t>
            </a:r>
          </a:p>
          <a:p>
            <a:endParaRPr lang="en-US" i="1" dirty="0"/>
          </a:p>
          <a:p>
            <a:pPr algn="ctr"/>
            <a:r>
              <a:rPr lang="en-US" dirty="0">
                <a:solidFill>
                  <a:srgbClr val="00B0F0"/>
                </a:solidFill>
              </a:rPr>
              <a:t>$johnsSavingsAccount</a:t>
            </a:r>
            <a:r>
              <a:rPr lang="en-US" dirty="0">
                <a:solidFill>
                  <a:srgbClr val="92D050"/>
                </a:solidFill>
              </a:rPr>
              <a:t>-&gt;</a:t>
            </a:r>
            <a:r>
              <a:rPr lang="en-US" dirty="0">
                <a:solidFill>
                  <a:srgbClr val="7030A0"/>
                </a:solidFill>
              </a:rPr>
              <a:t>type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"Savings"</a:t>
            </a:r>
            <a:r>
              <a:rPr lang="en-US" dirty="0"/>
              <a:t>;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Assigning values to an object’s properties is similar to assigning a value to a regular variable.</a:t>
            </a:r>
          </a:p>
          <a:p>
            <a:r>
              <a:rPr lang="en-US" b="1" dirty="0"/>
              <a:t>Note: Property names do not start with a dollar sign ($).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4670422" y="1467099"/>
            <a:ext cx="313509" cy="31234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98212" y="31469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4287" y="3172922"/>
            <a:ext cx="1079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Property</a:t>
            </a:r>
          </a:p>
          <a:p>
            <a:pPr algn="ctr"/>
            <a:r>
              <a:rPr lang="en-US" sz="1600" b="1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6797457" y="2734583"/>
            <a:ext cx="313509" cy="5884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08338" y="3171677"/>
            <a:ext cx="756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8107039" y="2402112"/>
            <a:ext cx="313509" cy="12534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6447426" y="2318786"/>
            <a:ext cx="156754" cy="2250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6072" y="2053050"/>
            <a:ext cx="184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Object Operator</a:t>
            </a:r>
          </a:p>
        </p:txBody>
      </p:sp>
    </p:spTree>
    <p:extLst>
      <p:ext uri="{BB962C8B-B14F-4D97-AF65-F5344CB8AC3E}">
        <p14:creationId xmlns:p14="http://schemas.microsoft.com/office/powerpoint/2010/main" val="1161109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Property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the value of a property from the object $johnSavingsAccount</a:t>
            </a:r>
            <a:r>
              <a:rPr lang="en-US" i="1" dirty="0"/>
              <a:t>:</a:t>
            </a:r>
          </a:p>
          <a:p>
            <a:endParaRPr lang="en-US" i="1" dirty="0"/>
          </a:p>
          <a:p>
            <a:pPr algn="ctr"/>
            <a:r>
              <a:rPr lang="en-US" dirty="0"/>
              <a:t>$newVariable = </a:t>
            </a:r>
            <a:r>
              <a:rPr lang="en-US" dirty="0">
                <a:solidFill>
                  <a:srgbClr val="00B0F0"/>
                </a:solidFill>
              </a:rPr>
              <a:t>$johnsSavingsAccount</a:t>
            </a:r>
            <a:r>
              <a:rPr lang="en-US" dirty="0">
                <a:solidFill>
                  <a:srgbClr val="92D050"/>
                </a:solidFill>
              </a:rPr>
              <a:t>-&gt;</a:t>
            </a:r>
            <a:r>
              <a:rPr lang="en-US" dirty="0">
                <a:solidFill>
                  <a:srgbClr val="7030A0"/>
                </a:solidFill>
              </a:rPr>
              <a:t>type</a:t>
            </a:r>
            <a:r>
              <a:rPr lang="en-US" dirty="0"/>
              <a:t>;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This will store the value of the property named </a:t>
            </a:r>
            <a:r>
              <a:rPr lang="en-US" b="1" dirty="0"/>
              <a:t>$type</a:t>
            </a:r>
            <a:r>
              <a:rPr lang="en-US" dirty="0"/>
              <a:t> contained within the object into a $newVariable.</a:t>
            </a:r>
          </a:p>
          <a:p>
            <a:endParaRPr lang="en-US" b="1" i="1" dirty="0"/>
          </a:p>
          <a:p>
            <a:r>
              <a:rPr lang="en-US" b="1" dirty="0"/>
              <a:t>Note: Property names do not start with a dollar sign ($).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6569178" y="1467100"/>
            <a:ext cx="313509" cy="31234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6968" y="3146928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980" y="3172922"/>
            <a:ext cx="1079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Property</a:t>
            </a:r>
          </a:p>
          <a:p>
            <a:pPr algn="ctr"/>
            <a:r>
              <a:rPr lang="en-US" sz="1600" b="1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8779150" y="2734583"/>
            <a:ext cx="313509" cy="5884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8402975" y="2318786"/>
            <a:ext cx="156754" cy="2250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91621" y="2053050"/>
            <a:ext cx="184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Object Operator</a:t>
            </a:r>
          </a:p>
        </p:txBody>
      </p:sp>
    </p:spTree>
    <p:extLst>
      <p:ext uri="{BB962C8B-B14F-4D97-AF65-F5344CB8AC3E}">
        <p14:creationId xmlns:p14="http://schemas.microsoft.com/office/powerpoint/2010/main" val="2282037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228" y="1387928"/>
            <a:ext cx="4872446" cy="47865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deposit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withdrawal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accountQuery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setName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$johnsSavingsAccount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BankAccount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8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$johnsSavingsAccount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type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"Savings"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$johnsSavingsAccount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type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6300" y="1581150"/>
            <a:ext cx="3409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referring to the object properties, we cannot include a dollar sign ($).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5883764" y="4879644"/>
            <a:ext cx="313509" cy="2767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97273" y="4833361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Object Instantiation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1912896" y="1828800"/>
            <a:ext cx="692332" cy="2869949"/>
          </a:xfrm>
          <a:prstGeom prst="leftBrace">
            <a:avLst>
              <a:gd name="adj1" fmla="val 8333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9961" y="3079108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definition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676147" y="5330825"/>
            <a:ext cx="313509" cy="2767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89656" y="5284542"/>
            <a:ext cx="3868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Setting the “type” property to “Savings”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158591" y="5653875"/>
            <a:ext cx="313509" cy="2767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72100" y="5607592"/>
            <a:ext cx="2743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Getting the “type” property</a:t>
            </a:r>
          </a:p>
        </p:txBody>
      </p:sp>
    </p:spTree>
    <p:extLst>
      <p:ext uri="{BB962C8B-B14F-4D97-AF65-F5344CB8AC3E}">
        <p14:creationId xmlns:p14="http://schemas.microsoft.com/office/powerpoint/2010/main" val="398335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properties.php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0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methods perform actions. In PHP, </a:t>
            </a:r>
            <a:r>
              <a:rPr lang="en-US" i="1" dirty="0"/>
              <a:t>functions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 are nearly identical.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Like functions, methods can accept parameters and can return a result.</a:t>
            </a:r>
          </a:p>
          <a:p>
            <a:endParaRPr lang="en-US" dirty="0"/>
          </a:p>
          <a:p>
            <a:r>
              <a:rPr lang="en-US" dirty="0"/>
              <a:t>Method bodies are defined in the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39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define a method body for the bank account class:</a:t>
            </a:r>
          </a:p>
          <a:p>
            <a:endParaRPr lang="en-US" dirty="0"/>
          </a:p>
          <a:p>
            <a:r>
              <a:rPr lang="en-US" dirty="0"/>
              <a:t>The account query method should return to us the amount of money stored in the object’s balance property.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5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$this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access a property within a method, prepend the property with the keyword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$this-&gt;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incorrect example refers to an local variable called </a:t>
            </a:r>
            <a:r>
              <a:rPr lang="en-US" b="1" dirty="0"/>
              <a:t>$balance </a:t>
            </a:r>
            <a:r>
              <a:rPr lang="en-US" dirty="0"/>
              <a:t>(which does not exist). This may lead to unexpected behaviour as no error will be produced.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3547" y="3070356"/>
            <a:ext cx="4045390" cy="923330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accountQuery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7096" y="3070356"/>
            <a:ext cx="4045390" cy="923330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accountQuery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39296" y="4023454"/>
            <a:ext cx="124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96481" y="3993686"/>
            <a:ext cx="104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6335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5257798" cy="469709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Class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i="1" dirty="0"/>
              <a:t>new</a:t>
            </a:r>
            <a:r>
              <a:rPr lang="en-US" sz="2800" dirty="0"/>
              <a:t>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Working with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Working with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dirty="0"/>
              <a:t>$this</a:t>
            </a:r>
            <a:r>
              <a:rPr lang="en-US" sz="2800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Constructor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Destructor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932B0B-6DE8-4BA2-A0D4-B67BB8C7E480}"/>
              </a:ext>
            </a:extLst>
          </p:cNvPr>
          <p:cNvSpPr txBox="1">
            <a:spLocks/>
          </p:cNvSpPr>
          <p:nvPr/>
        </p:nvSpPr>
        <p:spPr>
          <a:xfrm>
            <a:off x="6096000" y="1387928"/>
            <a:ext cx="5333998" cy="469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Static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i="1" dirty="0"/>
              <a:t>self</a:t>
            </a:r>
            <a:r>
              <a:rPr lang="en-US" sz="2800" dirty="0"/>
              <a:t> keyword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Static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Basic OO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CRUD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Basic OOP Principles (Review)</a:t>
            </a:r>
          </a:p>
        </p:txBody>
      </p:sp>
    </p:spTree>
    <p:extLst>
      <p:ext uri="{BB962C8B-B14F-4D97-AF65-F5344CB8AC3E}">
        <p14:creationId xmlns:p14="http://schemas.microsoft.com/office/powerpoint/2010/main" val="26121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$this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PHP, the </a:t>
            </a:r>
            <a:r>
              <a:rPr lang="en-US" b="1" i="1" dirty="0"/>
              <a:t>$this</a:t>
            </a:r>
            <a:r>
              <a:rPr lang="en-US" dirty="0"/>
              <a:t> keyword implies the current object. </a:t>
            </a:r>
          </a:p>
          <a:p>
            <a:r>
              <a:rPr lang="en-US" dirty="0"/>
              <a:t>It is very important that every time we wish to access </a:t>
            </a:r>
            <a:r>
              <a:rPr lang="en-US" b="1" dirty="0"/>
              <a:t>properties</a:t>
            </a:r>
            <a:r>
              <a:rPr lang="en-US" dirty="0"/>
              <a:t>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dirty="0"/>
              <a:t>other methods</a:t>
            </a:r>
            <a:r>
              <a:rPr lang="en-US" dirty="0"/>
              <a:t> of the current object inside a method, we use the </a:t>
            </a:r>
            <a:r>
              <a:rPr lang="en-US" b="1" i="1" dirty="0"/>
              <a:t>$this</a:t>
            </a:r>
            <a:r>
              <a:rPr lang="en-US" dirty="0"/>
              <a:t> keyword.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3304" y="3528306"/>
            <a:ext cx="4045390" cy="923330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accountQuery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18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Invoking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method of the object $johnSavingsAccount</a:t>
            </a:r>
            <a:r>
              <a:rPr lang="en-US" i="1" dirty="0"/>
              <a:t>:</a:t>
            </a:r>
          </a:p>
          <a:p>
            <a:endParaRPr lang="en-US" i="1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$balance = </a:t>
            </a:r>
            <a:r>
              <a:rPr lang="en-US" dirty="0">
                <a:solidFill>
                  <a:srgbClr val="00B0F0"/>
                </a:solidFill>
              </a:rPr>
              <a:t>$johnsSavingsAccount</a:t>
            </a:r>
            <a:r>
              <a:rPr lang="en-US" dirty="0">
                <a:solidFill>
                  <a:srgbClr val="92D050"/>
                </a:solidFill>
              </a:rPr>
              <a:t>-&gt;</a:t>
            </a:r>
            <a:r>
              <a:rPr lang="en-US" dirty="0">
                <a:solidFill>
                  <a:srgbClr val="FF0000"/>
                </a:solidFill>
              </a:rPr>
              <a:t>accountQuery()</a:t>
            </a:r>
            <a:r>
              <a:rPr lang="en-US" dirty="0"/>
              <a:t>;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Invoking a method is similar to invoking a function.</a:t>
            </a:r>
          </a:p>
          <a:p>
            <a:r>
              <a:rPr lang="en-US" dirty="0"/>
              <a:t>The return value from the method is placed inside the variable $balance.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5479317" y="1467100"/>
            <a:ext cx="313509" cy="312344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7107" y="31469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</a:rPr>
              <a:t>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7869" y="3202437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Method Name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8435219" y="1978620"/>
            <a:ext cx="313509" cy="21004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7289398" y="2318786"/>
            <a:ext cx="156754" cy="22509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78044" y="2053050"/>
            <a:ext cx="184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2D050"/>
                </a:solidFill>
              </a:rPr>
              <a:t>Object Operator</a:t>
            </a:r>
          </a:p>
        </p:txBody>
      </p:sp>
    </p:spTree>
    <p:extLst>
      <p:ext uri="{BB962C8B-B14F-4D97-AF65-F5344CB8AC3E}">
        <p14:creationId xmlns:p14="http://schemas.microsoft.com/office/powerpoint/2010/main" val="331762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228" y="1387928"/>
            <a:ext cx="4872446" cy="47865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deposit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withdrawal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accountQuery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		return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setName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$johnsSavingsAccount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BankAccount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$johnsSavingsAccount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accountQuery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6300" y="1581150"/>
            <a:ext cx="3409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referring to a property or a method within a method, we must use the </a:t>
            </a:r>
            <a:r>
              <a:rPr lang="en-US" b="1" i="1" dirty="0"/>
              <a:t>$this</a:t>
            </a:r>
            <a:r>
              <a:rPr lang="en-US" dirty="0"/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>
            <a:off x="2713870" y="3781195"/>
            <a:ext cx="264721" cy="416459"/>
          </a:xfrm>
          <a:prstGeom prst="leftBrace">
            <a:avLst>
              <a:gd name="adj1" fmla="val 8333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81692" y="3804758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Body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891921" y="5330825"/>
            <a:ext cx="313509" cy="2767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05430" y="5299931"/>
            <a:ext cx="3619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Invoking the accountQuery method</a:t>
            </a:r>
          </a:p>
        </p:txBody>
      </p:sp>
    </p:spTree>
    <p:extLst>
      <p:ext uri="{BB962C8B-B14F-4D97-AF65-F5344CB8AC3E}">
        <p14:creationId xmlns:p14="http://schemas.microsoft.com/office/powerpoint/2010/main" val="173202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Invoking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Question</a:t>
            </a:r>
            <a:r>
              <a:rPr lang="en-US" dirty="0"/>
              <a:t>: Why create an account query method which simply returns the balance of the account when we could simply access the property directly?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following statements are functionally equal: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Answer</a:t>
            </a:r>
            <a:r>
              <a:rPr lang="en-US" dirty="0"/>
              <a:t>: Methods can perform complex logic such as data validation, therefore, it’s common coding convention to create methods to access properties indirectly.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94" y="3274809"/>
            <a:ext cx="5496209" cy="923330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$johnsSavingsAccount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accountQuery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$johnsSavingsAccount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453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complete the remaining method bodies for the bank account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deposit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withdrawal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setName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r>
              <a:rPr lang="en-US" dirty="0"/>
              <a:t>Don’t forget about the assumptions we made earlier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32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methods.php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42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Bank Account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4872446" cy="4922338"/>
          </a:xfrm>
        </p:spPr>
        <p:txBody>
          <a:bodyPr>
            <a:noAutofit/>
          </a:bodyPr>
          <a:lstStyle/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deposit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withdrawal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balance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		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balance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$amount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	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echo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"Insufficient funds &lt;br/&gt;"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accountQuery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balance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setName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$fullName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$fullName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95607" y="631026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Bank.php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6230" y="6310266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BankAccount.php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93394" y="1387926"/>
            <a:ext cx="5436604" cy="4922340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80"/>
              </a:solidFill>
              <a:highlight>
                <a:srgbClr val="FEFCF5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 err="1">
                <a:solidFill>
                  <a:srgbClr val="808080"/>
                </a:solidFill>
                <a:highlight>
                  <a:srgbClr val="FEFCF5"/>
                </a:highlight>
              </a:rPr>
              <a:t>BankAccount.php</a:t>
            </a:r>
            <a:r>
              <a:rPr lang="en-US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$johnsSavingsAccount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BankAccount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US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74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Bank Account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assume that we wish to create another bank account for a new customer and setup all their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33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Bank Account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28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91506" y="494862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Bank.php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1380431"/>
            <a:ext cx="10667998" cy="3445066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BankAccount.php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$sallysSavingsAccount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BankAccount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$sallysSavingsAccount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setName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"Sally Smith"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$sallysSavingsAccount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type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"Savings"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$sallysSavingsAccount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balance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$sallysSavingsAccount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number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EFCF5"/>
                </a:highlight>
              </a:rPr>
              <a:t>100123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350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Bank Account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Recall, common coding convention states that one should use methods to manipulate values stored within the object’s properties – we just violated this rule.</a:t>
            </a:r>
          </a:p>
          <a:p>
            <a:endParaRPr lang="en-US" dirty="0"/>
          </a:p>
          <a:p>
            <a:r>
              <a:rPr lang="en-US" dirty="0"/>
              <a:t>Additionally, what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thousands of bank accounts needed to be created?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were 20 properties in the bank account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4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D0ED-0427-4F65-9ED1-A451636E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OOP in PHP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3F0B-EEE3-48D6-9A34-570510D09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7928"/>
            <a:ext cx="10667998" cy="4697093"/>
          </a:xfrm>
        </p:spPr>
        <p:txBody>
          <a:bodyPr>
            <a:normAutofit/>
          </a:bodyPr>
          <a:lstStyle/>
          <a:p>
            <a:r>
              <a:rPr lang="en-US" dirty="0"/>
              <a:t>PHP v5.0 added support for </a:t>
            </a:r>
            <a:r>
              <a:rPr lang="en-US" b="1" dirty="0"/>
              <a:t>Object Oriented Programming</a:t>
            </a:r>
            <a:r>
              <a:rPr lang="en-US" dirty="0"/>
              <a:t> as well as </a:t>
            </a:r>
            <a:r>
              <a:rPr lang="en-US" b="1" dirty="0"/>
              <a:t>Procedural</a:t>
            </a:r>
            <a:r>
              <a:rPr lang="en-US" dirty="0"/>
              <a:t> paradigms.</a:t>
            </a:r>
          </a:p>
          <a:p>
            <a:r>
              <a:rPr lang="en-US" dirty="0"/>
              <a:t>For any reasonably sized application, OOP should be considered due to the many advantages OOP offers over Procedural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Reusability, Refactorability, Extensibility, Maintainability &amp; Efficiency</a:t>
            </a:r>
            <a:endParaRPr lang="en-US" dirty="0"/>
          </a:p>
          <a:p>
            <a:r>
              <a:rPr lang="en-US" dirty="0"/>
              <a:t>In the next few lectures, you will be introduced to OOP using PHP with a major focus on the </a:t>
            </a:r>
            <a:r>
              <a:rPr lang="en-US" u="sng" dirty="0"/>
              <a:t>differences</a:t>
            </a:r>
            <a:r>
              <a:rPr lang="en-US" dirty="0"/>
              <a:t> between other (OOP) languages such as Java or C#.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assumed you already know a strictly typed OOP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7269E-FEED-4C6B-945B-DBFBEB63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46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Constructors/Destructors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Constructors</a:t>
            </a:r>
            <a:r>
              <a:rPr lang="en-US" dirty="0"/>
              <a:t> &amp; </a:t>
            </a:r>
            <a:r>
              <a:rPr lang="en-US" b="1" dirty="0"/>
              <a:t>destructors</a:t>
            </a:r>
            <a:r>
              <a:rPr lang="en-US" dirty="0"/>
              <a:t> are methods which are automatically invoked during the creation and destruction of objects. </a:t>
            </a:r>
          </a:p>
          <a:p>
            <a:endParaRPr lang="en-US" dirty="0"/>
          </a:p>
          <a:p>
            <a:r>
              <a:rPr lang="en-US" dirty="0"/>
              <a:t>Constructors are often used to initialize objects during creation. It provides us a way to perform complex operations as well as set properties of an object.</a:t>
            </a:r>
          </a:p>
          <a:p>
            <a:endParaRPr lang="en-US" dirty="0"/>
          </a:p>
          <a:p>
            <a:r>
              <a:rPr lang="en-US" dirty="0"/>
              <a:t>Destructors are not as common. Typically, they are used to clean up resources before the program is complete.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Ex. Close an open database connection.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9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PHP’s </a:t>
            </a:r>
            <a:r>
              <a:rPr lang="en-US" b="1" i="1" dirty="0"/>
              <a:t>constructor</a:t>
            </a:r>
            <a:r>
              <a:rPr lang="en-US" dirty="0"/>
              <a:t> method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constructor method begins with </a:t>
            </a:r>
            <a:r>
              <a:rPr lang="en-US" b="1" u="sng" dirty="0"/>
              <a:t>2 underscores</a:t>
            </a:r>
            <a:r>
              <a:rPr lang="en-US" dirty="0"/>
              <a:t> followed by the word </a:t>
            </a:r>
            <a:r>
              <a:rPr lang="en-US" b="1" i="1" dirty="0"/>
              <a:t>construct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constructor method may have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constructor method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return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4218" y="2034394"/>
            <a:ext cx="5823561" cy="1200329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pPr defTabSz="457200">
              <a:tabLst>
                <a:tab pos="457200" algn="l"/>
                <a:tab pos="914400" algn="l"/>
              </a:tabLst>
            </a:pP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function __construct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(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$param1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,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$param2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dirty="0">
                <a:solidFill>
                  <a:srgbClr val="008000"/>
                </a:solidFill>
                <a:highlight>
                  <a:srgbClr val="FEFCF5"/>
                </a:highlight>
              </a:rPr>
              <a:t>//Method Body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131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use the constructor: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 arguments into the constructor during instantiation.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98848" y="2682078"/>
            <a:ext cx="7394301" cy="369332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pPr defTabSz="457200"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80"/>
                </a:solidFill>
                <a:highlight>
                  <a:srgbClr val="FEFCF5"/>
                </a:highlight>
              </a:rPr>
              <a:t>$newBankAccountObject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BankAccount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$param1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$param2</a:t>
            </a:r>
            <a:r>
              <a:rPr lang="en-US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6554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the </a:t>
            </a:r>
            <a:r>
              <a:rPr lang="en-US" b="1" dirty="0" err="1">
                <a:solidFill>
                  <a:srgbClr val="7030A0"/>
                </a:solidFill>
              </a:rPr>
              <a:t>BankAccount.php</a:t>
            </a:r>
            <a:r>
              <a:rPr lang="en-US" dirty="0"/>
              <a:t> file to include a constructor.</a:t>
            </a:r>
          </a:p>
          <a:p>
            <a:endParaRPr lang="en-US" dirty="0"/>
          </a:p>
          <a:p>
            <a:r>
              <a:rPr lang="en-US" dirty="0"/>
              <a:t>The constructor should have 3 parameters: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Customer’s Name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Account Type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Account Number</a:t>
            </a:r>
          </a:p>
          <a:p>
            <a:endParaRPr lang="en-US" dirty="0"/>
          </a:p>
          <a:p>
            <a:r>
              <a:rPr lang="en-US" dirty="0"/>
              <a:t>Within the body of the method, initialize the properties to their parameter values. Set the balance to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31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26222"/>
            <a:ext cx="10667998" cy="69762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constructor.php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441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35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6397" y="221667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Bank.php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05041" y="1257300"/>
            <a:ext cx="4923576" cy="2454621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200" dirty="0" err="1">
                <a:solidFill>
                  <a:srgbClr val="808080"/>
                </a:solidFill>
                <a:highlight>
                  <a:srgbClr val="FEFCF5"/>
                </a:highlight>
              </a:rPr>
              <a:t>BankAccount.php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$sallysSavingsAccount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BankAccount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>
                <a:solidFill>
                  <a:srgbClr val="000080"/>
                </a:solidFill>
              </a:rPr>
              <a:t>sallysSavingsAccount-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setName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"Sally Smith"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>
                <a:solidFill>
                  <a:srgbClr val="000080"/>
                </a:solidFill>
              </a:rPr>
              <a:t>sallysSavingsAccount-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type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EFCF5"/>
                </a:highlight>
              </a:rPr>
              <a:t>"Savings"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>
                <a:solidFill>
                  <a:srgbClr val="000080"/>
                </a:solidFill>
              </a:rPr>
              <a:t>sallysSavingsAccount-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balance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200" dirty="0">
                <a:solidFill>
                  <a:srgbClr val="000080"/>
                </a:solidFill>
              </a:rPr>
              <a:t>sallysSavingsAccount-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&gt;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number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EFCF5"/>
                </a:highlight>
              </a:rPr>
              <a:t>100123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3049" y="579745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constructor.php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22832" y="4010120"/>
            <a:ext cx="8133815" cy="1780034"/>
          </a:xfrm>
          <a:prstGeom prst="rect">
            <a:avLst/>
          </a:prstGeom>
          <a:solidFill>
            <a:srgbClr val="FEFCF5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365760" algn="l"/>
              </a:tabLst>
              <a:defRPr sz="1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4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require_once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400" dirty="0" err="1">
                <a:solidFill>
                  <a:srgbClr val="808080"/>
                </a:solidFill>
                <a:highlight>
                  <a:srgbClr val="FEFCF5"/>
                </a:highlight>
              </a:rPr>
              <a:t>BankAccount.php</a:t>
            </a:r>
            <a:r>
              <a:rPr lang="en-CA" sz="1400" dirty="0">
                <a:solidFill>
                  <a:srgbClr val="808080"/>
                </a:solidFill>
                <a:highlight>
                  <a:srgbClr val="FEFCF5"/>
                </a:highlight>
              </a:rPr>
              <a:t>'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US" sz="1400" dirty="0">
                <a:solidFill>
                  <a:srgbClr val="000080"/>
                </a:solidFill>
              </a:rPr>
              <a:t>sallysSavingsAccount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BankAccount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"Savings"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EFCF5"/>
                </a:highlight>
              </a:rPr>
              <a:t>100123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EFCF5"/>
                </a:highlight>
              </a:rPr>
              <a:t>"Sally Smith"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100" y="2299944"/>
            <a:ext cx="94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Before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379" y="4715471"/>
            <a:ext cx="7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After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1482" y="3838669"/>
            <a:ext cx="11968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07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PHP’s </a:t>
            </a:r>
            <a:r>
              <a:rPr lang="en-US" b="1" i="1" dirty="0"/>
              <a:t>destructor</a:t>
            </a:r>
            <a:r>
              <a:rPr lang="en-US" dirty="0"/>
              <a:t> method has the following syntax: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destructor method begins with </a:t>
            </a:r>
            <a:r>
              <a:rPr lang="en-US" b="1" dirty="0"/>
              <a:t>2 underscores</a:t>
            </a:r>
            <a:r>
              <a:rPr lang="en-US" dirty="0"/>
              <a:t> followed by the word </a:t>
            </a:r>
            <a:r>
              <a:rPr lang="en-US" b="1" i="1" dirty="0"/>
              <a:t>destruct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Unlike the constructor method, the destructor method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have any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Additionally, you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 a </a:t>
            </a:r>
            <a:r>
              <a:rPr lang="en-US" b="1" dirty="0">
                <a:solidFill>
                  <a:srgbClr val="00B0F0"/>
                </a:solidFill>
              </a:rPr>
              <a:t>return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statement in a destructor.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3007" y="2043538"/>
            <a:ext cx="5605983" cy="1200329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pPr defTabSz="457200">
              <a:tabLst>
                <a:tab pos="457200" algn="l"/>
                <a:tab pos="914400" algn="l"/>
              </a:tabLst>
            </a:pP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function __destruct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()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Lucida Sans" panose="020B0602030504020204" pitchFamily="34" charset="0"/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Lucida Sans" panose="020B0602030504020204" pitchFamily="34" charset="0"/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dirty="0">
                <a:solidFill>
                  <a:srgbClr val="008000"/>
                </a:solidFill>
                <a:highlight>
                  <a:srgbClr val="FEFCF5"/>
                </a:highlight>
              </a:rPr>
              <a:t>//Method Body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pPr defTabSz="457200">
              <a:tabLst>
                <a:tab pos="457200" algn="l"/>
                <a:tab pos="914400" algn="l"/>
              </a:tabLst>
            </a:pP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80577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in the last example, every time we created a new bank account we had to provide an account number during instantiation.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What if we wanted the system to automatically assign the next available account number?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3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easy way to solve this problem is to use a </a:t>
            </a:r>
            <a:r>
              <a:rPr lang="en-US" b="1" dirty="0">
                <a:solidFill>
                  <a:srgbClr val="FF9900"/>
                </a:solidFill>
              </a:rPr>
              <a:t>static property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rgbClr val="FF99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static property belongs to the </a:t>
            </a: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rather than the </a:t>
            </a:r>
            <a:r>
              <a:rPr lang="en-US" b="1" dirty="0">
                <a:solidFill>
                  <a:schemeClr val="tx1"/>
                </a:solidFill>
              </a:rPr>
              <a:t>object.</a:t>
            </a:r>
            <a:r>
              <a:rPr lang="en-US" dirty="0">
                <a:solidFill>
                  <a:schemeClr val="tx1"/>
                </a:solidFill>
              </a:rPr>
              <a:t> Since it belongs to the class, you can access it without having to first create an object.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is only one copy per static variable per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10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Static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static property: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Declare a property with the keyword </a:t>
            </a:r>
            <a:r>
              <a:rPr lang="en-US" b="1" i="1" dirty="0"/>
              <a:t>static</a:t>
            </a:r>
            <a:r>
              <a:rPr lang="en-US" dirty="0"/>
              <a:t> prepended to its name.</a:t>
            </a:r>
          </a:p>
          <a:p>
            <a:r>
              <a:rPr lang="en-US" dirty="0"/>
              <a:t>Optionally, you may give the property a default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26879" y="2188392"/>
            <a:ext cx="4538240" cy="369332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pPr defTabSz="457200">
              <a:tabLst>
                <a:tab pos="457200" algn="l"/>
                <a:tab pos="914400" algn="l"/>
              </a:tabLst>
            </a:pP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$propertyName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= “value”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930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697622"/>
          </a:xfrm>
        </p:spPr>
        <p:txBody>
          <a:bodyPr>
            <a:normAutofit fontScale="90000"/>
          </a:bodyPr>
          <a:lstStyle/>
          <a:p>
            <a:r>
              <a:rPr lang="en-US" dirty="0"/>
              <a:t>OOP by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Let’s use the example of a bank account to see how OOP in PHP is used.</a:t>
            </a:r>
          </a:p>
          <a:p>
            <a:endParaRPr lang="en-CA" dirty="0"/>
          </a:p>
          <a:p>
            <a:r>
              <a:rPr lang="en-CA" dirty="0"/>
              <a:t>First, we need to define a “bank account” class; a template for all of the bank account objects we wish to create. </a:t>
            </a:r>
          </a:p>
          <a:p>
            <a:endParaRPr lang="en-CA" dirty="0"/>
          </a:p>
          <a:p>
            <a:r>
              <a:rPr lang="en-CA" dirty="0"/>
              <a:t>A bank account has properties (state) and methods (behaviour):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CA" dirty="0"/>
              <a:t>Some examples of their properties would be:</a:t>
            </a:r>
          </a:p>
          <a:p>
            <a:pPr marL="1485900" lvl="2" indent="-342900"/>
            <a:r>
              <a:rPr lang="en-CA" dirty="0"/>
              <a:t>Account type, Account number, Account owner’s name, Balance.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CA" dirty="0"/>
              <a:t>Some examples of their methods would be:</a:t>
            </a:r>
          </a:p>
          <a:p>
            <a:pPr marL="1485900" lvl="2" indent="-342900"/>
            <a:r>
              <a:rPr lang="en-US" dirty="0"/>
              <a:t>Deposit, Withdrawal, Account Query, Change Customer Name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01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 Resolution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a static property belongs to a class and not an object, the way in which we access static properties is slightly different.</a:t>
            </a:r>
          </a:p>
          <a:p>
            <a:r>
              <a:rPr lang="en-US" dirty="0"/>
              <a:t>To access a static property: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double colon (</a:t>
            </a:r>
            <a:r>
              <a:rPr lang="en-US" b="1" dirty="0"/>
              <a:t>::</a:t>
            </a:r>
            <a:r>
              <a:rPr lang="en-US" dirty="0"/>
              <a:t>) is referred to as the </a:t>
            </a:r>
            <a:r>
              <a:rPr lang="en-US" b="1" i="1" dirty="0"/>
              <a:t>scope resolution operator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/>
              <a:t> you </a:t>
            </a: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include a dollar sign when accessing static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75316" y="3525683"/>
            <a:ext cx="4009218" cy="369332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pPr defTabSz="457200">
              <a:tabLst>
                <a:tab pos="457200" algn="l"/>
                <a:tab pos="914400" algn="l"/>
              </a:tabLst>
            </a:pP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BankAccount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::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$totalAccounts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4579820" y="3345491"/>
            <a:ext cx="313509" cy="1412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17246" y="4154488"/>
            <a:ext cx="17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property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6643202" y="3102240"/>
            <a:ext cx="313509" cy="189906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 rot="16200000">
            <a:off x="5537973" y="3325937"/>
            <a:ext cx="194904" cy="2045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07011" y="4154488"/>
            <a:ext cx="145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18960" y="2713831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Scope Resolution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100139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Property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modify our </a:t>
            </a:r>
            <a:r>
              <a:rPr lang="en-US" b="1" dirty="0" err="1">
                <a:solidFill>
                  <a:srgbClr val="7030A0"/>
                </a:solidFill>
              </a:rPr>
              <a:t>BankAccount.php</a:t>
            </a:r>
            <a:r>
              <a:rPr lang="en-US" dirty="0"/>
              <a:t> file to include a static property which will keep track of the number of accounts there are.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static property called </a:t>
            </a:r>
            <a:r>
              <a:rPr lang="en-US" b="1" dirty="0"/>
              <a:t>$totalAccounts </a:t>
            </a:r>
            <a:r>
              <a:rPr lang="en-US" dirty="0"/>
              <a:t>and give it a default value of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Modify the constructor to include a statement which increases the value of the static property, then, assigns the value of the static property to the account number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90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staticProperties.php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34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Bank Account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4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$totalAccounts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EFCF5"/>
                </a:highlight>
              </a:rPr>
              <a:t>__construct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type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name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balance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number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++</a:t>
            </a:r>
            <a:r>
              <a:rPr lang="en-CA" sz="1400" dirty="0" err="1">
                <a:solidFill>
                  <a:srgbClr val="000000"/>
                </a:solidFill>
                <a:highlight>
                  <a:srgbClr val="FEFCF5"/>
                </a:highlight>
              </a:rPr>
              <a:t>BankAccount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sz="14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400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4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4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4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</a:p>
          <a:p>
            <a:endParaRPr lang="en-CA" sz="1400" dirty="0">
              <a:highlight>
                <a:srgbClr val="FEFCF5"/>
              </a:highlight>
            </a:endParaRPr>
          </a:p>
          <a:p>
            <a:r>
              <a:rPr lang="en-CA" sz="2800" dirty="0">
                <a:solidFill>
                  <a:srgbClr val="8000FF"/>
                </a:solidFill>
                <a:highlight>
                  <a:srgbClr val="FEFCF5"/>
                </a:highlight>
              </a:rPr>
              <a:t>...</a:t>
            </a:r>
          </a:p>
          <a:p>
            <a:endParaRPr lang="en-CA" sz="1400" dirty="0">
              <a:solidFill>
                <a:srgbClr val="8000FF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81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self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you are referring to a </a:t>
            </a:r>
            <a:r>
              <a:rPr lang="en-US" b="1" dirty="0">
                <a:solidFill>
                  <a:schemeClr val="tx1"/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within a method of the same class, PHP allows you to use the </a:t>
            </a:r>
            <a:r>
              <a:rPr lang="en-US" b="1" i="1" dirty="0">
                <a:solidFill>
                  <a:schemeClr val="tx1"/>
                </a:solidFill>
              </a:rPr>
              <a:t>self</a:t>
            </a:r>
            <a:r>
              <a:rPr lang="en-US" dirty="0">
                <a:solidFill>
                  <a:schemeClr val="tx1"/>
                </a:solidFill>
              </a:rPr>
              <a:t> keyword: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 other words, the </a:t>
            </a:r>
            <a:r>
              <a:rPr lang="en-US" b="1" i="1" dirty="0">
                <a:solidFill>
                  <a:schemeClr val="tx1"/>
                </a:solidFill>
              </a:rPr>
              <a:t>self</a:t>
            </a:r>
            <a:r>
              <a:rPr lang="en-US" dirty="0">
                <a:solidFill>
                  <a:schemeClr val="tx1"/>
                </a:solidFill>
              </a:rPr>
              <a:t>  keyword will automatically resolve to the class in which it was run.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i="1" dirty="0">
                <a:solidFill>
                  <a:schemeClr val="tx1"/>
                </a:solidFill>
              </a:rPr>
              <a:t>self</a:t>
            </a:r>
            <a:r>
              <a:rPr lang="en-US" dirty="0">
                <a:solidFill>
                  <a:schemeClr val="tx1"/>
                </a:solidFill>
              </a:rPr>
              <a:t> keyword only works within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70197" y="2529709"/>
            <a:ext cx="4451603" cy="369332"/>
          </a:xfrm>
          <a:prstGeom prst="rect">
            <a:avLst/>
          </a:prstGeom>
          <a:solidFill>
            <a:srgbClr val="FEFCF5"/>
          </a:solidFill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$this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-&gt;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number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++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</a:rPr>
              <a:t>self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8563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 are also supported in PHP.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methods belong to a class rather than an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methods may be invoked without having to first create an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methods may invoke other static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37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static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b="1" i="1" dirty="0"/>
              <a:t>static</a:t>
            </a:r>
            <a:r>
              <a:rPr lang="en-US" dirty="0"/>
              <a:t> keyword to the method definition.</a:t>
            </a:r>
          </a:p>
          <a:p>
            <a:r>
              <a:rPr lang="en-US" dirty="0"/>
              <a:t>Static method may have </a:t>
            </a:r>
            <a:r>
              <a:rPr lang="en-US" b="1" dirty="0"/>
              <a:t>parameters</a:t>
            </a:r>
            <a:r>
              <a:rPr lang="en-US" dirty="0"/>
              <a:t> and/or a </a:t>
            </a:r>
            <a:r>
              <a:rPr lang="en-US" b="1" dirty="0"/>
              <a:t>return</a:t>
            </a:r>
            <a:r>
              <a:rPr lang="en-US" dirty="0"/>
              <a:t> statement.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</a:t>
            </a:r>
            <a:r>
              <a:rPr lang="en-US" b="1" i="1" dirty="0"/>
              <a:t>elf </a:t>
            </a:r>
            <a:r>
              <a:rPr lang="en-US" dirty="0"/>
              <a:t>keyword may be used to refer to the class name.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3576" y="1997892"/>
            <a:ext cx="6164846" cy="923330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public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function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dirty="0" err="1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numberOfAccounts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{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	</a:t>
            </a:r>
            <a:r>
              <a:rPr lang="en-CA" b="1" dirty="0">
                <a:solidFill>
                  <a:srgbClr val="0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return</a:t>
            </a: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 self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::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$</a:t>
            </a:r>
            <a:r>
              <a:rPr lang="en-CA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totalAccounts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  <a:p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}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22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Invoking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invoke a static method, use the </a:t>
            </a:r>
            <a:r>
              <a:rPr lang="en-US" b="1" dirty="0"/>
              <a:t>Scope Resolution Operator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4341" y="3411383"/>
            <a:ext cx="4601934" cy="369332"/>
          </a:xfrm>
          <a:prstGeom prst="rect">
            <a:avLst/>
          </a:prstGeom>
          <a:solidFill>
            <a:srgbClr val="FEFCF5"/>
          </a:solidFill>
        </p:spPr>
        <p:txBody>
          <a:bodyPr wrap="square" rtlCol="0">
            <a:spAutoFit/>
          </a:bodyPr>
          <a:lstStyle/>
          <a:p>
            <a:pPr defTabSz="457200">
              <a:tabLst>
                <a:tab pos="457200" algn="l"/>
                <a:tab pos="914400" algn="l"/>
              </a:tabLst>
            </a:pPr>
            <a:r>
              <a:rPr lang="en-CA" dirty="0">
                <a:solidFill>
                  <a:srgbClr val="00000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BankAccount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::</a:t>
            </a:r>
            <a:r>
              <a:rPr lang="en-CA" dirty="0" err="1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numberOfAccounts</a:t>
            </a:r>
            <a:r>
              <a:rPr lang="en-CA" dirty="0">
                <a:solidFill>
                  <a:srgbClr val="000080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()</a:t>
            </a:r>
            <a:r>
              <a:rPr lang="en-CA" dirty="0">
                <a:solidFill>
                  <a:srgbClr val="8000FF"/>
                </a:solidFill>
                <a:highlight>
                  <a:srgbClr val="FEFCF5"/>
                </a:highlight>
                <a:latin typeface="Courier New" panose="02070309020205020404" pitchFamily="49" charset="0"/>
              </a:rPr>
              <a:t>;</a:t>
            </a:r>
            <a:endParaRPr lang="en-CA" dirty="0">
              <a:solidFill>
                <a:srgbClr val="000000"/>
              </a:solidFill>
              <a:highlight>
                <a:srgbClr val="FEFCF5"/>
              </a:highlight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4398845" y="3231191"/>
            <a:ext cx="313509" cy="1412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95308" y="404018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method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6716569" y="2733598"/>
            <a:ext cx="313509" cy="240775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5356998" y="3211637"/>
            <a:ext cx="194904" cy="2045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26036" y="4040188"/>
            <a:ext cx="145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37985" y="2599531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Scope Resolution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91002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Method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 do have a few limitations to keep in mind: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static method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refer to an non-static property of the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static method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invoke a non-static method of the class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Why? Because a static method cannot use the </a:t>
            </a:r>
            <a:r>
              <a:rPr lang="en-US" b="1" i="1" dirty="0"/>
              <a:t>$this</a:t>
            </a:r>
            <a:r>
              <a:rPr lang="en-US" dirty="0"/>
              <a:t> keyword.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i="1" dirty="0"/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54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modify our </a:t>
            </a:r>
            <a:r>
              <a:rPr lang="en-US" b="1" dirty="0" err="1">
                <a:solidFill>
                  <a:srgbClr val="7030A0"/>
                </a:solidFill>
              </a:rPr>
              <a:t>BankAccount.php</a:t>
            </a:r>
            <a:r>
              <a:rPr lang="en-US" dirty="0"/>
              <a:t> file to include a static method to return the number of accounts that have been created.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static method called </a:t>
            </a:r>
            <a:r>
              <a:rPr lang="en-US" b="1" dirty="0" err="1"/>
              <a:t>numberOfAccounts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 the value of the static property </a:t>
            </a:r>
            <a:r>
              <a:rPr lang="en-US" b="1" dirty="0"/>
              <a:t>$</a:t>
            </a:r>
            <a:r>
              <a:rPr lang="en-US" b="1" dirty="0" err="1"/>
              <a:t>totalAccounts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9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OOP by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Recall, each time we instantiate a new object, a new instance of the class is created. </a:t>
            </a:r>
          </a:p>
          <a:p>
            <a:r>
              <a:rPr lang="en-CA" dirty="0"/>
              <a:t>Each object of a class has its own copy of the class’ properties.</a:t>
            </a:r>
          </a:p>
          <a:p>
            <a:r>
              <a:rPr lang="en-CA" dirty="0"/>
              <a:t>This means that even though all bank account objects have the same properties, they may not contain the same values (account number, name, balance).</a:t>
            </a:r>
          </a:p>
          <a:p>
            <a:endParaRPr lang="en-CA" dirty="0"/>
          </a:p>
          <a:p>
            <a:r>
              <a:rPr lang="en-CA" dirty="0"/>
              <a:t>Each bank account object has the same methods.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CA" dirty="0"/>
              <a:t>When we deposit money, the bank teller performs the same actions regardless of the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86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Bank Account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=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FF8000"/>
                </a:solidFill>
                <a:highlight>
                  <a:srgbClr val="FEFCF5"/>
                </a:highlight>
              </a:rPr>
              <a:t>0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static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 err="1">
                <a:solidFill>
                  <a:srgbClr val="000000"/>
                </a:solidFill>
                <a:highlight>
                  <a:srgbClr val="FEFCF5"/>
                </a:highlight>
              </a:rPr>
              <a:t>numberOfAccounts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	</a:t>
            </a:r>
            <a:r>
              <a:rPr lang="en-CA" sz="1600" b="1" dirty="0">
                <a:solidFill>
                  <a:srgbClr val="0000FF"/>
                </a:solidFill>
                <a:highlight>
                  <a:srgbClr val="FEFCF5"/>
                </a:highlight>
              </a:rPr>
              <a:t>return</a:t>
            </a:r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 self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::</a:t>
            </a:r>
            <a:r>
              <a:rPr lang="en-CA" sz="1600" dirty="0">
                <a:solidFill>
                  <a:srgbClr val="000080"/>
                </a:solidFill>
                <a:highlight>
                  <a:srgbClr val="FEFCF5"/>
                </a:highlight>
              </a:rPr>
              <a:t>$</a:t>
            </a:r>
            <a:r>
              <a:rPr lang="en-CA" sz="1600" dirty="0" err="1">
                <a:solidFill>
                  <a:srgbClr val="000080"/>
                </a:solidFill>
                <a:highlight>
                  <a:srgbClr val="FEFCF5"/>
                </a:highlight>
              </a:rPr>
              <a:t>totalAccounts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CA" sz="16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CA" sz="16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CA" sz="16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CA" sz="1600" dirty="0">
              <a:highlight>
                <a:srgbClr val="FEFCF5"/>
              </a:highlight>
            </a:endParaRPr>
          </a:p>
          <a:p>
            <a:r>
              <a:rPr lang="en-CA" sz="3200" dirty="0">
                <a:solidFill>
                  <a:srgbClr val="8000FF"/>
                </a:solidFill>
                <a:highlight>
                  <a:srgbClr val="FEFCF5"/>
                </a:highlight>
              </a:rPr>
              <a:t>...</a:t>
            </a:r>
          </a:p>
          <a:p>
            <a:endParaRPr lang="en-CA" sz="1600" dirty="0">
              <a:solidFill>
                <a:srgbClr val="8000FF"/>
              </a:solidFill>
              <a:highlight>
                <a:srgbClr val="FEFCF5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65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staticMethods.php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210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a static method when you’re acting upon the class as a whole rather than a single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29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work with an Object Oriented language, we need to assign responsibilities to classes.</a:t>
            </a:r>
          </a:p>
          <a:p>
            <a:endParaRPr lang="en-US" b="1" dirty="0"/>
          </a:p>
          <a:p>
            <a:r>
              <a:rPr lang="en-US" b="1" dirty="0"/>
              <a:t>How do we decide what classes we need?</a:t>
            </a:r>
            <a:endParaRPr lang="en-US" dirty="0"/>
          </a:p>
          <a:p>
            <a:r>
              <a:rPr lang="en-US" b="1" dirty="0"/>
              <a:t>Who should be responsible for performing X?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follow some general guidelines.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78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designing a new application, there should exist a database class.</a:t>
            </a:r>
          </a:p>
          <a:p>
            <a:r>
              <a:rPr lang="en-US" dirty="0"/>
              <a:t>The database class should know how to perform database operations, however, it shouldn’t be concerned with the information stored </a:t>
            </a:r>
            <a:r>
              <a:rPr lang="en-US" b="1" dirty="0"/>
              <a:t>within</a:t>
            </a:r>
            <a:r>
              <a:rPr lang="en-US" dirty="0"/>
              <a:t> its database. </a:t>
            </a:r>
            <a:r>
              <a:rPr lang="en-US" b="1" dirty="0"/>
              <a:t>Can you think of why?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should also exist a class for each table within a database. These are commonly referred to as </a:t>
            </a:r>
            <a:r>
              <a:rPr lang="en-US" b="1" dirty="0"/>
              <a:t>Models</a:t>
            </a:r>
            <a:r>
              <a:rPr lang="en-US" dirty="0"/>
              <a:t>.</a:t>
            </a:r>
          </a:p>
          <a:p>
            <a:r>
              <a:rPr lang="en-US" dirty="0"/>
              <a:t>Each class should have a property which matches the columns (fields) of the corresponding table. This will allow us to easily map a PHP object to a database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54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 is an acronym which stands for </a:t>
            </a:r>
            <a:r>
              <a:rPr lang="en-US" b="1" dirty="0"/>
              <a:t>C</a:t>
            </a:r>
            <a:r>
              <a:rPr lang="en-US" dirty="0"/>
              <a:t>reate </a:t>
            </a:r>
            <a:r>
              <a:rPr lang="en-US" b="1" dirty="0"/>
              <a:t>R</a:t>
            </a:r>
            <a:r>
              <a:rPr lang="en-US" dirty="0"/>
              <a:t>etrieve </a:t>
            </a:r>
            <a:r>
              <a:rPr lang="en-US" b="1" dirty="0"/>
              <a:t>U</a:t>
            </a:r>
            <a:r>
              <a:rPr lang="en-US" dirty="0"/>
              <a:t>pdate &amp; </a:t>
            </a:r>
            <a:r>
              <a:rPr lang="en-US" b="1" dirty="0"/>
              <a:t>D</a:t>
            </a:r>
            <a:r>
              <a:rPr lang="en-US" dirty="0"/>
              <a:t>elete. It refers to the most common operations performed on entities in an application.</a:t>
            </a:r>
          </a:p>
          <a:p>
            <a:endParaRPr lang="en-US" dirty="0"/>
          </a:p>
          <a:p>
            <a:r>
              <a:rPr lang="en-US" dirty="0"/>
              <a:t>It is the models which should contain all the </a:t>
            </a:r>
            <a:r>
              <a:rPr lang="en-US" b="1" dirty="0"/>
              <a:t>CRUD</a:t>
            </a:r>
            <a:r>
              <a:rPr lang="en-US" dirty="0"/>
              <a:t> logic.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The models define the query logic to operate on the tables and use the methods within the database class to execute said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33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56</a:t>
            </a:fld>
            <a:endParaRPr lang="en-US" dirty="0"/>
          </a:p>
        </p:txBody>
      </p:sp>
      <p:pic>
        <p:nvPicPr>
          <p:cNvPr id="1026" name="Picture 2" descr="infrastructure-faq-10 (3K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6" y="1495628"/>
            <a:ext cx="4304922" cy="387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2050" y="5607592"/>
            <a:ext cx="6177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Source: http://www.tonymarston.net/php-mysql/infrastructure-faq.html</a:t>
            </a:r>
          </a:p>
        </p:txBody>
      </p:sp>
    </p:spTree>
    <p:extLst>
      <p:ext uri="{BB962C8B-B14F-4D97-AF65-F5344CB8AC3E}">
        <p14:creationId xmlns:p14="http://schemas.microsoft.com/office/powerpoint/2010/main" val="11861132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F7A3-1399-4344-8AA3-0E84C426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OOP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A9E5-2E9A-4082-B748-1ACC694F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remaining slides review basic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O</a:t>
            </a:r>
            <a:r>
              <a:rPr lang="en-US" dirty="0"/>
              <a:t>riented </a:t>
            </a:r>
            <a:r>
              <a:rPr lang="en-US" b="1" dirty="0"/>
              <a:t>P</a:t>
            </a:r>
            <a:r>
              <a:rPr lang="en-US" dirty="0"/>
              <a:t>rogramming principles.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36AB8-A625-429C-B60B-BA65FA9C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848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OOP Review</a:t>
            </a:r>
            <a:r>
              <a:rPr lang="en-US" dirty="0"/>
              <a:t> - OOP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most important terms in OOP are </a:t>
            </a:r>
            <a:r>
              <a:rPr lang="en-US" b="1" i="1" dirty="0"/>
              <a:t>object</a:t>
            </a:r>
            <a:r>
              <a:rPr lang="en-US" dirty="0"/>
              <a:t> and </a:t>
            </a:r>
            <a:r>
              <a:rPr lang="en-US" b="1" i="1" dirty="0"/>
              <a:t>class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i="1" dirty="0"/>
              <a:t>object</a:t>
            </a:r>
            <a:r>
              <a:rPr lang="en-US" dirty="0"/>
              <a:t> represents an entity in the real world that can be distinctly identified.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For example, a person, a desk, a circle, a car, and even a house can all be viewed as objects.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i="1" dirty="0"/>
              <a:t>class</a:t>
            </a:r>
            <a:r>
              <a:rPr lang="en-US" dirty="0"/>
              <a:t> defines an object.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Think of a class as a blueprint for an object.</a:t>
            </a:r>
          </a:p>
          <a:p>
            <a:endParaRPr lang="en-US" i="1" dirty="0"/>
          </a:p>
          <a:p>
            <a:r>
              <a:rPr lang="en-US" dirty="0"/>
              <a:t>To understand OOP you need to understand the relationship between classes and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2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CA" dirty="0"/>
              <a:t>OOP Review - </a:t>
            </a:r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object is a noun (person, place or thing).</a:t>
            </a:r>
          </a:p>
          <a:p>
            <a:r>
              <a:rPr lang="en-US" dirty="0"/>
              <a:t>In programming an object has properties (things that describe the object’s characteristics) and methods (things the object can do).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Examples of properties for a person are first name, last name, address, phone number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Examples of methods for a person are running, talking, jumping etc.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altLang="en-US" dirty="0">
                <a:cs typeface="Times New Roman" panose="02020603050405020304" pitchFamily="18" charset="0"/>
              </a:rPr>
              <a:t>Said an other way, an object contains both a state and behavior. The state (properties) describes the object, and the behavior (methods) describes what the object does.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3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OOP by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02035" y="1375955"/>
            <a:ext cx="2063931" cy="2229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Class Name BankAccount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Properties: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type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number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name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balance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Methods: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deposit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withdrawal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accountQuery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setName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74972" y="2490652"/>
            <a:ext cx="14100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84998" y="230598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89015" y="3879669"/>
            <a:ext cx="2063931" cy="2229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BankAccount Object 1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Properties: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type = “Savings”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number = 001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name = “Nick”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balance = 1000.00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Methods: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deposit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withdrawal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accountQuery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setName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02034" y="3879669"/>
            <a:ext cx="2063931" cy="2229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BankAccount Object 2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Properties: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type = “Chequing”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number = 002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name = “Peter”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balance = 2000.00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Methods: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deposit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withdrawal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accountQuery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setName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15053" y="3879669"/>
            <a:ext cx="2063931" cy="2229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BankAccount Object 3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Properties: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type = “Savings”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number = 003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name = “John”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balance = 3000.00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Methods: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deposit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withdrawal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accountQuery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setName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497458" y="4785361"/>
            <a:ext cx="3693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66812" y="4323696"/>
            <a:ext cx="2052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objects of the </a:t>
            </a:r>
            <a:r>
              <a:rPr lang="en-US" b="1" i="1" dirty="0"/>
              <a:t>BankAccount</a:t>
            </a:r>
          </a:p>
          <a:p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053530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CA" dirty="0"/>
              <a:t>OOP Review - </a:t>
            </a:r>
            <a:r>
              <a:rPr lang="en-US" dirty="0"/>
              <a:t>What is a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is a template/blueprint of the </a:t>
            </a:r>
            <a:r>
              <a:rPr lang="en-US" i="1" dirty="0"/>
              <a:t>object</a:t>
            </a:r>
            <a:r>
              <a:rPr lang="en-US" dirty="0"/>
              <a:t>.</a:t>
            </a:r>
          </a:p>
          <a:p>
            <a:r>
              <a:rPr lang="en-US" dirty="0"/>
              <a:t>Classes define all </a:t>
            </a:r>
            <a:r>
              <a:rPr lang="en-US" i="1" dirty="0"/>
              <a:t>object</a:t>
            </a:r>
            <a:r>
              <a:rPr lang="en-US" dirty="0"/>
              <a:t> properties and behaviors.  </a:t>
            </a:r>
          </a:p>
          <a:p>
            <a:r>
              <a:rPr lang="en-US" dirty="0"/>
              <a:t>A PHP class uses properties to define state and methods to define behaviors.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744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OOP Review - C</a:t>
            </a:r>
            <a:r>
              <a:rPr lang="en-US" sz="4400" dirty="0"/>
              <a:t>lasses vs.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87928"/>
            <a:ext cx="10667998" cy="4697093"/>
          </a:xfrm>
        </p:spPr>
        <p:txBody>
          <a:bodyPr>
            <a:normAutofit/>
          </a:bodyPr>
          <a:lstStyle/>
          <a:p>
            <a:r>
              <a:rPr lang="en-CA" dirty="0"/>
              <a:t>An object is created from the class.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CA" dirty="0"/>
              <a:t>This is called an </a:t>
            </a:r>
            <a:r>
              <a:rPr lang="en-CA" b="1" i="1" dirty="0"/>
              <a:t>instance</a:t>
            </a:r>
            <a:r>
              <a:rPr lang="en-CA" dirty="0"/>
              <a:t> of the class.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CA" dirty="0"/>
              <a:t>The act of creating the object is called </a:t>
            </a:r>
            <a:r>
              <a:rPr lang="en-CA" b="1" i="1" dirty="0"/>
              <a:t>instantiation.</a:t>
            </a:r>
          </a:p>
          <a:p>
            <a:endParaRPr lang="en-US" dirty="0"/>
          </a:p>
          <a:p>
            <a:r>
              <a:rPr lang="en-US" dirty="0"/>
              <a:t>As a example, if a house was the object, then the constructors blueprint would be the class. </a:t>
            </a:r>
          </a:p>
          <a:p>
            <a:endParaRPr lang="en-US" dirty="0"/>
          </a:p>
          <a:p>
            <a:r>
              <a:rPr lang="en-US" dirty="0"/>
              <a:t>Note: Houses created from the same blueprint are fundamentally similar – but aspects may vary (type of siding, roof color etc.).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3819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5400" dirty="0"/>
              <a:t>OOP Review – Properties/Methods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object that is instantiated of a class will have: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their own copy of the properties that we defined within the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methods that are defined within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08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28" y="5305934"/>
            <a:ext cx="10667998" cy="603315"/>
          </a:xfrm>
        </p:spPr>
        <p:txBody>
          <a:bodyPr>
            <a:normAutofit/>
          </a:bodyPr>
          <a:lstStyle/>
          <a:p>
            <a:r>
              <a:rPr lang="en-US" dirty="0"/>
              <a:t>The end of Lecture 03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OOP by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start to create our first PHP class, let’s first make a few assumptions: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account types can be either “Savings” or “Chequing”.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account number is automatically generated.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value of the balance property must be &gt;= 0 (we cannot have a negative balance).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4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Bank Account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228" y="1387928"/>
            <a:ext cx="4872446" cy="4697093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&lt;?php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BankAccount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b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</a:b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$type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$number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EFCF5"/>
                </a:highlight>
              </a:rPr>
              <a:t>$balance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deposit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withdrawal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accountQuery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EFCF5"/>
                </a:highlight>
              </a:rPr>
              <a:t>function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setName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EFCF5"/>
                </a:highlight>
              </a:rPr>
              <a:t>	</a:t>
            </a:r>
          </a:p>
          <a:p>
            <a:r>
              <a:rPr lang="en-US" sz="1200" dirty="0">
                <a:solidFill>
                  <a:srgbClr val="8000FF"/>
                </a:solidFill>
                <a:highlight>
                  <a:srgbClr val="FEFCF5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EFCF5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DF8E3"/>
                </a:highlight>
              </a:rPr>
              <a:t>?&gt;</a:t>
            </a:r>
            <a:endParaRPr lang="en-US" sz="12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646143" y="3100165"/>
            <a:ext cx="975360" cy="1889761"/>
          </a:xfrm>
          <a:prstGeom prst="rightBrace">
            <a:avLst>
              <a:gd name="adj1" fmla="val 8333"/>
              <a:gd name="adj2" fmla="val 5042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4589971" y="2166648"/>
            <a:ext cx="313509" cy="67614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5658" y="2320052"/>
            <a:ext cx="19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properties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1503" y="3860379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methods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1912896" y="1828800"/>
            <a:ext cx="692332" cy="3448594"/>
          </a:xfrm>
          <a:prstGeom prst="leftBrace">
            <a:avLst>
              <a:gd name="adj1" fmla="val 8333"/>
              <a:gd name="adj2" fmla="val 5025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961" y="336714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definition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6300" y="1581150"/>
            <a:ext cx="3409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Even though they’re called class methods, they are defined by using the keyword </a:t>
            </a:r>
            <a:r>
              <a:rPr lang="en-US" sz="1600" i="1" dirty="0"/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have not defined what the class methods actually do yet (we’ll finish these a bit later).</a:t>
            </a:r>
          </a:p>
        </p:txBody>
      </p:sp>
    </p:spTree>
    <p:extLst>
      <p:ext uri="{BB962C8B-B14F-4D97-AF65-F5344CB8AC3E}">
        <p14:creationId xmlns:p14="http://schemas.microsoft.com/office/powerpoint/2010/main" val="425881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instantiate an object in PHP: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new</a:t>
            </a:r>
            <a:r>
              <a:rPr lang="en-US" dirty="0"/>
              <a:t> operator must be used to instantiate the object and associate it with a variable name:</a:t>
            </a:r>
          </a:p>
          <a:p>
            <a:endParaRPr lang="en-US" dirty="0"/>
          </a:p>
          <a:p>
            <a:r>
              <a:rPr lang="en-US" dirty="0"/>
              <a:t>	$johnsSavingsAccount = </a:t>
            </a:r>
            <a:r>
              <a:rPr lang="en-US" b="1" i="1" dirty="0"/>
              <a:t>new</a:t>
            </a:r>
            <a:r>
              <a:rPr lang="en-US" dirty="0"/>
              <a:t> BankAccount();</a:t>
            </a:r>
          </a:p>
          <a:p>
            <a:endParaRPr lang="en-US" dirty="0"/>
          </a:p>
          <a:p>
            <a:r>
              <a:rPr lang="en-US" dirty="0"/>
              <a:t>Notice: one major difference between PHP and a strictly typed languages such as Java with regards to OOP is that data types are not defined.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/>
              <a:t>Recall that PHP is a loosely typed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FFEA6-FD0A-418C-BE47-3DCCF1ED53B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8863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40C0F"/>
      </a:dk2>
      <a:lt2>
        <a:srgbClr val="F2F0EF"/>
      </a:lt2>
      <a:accent1>
        <a:srgbClr val="51303B"/>
      </a:accent1>
      <a:accent2>
        <a:srgbClr val="ABA299"/>
      </a:accent2>
      <a:accent3>
        <a:srgbClr val="475A6B"/>
      </a:accent3>
      <a:accent4>
        <a:srgbClr val="9A5853"/>
      </a:accent4>
      <a:accent5>
        <a:srgbClr val="A98E58"/>
      </a:accent5>
      <a:accent6>
        <a:srgbClr val="754C66"/>
      </a:accent6>
      <a:hlink>
        <a:srgbClr val="448593"/>
      </a:hlink>
      <a:folHlink>
        <a:srgbClr val="935E7A"/>
      </a:folHlink>
    </a:clrScheme>
    <a:fontScheme name="Custom 1">
      <a:majorFont>
        <a:latin typeface="Century Schoolbook"/>
        <a:ea typeface=""/>
        <a:cs typeface=""/>
      </a:majorFont>
      <a:minorFont>
        <a:latin typeface="Open Sans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36CA9F4A-BB34-428E-BF18-E0AFB26A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7889</TotalTime>
  <Words>2984</Words>
  <Application>Microsoft Office PowerPoint</Application>
  <PresentationFormat>Widescreen</PresentationFormat>
  <Paragraphs>742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Century Schoolbook</vt:lpstr>
      <vt:lpstr>Corbel</vt:lpstr>
      <vt:lpstr>Courier New</vt:lpstr>
      <vt:lpstr>Lucida Sans</vt:lpstr>
      <vt:lpstr>Open Sans</vt:lpstr>
      <vt:lpstr>Headlines</vt:lpstr>
      <vt:lpstr>Introduction to object oriented programming using PHP</vt:lpstr>
      <vt:lpstr>Objectives</vt:lpstr>
      <vt:lpstr>OOP in PHP</vt:lpstr>
      <vt:lpstr>OOP by Example</vt:lpstr>
      <vt:lpstr>OOP by Example</vt:lpstr>
      <vt:lpstr>OOP by Example</vt:lpstr>
      <vt:lpstr>OOP by Example</vt:lpstr>
      <vt:lpstr>Bank Account Example</vt:lpstr>
      <vt:lpstr>The new Operator</vt:lpstr>
      <vt:lpstr>Bank Account Example</vt:lpstr>
      <vt:lpstr>Example: firstClass.php</vt:lpstr>
      <vt:lpstr>Methods &amp; Properties</vt:lpstr>
      <vt:lpstr>Setting Property Values</vt:lpstr>
      <vt:lpstr>Getting Property Values</vt:lpstr>
      <vt:lpstr>Accessing Properties</vt:lpstr>
      <vt:lpstr>Example: properties.php</vt:lpstr>
      <vt:lpstr>Methods</vt:lpstr>
      <vt:lpstr>Methods</vt:lpstr>
      <vt:lpstr>$this keyword</vt:lpstr>
      <vt:lpstr>$this keyword</vt:lpstr>
      <vt:lpstr>Invoking Methods</vt:lpstr>
      <vt:lpstr>Method Bodies</vt:lpstr>
      <vt:lpstr>Invoking Methods</vt:lpstr>
      <vt:lpstr>Methods</vt:lpstr>
      <vt:lpstr>Example: methods.php</vt:lpstr>
      <vt:lpstr>Bank Account Example</vt:lpstr>
      <vt:lpstr>Bank Account Example</vt:lpstr>
      <vt:lpstr>Bank Account Example</vt:lpstr>
      <vt:lpstr>Bank Account Example</vt:lpstr>
      <vt:lpstr>Constructors/Destructors</vt:lpstr>
      <vt:lpstr>Constructors</vt:lpstr>
      <vt:lpstr>Constructors</vt:lpstr>
      <vt:lpstr>Constructors</vt:lpstr>
      <vt:lpstr>Example: constructor.php</vt:lpstr>
      <vt:lpstr>Constructors</vt:lpstr>
      <vt:lpstr>Destructors</vt:lpstr>
      <vt:lpstr>Static Properties</vt:lpstr>
      <vt:lpstr>Static Properties</vt:lpstr>
      <vt:lpstr>Creating Static Properties</vt:lpstr>
      <vt:lpstr>Scope Resolution Operator</vt:lpstr>
      <vt:lpstr>Static Property Example</vt:lpstr>
      <vt:lpstr>Example: staticProperties.php</vt:lpstr>
      <vt:lpstr>Bank Account Example</vt:lpstr>
      <vt:lpstr>The self keyword</vt:lpstr>
      <vt:lpstr>Static Methods</vt:lpstr>
      <vt:lpstr>Creating Static Methods</vt:lpstr>
      <vt:lpstr>Invoking Static Methods</vt:lpstr>
      <vt:lpstr>Static Method Limitations</vt:lpstr>
      <vt:lpstr>Static Method Example</vt:lpstr>
      <vt:lpstr>Bank Account Example</vt:lpstr>
      <vt:lpstr>Example: staticMethods.php</vt:lpstr>
      <vt:lpstr>Static Methods</vt:lpstr>
      <vt:lpstr>Object Oriented Design</vt:lpstr>
      <vt:lpstr>Object Oriented Design</vt:lpstr>
      <vt:lpstr>CRUD</vt:lpstr>
      <vt:lpstr>PowerPoint Presentation</vt:lpstr>
      <vt:lpstr>OOP Review</vt:lpstr>
      <vt:lpstr>OOP Review - OOP Terms</vt:lpstr>
      <vt:lpstr> OOP Review - What is an object?</vt:lpstr>
      <vt:lpstr> OOP Review - What is a class?</vt:lpstr>
      <vt:lpstr>OOP Review - Classes vs. Objects</vt:lpstr>
      <vt:lpstr>OOP Review – Properties/Methods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 Concepts</dc:title>
  <dc:creator>SiD</dc:creator>
  <cp:lastModifiedBy>Nicholas Sylvestre</cp:lastModifiedBy>
  <cp:revision>549</cp:revision>
  <cp:lastPrinted>2016-07-11T12:09:47Z</cp:lastPrinted>
  <dcterms:created xsi:type="dcterms:W3CDTF">2016-07-03T01:57:56Z</dcterms:created>
  <dcterms:modified xsi:type="dcterms:W3CDTF">2019-07-31T23:56:19Z</dcterms:modified>
</cp:coreProperties>
</file>