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9"/>
  </p:notesMasterIdLst>
  <p:handoutMasterIdLst>
    <p:handoutMasterId r:id="rId60"/>
  </p:handoutMasterIdLst>
  <p:sldIdLst>
    <p:sldId id="261" r:id="rId2"/>
    <p:sldId id="295" r:id="rId3"/>
    <p:sldId id="300" r:id="rId4"/>
    <p:sldId id="305" r:id="rId5"/>
    <p:sldId id="298" r:id="rId6"/>
    <p:sldId id="310" r:id="rId7"/>
    <p:sldId id="311" r:id="rId8"/>
    <p:sldId id="299" r:id="rId9"/>
    <p:sldId id="312" r:id="rId10"/>
    <p:sldId id="317" r:id="rId11"/>
    <p:sldId id="320" r:id="rId12"/>
    <p:sldId id="318" r:id="rId13"/>
    <p:sldId id="326" r:id="rId14"/>
    <p:sldId id="325" r:id="rId15"/>
    <p:sldId id="323" r:id="rId16"/>
    <p:sldId id="328" r:id="rId17"/>
    <p:sldId id="329" r:id="rId18"/>
    <p:sldId id="341" r:id="rId19"/>
    <p:sldId id="353" r:id="rId20"/>
    <p:sldId id="351" r:id="rId21"/>
    <p:sldId id="340" r:id="rId22"/>
    <p:sldId id="342" r:id="rId23"/>
    <p:sldId id="374" r:id="rId24"/>
    <p:sldId id="364" r:id="rId25"/>
    <p:sldId id="344" r:id="rId26"/>
    <p:sldId id="350" r:id="rId27"/>
    <p:sldId id="365" r:id="rId28"/>
    <p:sldId id="348" r:id="rId29"/>
    <p:sldId id="345" r:id="rId30"/>
    <p:sldId id="366" r:id="rId31"/>
    <p:sldId id="367" r:id="rId32"/>
    <p:sldId id="368" r:id="rId33"/>
    <p:sldId id="369" r:id="rId34"/>
    <p:sldId id="346" r:id="rId35"/>
    <p:sldId id="354" r:id="rId36"/>
    <p:sldId id="355" r:id="rId37"/>
    <p:sldId id="356" r:id="rId38"/>
    <p:sldId id="358" r:id="rId39"/>
    <p:sldId id="359" r:id="rId40"/>
    <p:sldId id="360" r:id="rId41"/>
    <p:sldId id="370" r:id="rId42"/>
    <p:sldId id="371" r:id="rId43"/>
    <p:sldId id="372" r:id="rId44"/>
    <p:sldId id="361" r:id="rId45"/>
    <p:sldId id="363" r:id="rId46"/>
    <p:sldId id="373" r:id="rId47"/>
    <p:sldId id="309" r:id="rId48"/>
    <p:sldId id="319" r:id="rId49"/>
    <p:sldId id="315" r:id="rId50"/>
    <p:sldId id="313" r:id="rId51"/>
    <p:sldId id="314" r:id="rId52"/>
    <p:sldId id="327" r:id="rId53"/>
    <p:sldId id="334" r:id="rId54"/>
    <p:sldId id="335" r:id="rId55"/>
    <p:sldId id="337" r:id="rId56"/>
    <p:sldId id="352" r:id="rId57"/>
    <p:sldId id="277" r:id="rId5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F5"/>
    <a:srgbClr val="FF9900"/>
    <a:srgbClr val="F2F0EF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BD5C079-F8F1-4996-A646-9F0A5C5CD3E5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AB886A-D7F0-49D9-BB6F-694EC40856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06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0F01B42-AB72-44B8-96F7-97CD6A28FAD4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0010348-7857-4269-BB25-263CF3036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6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5pPr>
            <a:lvl6pPr marL="22828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6pPr>
            <a:lvl7pPr marL="27400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7pPr>
            <a:lvl8pPr marL="31972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8pPr>
            <a:lvl9pPr marL="36544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9pPr>
          </a:lstStyle>
          <a:p>
            <a:fld id="{223740FB-F2B3-4D99-BD2D-865D4495569E}" type="slidenum">
              <a:rPr lang="en-US" altLang="en-US" sz="1200" smtClean="0">
                <a:ea typeface="ＭＳ Ｐゴシック" panose="020B0600070205080204" pitchFamily="34" charset="-128"/>
              </a:rPr>
              <a:pPr/>
              <a:t>18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8252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5pPr>
            <a:lvl6pPr marL="22828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6pPr>
            <a:lvl7pPr marL="27400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7pPr>
            <a:lvl8pPr marL="31972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8pPr>
            <a:lvl9pPr marL="36544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9pPr>
          </a:lstStyle>
          <a:p>
            <a:fld id="{223740FB-F2B3-4D99-BD2D-865D4495569E}" type="slidenum">
              <a:rPr lang="en-US" altLang="en-US" sz="1200" smtClean="0">
                <a:ea typeface="ＭＳ Ｐゴシック" panose="020B0600070205080204" pitchFamily="34" charset="-128"/>
              </a:rPr>
              <a:pPr/>
              <a:t>35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4111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5pPr>
            <a:lvl6pPr marL="22828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6pPr>
            <a:lvl7pPr marL="27400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7pPr>
            <a:lvl8pPr marL="31972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8pPr>
            <a:lvl9pPr marL="36544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9pPr>
          </a:lstStyle>
          <a:p>
            <a:fld id="{223740FB-F2B3-4D99-BD2D-865D4495569E}" type="slidenum">
              <a:rPr lang="en-US" altLang="en-US" sz="1200" smtClean="0">
                <a:ea typeface="ＭＳ Ｐゴシック" panose="020B0600070205080204" pitchFamily="34" charset="-128"/>
              </a:rPr>
              <a:pPr/>
              <a:t>36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4664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5pPr>
            <a:lvl6pPr marL="22828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6pPr>
            <a:lvl7pPr marL="27400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7pPr>
            <a:lvl8pPr marL="31972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8pPr>
            <a:lvl9pPr marL="36544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9pPr>
          </a:lstStyle>
          <a:p>
            <a:fld id="{223740FB-F2B3-4D99-BD2D-865D4495569E}" type="slidenum">
              <a:rPr lang="en-US" altLang="en-US" sz="1200" smtClean="0">
                <a:ea typeface="ＭＳ Ｐゴシック" panose="020B0600070205080204" pitchFamily="34" charset="-128"/>
              </a:rPr>
              <a:pPr/>
              <a:t>37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600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5pPr>
            <a:lvl6pPr marL="22828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6pPr>
            <a:lvl7pPr marL="27400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7pPr>
            <a:lvl8pPr marL="31972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8pPr>
            <a:lvl9pPr marL="36544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9pPr>
          </a:lstStyle>
          <a:p>
            <a:fld id="{223740FB-F2B3-4D99-BD2D-865D4495569E}" type="slidenum">
              <a:rPr lang="en-US" altLang="en-US" sz="1200" smtClean="0">
                <a:ea typeface="ＭＳ Ｐゴシック" panose="020B0600070205080204" pitchFamily="34" charset="-128"/>
              </a:rPr>
              <a:pPr/>
              <a:t>38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4521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5pPr>
            <a:lvl6pPr marL="22828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6pPr>
            <a:lvl7pPr marL="27400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7pPr>
            <a:lvl8pPr marL="31972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8pPr>
            <a:lvl9pPr marL="36544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9pPr>
          </a:lstStyle>
          <a:p>
            <a:fld id="{223740FB-F2B3-4D99-BD2D-865D4495569E}" type="slidenum">
              <a:rPr lang="en-US" altLang="en-US" sz="1200" smtClean="0">
                <a:ea typeface="ＭＳ Ｐゴシック" panose="020B0600070205080204" pitchFamily="34" charset="-128"/>
              </a:rPr>
              <a:pPr/>
              <a:t>39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3097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5pPr>
            <a:lvl6pPr marL="22828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6pPr>
            <a:lvl7pPr marL="27400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7pPr>
            <a:lvl8pPr marL="31972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8pPr>
            <a:lvl9pPr marL="36544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9pPr>
          </a:lstStyle>
          <a:p>
            <a:fld id="{223740FB-F2B3-4D99-BD2D-865D4495569E}" type="slidenum">
              <a:rPr lang="en-US" altLang="en-US" sz="1200" smtClean="0">
                <a:ea typeface="ＭＳ Ｐゴシック" panose="020B0600070205080204" pitchFamily="34" charset="-128"/>
              </a:rPr>
              <a:pPr/>
              <a:t>44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5781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5pPr>
            <a:lvl6pPr marL="22828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6pPr>
            <a:lvl7pPr marL="27400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7pPr>
            <a:lvl8pPr marL="31972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8pPr>
            <a:lvl9pPr marL="36544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9pPr>
          </a:lstStyle>
          <a:p>
            <a:fld id="{223740FB-F2B3-4D99-BD2D-865D4495569E}" type="slidenum">
              <a:rPr lang="en-US" altLang="en-US" sz="1200" smtClean="0">
                <a:ea typeface="ＭＳ Ｐゴシック" panose="020B0600070205080204" pitchFamily="34" charset="-128"/>
              </a:rPr>
              <a:pPr/>
              <a:t>45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7757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5pPr>
            <a:lvl6pPr marL="22828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6pPr>
            <a:lvl7pPr marL="27400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7pPr>
            <a:lvl8pPr marL="31972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8pPr>
            <a:lvl9pPr marL="36544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9pPr>
          </a:lstStyle>
          <a:p>
            <a:fld id="{223740FB-F2B3-4D99-BD2D-865D4495569E}" type="slidenum">
              <a:rPr lang="en-US" altLang="en-US" sz="1200" smtClean="0">
                <a:ea typeface="ＭＳ Ｐゴシック" panose="020B0600070205080204" pitchFamily="34" charset="-128"/>
              </a:rPr>
              <a:pPr/>
              <a:t>53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3460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5pPr>
            <a:lvl6pPr marL="22828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6pPr>
            <a:lvl7pPr marL="27400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7pPr>
            <a:lvl8pPr marL="31972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8pPr>
            <a:lvl9pPr marL="36544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9pPr>
          </a:lstStyle>
          <a:p>
            <a:fld id="{223740FB-F2B3-4D99-BD2D-865D4495569E}" type="slidenum">
              <a:rPr lang="en-US" altLang="en-US" sz="1200" smtClean="0">
                <a:ea typeface="ＭＳ Ｐゴシック" panose="020B0600070205080204" pitchFamily="34" charset="-128"/>
              </a:rPr>
              <a:pPr/>
              <a:t>54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0607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5pPr>
            <a:lvl6pPr marL="22828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6pPr>
            <a:lvl7pPr marL="27400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7pPr>
            <a:lvl8pPr marL="31972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8pPr>
            <a:lvl9pPr marL="36544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9pPr>
          </a:lstStyle>
          <a:p>
            <a:fld id="{223740FB-F2B3-4D99-BD2D-865D4495569E}" type="slidenum">
              <a:rPr lang="en-US" altLang="en-US" sz="1200" smtClean="0">
                <a:ea typeface="ＭＳ Ｐゴシック" panose="020B0600070205080204" pitchFamily="34" charset="-128"/>
              </a:rPr>
              <a:pPr/>
              <a:t>55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8447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5pPr>
            <a:lvl6pPr marL="22828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6pPr>
            <a:lvl7pPr marL="27400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7pPr>
            <a:lvl8pPr marL="31972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8pPr>
            <a:lvl9pPr marL="36544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9pPr>
          </a:lstStyle>
          <a:p>
            <a:fld id="{223740FB-F2B3-4D99-BD2D-865D4495569E}" type="slidenum">
              <a:rPr lang="en-US" altLang="en-US" sz="1200" smtClean="0">
                <a:ea typeface="ＭＳ Ｐゴシック" panose="020B0600070205080204" pitchFamily="34" charset="-128"/>
              </a:rPr>
              <a:pPr/>
              <a:t>19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4418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5pPr>
            <a:lvl6pPr marL="22828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6pPr>
            <a:lvl7pPr marL="27400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7pPr>
            <a:lvl8pPr marL="31972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8pPr>
            <a:lvl9pPr marL="36544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9pPr>
          </a:lstStyle>
          <a:p>
            <a:fld id="{223740FB-F2B3-4D99-BD2D-865D4495569E}" type="slidenum">
              <a:rPr lang="en-US" altLang="en-US" sz="1200" smtClean="0">
                <a:ea typeface="ＭＳ Ｐゴシック" panose="020B0600070205080204" pitchFamily="34" charset="-128"/>
              </a:rPr>
              <a:pPr/>
              <a:t>56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680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5pPr>
            <a:lvl6pPr marL="22828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6pPr>
            <a:lvl7pPr marL="27400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7pPr>
            <a:lvl8pPr marL="31972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8pPr>
            <a:lvl9pPr marL="36544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9pPr>
          </a:lstStyle>
          <a:p>
            <a:fld id="{223740FB-F2B3-4D99-BD2D-865D4495569E}" type="slidenum">
              <a:rPr lang="en-US" altLang="en-US" sz="1200" smtClean="0">
                <a:ea typeface="ＭＳ Ｐゴシック" panose="020B0600070205080204" pitchFamily="34" charset="-128"/>
              </a:rPr>
              <a:pPr/>
              <a:t>20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457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5pPr>
            <a:lvl6pPr marL="22828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6pPr>
            <a:lvl7pPr marL="27400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7pPr>
            <a:lvl8pPr marL="31972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8pPr>
            <a:lvl9pPr marL="36544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9pPr>
          </a:lstStyle>
          <a:p>
            <a:fld id="{223740FB-F2B3-4D99-BD2D-865D4495569E}" type="slidenum">
              <a:rPr lang="en-US" altLang="en-US" sz="1200" smtClean="0">
                <a:ea typeface="ＭＳ Ｐゴシック" panose="020B0600070205080204" pitchFamily="34" charset="-128"/>
              </a:rPr>
              <a:pPr/>
              <a:t>21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7964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5pPr>
            <a:lvl6pPr marL="22828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6pPr>
            <a:lvl7pPr marL="27400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7pPr>
            <a:lvl8pPr marL="31972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8pPr>
            <a:lvl9pPr marL="36544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9pPr>
          </a:lstStyle>
          <a:p>
            <a:fld id="{223740FB-F2B3-4D99-BD2D-865D4495569E}" type="slidenum">
              <a:rPr lang="en-US" altLang="en-US" sz="1200" smtClean="0">
                <a:ea typeface="ＭＳ Ｐゴシック" panose="020B0600070205080204" pitchFamily="34" charset="-128"/>
              </a:rPr>
              <a:pPr/>
              <a:t>22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3732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5pPr>
            <a:lvl6pPr marL="22828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6pPr>
            <a:lvl7pPr marL="27400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7pPr>
            <a:lvl8pPr marL="31972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8pPr>
            <a:lvl9pPr marL="36544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9pPr>
          </a:lstStyle>
          <a:p>
            <a:fld id="{223740FB-F2B3-4D99-BD2D-865D4495569E}" type="slidenum">
              <a:rPr lang="en-US" altLang="en-US" sz="1200" smtClean="0">
                <a:ea typeface="ＭＳ Ｐゴシック" panose="020B0600070205080204" pitchFamily="34" charset="-128"/>
              </a:rPr>
              <a:pPr/>
              <a:t>25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3456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5pPr>
            <a:lvl6pPr marL="22828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6pPr>
            <a:lvl7pPr marL="27400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7pPr>
            <a:lvl8pPr marL="31972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8pPr>
            <a:lvl9pPr marL="36544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9pPr>
          </a:lstStyle>
          <a:p>
            <a:fld id="{223740FB-F2B3-4D99-BD2D-865D4495569E}" type="slidenum">
              <a:rPr lang="en-US" altLang="en-US" sz="1200" smtClean="0">
                <a:ea typeface="ＭＳ Ｐゴシック" panose="020B0600070205080204" pitchFamily="34" charset="-128"/>
              </a:rPr>
              <a:pPr/>
              <a:t>28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860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5pPr>
            <a:lvl6pPr marL="22828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6pPr>
            <a:lvl7pPr marL="27400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7pPr>
            <a:lvl8pPr marL="31972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8pPr>
            <a:lvl9pPr marL="36544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9pPr>
          </a:lstStyle>
          <a:p>
            <a:fld id="{223740FB-F2B3-4D99-BD2D-865D4495569E}" type="slidenum">
              <a:rPr lang="en-US" altLang="en-US" sz="1200" smtClean="0">
                <a:ea typeface="ＭＳ Ｐゴシック" panose="020B0600070205080204" pitchFamily="34" charset="-128"/>
              </a:rPr>
              <a:pPr/>
              <a:t>29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7801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5pPr>
            <a:lvl6pPr marL="22828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6pPr>
            <a:lvl7pPr marL="27400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7pPr>
            <a:lvl8pPr marL="31972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8pPr>
            <a:lvl9pPr marL="3654425" indent="1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N W3" pitchFamily="-109" charset="-128"/>
              </a:defRPr>
            </a:lvl9pPr>
          </a:lstStyle>
          <a:p>
            <a:fld id="{223740FB-F2B3-4D99-BD2D-865D4495569E}" type="slidenum">
              <a:rPr lang="en-US" altLang="en-US" sz="1200" smtClean="0">
                <a:ea typeface="ＭＳ Ｐゴシック" panose="020B0600070205080204" pitchFamily="34" charset="-128"/>
              </a:rPr>
              <a:pPr/>
              <a:t>34</a:t>
            </a:fld>
            <a:endParaRPr lang="en-US" altLang="en-US" sz="1200">
              <a:ea typeface="ＭＳ Ｐゴシック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744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6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17078"/>
            <a:ext cx="10667998" cy="69762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1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57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685800" indent="-283464">
              <a:buFont typeface="Open Sans" panose="020B0606030504020204" pitchFamily="34" charset="0"/>
              <a:buChar char="–"/>
              <a:defRPr/>
            </a:lvl2pPr>
            <a:lvl3pPr marL="1143000" indent="-283464">
              <a:buFont typeface="Arial" panose="020B0604020202020204" pitchFamily="34" charset="0"/>
              <a:buChar char="•"/>
              <a:defRPr/>
            </a:lvl3pPr>
            <a:lvl4pPr marL="1600200" indent="-283464">
              <a:buFont typeface="Open Sans" panose="020B0606030504020204" pitchFamily="34" charset="0"/>
              <a:buChar char="–"/>
              <a:defRPr/>
            </a:lvl4pPr>
            <a:lvl5pPr marL="2057400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7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EFCF5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65760" algn="l"/>
              </a:tabLst>
              <a:defRPr sz="1000" baseline="0">
                <a:latin typeface="Courier New" panose="02070309020205020404" pitchFamily="49" charset="0"/>
              </a:defRPr>
            </a:lvl1pPr>
            <a:lvl2pPr marL="685800" indent="-283464">
              <a:buFont typeface="Open Sans" panose="020B0606030504020204" pitchFamily="34" charset="0"/>
              <a:buChar char="–"/>
              <a:defRPr/>
            </a:lvl2pPr>
            <a:lvl3pPr marL="1143000" indent="-283464">
              <a:buFont typeface="Arial" panose="020B0604020202020204" pitchFamily="34" charset="0"/>
              <a:buChar char="•"/>
              <a:defRPr/>
            </a:lvl3pPr>
            <a:lvl4pPr marL="1600200" indent="-283464">
              <a:buFont typeface="Open Sans" panose="020B0606030504020204" pitchFamily="34" charset="0"/>
              <a:buChar char="–"/>
              <a:defRPr/>
            </a:lvl4pPr>
            <a:lvl5pPr marL="2057400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9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1999" y="2059185"/>
            <a:ext cx="5342467" cy="3913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4467" y="2065903"/>
            <a:ext cx="5325530" cy="3906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7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69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387928"/>
            <a:ext cx="10667998" cy="469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7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4" r:id="rId2"/>
    <p:sldLayoutId id="2147483759" r:id="rId3"/>
    <p:sldLayoutId id="2147483758" r:id="rId4"/>
    <p:sldLayoutId id="2147483763" r:id="rId5"/>
    <p:sldLayoutId id="2147483760" r:id="rId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Introduction to object oriented programming using PHP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Lecture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0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Visibility/Access Control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control, which is also called visibility, dictates how accessible a class’s properties and methods are.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PHP, there are three levels of visibility: </a:t>
            </a:r>
            <a:r>
              <a:rPr lang="en-US" b="1" dirty="0"/>
              <a:t>public</a:t>
            </a:r>
            <a:r>
              <a:rPr lang="en-US" dirty="0"/>
              <a:t>, </a:t>
            </a:r>
            <a:r>
              <a:rPr lang="en-US" b="1" dirty="0"/>
              <a:t>private</a:t>
            </a:r>
            <a:r>
              <a:rPr lang="en-US" dirty="0"/>
              <a:t> &amp; </a:t>
            </a:r>
            <a:r>
              <a:rPr lang="en-US" b="1" dirty="0"/>
              <a:t>protected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0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Public</a:t>
            </a:r>
            <a:r>
              <a:rPr lang="en-US" dirty="0"/>
              <a:t> vs </a:t>
            </a:r>
            <a:r>
              <a:rPr lang="en-US" b="1" dirty="0"/>
              <a:t>Private </a:t>
            </a:r>
            <a:r>
              <a:rPr lang="en-US" dirty="0"/>
              <a:t>modifiers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/>
              <a:t>public</a:t>
            </a:r>
            <a:r>
              <a:rPr lang="en-US" dirty="0"/>
              <a:t> modifier means that there are no restrictions on where a property or method can be used.</a:t>
            </a:r>
          </a:p>
          <a:p>
            <a:r>
              <a:rPr lang="en-US" b="1" dirty="0"/>
              <a:t>Note:</a:t>
            </a:r>
            <a:r>
              <a:rPr lang="en-US" dirty="0"/>
              <a:t> methods will have public visibility if no other visibility is stated.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/>
              <a:t>private</a:t>
            </a:r>
            <a:r>
              <a:rPr lang="en-US" dirty="0"/>
              <a:t> modifier means that an property or method cannot be accessed by outside of the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2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Public</a:t>
            </a:r>
            <a:r>
              <a:rPr lang="en-US" dirty="0"/>
              <a:t> vs </a:t>
            </a:r>
            <a:r>
              <a:rPr lang="en-US" b="1" dirty="0"/>
              <a:t>Private </a:t>
            </a:r>
            <a:r>
              <a:rPr lang="en-US" dirty="0"/>
              <a:t>modifiers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situations, properties should have the visibility of </a:t>
            </a:r>
            <a:r>
              <a:rPr lang="en-US" b="1" dirty="0"/>
              <a:t>private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contrast, most methods are </a:t>
            </a:r>
            <a:r>
              <a:rPr lang="en-US" b="1" dirty="0"/>
              <a:t>public</a:t>
            </a:r>
            <a:r>
              <a:rPr lang="en-US" dirty="0"/>
              <a:t>, and thus provide controlled access to the object.</a:t>
            </a:r>
          </a:p>
          <a:p>
            <a:endParaRPr lang="en-US" dirty="0"/>
          </a:p>
          <a:p>
            <a:r>
              <a:rPr lang="en-US" dirty="0"/>
              <a:t>Usually, methods are private only if used as helper methods for other methods in the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2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Public</a:t>
            </a:r>
            <a:r>
              <a:rPr lang="en-US" dirty="0"/>
              <a:t> vs </a:t>
            </a:r>
            <a:r>
              <a:rPr lang="en-US" b="1" dirty="0"/>
              <a:t>Private </a:t>
            </a:r>
            <a:r>
              <a:rPr lang="en-US" dirty="0"/>
              <a:t>modifiers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may seem odd for a class to have properties and methods that are inaccessible but there are many times where some of the internal data shouldn’t be accessible externally.</a:t>
            </a:r>
          </a:p>
          <a:p>
            <a:endParaRPr lang="en-US" dirty="0"/>
          </a:p>
          <a:p>
            <a:r>
              <a:rPr lang="en-US" dirty="0"/>
              <a:t>For example, our database class needs an internal database connection, but there’s no reason why that connection should be accessible outside of the class (in fact, it shouldn’t be).</a:t>
            </a:r>
          </a:p>
          <a:p>
            <a:endParaRPr lang="en-US" dirty="0"/>
          </a:p>
          <a:p>
            <a:r>
              <a:rPr lang="en-US" dirty="0"/>
              <a:t>This is a classic example of encapsulation.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Encapsulation means that the data and methods of a class are combined into a single unit (i.e., a class object), which hides the implementation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18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dirty="0" err="1"/>
              <a:t>private.php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3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Accessor and </a:t>
            </a:r>
            <a:r>
              <a:rPr lang="en-US" dirty="0" err="1"/>
              <a:t>Mutator</a:t>
            </a:r>
            <a:r>
              <a:rPr lang="en-US" dirty="0"/>
              <a:t>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Accessor</a:t>
            </a:r>
            <a:r>
              <a:rPr lang="en-US" dirty="0"/>
              <a:t> methods allow the programmer to obtain the value of an object's instance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data can be accessed but not changed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name of an accessor method typically starts with the word </a:t>
            </a:r>
            <a:r>
              <a:rPr lang="en-US" b="1" dirty="0"/>
              <a:t>get</a:t>
            </a:r>
          </a:p>
          <a:p>
            <a:endParaRPr lang="en-US" b="1" dirty="0"/>
          </a:p>
          <a:p>
            <a:r>
              <a:rPr lang="en-US" b="1" dirty="0" err="1"/>
              <a:t>Mutator</a:t>
            </a:r>
            <a:r>
              <a:rPr lang="en-US" dirty="0"/>
              <a:t> methods allow the programmer to change the value of an object's instance variables in a controlled manner.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Incoming data is typically tested and/or filtered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name of a </a:t>
            </a:r>
            <a:r>
              <a:rPr lang="en-US" dirty="0" err="1"/>
              <a:t>mutator</a:t>
            </a:r>
            <a:r>
              <a:rPr lang="en-US" dirty="0"/>
              <a:t> method typically starts with the word </a:t>
            </a:r>
            <a:r>
              <a:rPr lang="en-US" b="1" dirty="0"/>
              <a:t>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algn="ctr"/>
            <a:r>
              <a:rPr lang="en-US" b="1" dirty="0"/>
              <a:t>Sometimes these are referred to as getter and setter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39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apply what we’ve learned to the bank account 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Modify all properties of the BankAccount class so they have private visibility.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getter &amp; setter methods to the BankAccount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8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BankAccount.php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87928"/>
            <a:ext cx="4788195" cy="5284475"/>
          </a:xfrm>
        </p:spPr>
        <p:txBody>
          <a:bodyPr>
            <a:noAutofit/>
          </a:bodyPr>
          <a:lstStyle/>
          <a:p>
            <a:r>
              <a:rPr lang="en-CA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</a:rPr>
              <a:t>class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BankAccount 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</a:rPr>
              <a:t>private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</a:rPr>
              <a:t>$type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</a:rPr>
              <a:t>private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</a:rPr>
              <a:t>$number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</a:rPr>
              <a:t>private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</a:rPr>
              <a:t>private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</a:rPr>
              <a:t>$balance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</a:rPr>
              <a:t>private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</a:rPr>
              <a:t>static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dirty="0" err="1">
                <a:solidFill>
                  <a:srgbClr val="000080"/>
                </a:solidFill>
                <a:highlight>
                  <a:srgbClr val="FEFCF5"/>
                </a:highlight>
              </a:rPr>
              <a:t>totalAccounts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dirty="0">
                <a:solidFill>
                  <a:srgbClr val="FF8000"/>
                </a:solidFill>
                <a:highlight>
                  <a:srgbClr val="FEFCF5"/>
                </a:highlight>
              </a:rPr>
              <a:t>0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</a:rPr>
              <a:t>static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EFCF5"/>
                </a:highlight>
              </a:rPr>
              <a:t>numberOfAccounts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self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dirty="0" err="1">
                <a:solidFill>
                  <a:srgbClr val="000080"/>
                </a:solidFill>
                <a:highlight>
                  <a:srgbClr val="FEFCF5"/>
                </a:highlight>
              </a:rPr>
              <a:t>totalAccounts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__construct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$type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type 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</a:rPr>
              <a:t>$type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name 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balance 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dirty="0">
                <a:solidFill>
                  <a:srgbClr val="FF8000"/>
                </a:solidFill>
                <a:highlight>
                  <a:srgbClr val="FEFCF5"/>
                </a:highlight>
              </a:rPr>
              <a:t>0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number 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++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self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dirty="0" err="1">
                <a:solidFill>
                  <a:srgbClr val="000080"/>
                </a:solidFill>
                <a:highlight>
                  <a:srgbClr val="FEFCF5"/>
                </a:highlight>
              </a:rPr>
              <a:t>totalAccounts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</a:rPr>
              <a:t>	public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deposit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</a:rPr>
              <a:t>$amount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balance 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+=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</a:rPr>
              <a:t>$amount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withdrawal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</a:rPr>
              <a:t>$amount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</a:rPr>
              <a:t>if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balance 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&gt;=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</a:rPr>
              <a:t>$amount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		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balance 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-=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</a:rPr>
              <a:t>$amount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</a:rPr>
              <a:t>else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		</a:t>
            </a:r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</a:rPr>
              <a:t>echo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dirty="0">
                <a:solidFill>
                  <a:srgbClr val="808080"/>
                </a:solidFill>
                <a:highlight>
                  <a:srgbClr val="FEFCF5"/>
                </a:highlight>
              </a:rPr>
              <a:t>"Insufficient funds &lt;</a:t>
            </a:r>
            <a:r>
              <a:rPr lang="en-CA" dirty="0" err="1">
                <a:solidFill>
                  <a:srgbClr val="808080"/>
                </a:solidFill>
                <a:highlight>
                  <a:srgbClr val="FEFCF5"/>
                </a:highlight>
              </a:rPr>
              <a:t>br</a:t>
            </a:r>
            <a:r>
              <a:rPr lang="en-CA" dirty="0">
                <a:solidFill>
                  <a:srgbClr val="808080"/>
                </a:solidFill>
                <a:highlight>
                  <a:srgbClr val="FEFCF5"/>
                </a:highlight>
              </a:rPr>
              <a:t>&gt;"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07127" y="1387929"/>
            <a:ext cx="4922872" cy="5284474"/>
          </a:xfrm>
          <a:prstGeom prst="rect">
            <a:avLst/>
          </a:prstGeom>
          <a:solidFill>
            <a:srgbClr val="FEFCF5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365760" algn="l"/>
              </a:tabLst>
              <a:defRPr sz="1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1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1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 setName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1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100" dirty="0" err="1">
                <a:solidFill>
                  <a:srgbClr val="000080"/>
                </a:solidFill>
                <a:highlight>
                  <a:srgbClr val="FEFCF5"/>
                </a:highlight>
              </a:rPr>
              <a:t>fullName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1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CA" sz="11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name 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1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100" dirty="0" err="1">
                <a:solidFill>
                  <a:srgbClr val="000080"/>
                </a:solidFill>
                <a:highlight>
                  <a:srgbClr val="FEFCF5"/>
                </a:highlight>
              </a:rPr>
              <a:t>fullName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1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1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1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1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EFCF5"/>
                </a:highlight>
              </a:rPr>
              <a:t>getName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1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CA" sz="1100" b="1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1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name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1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1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1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1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EFCF5"/>
                </a:highlight>
              </a:rPr>
              <a:t>setNumber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100" dirty="0">
                <a:solidFill>
                  <a:srgbClr val="000080"/>
                </a:solidFill>
                <a:highlight>
                  <a:srgbClr val="FEFCF5"/>
                </a:highlight>
              </a:rPr>
              <a:t>$number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1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CA" sz="11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name 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100" dirty="0">
                <a:solidFill>
                  <a:srgbClr val="000080"/>
                </a:solidFill>
                <a:highlight>
                  <a:srgbClr val="FEFCF5"/>
                </a:highlight>
              </a:rPr>
              <a:t>$number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1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1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1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1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EFCF5"/>
                </a:highlight>
              </a:rPr>
              <a:t>getNumber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1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CA" sz="1100" b="1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1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100" dirty="0" err="1">
                <a:solidFill>
                  <a:srgbClr val="000000"/>
                </a:solidFill>
                <a:highlight>
                  <a:srgbClr val="FEFCF5"/>
                </a:highlight>
              </a:rPr>
              <a:t>getNumber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1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1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1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1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1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100" b="1" dirty="0" err="1">
                <a:solidFill>
                  <a:srgbClr val="0000FF"/>
                </a:solidFill>
                <a:highlight>
                  <a:srgbClr val="FEFCF5"/>
                </a:highlight>
              </a:rPr>
              <a:t>setType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100" dirty="0">
                <a:solidFill>
                  <a:srgbClr val="000080"/>
                </a:solidFill>
                <a:highlight>
                  <a:srgbClr val="FEFCF5"/>
                </a:highlight>
              </a:rPr>
              <a:t>$type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1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CA" sz="11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type 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100" dirty="0">
                <a:solidFill>
                  <a:srgbClr val="000080"/>
                </a:solidFill>
                <a:highlight>
                  <a:srgbClr val="FEFCF5"/>
                </a:highlight>
              </a:rPr>
              <a:t>$type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1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1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1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1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100" b="1" dirty="0" err="1">
                <a:solidFill>
                  <a:srgbClr val="0000FF"/>
                </a:solidFill>
                <a:highlight>
                  <a:srgbClr val="FEFCF5"/>
                </a:highlight>
              </a:rPr>
              <a:t>getType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1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CA" sz="1100" b="1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1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type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1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1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1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1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EFCF5"/>
                </a:highlight>
              </a:rPr>
              <a:t>getBalance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1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CA" sz="1100" b="1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1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balance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1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1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1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1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1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100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CA" sz="1100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03437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Parent/Child Relationship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1" y="1387928"/>
            <a:ext cx="7074408" cy="4697093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PHP has full support for object </a:t>
            </a:r>
            <a:r>
              <a:rPr lang="en-US" sz="2000" dirty="0"/>
              <a:t>inheritance</a:t>
            </a:r>
            <a:r>
              <a:rPr lang="en-US" altLang="en-US" sz="2000" dirty="0">
                <a:ea typeface="ＭＳ Ｐゴシック" panose="020B0600070205080204" pitchFamily="34" charset="-128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parent class</a:t>
            </a:r>
            <a:r>
              <a:rPr lang="en-US" sz="2000" dirty="0"/>
              <a:t> is defined just as any other class. It may contain properties and methods within it.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It is unaware that it may be a parent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00B0F0"/>
                </a:solidFill>
              </a:rPr>
              <a:t>child class</a:t>
            </a:r>
            <a:r>
              <a:rPr lang="en-US" sz="2000" dirty="0"/>
              <a:t> must be explicitly told to inherit from a parent class. It will automatically have all the properties and methods that the parent class has and it can have additional methods and/or properties as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Inheritance is especially advantageous because it allows code to be reused, without having to copy it into the definitions of the child classes.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599717"/>
              </p:ext>
            </p:extLst>
          </p:nvPr>
        </p:nvGraphicFramePr>
        <p:xfrm>
          <a:off x="7875252" y="1387928"/>
          <a:ext cx="2016224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Parent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1</a:t>
                      </a:r>
                    </a:p>
                    <a:p>
                      <a:r>
                        <a:rPr lang="en-US" dirty="0"/>
                        <a:t>Property 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Method1()</a:t>
                      </a:r>
                    </a:p>
                    <a:p>
                      <a:r>
                        <a:rPr lang="en-US" dirty="0"/>
                        <a:t>Method2()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191513"/>
              </p:ext>
            </p:extLst>
          </p:nvPr>
        </p:nvGraphicFramePr>
        <p:xfrm>
          <a:off x="7875252" y="4159701"/>
          <a:ext cx="2016224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Child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3</a:t>
                      </a:r>
                    </a:p>
                    <a:p>
                      <a:r>
                        <a:rPr lang="en-US" dirty="0"/>
                        <a:t>Property</a:t>
                      </a:r>
                      <a:r>
                        <a:rPr lang="en-US" baseline="0" dirty="0"/>
                        <a:t> 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Method3()</a:t>
                      </a:r>
                    </a:p>
                    <a:p>
                      <a:r>
                        <a:rPr lang="en-US" dirty="0"/>
                        <a:t>Method4()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8883353" y="3038928"/>
            <a:ext cx="11" cy="1120774"/>
          </a:xfrm>
          <a:prstGeom prst="straightConnector1">
            <a:avLst/>
          </a:prstGeom>
          <a:ln w="31750" cap="sq">
            <a:solidFill>
              <a:schemeClr val="accent1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C802ED69-1F1C-4BD0-B82D-426121368B3F}" type="slidenum">
              <a:rPr lang="en-US"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82CF4-AE19-40D9-AD6B-BD08103CCD98}"/>
              </a:ext>
            </a:extLst>
          </p:cNvPr>
          <p:cNvSpPr txBox="1"/>
          <p:nvPr/>
        </p:nvSpPr>
        <p:spPr>
          <a:xfrm>
            <a:off x="10158983" y="4292703"/>
            <a:ext cx="127101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Child inherits Property 1 &amp; 2, Method1 &amp; 2 from Parent</a:t>
            </a:r>
            <a:endParaRPr lang="en-CA" sz="14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F40A5A6-EA19-4166-9990-CF0B5DBBB0C8}"/>
              </a:ext>
            </a:extLst>
          </p:cNvPr>
          <p:cNvSpPr/>
          <p:nvPr/>
        </p:nvSpPr>
        <p:spPr>
          <a:xfrm rot="10800000">
            <a:off x="9906303" y="4159701"/>
            <a:ext cx="334978" cy="16304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953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/>
              <a:t>extends</a:t>
            </a:r>
            <a:r>
              <a:rPr lang="en-US" altLang="en-US" dirty="0"/>
              <a:t> keyword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To define a child class from a parent, use the </a:t>
            </a:r>
            <a:r>
              <a:rPr lang="en-US" sz="2000" b="1" i="1" dirty="0"/>
              <a:t>extends</a:t>
            </a:r>
            <a:r>
              <a:rPr lang="en-US" sz="2000" dirty="0"/>
              <a:t> keyword.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As written, the class </a:t>
            </a:r>
            <a:r>
              <a:rPr lang="en-US" altLang="en-US" sz="2000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Child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class will possess all the properties and methods of its parent, </a:t>
            </a:r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Parent</a:t>
            </a:r>
            <a:r>
              <a:rPr lang="en-US" altLang="en-US" sz="2000" dirty="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219731" y="1968345"/>
            <a:ext cx="5210267" cy="2350160"/>
          </a:xfrm>
          <a:prstGeom prst="rect">
            <a:avLst/>
          </a:prstGeom>
          <a:solidFill>
            <a:srgbClr val="FEFCF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365760" algn="l"/>
              </a:tabLst>
              <a:defRPr sz="1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class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Child </a:t>
            </a:r>
            <a:r>
              <a:rPr lang="en-CA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extends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Parent 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762000" y="1968344"/>
            <a:ext cx="4887362" cy="2350160"/>
          </a:xfrm>
          <a:prstGeom prst="rect">
            <a:avLst/>
          </a:prstGeom>
          <a:solidFill>
            <a:srgbClr val="FEFCF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365760" algn="l"/>
              </a:tabLst>
              <a:defRPr sz="1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class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Parent 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6133" y="4421973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Parent.php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8218768" y="4412623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Child.php</a:t>
            </a:r>
            <a:endParaRPr lang="en-CA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91F7AA49-4754-4B85-8665-DD943C40BA82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256759" y="2136617"/>
            <a:ext cx="2743201" cy="615635"/>
          </a:xfrm>
          <a:prstGeom prst="ellipse">
            <a:avLst/>
          </a:prstGeom>
          <a:solidFill>
            <a:srgbClr val="FF0000">
              <a:alpha val="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74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87928"/>
            <a:ext cx="5333998" cy="469709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Property defaults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Local/Global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Visibility/Access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Accessor and Mutator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Parent/Child relationship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/>
              <a:t>extends</a:t>
            </a:r>
            <a:r>
              <a:rPr lang="en-US" dirty="0"/>
              <a:t> keyword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Types of Inheritance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Extending constructors/destructors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/>
              <a:t>parent</a:t>
            </a:r>
            <a:r>
              <a:rPr lang="en-US" dirty="0"/>
              <a:t> keyword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Protected visibility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3FE836-2879-42EB-92B2-3E83FF04DE4F}"/>
              </a:ext>
            </a:extLst>
          </p:cNvPr>
          <p:cNvSpPr txBox="1">
            <a:spLocks/>
          </p:cNvSpPr>
          <p:nvPr/>
        </p:nvSpPr>
        <p:spPr>
          <a:xfrm>
            <a:off x="6096000" y="1387928"/>
            <a:ext cx="5333998" cy="469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Basic OOP Principles (Review)</a:t>
            </a:r>
          </a:p>
        </p:txBody>
      </p:sp>
    </p:spTree>
    <p:extLst>
      <p:ext uri="{BB962C8B-B14F-4D97-AF65-F5344CB8AC3E}">
        <p14:creationId xmlns:p14="http://schemas.microsoft.com/office/powerpoint/2010/main" val="1529522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Inheritance Example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use another example to illustrate how inheritance works in PHP.	</a:t>
            </a:r>
          </a:p>
          <a:p>
            <a:endParaRPr lang="en-US" altLang="en-US" sz="2000" b="1" dirty="0">
              <a:ea typeface="ＭＳ Ｐゴシック" panose="020B0600070205080204" pitchFamily="34" charset="-128"/>
            </a:endParaRPr>
          </a:p>
          <a:p>
            <a:r>
              <a:rPr lang="en-US" altLang="en-US" sz="2000" b="1" dirty="0">
                <a:ea typeface="ＭＳ Ｐゴシック" panose="020B0600070205080204" pitchFamily="34" charset="-128"/>
              </a:rPr>
              <a:t>Consider the following scenario: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Suppose we are designing a record-keeping program that has records for salaried employees and hourly employees.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en-US" sz="1600" dirty="0">
                <a:ea typeface="ＭＳ Ｐゴシック" panose="020B0600070205080204" pitchFamily="34" charset="-128"/>
              </a:rPr>
              <a:t>These are all classes of people who share the property of being employees.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Employees who are paid an hourly wage are one subset of employees.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Another subset consists of salaried employees who are paid a fixed wage each month.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87197D69-81B9-41E4-B651-FEE13702987C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28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Inheritance Example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All employees share certain characteristics in common: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 employees have a name and a hire date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The methods for setting and changing names and hire dates would be the same for all employees</a:t>
            </a:r>
          </a:p>
          <a:p>
            <a:endParaRPr lang="en-US" sz="2000" dirty="0"/>
          </a:p>
          <a:p>
            <a:r>
              <a:rPr lang="en-US" sz="2000" dirty="0"/>
              <a:t>Some employees have specialized characteristics: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Hourly employees are paid an hourly wage, while salaried employees are paid a fixed wage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The methods for calculating wages for these two different groups would be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311AD5B9-A935-43ED-ACE8-2D97542C40B2}" type="slidenum">
              <a:rPr lang="en-US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27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Inheritance Example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387928"/>
            <a:ext cx="5983485" cy="4697093"/>
          </a:xfrm>
        </p:spPr>
        <p:txBody>
          <a:bodyPr/>
          <a:lstStyle/>
          <a:p>
            <a:r>
              <a:rPr lang="en-US" sz="2000" dirty="0"/>
              <a:t>Within PHP, a class called </a:t>
            </a:r>
            <a:r>
              <a:rPr lang="en-US" sz="2000" b="1" dirty="0">
                <a:solidFill>
                  <a:srgbClr val="FF0000"/>
                </a:solidFill>
              </a:rPr>
              <a:t>Employee</a:t>
            </a:r>
            <a:r>
              <a:rPr lang="en-US" sz="2000" dirty="0"/>
              <a:t> can be defined that includes all employees.</a:t>
            </a:r>
          </a:p>
          <a:p>
            <a:endParaRPr lang="en-US" sz="2000" dirty="0"/>
          </a:p>
          <a:p>
            <a:r>
              <a:rPr lang="en-US" sz="2000" dirty="0"/>
              <a:t>This class can then be used to define classes for hourly employees and salaried employees.</a:t>
            </a:r>
          </a:p>
          <a:p>
            <a:endParaRPr lang="en-US" sz="2000" dirty="0"/>
          </a:p>
          <a:p>
            <a:r>
              <a:rPr lang="en-US" sz="2000" dirty="0"/>
              <a:t>Class </a:t>
            </a:r>
            <a:r>
              <a:rPr lang="en-US" sz="2000" b="1" dirty="0">
                <a:solidFill>
                  <a:srgbClr val="FF0000"/>
                </a:solidFill>
              </a:rPr>
              <a:t>Employee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defines the properties </a:t>
            </a:r>
            <a:r>
              <a:rPr lang="en-US" sz="2000" i="1" dirty="0"/>
              <a:t>name</a:t>
            </a:r>
            <a:r>
              <a:rPr lang="en-US" sz="2000" dirty="0"/>
              <a:t> and </a:t>
            </a:r>
            <a:r>
              <a:rPr lang="en-US" sz="2000" i="1" dirty="0" err="1"/>
              <a:t>hireDate</a:t>
            </a:r>
            <a:r>
              <a:rPr lang="en-US" sz="2000" dirty="0"/>
              <a:t> in its class definition.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871947" y="1755241"/>
          <a:ext cx="2016224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  <a:p>
                      <a:r>
                        <a:rPr lang="en-US" dirty="0" err="1"/>
                        <a:t>hireDate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FE468EC5-B499-46BC-9DF7-BF8F5B104F0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49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1: </a:t>
            </a:r>
            <a:r>
              <a:rPr lang="en-US" dirty="0" err="1"/>
              <a:t>Employee.php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20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Employee.php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2000" b="1" dirty="0">
                <a:solidFill>
                  <a:srgbClr val="0000FF"/>
                </a:solidFill>
                <a:highlight>
                  <a:srgbClr val="FEFCF5"/>
                </a:highlight>
              </a:rPr>
              <a:t>class</a:t>
            </a:r>
            <a:r>
              <a:rPr lang="en-CA" sz="2000" dirty="0">
                <a:solidFill>
                  <a:srgbClr val="000000"/>
                </a:solidFill>
                <a:highlight>
                  <a:srgbClr val="FEFCF5"/>
                </a:highlight>
              </a:rPr>
              <a:t> Employee </a:t>
            </a:r>
            <a:r>
              <a:rPr lang="en-CA" sz="20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20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2000" b="1" dirty="0">
                <a:solidFill>
                  <a:srgbClr val="0000FF"/>
                </a:solidFill>
                <a:highlight>
                  <a:srgbClr val="FEFCF5"/>
                </a:highlight>
              </a:rPr>
              <a:t>private</a:t>
            </a:r>
            <a:r>
              <a:rPr lang="en-CA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20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CA" sz="20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20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2000" b="1" dirty="0">
                <a:solidFill>
                  <a:srgbClr val="0000FF"/>
                </a:solidFill>
                <a:highlight>
                  <a:srgbClr val="FEFCF5"/>
                </a:highlight>
              </a:rPr>
              <a:t>private</a:t>
            </a:r>
            <a:r>
              <a:rPr lang="en-CA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20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2000" dirty="0" err="1">
                <a:solidFill>
                  <a:srgbClr val="000080"/>
                </a:solidFill>
                <a:highlight>
                  <a:srgbClr val="FEFCF5"/>
                </a:highlight>
              </a:rPr>
              <a:t>hireDate</a:t>
            </a:r>
            <a:r>
              <a:rPr lang="en-CA" sz="20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20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2000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0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Inheritance Example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1999" y="1387928"/>
            <a:ext cx="5865137" cy="469709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Since an hourly employee is an employee, it is defined as a child of the class </a:t>
            </a:r>
            <a:r>
              <a:rPr lang="en-US" sz="2000" b="1" dirty="0">
                <a:solidFill>
                  <a:srgbClr val="FF0000"/>
                </a:solidFill>
              </a:rPr>
              <a:t>Employee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Salaried employees are also employees, therefore they will also be a child of the class </a:t>
            </a:r>
            <a:r>
              <a:rPr lang="en-US" sz="2000" b="1" dirty="0">
                <a:solidFill>
                  <a:srgbClr val="FF0000"/>
                </a:solidFill>
              </a:rPr>
              <a:t>Employee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When a child class is defined, it inherits the properties and methods of the parent class that it extends.</a:t>
            </a:r>
          </a:p>
          <a:p>
            <a:endParaRPr lang="en-US" sz="2000" dirty="0"/>
          </a:p>
          <a:p>
            <a:r>
              <a:rPr lang="en-US" sz="2000" dirty="0"/>
              <a:t>Class </a:t>
            </a:r>
            <a:r>
              <a:rPr lang="en-US" sz="2000" b="1" dirty="0" err="1">
                <a:solidFill>
                  <a:srgbClr val="00B0F0"/>
                </a:solidFill>
              </a:rPr>
              <a:t>HourlyEmployee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err="1">
                <a:solidFill>
                  <a:srgbClr val="00B0F0"/>
                </a:solidFill>
              </a:rPr>
              <a:t>SalariedEmployee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have all class </a:t>
            </a:r>
            <a:r>
              <a:rPr lang="en-US" sz="2000" b="1" dirty="0">
                <a:solidFill>
                  <a:srgbClr val="FF0000"/>
                </a:solidFill>
              </a:rPr>
              <a:t>Employees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properties, but they are not specified in its class definition.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871947" y="1257300"/>
          <a:ext cx="2016224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  <a:p>
                      <a:r>
                        <a:rPr lang="en-US" dirty="0" err="1"/>
                        <a:t>hireDate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27136" y="4029073"/>
          <a:ext cx="2111245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HourlyEmployee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6" idx="2"/>
          </p:cNvCxnSpPr>
          <p:nvPr/>
        </p:nvCxnSpPr>
        <p:spPr>
          <a:xfrm flipV="1">
            <a:off x="7730258" y="2639060"/>
            <a:ext cx="1149801" cy="1390014"/>
          </a:xfrm>
          <a:prstGeom prst="straightConnector1">
            <a:avLst/>
          </a:prstGeom>
          <a:ln w="31750" cap="sq">
            <a:solidFill>
              <a:schemeClr val="accent1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087354" y="4029073"/>
          <a:ext cx="2252923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2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SalariedEmployee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endCxn id="6" idx="2"/>
          </p:cNvCxnSpPr>
          <p:nvPr/>
        </p:nvCxnSpPr>
        <p:spPr>
          <a:xfrm flipH="1" flipV="1">
            <a:off x="8880059" y="2639060"/>
            <a:ext cx="1310418" cy="1390014"/>
          </a:xfrm>
          <a:prstGeom prst="straightConnector1">
            <a:avLst/>
          </a:prstGeom>
          <a:ln w="31750" cap="sq">
            <a:solidFill>
              <a:schemeClr val="accent1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C9ECBFD3-2F85-4D83-958E-1EEB64CF92E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3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</a:t>
            </a:r>
            <a:br>
              <a:rPr lang="en-US" dirty="0"/>
            </a:br>
            <a:r>
              <a:rPr lang="en-US" dirty="0" err="1"/>
              <a:t>HourlyEmployee.php</a:t>
            </a:r>
            <a:r>
              <a:rPr lang="en-US" dirty="0"/>
              <a:t> </a:t>
            </a:r>
            <a:r>
              <a:rPr lang="en-US" dirty="0" err="1"/>
              <a:t>SalariedEmployee.php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78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87928"/>
            <a:ext cx="5005057" cy="3328927"/>
          </a:xfrm>
        </p:spPr>
        <p:txBody>
          <a:bodyPr>
            <a:normAutofit/>
          </a:bodyPr>
          <a:lstStyle/>
          <a:p>
            <a:r>
              <a:rPr lang="en-CA" sz="16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b="1" dirty="0" err="1">
                <a:solidFill>
                  <a:srgbClr val="0000FF"/>
                </a:solidFill>
                <a:highlight>
                  <a:srgbClr val="FEFCF5"/>
                </a:highlight>
              </a:rPr>
              <a:t>require_once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CA" sz="1600" dirty="0" err="1">
                <a:solidFill>
                  <a:srgbClr val="808080"/>
                </a:solidFill>
                <a:highlight>
                  <a:srgbClr val="FEFCF5"/>
                </a:highlight>
              </a:rPr>
              <a:t>Employee.php</a:t>
            </a:r>
            <a:r>
              <a:rPr lang="en-CA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class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 err="1">
                <a:solidFill>
                  <a:srgbClr val="000000"/>
                </a:solidFill>
                <a:highlight>
                  <a:srgbClr val="FEFCF5"/>
                </a:highlight>
              </a:rPr>
              <a:t>HourlyEmployee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extends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Employee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CA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29609" y="1387928"/>
            <a:ext cx="5400390" cy="3328928"/>
          </a:xfrm>
          <a:prstGeom prst="rect">
            <a:avLst/>
          </a:prstGeom>
          <a:solidFill>
            <a:srgbClr val="FEFCF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365760" algn="l"/>
              </a:tabLst>
              <a:defRPr sz="1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b="1" dirty="0" err="1">
                <a:solidFill>
                  <a:srgbClr val="0000FF"/>
                </a:solidFill>
                <a:highlight>
                  <a:srgbClr val="FEFCF5"/>
                </a:highlight>
              </a:rPr>
              <a:t>require_once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CA" sz="1600" dirty="0" err="1">
                <a:solidFill>
                  <a:srgbClr val="808080"/>
                </a:solidFill>
                <a:highlight>
                  <a:srgbClr val="FEFCF5"/>
                </a:highlight>
              </a:rPr>
              <a:t>Employee.php</a:t>
            </a:r>
            <a:r>
              <a:rPr lang="en-CA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class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 err="1">
                <a:solidFill>
                  <a:srgbClr val="000000"/>
                </a:solidFill>
                <a:highlight>
                  <a:srgbClr val="FEFCF5"/>
                </a:highlight>
              </a:rPr>
              <a:t>SalariedEmployee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extends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Employee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CA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026147" y="4847483"/>
            <a:ext cx="247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HourlyEmployee.php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7437682" y="4850404"/>
            <a:ext cx="258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SalariedEmployee.php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908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Inheritance Example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1999" y="1387928"/>
            <a:ext cx="5960147" cy="4697093"/>
          </a:xfrm>
        </p:spPr>
        <p:txBody>
          <a:bodyPr/>
          <a:lstStyle/>
          <a:p>
            <a:r>
              <a:rPr lang="en-US" sz="2000" dirty="0"/>
              <a:t>Class </a:t>
            </a:r>
            <a:r>
              <a:rPr lang="en-US" sz="2000" b="1" dirty="0" err="1">
                <a:solidFill>
                  <a:srgbClr val="00B0F0"/>
                </a:solidFill>
              </a:rPr>
              <a:t>HourlyEmployee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has additional properties </a:t>
            </a:r>
            <a:r>
              <a:rPr lang="en-US" sz="2000" i="1" dirty="0" err="1"/>
              <a:t>wageRate</a:t>
            </a:r>
            <a:r>
              <a:rPr lang="en-US" sz="2000" dirty="0"/>
              <a:t> and </a:t>
            </a:r>
            <a:r>
              <a:rPr lang="en-US" sz="2000" i="1" dirty="0"/>
              <a:t>hours</a:t>
            </a:r>
            <a:r>
              <a:rPr lang="en-US" sz="2000" dirty="0"/>
              <a:t> that are specified in its class definition.</a:t>
            </a:r>
          </a:p>
          <a:p>
            <a:endParaRPr lang="en-US" sz="2000" dirty="0"/>
          </a:p>
          <a:p>
            <a:r>
              <a:rPr lang="en-US" sz="2000" dirty="0"/>
              <a:t>Class </a:t>
            </a:r>
            <a:r>
              <a:rPr lang="en-US" sz="2000" b="1" dirty="0" err="1">
                <a:solidFill>
                  <a:srgbClr val="00B0F0"/>
                </a:solidFill>
              </a:rPr>
              <a:t>HourlyEmployee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has getter and setter methods for each property and an additional property </a:t>
            </a:r>
            <a:r>
              <a:rPr lang="en-US" sz="2000" i="1" dirty="0" err="1"/>
              <a:t>calculateWage</a:t>
            </a:r>
            <a:r>
              <a:rPr lang="en-US" sz="2000" dirty="0"/>
              <a:t> which calculates the total pay.</a:t>
            </a:r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871947" y="1257300"/>
          <a:ext cx="2016224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  <a:p>
                      <a:r>
                        <a:rPr lang="en-US" dirty="0" err="1"/>
                        <a:t>hireDate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27136" y="4029073"/>
          <a:ext cx="2111245" cy="247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HourlyEmployee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wageRate</a:t>
                      </a:r>
                      <a:endParaRPr lang="en-US" dirty="0"/>
                    </a:p>
                    <a:p>
                      <a:r>
                        <a:rPr lang="en-US" baseline="0" dirty="0"/>
                        <a:t>hours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calculateWage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setWageRate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getWageRate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setHours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getHours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6" idx="2"/>
          </p:cNvCxnSpPr>
          <p:nvPr/>
        </p:nvCxnSpPr>
        <p:spPr>
          <a:xfrm flipV="1">
            <a:off x="7730258" y="2639060"/>
            <a:ext cx="1149801" cy="1390014"/>
          </a:xfrm>
          <a:prstGeom prst="straightConnector1">
            <a:avLst/>
          </a:prstGeom>
          <a:ln w="31750" cap="sq">
            <a:solidFill>
              <a:schemeClr val="accent1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087354" y="4029073"/>
          <a:ext cx="2252923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2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SalariedEmployee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endCxn id="6" idx="2"/>
          </p:cNvCxnSpPr>
          <p:nvPr/>
        </p:nvCxnSpPr>
        <p:spPr>
          <a:xfrm flipH="1" flipV="1">
            <a:off x="8880059" y="2639060"/>
            <a:ext cx="1310418" cy="1390014"/>
          </a:xfrm>
          <a:prstGeom prst="straightConnector1">
            <a:avLst/>
          </a:prstGeom>
          <a:ln w="31750" cap="sq">
            <a:solidFill>
              <a:schemeClr val="accent1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14DB2C33-4DF3-4DED-ACAF-79BDFDD3F7CF}" type="slidenum">
              <a:rPr lang="en-US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3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Inheritance Example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1999" y="1387928"/>
            <a:ext cx="6200115" cy="4697093"/>
          </a:xfrm>
        </p:spPr>
        <p:txBody>
          <a:bodyPr/>
          <a:lstStyle/>
          <a:p>
            <a:r>
              <a:rPr lang="en-US" sz="2000" dirty="0"/>
              <a:t>Just as it inherits the instance variables of the class </a:t>
            </a:r>
            <a:r>
              <a:rPr lang="en-US" sz="2000" b="1" dirty="0">
                <a:solidFill>
                  <a:srgbClr val="FF0000"/>
                </a:solidFill>
              </a:rPr>
              <a:t>Employee</a:t>
            </a:r>
            <a:r>
              <a:rPr lang="en-US" sz="2000" dirty="0"/>
              <a:t>, the class </a:t>
            </a:r>
            <a:r>
              <a:rPr lang="en-US" sz="2000" b="1" dirty="0" err="1">
                <a:solidFill>
                  <a:srgbClr val="00B0F0"/>
                </a:solidFill>
              </a:rPr>
              <a:t>HourlyEmployee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inherits all of its methods as well.</a:t>
            </a:r>
          </a:p>
          <a:p>
            <a:endParaRPr lang="en-US" sz="2000" dirty="0"/>
          </a:p>
          <a:p>
            <a:r>
              <a:rPr lang="en-US" sz="2000" dirty="0"/>
              <a:t>The class </a:t>
            </a:r>
            <a:r>
              <a:rPr lang="en-US" sz="2000" b="1" dirty="0" err="1">
                <a:solidFill>
                  <a:srgbClr val="00B0F0"/>
                </a:solidFill>
              </a:rPr>
              <a:t>HourlyEmployee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inherits the methods </a:t>
            </a:r>
            <a:r>
              <a:rPr lang="en-US" sz="2000" i="1" dirty="0" err="1"/>
              <a:t>getName</a:t>
            </a:r>
            <a:r>
              <a:rPr lang="en-US" sz="2000" dirty="0"/>
              <a:t>, </a:t>
            </a:r>
            <a:r>
              <a:rPr lang="en-US" sz="2000" i="1" dirty="0" err="1"/>
              <a:t>getHireDate</a:t>
            </a:r>
            <a:r>
              <a:rPr lang="en-US" sz="2000" dirty="0"/>
              <a:t>, </a:t>
            </a:r>
            <a:r>
              <a:rPr lang="en-US" sz="2000" i="1" dirty="0"/>
              <a:t>setName</a:t>
            </a:r>
            <a:r>
              <a:rPr lang="en-US" sz="2000" dirty="0"/>
              <a:t>, and </a:t>
            </a:r>
            <a:r>
              <a:rPr lang="en-US" sz="2000" i="1" dirty="0" err="1"/>
              <a:t>setHireDate</a:t>
            </a:r>
            <a:r>
              <a:rPr lang="en-US" sz="2000" dirty="0"/>
              <a:t> from the parent class </a:t>
            </a:r>
            <a:r>
              <a:rPr lang="en-US" sz="2000" b="1" dirty="0">
                <a:solidFill>
                  <a:srgbClr val="FF0000"/>
                </a:solidFill>
              </a:rPr>
              <a:t>Employee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2000" dirty="0"/>
          </a:p>
          <a:p>
            <a:r>
              <a:rPr lang="en-US" sz="2000" dirty="0"/>
              <a:t>Any object of the class </a:t>
            </a:r>
            <a:r>
              <a:rPr lang="en-US" sz="2000" b="1" dirty="0" err="1">
                <a:solidFill>
                  <a:srgbClr val="00B0F0"/>
                </a:solidFill>
              </a:rPr>
              <a:t>HourlyEmployee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can invoke one of these methods, just like any other method.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871947" y="1257300"/>
          <a:ext cx="2016224" cy="2199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  <a:p>
                      <a:r>
                        <a:rPr lang="en-US" dirty="0" err="1"/>
                        <a:t>hireDate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setName()</a:t>
                      </a:r>
                    </a:p>
                    <a:p>
                      <a:r>
                        <a:rPr lang="en-US" dirty="0" err="1"/>
                        <a:t>getName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setHireDate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getHireDate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27136" y="4029073"/>
          <a:ext cx="2111245" cy="247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HourlyEmployee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wageRate</a:t>
                      </a:r>
                      <a:endParaRPr lang="en-US" dirty="0"/>
                    </a:p>
                    <a:p>
                      <a:r>
                        <a:rPr lang="en-US" baseline="0" dirty="0"/>
                        <a:t>hours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calculateWage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setWageRate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getWageRate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setHours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getHours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6" idx="2"/>
          </p:cNvCxnSpPr>
          <p:nvPr/>
        </p:nvCxnSpPr>
        <p:spPr>
          <a:xfrm flipV="1">
            <a:off x="7730258" y="3456940"/>
            <a:ext cx="1149801" cy="572134"/>
          </a:xfrm>
          <a:prstGeom prst="straightConnector1">
            <a:avLst/>
          </a:prstGeom>
          <a:ln w="31750" cap="sq">
            <a:solidFill>
              <a:schemeClr val="accent1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087354" y="4029073"/>
          <a:ext cx="2252923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2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SalariedEmployee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endCxn id="6" idx="2"/>
          </p:cNvCxnSpPr>
          <p:nvPr/>
        </p:nvCxnSpPr>
        <p:spPr>
          <a:xfrm flipH="1" flipV="1">
            <a:off x="8880059" y="3456940"/>
            <a:ext cx="1310418" cy="572134"/>
          </a:xfrm>
          <a:prstGeom prst="straightConnector1">
            <a:avLst/>
          </a:prstGeom>
          <a:ln w="31750" cap="sq">
            <a:solidFill>
              <a:schemeClr val="accent1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993BEA6A-D50F-4A6A-BD79-63833865683B}" type="slidenum">
              <a:rPr lang="en-US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Property defaults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PHP, properties may include initialization (default) values during declaration.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This feature is commonly used if no constructor is defined for the class.</a:t>
            </a:r>
          </a:p>
          <a:p>
            <a:endParaRPr lang="en-US" dirty="0"/>
          </a:p>
          <a:p>
            <a:r>
              <a:rPr lang="en-US" dirty="0"/>
              <a:t>However, there is a limitation to this feature: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Default property values must be literal values and not a result of an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60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3: </a:t>
            </a:r>
            <a:br>
              <a:rPr lang="en-US" dirty="0"/>
            </a:br>
            <a:r>
              <a:rPr lang="en-US" dirty="0" err="1"/>
              <a:t>Employee.php</a:t>
            </a:r>
            <a:r>
              <a:rPr lang="en-US" dirty="0"/>
              <a:t> </a:t>
            </a:r>
            <a:r>
              <a:rPr lang="en-US" dirty="0" err="1"/>
              <a:t>HourlyEmployee.php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68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87928"/>
            <a:ext cx="5005057" cy="3328927"/>
          </a:xfrm>
        </p:spPr>
        <p:txBody>
          <a:bodyPr>
            <a:noAutofit/>
          </a:bodyPr>
          <a:lstStyle/>
          <a:p>
            <a:r>
              <a:rPr lang="en-CA" sz="12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b="1" dirty="0" err="1">
                <a:solidFill>
                  <a:srgbClr val="0000FF"/>
                </a:solidFill>
                <a:highlight>
                  <a:srgbClr val="FEFCF5"/>
                </a:highlight>
              </a:rPr>
              <a:t>require_once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2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CA" sz="1200" dirty="0" err="1">
                <a:solidFill>
                  <a:srgbClr val="808080"/>
                </a:solidFill>
                <a:highlight>
                  <a:srgbClr val="FEFCF5"/>
                </a:highlight>
              </a:rPr>
              <a:t>Employee.php</a:t>
            </a:r>
            <a:r>
              <a:rPr lang="en-CA" sz="12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class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HourlyEmployee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extends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Employee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private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200" dirty="0" err="1">
                <a:solidFill>
                  <a:srgbClr val="000080"/>
                </a:solidFill>
                <a:highlight>
                  <a:srgbClr val="FEFCF5"/>
                </a:highlight>
              </a:rPr>
              <a:t>wageRate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private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$hours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calculateWage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wageRate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*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hours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getWageRate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(){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2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200" dirty="0" err="1">
                <a:solidFill>
                  <a:srgbClr val="000000"/>
                </a:solidFill>
                <a:highlight>
                  <a:srgbClr val="FEFCF5"/>
                </a:highlight>
              </a:rPr>
              <a:t>wageRate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200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29609" y="1387928"/>
            <a:ext cx="5400390" cy="3328928"/>
          </a:xfrm>
          <a:prstGeom prst="rect">
            <a:avLst/>
          </a:prstGeom>
          <a:solidFill>
            <a:srgbClr val="FEFCF5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365760" algn="l"/>
              </a:tabLst>
              <a:defRPr sz="1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 err="1">
                <a:solidFill>
                  <a:srgbClr val="000000"/>
                </a:solidFill>
                <a:highlight>
                  <a:srgbClr val="FEFCF5"/>
                </a:highlight>
              </a:rPr>
              <a:t>setWageRate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600" dirty="0" err="1">
                <a:solidFill>
                  <a:srgbClr val="000080"/>
                </a:solidFill>
                <a:highlight>
                  <a:srgbClr val="FEFCF5"/>
                </a:highlight>
              </a:rPr>
              <a:t>wageRate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){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600" dirty="0" err="1">
                <a:solidFill>
                  <a:srgbClr val="000000"/>
                </a:solidFill>
                <a:highlight>
                  <a:srgbClr val="FEFCF5"/>
                </a:highlight>
              </a:rPr>
              <a:t>wageRate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600" dirty="0" err="1">
                <a:solidFill>
                  <a:srgbClr val="000080"/>
                </a:solidFill>
                <a:highlight>
                  <a:srgbClr val="FEFCF5"/>
                </a:highlight>
              </a:rPr>
              <a:t>wageRate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 err="1">
                <a:solidFill>
                  <a:srgbClr val="000000"/>
                </a:solidFill>
                <a:highlight>
                  <a:srgbClr val="FEFCF5"/>
                </a:highlight>
              </a:rPr>
              <a:t>getHours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(){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hours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 err="1">
                <a:solidFill>
                  <a:srgbClr val="000000"/>
                </a:solidFill>
                <a:highlight>
                  <a:srgbClr val="FEFCF5"/>
                </a:highlight>
              </a:rPr>
              <a:t>setHours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$hours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){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hours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$hours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008000"/>
                </a:solidFill>
                <a:highlight>
                  <a:srgbClr val="FEFCF5"/>
                </a:highlight>
              </a:rPr>
              <a:t>//End of </a:t>
            </a:r>
            <a:r>
              <a:rPr lang="en-CA" sz="1600" dirty="0" err="1">
                <a:solidFill>
                  <a:srgbClr val="008000"/>
                </a:solidFill>
                <a:highlight>
                  <a:srgbClr val="FEFCF5"/>
                </a:highlight>
              </a:rPr>
              <a:t>HourlyEmployee</a:t>
            </a:r>
            <a:endParaRPr lang="en-CA" sz="1600" dirty="0">
              <a:solidFill>
                <a:srgbClr val="008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$joe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new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 err="1">
                <a:solidFill>
                  <a:srgbClr val="000000"/>
                </a:solidFill>
                <a:highlight>
                  <a:srgbClr val="FEFCF5"/>
                </a:highlight>
              </a:rPr>
              <a:t>HourlyEmployee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b="1" dirty="0" err="1">
                <a:solidFill>
                  <a:srgbClr val="0000FF"/>
                </a:solidFill>
                <a:highlight>
                  <a:srgbClr val="FEFCF5"/>
                </a:highlight>
              </a:rPr>
              <a:t>var_dump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600" b="1" dirty="0" err="1">
                <a:solidFill>
                  <a:srgbClr val="0000FF"/>
                </a:solidFill>
                <a:highlight>
                  <a:srgbClr val="FEFCF5"/>
                </a:highlight>
              </a:rPr>
              <a:t>get_class_methods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$joe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));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b="1" dirty="0" err="1">
                <a:solidFill>
                  <a:srgbClr val="0000FF"/>
                </a:solidFill>
                <a:highlight>
                  <a:srgbClr val="FEFCF5"/>
                </a:highlight>
              </a:rPr>
              <a:t>var_dump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$joe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CA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508627" y="4847483"/>
            <a:ext cx="304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HourlyEmployee.php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2739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87928"/>
            <a:ext cx="10228907" cy="4219664"/>
          </a:xfrm>
        </p:spPr>
        <p:txBody>
          <a:bodyPr>
            <a:normAutofit fontScale="85000" lnSpcReduction="20000"/>
          </a:bodyPr>
          <a:lstStyle/>
          <a:p>
            <a:r>
              <a:rPr lang="en-CA" sz="16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class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Employee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private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private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600" dirty="0" err="1">
                <a:solidFill>
                  <a:srgbClr val="000080"/>
                </a:solidFill>
                <a:highlight>
                  <a:srgbClr val="FEFCF5"/>
                </a:highlight>
              </a:rPr>
              <a:t>hireDate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 err="1">
                <a:solidFill>
                  <a:srgbClr val="000000"/>
                </a:solidFill>
                <a:highlight>
                  <a:srgbClr val="FEFCF5"/>
                </a:highlight>
              </a:rPr>
              <a:t>getName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name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setName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name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 err="1">
                <a:solidFill>
                  <a:srgbClr val="000000"/>
                </a:solidFill>
                <a:highlight>
                  <a:srgbClr val="FEFCF5"/>
                </a:highlight>
              </a:rPr>
              <a:t>getHireDate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600" dirty="0" err="1">
                <a:solidFill>
                  <a:srgbClr val="000000"/>
                </a:solidFill>
                <a:highlight>
                  <a:srgbClr val="FEFCF5"/>
                </a:highlight>
              </a:rPr>
              <a:t>hireDate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 err="1">
                <a:solidFill>
                  <a:srgbClr val="000000"/>
                </a:solidFill>
                <a:highlight>
                  <a:srgbClr val="FEFCF5"/>
                </a:highlight>
              </a:rPr>
              <a:t>setHireDate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600" dirty="0" err="1">
                <a:solidFill>
                  <a:srgbClr val="000080"/>
                </a:solidFill>
                <a:highlight>
                  <a:srgbClr val="FEFCF5"/>
                </a:highlight>
              </a:rPr>
              <a:t>hireDate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600" dirty="0" err="1">
                <a:solidFill>
                  <a:srgbClr val="000000"/>
                </a:solidFill>
                <a:highlight>
                  <a:srgbClr val="FEFCF5"/>
                </a:highlight>
              </a:rPr>
              <a:t>hireDate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600" dirty="0" err="1">
                <a:solidFill>
                  <a:srgbClr val="000080"/>
                </a:solidFill>
                <a:highlight>
                  <a:srgbClr val="FEFCF5"/>
                </a:highlight>
              </a:rPr>
              <a:t>hireDate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008000"/>
                </a:solidFill>
                <a:highlight>
                  <a:srgbClr val="FEFCF5"/>
                </a:highlight>
              </a:rPr>
              <a:t>// End of Employee Class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7610" y="5607592"/>
            <a:ext cx="231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Employee.php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64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3 Results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90955" y="2131223"/>
            <a:ext cx="351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methods of the $joe object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05" y="1387928"/>
            <a:ext cx="4725059" cy="19147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3024"/>
          <a:stretch/>
        </p:blipFill>
        <p:spPr>
          <a:xfrm>
            <a:off x="5990955" y="3748135"/>
            <a:ext cx="3867690" cy="10993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44436" y="4113143"/>
            <a:ext cx="354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properties of the $joe object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0384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Types of Inheritance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There are different types of inheritance: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Single inheritance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Multilevel Inheritance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Hierarchical Inheritance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Multiple Inheritance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PHP supports all types of inheritance except for multiple inheritance.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378AC48B-C2C9-4E52-B931-391AAB4C020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50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Single Inheritance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387928"/>
            <a:ext cx="7549081" cy="4697093"/>
          </a:xfrm>
        </p:spPr>
        <p:txBody>
          <a:bodyPr/>
          <a:lstStyle/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Single inheritance enables a child class to inherit properties and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behaviour</a:t>
            </a:r>
            <a:r>
              <a:rPr lang="en-US" altLang="en-US" sz="2000" dirty="0">
                <a:ea typeface="ＭＳ Ｐゴシック" panose="020B0600070205080204" pitchFamily="34" charset="-128"/>
              </a:rPr>
              <a:t> from a single parent class.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429844"/>
              </p:ext>
            </p:extLst>
          </p:nvPr>
        </p:nvGraphicFramePr>
        <p:xfrm>
          <a:off x="8560011" y="1840601"/>
          <a:ext cx="2016224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Parent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1</a:t>
                      </a:r>
                    </a:p>
                    <a:p>
                      <a:r>
                        <a:rPr lang="en-US" dirty="0"/>
                        <a:t>Property 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Method1()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432296"/>
              </p:ext>
            </p:extLst>
          </p:nvPr>
        </p:nvGraphicFramePr>
        <p:xfrm>
          <a:off x="8560011" y="4159701"/>
          <a:ext cx="2016224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Child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3</a:t>
                      </a:r>
                    </a:p>
                    <a:p>
                      <a:r>
                        <a:rPr lang="en-US" dirty="0"/>
                        <a:t>Property</a:t>
                      </a:r>
                      <a:r>
                        <a:rPr lang="en-US" baseline="0" dirty="0"/>
                        <a:t> 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Method2()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stCxn id="8" idx="0"/>
            <a:endCxn id="7" idx="2"/>
          </p:cNvCxnSpPr>
          <p:nvPr/>
        </p:nvCxnSpPr>
        <p:spPr>
          <a:xfrm flipV="1">
            <a:off x="9568123" y="3222361"/>
            <a:ext cx="0" cy="937340"/>
          </a:xfrm>
          <a:prstGeom prst="straightConnector1">
            <a:avLst/>
          </a:prstGeom>
          <a:ln w="31750" cap="sq">
            <a:solidFill>
              <a:schemeClr val="accent1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8F7205C2-2294-41CC-A95B-4BCD240EC7A4}" type="slidenum">
              <a:rPr lang="en-US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63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5400" dirty="0">
                <a:ea typeface="ＭＳ Ｐゴシック" panose="020B0600070205080204" pitchFamily="34" charset="-128"/>
              </a:rPr>
              <a:t>Multilevel Inheritance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387928"/>
            <a:ext cx="7567187" cy="4697093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Multilevel inheritance is a technique or process in which a child class is inherited from another child class. 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You can think of it in terms of a family tree. 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We have a parent class, child 1 class is inherited from parent class and child 2 class is inherited from child 1 class. 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Therefore, child 2 class will have all the properties and functionality possessed by parent class and child 1 class combined.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845364"/>
              </p:ext>
            </p:extLst>
          </p:nvPr>
        </p:nvGraphicFramePr>
        <p:xfrm>
          <a:off x="8560009" y="1387928"/>
          <a:ext cx="2267935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7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Parent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Property 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Property 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Method1()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300653"/>
              </p:ext>
            </p:extLst>
          </p:nvPr>
        </p:nvGraphicFramePr>
        <p:xfrm>
          <a:off x="8560010" y="3156170"/>
          <a:ext cx="2267933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7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Child 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3</a:t>
                      </a:r>
                    </a:p>
                    <a:p>
                      <a:r>
                        <a:rPr lang="en-US" dirty="0"/>
                        <a:t>Property</a:t>
                      </a:r>
                      <a:r>
                        <a:rPr lang="en-US" baseline="0" dirty="0"/>
                        <a:t> 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Method2()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stCxn id="8" idx="0"/>
            <a:endCxn id="7" idx="2"/>
          </p:cNvCxnSpPr>
          <p:nvPr/>
        </p:nvCxnSpPr>
        <p:spPr>
          <a:xfrm flipV="1">
            <a:off x="9693976" y="2769688"/>
            <a:ext cx="0" cy="386482"/>
          </a:xfrm>
          <a:prstGeom prst="straightConnector1">
            <a:avLst/>
          </a:prstGeom>
          <a:ln w="31750" cap="sq">
            <a:solidFill>
              <a:schemeClr val="accent1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275872"/>
              </p:ext>
            </p:extLst>
          </p:nvPr>
        </p:nvGraphicFramePr>
        <p:xfrm>
          <a:off x="8560011" y="4924412"/>
          <a:ext cx="2267932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7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Child 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5</a:t>
                      </a:r>
                    </a:p>
                    <a:p>
                      <a:r>
                        <a:rPr lang="en-US" dirty="0"/>
                        <a:t>Property</a:t>
                      </a:r>
                      <a:r>
                        <a:rPr lang="en-US" baseline="0" dirty="0"/>
                        <a:t> 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Method3()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17" idx="0"/>
            <a:endCxn id="8" idx="2"/>
          </p:cNvCxnSpPr>
          <p:nvPr/>
        </p:nvCxnSpPr>
        <p:spPr>
          <a:xfrm flipH="1" flipV="1">
            <a:off x="9693976" y="4537930"/>
            <a:ext cx="1" cy="386482"/>
          </a:xfrm>
          <a:prstGeom prst="straightConnector1">
            <a:avLst/>
          </a:prstGeom>
          <a:ln w="31750" cap="sq">
            <a:solidFill>
              <a:schemeClr val="accent1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0453902A-0F81-4C8E-ACAC-21348BA25D2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68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5400" dirty="0">
                <a:ea typeface="ＭＳ Ｐゴシック" panose="020B0600070205080204" pitchFamily="34" charset="-128"/>
              </a:rPr>
              <a:t>Hierarchical Inheritance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1" y="1387928"/>
            <a:ext cx="6150864" cy="4697093"/>
          </a:xfrm>
        </p:spPr>
        <p:txBody>
          <a:bodyPr/>
          <a:lstStyle/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Hierarchical inheritance is when more than one class is derived from a single parent.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013232"/>
              </p:ext>
            </p:extLst>
          </p:nvPr>
        </p:nvGraphicFramePr>
        <p:xfrm>
          <a:off x="8205998" y="1849655"/>
          <a:ext cx="2016224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Property 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Property 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Method1()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501975"/>
              </p:ext>
            </p:extLst>
          </p:nvPr>
        </p:nvGraphicFramePr>
        <p:xfrm>
          <a:off x="6966232" y="3617897"/>
          <a:ext cx="2132052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2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HourlyEmployee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3</a:t>
                      </a:r>
                    </a:p>
                    <a:p>
                      <a:r>
                        <a:rPr lang="en-US" dirty="0"/>
                        <a:t>Property</a:t>
                      </a:r>
                      <a:r>
                        <a:rPr lang="en-US" baseline="0" dirty="0"/>
                        <a:t> 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Method2()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stCxn id="8" idx="0"/>
            <a:endCxn id="7" idx="2"/>
          </p:cNvCxnSpPr>
          <p:nvPr/>
        </p:nvCxnSpPr>
        <p:spPr>
          <a:xfrm flipV="1">
            <a:off x="8032258" y="3231415"/>
            <a:ext cx="1181852" cy="386482"/>
          </a:xfrm>
          <a:prstGeom prst="straightConnector1">
            <a:avLst/>
          </a:prstGeom>
          <a:ln w="31750" cap="sq">
            <a:solidFill>
              <a:schemeClr val="accent1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18088"/>
              </p:ext>
            </p:extLst>
          </p:nvPr>
        </p:nvGraphicFramePr>
        <p:xfrm>
          <a:off x="9214110" y="3617897"/>
          <a:ext cx="2215888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SalariedEmployee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5</a:t>
                      </a:r>
                    </a:p>
                    <a:p>
                      <a:r>
                        <a:rPr lang="en-US" dirty="0"/>
                        <a:t>Property</a:t>
                      </a:r>
                      <a:r>
                        <a:rPr lang="en-US" baseline="0" dirty="0"/>
                        <a:t> 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Method3()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17" idx="0"/>
          </p:cNvCxnSpPr>
          <p:nvPr/>
        </p:nvCxnSpPr>
        <p:spPr>
          <a:xfrm flipH="1" flipV="1">
            <a:off x="9214114" y="3231415"/>
            <a:ext cx="1107940" cy="386482"/>
          </a:xfrm>
          <a:prstGeom prst="straightConnector1">
            <a:avLst/>
          </a:prstGeom>
          <a:ln w="31750" cap="sq">
            <a:solidFill>
              <a:schemeClr val="accent1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CCEE5EC7-DD82-4F9F-8585-433031EEF699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23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Inheriting Constructors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387928"/>
            <a:ext cx="7712044" cy="4697093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There are two methods that are common to many classes: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Constructors</a:t>
            </a:r>
            <a:r>
              <a:rPr lang="en-US" altLang="en-US" sz="20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Destructors</a:t>
            </a:r>
            <a:r>
              <a:rPr lang="en-US" altLang="en-US" sz="2000" dirty="0">
                <a:ea typeface="ＭＳ Ｐゴシック" panose="020B0600070205080204" pitchFamily="34" charset="-128"/>
              </a:rPr>
              <a:t>.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Parent and child classes may contain a constructor, however, how does the parent class invoke its constructor when a child class is created?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As a rule, PHP will always call the constructor for the class just instantiated. The same rule applies for destructors.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378AC48B-C2C9-4E52-B931-391AAB4C0203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718036" y="1257300"/>
          <a:ext cx="2016224" cy="247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  <a:p>
                      <a:r>
                        <a:rPr lang="en-US" dirty="0" err="1"/>
                        <a:t>hireDate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__construct()</a:t>
                      </a:r>
                    </a:p>
                    <a:p>
                      <a:r>
                        <a:rPr lang="en-US" dirty="0"/>
                        <a:t>setName()</a:t>
                      </a:r>
                    </a:p>
                    <a:p>
                      <a:r>
                        <a:rPr lang="en-US" dirty="0" err="1"/>
                        <a:t>getName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setHireDate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getHireDate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670525" y="4037292"/>
          <a:ext cx="2111245" cy="274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HourlyEmployee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wageRate</a:t>
                      </a:r>
                      <a:endParaRPr lang="en-US" dirty="0"/>
                    </a:p>
                    <a:p>
                      <a:r>
                        <a:rPr lang="en-US" baseline="0" dirty="0"/>
                        <a:t>hours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__construct()</a:t>
                      </a:r>
                    </a:p>
                    <a:p>
                      <a:r>
                        <a:rPr lang="en-US" dirty="0" err="1"/>
                        <a:t>calculateWage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setWageRate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getWageRate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setHours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getHours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6" idx="0"/>
            <a:endCxn id="5" idx="2"/>
          </p:cNvCxnSpPr>
          <p:nvPr/>
        </p:nvCxnSpPr>
        <p:spPr>
          <a:xfrm flipV="1">
            <a:off x="9726147" y="3731260"/>
            <a:ext cx="1" cy="306032"/>
          </a:xfrm>
          <a:prstGeom prst="straightConnector1">
            <a:avLst/>
          </a:prstGeom>
          <a:ln w="31750" cap="sq">
            <a:solidFill>
              <a:schemeClr val="accent1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3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/>
              <a:t>parent</a:t>
            </a:r>
            <a:r>
              <a:rPr lang="en-US" altLang="en-US" dirty="0"/>
              <a:t> keyword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387928"/>
            <a:ext cx="7712044" cy="4697093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Sometimes, you may want a child class to use a constructor from the parent class to initialize all the data inherited from the parent class.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To access a constructor of a parent class from the child class, use the </a:t>
            </a:r>
            <a:r>
              <a:rPr lang="en-US" altLang="en-US" sz="2000" b="1" i="1" dirty="0">
                <a:ea typeface="ＭＳ Ｐゴシック" panose="020B0600070205080204" pitchFamily="34" charset="-128"/>
              </a:rPr>
              <a:t>parent</a:t>
            </a:r>
            <a:r>
              <a:rPr lang="en-US" altLang="en-US" sz="2000" dirty="0">
                <a:ea typeface="ＭＳ Ｐゴシック" panose="020B0600070205080204" pitchFamily="34" charset="-128"/>
              </a:rPr>
              <a:t> keyword.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b="1" i="1" dirty="0">
                <a:ea typeface="ＭＳ Ｐゴシック" panose="020B0600070205080204" pitchFamily="34" charset="-128"/>
              </a:rPr>
              <a:t>parent</a:t>
            </a:r>
            <a:r>
              <a:rPr lang="en-US" altLang="en-US" sz="2000" dirty="0">
                <a:ea typeface="ＭＳ Ｐゴシック" panose="020B0600070205080204" pitchFamily="34" charset="-128"/>
              </a:rPr>
              <a:t> keyword can be used from any child class to access any public method in its parent class.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378AC48B-C2C9-4E52-B931-391AAB4C0203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718036" y="1257300"/>
          <a:ext cx="2016224" cy="247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  <a:p>
                      <a:r>
                        <a:rPr lang="en-US" dirty="0" err="1"/>
                        <a:t>hireDate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__construct()</a:t>
                      </a:r>
                    </a:p>
                    <a:p>
                      <a:r>
                        <a:rPr lang="en-US" dirty="0"/>
                        <a:t>setName()</a:t>
                      </a:r>
                    </a:p>
                    <a:p>
                      <a:r>
                        <a:rPr lang="en-US" dirty="0" err="1"/>
                        <a:t>getName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setHireDate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getHireDate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670525" y="4037292"/>
          <a:ext cx="2111245" cy="274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HourlyEmployee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wageRate</a:t>
                      </a:r>
                      <a:endParaRPr lang="en-US" dirty="0"/>
                    </a:p>
                    <a:p>
                      <a:r>
                        <a:rPr lang="en-US" baseline="0" dirty="0"/>
                        <a:t>hours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__construct()</a:t>
                      </a:r>
                    </a:p>
                    <a:p>
                      <a:r>
                        <a:rPr lang="en-US" dirty="0" err="1"/>
                        <a:t>calculateWage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setWageRate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getWageRate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setHours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getHours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6" idx="0"/>
            <a:endCxn id="5" idx="2"/>
          </p:cNvCxnSpPr>
          <p:nvPr/>
        </p:nvCxnSpPr>
        <p:spPr>
          <a:xfrm flipV="1">
            <a:off x="9726147" y="3731260"/>
            <a:ext cx="1" cy="306032"/>
          </a:xfrm>
          <a:prstGeom prst="straightConnector1">
            <a:avLst/>
          </a:prstGeom>
          <a:ln w="31750" cap="sq">
            <a:solidFill>
              <a:schemeClr val="accent1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8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Property defaults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48831"/>
            <a:ext cx="4697240" cy="2649918"/>
          </a:xfrm>
        </p:spPr>
        <p:txBody>
          <a:bodyPr>
            <a:noAutofit/>
          </a:bodyPr>
          <a:lstStyle/>
          <a:p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class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BankAccount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$type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808080"/>
                </a:solidFill>
                <a:highlight>
                  <a:srgbClr val="FEFCF5"/>
                </a:highlight>
              </a:rPr>
              <a:t>"Savings"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$number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$balance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FF8000"/>
                </a:solidFill>
                <a:highlight>
                  <a:srgbClr val="FEFCF5"/>
                </a:highlight>
              </a:rPr>
              <a:t>0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static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totalAccounts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FF8000"/>
                </a:solidFill>
                <a:highlight>
                  <a:srgbClr val="FEFCF5"/>
                </a:highlight>
              </a:rPr>
              <a:t>0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endParaRPr lang="en-CA" sz="1400" dirty="0">
              <a:highlight>
                <a:srgbClr val="FEFCF5"/>
              </a:highlight>
            </a:endParaRPr>
          </a:p>
          <a:p>
            <a:r>
              <a:rPr lang="en-CA" sz="2800" dirty="0">
                <a:solidFill>
                  <a:srgbClr val="8000FF"/>
                </a:solidFill>
                <a:highlight>
                  <a:srgbClr val="FEFCF5"/>
                </a:highlight>
              </a:rPr>
              <a:t>...</a:t>
            </a:r>
          </a:p>
          <a:p>
            <a:endParaRPr lang="en-CA" sz="1400" dirty="0">
              <a:solidFill>
                <a:srgbClr val="8000FF"/>
              </a:solidFill>
              <a:highlight>
                <a:srgbClr val="FEFCF5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36602" y="2048831"/>
            <a:ext cx="4893396" cy="2649918"/>
          </a:xfrm>
          <a:prstGeom prst="rect">
            <a:avLst/>
          </a:prstGeom>
          <a:solidFill>
            <a:srgbClr val="FEFCF5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365760" algn="l"/>
              </a:tabLst>
              <a:defRPr sz="1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class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BankAccount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$type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$number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++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self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totalAccounts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	public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$balance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FF8000"/>
                </a:solidFill>
                <a:highlight>
                  <a:srgbClr val="FEFCF5"/>
                </a:highlight>
              </a:rPr>
              <a:t>1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+</a:t>
            </a:r>
            <a:r>
              <a:rPr lang="en-CA" sz="1400" dirty="0">
                <a:solidFill>
                  <a:srgbClr val="FF8000"/>
                </a:solidFill>
                <a:highlight>
                  <a:srgbClr val="FEFCF5"/>
                </a:highlight>
              </a:rPr>
              <a:t>2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+</a:t>
            </a:r>
            <a:r>
              <a:rPr lang="en-CA" sz="1400" dirty="0">
                <a:solidFill>
                  <a:srgbClr val="FF8000"/>
                </a:solidFill>
                <a:highlight>
                  <a:srgbClr val="FEFCF5"/>
                </a:highlight>
              </a:rPr>
              <a:t>3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; 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CA" sz="1400" b="1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static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totalAccounts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FF8000"/>
                </a:solidFill>
                <a:highlight>
                  <a:srgbClr val="FEFCF5"/>
                </a:highlight>
              </a:rPr>
              <a:t>0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endParaRPr lang="en-CA" sz="1400" dirty="0">
              <a:highlight>
                <a:srgbClr val="FEFCF5"/>
              </a:highlight>
            </a:endParaRPr>
          </a:p>
          <a:p>
            <a:r>
              <a:rPr lang="en-CA" sz="2800" dirty="0">
                <a:solidFill>
                  <a:srgbClr val="8000FF"/>
                </a:solidFill>
                <a:highlight>
                  <a:srgbClr val="FEFCF5"/>
                </a:highlight>
              </a:rPr>
              <a:t>...</a:t>
            </a:r>
          </a:p>
          <a:p>
            <a:endParaRPr lang="en-CA" sz="1400" dirty="0">
              <a:solidFill>
                <a:srgbClr val="8000FF"/>
              </a:solidFill>
              <a:highlight>
                <a:srgbClr val="FEFCF5"/>
              </a:highligh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2055" y="4791586"/>
            <a:ext cx="7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Valid</a:t>
            </a:r>
            <a:endParaRPr lang="en-CA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57553" y="4791586"/>
            <a:ext cx="12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Valid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043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4: </a:t>
            </a:r>
            <a:br>
              <a:rPr lang="en-US" dirty="0"/>
            </a:br>
            <a:r>
              <a:rPr lang="en-US" dirty="0" err="1"/>
              <a:t>Employee.php</a:t>
            </a:r>
            <a:r>
              <a:rPr lang="en-US" dirty="0"/>
              <a:t> </a:t>
            </a:r>
            <a:r>
              <a:rPr lang="en-US" dirty="0" err="1"/>
              <a:t>HourlyEmployee.php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67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32476"/>
            <a:ext cx="5611641" cy="4219664"/>
          </a:xfrm>
        </p:spPr>
        <p:txBody>
          <a:bodyPr>
            <a:normAutofit/>
          </a:bodyPr>
          <a:lstStyle/>
          <a:p>
            <a:r>
              <a:rPr lang="en-CA" sz="14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class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Employee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private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private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hireDate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	 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__construct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hireDate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name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400" dirty="0" err="1">
                <a:solidFill>
                  <a:srgbClr val="000000"/>
                </a:solidFill>
                <a:highlight>
                  <a:srgbClr val="FEFCF5"/>
                </a:highlight>
              </a:rPr>
              <a:t>hireDate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hireDate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</a:p>
          <a:p>
            <a:endParaRPr lang="en-US" sz="1400" dirty="0">
              <a:solidFill>
                <a:srgbClr val="8000FF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EFCF5"/>
                </a:highlight>
              </a:rPr>
              <a:t>getName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name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7610" y="5607592"/>
            <a:ext cx="231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Employee.php</a:t>
            </a:r>
            <a:endParaRPr lang="en-CA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97368" y="1312752"/>
            <a:ext cx="4932630" cy="4219664"/>
          </a:xfrm>
          <a:prstGeom prst="rect">
            <a:avLst/>
          </a:prstGeom>
          <a:solidFill>
            <a:srgbClr val="FEFCF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365760" algn="l"/>
              </a:tabLst>
              <a:defRPr sz="1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setName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name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EFCF5"/>
                </a:highlight>
              </a:rPr>
              <a:t>getHireDate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400" dirty="0" err="1">
                <a:solidFill>
                  <a:srgbClr val="000000"/>
                </a:solidFill>
                <a:highlight>
                  <a:srgbClr val="FEFCF5"/>
                </a:highlight>
              </a:rPr>
              <a:t>hireDate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EFCF5"/>
                </a:highlight>
              </a:rPr>
              <a:t>setHireDate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hireDate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400" dirty="0" err="1">
                <a:solidFill>
                  <a:srgbClr val="000000"/>
                </a:solidFill>
                <a:highlight>
                  <a:srgbClr val="FEFCF5"/>
                </a:highlight>
              </a:rPr>
              <a:t>hireDate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hireDate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8000"/>
                </a:solidFill>
                <a:highlight>
                  <a:srgbClr val="FEFCF5"/>
                </a:highlight>
              </a:rPr>
              <a:t>// End of Employee Class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0202" y="2589291"/>
            <a:ext cx="5241956" cy="1032095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118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87928"/>
            <a:ext cx="5005057" cy="3328927"/>
          </a:xfrm>
        </p:spPr>
        <p:txBody>
          <a:bodyPr>
            <a:normAutofit fontScale="77500" lnSpcReduction="20000"/>
          </a:bodyPr>
          <a:lstStyle/>
          <a:p>
            <a:r>
              <a:rPr lang="en-CA" sz="16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b="1" dirty="0" err="1">
                <a:solidFill>
                  <a:srgbClr val="0000FF"/>
                </a:solidFill>
                <a:highlight>
                  <a:srgbClr val="FEFCF5"/>
                </a:highlight>
              </a:rPr>
              <a:t>require_once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CA" sz="1600" dirty="0" err="1">
                <a:solidFill>
                  <a:srgbClr val="808080"/>
                </a:solidFill>
                <a:highlight>
                  <a:srgbClr val="FEFCF5"/>
                </a:highlight>
              </a:rPr>
              <a:t>Employee.php</a:t>
            </a:r>
            <a:r>
              <a:rPr lang="en-CA" sz="16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class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 err="1">
                <a:solidFill>
                  <a:srgbClr val="000000"/>
                </a:solidFill>
                <a:highlight>
                  <a:srgbClr val="FEFCF5"/>
                </a:highlight>
              </a:rPr>
              <a:t>HourlyEmployee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extends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Employee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private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600" dirty="0" err="1">
                <a:solidFill>
                  <a:srgbClr val="000080"/>
                </a:solidFill>
                <a:highlight>
                  <a:srgbClr val="FEFCF5"/>
                </a:highlight>
              </a:rPr>
              <a:t>wageRate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private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$hours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__construct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600" dirty="0" err="1">
                <a:solidFill>
                  <a:srgbClr val="000080"/>
                </a:solidFill>
                <a:highlight>
                  <a:srgbClr val="FEFCF5"/>
                </a:highlight>
              </a:rPr>
              <a:t>hireDate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</a:p>
          <a:p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                               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600" dirty="0" err="1">
                <a:solidFill>
                  <a:srgbClr val="000080"/>
                </a:solidFill>
                <a:highlight>
                  <a:srgbClr val="FEFCF5"/>
                </a:highlight>
              </a:rPr>
              <a:t>wageRate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</a:rPr>
              <a:t>$hours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b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</a:b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     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parent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__construct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600" dirty="0" err="1">
                <a:solidFill>
                  <a:srgbClr val="000080"/>
                </a:solidFill>
                <a:highlight>
                  <a:srgbClr val="FEFCF5"/>
                </a:highlight>
              </a:rPr>
              <a:t>hireDate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600" dirty="0" err="1">
                <a:solidFill>
                  <a:srgbClr val="000000"/>
                </a:solidFill>
                <a:highlight>
                  <a:srgbClr val="FEFCF5"/>
                </a:highlight>
              </a:rPr>
              <a:t>wageRate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600" dirty="0" err="1">
                <a:solidFill>
                  <a:srgbClr val="000080"/>
                </a:solidFill>
                <a:highlight>
                  <a:srgbClr val="FEFCF5"/>
                </a:highlight>
              </a:rPr>
              <a:t>wageRate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hours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$hours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 err="1">
                <a:solidFill>
                  <a:srgbClr val="000000"/>
                </a:solidFill>
                <a:highlight>
                  <a:srgbClr val="FEFCF5"/>
                </a:highlight>
              </a:rPr>
              <a:t>calculateWage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EFCF5"/>
                </a:highlight>
              </a:rPr>
              <a:t>wageRate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hours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29609" y="1387928"/>
            <a:ext cx="5400390" cy="3328928"/>
          </a:xfrm>
          <a:prstGeom prst="rect">
            <a:avLst/>
          </a:prstGeom>
          <a:solidFill>
            <a:srgbClr val="FEFCF5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365760" algn="l"/>
              </a:tabLst>
              <a:defRPr sz="1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 err="1">
                <a:solidFill>
                  <a:srgbClr val="000000"/>
                </a:solidFill>
                <a:highlight>
                  <a:srgbClr val="FEFCF5"/>
                </a:highlight>
              </a:rPr>
              <a:t>getWageRate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600" dirty="0" err="1">
                <a:solidFill>
                  <a:srgbClr val="000000"/>
                </a:solidFill>
                <a:highlight>
                  <a:srgbClr val="FEFCF5"/>
                </a:highlight>
              </a:rPr>
              <a:t>wageRate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 err="1">
                <a:solidFill>
                  <a:srgbClr val="000000"/>
                </a:solidFill>
                <a:highlight>
                  <a:srgbClr val="FEFCF5"/>
                </a:highlight>
              </a:rPr>
              <a:t>setWageRate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600" dirty="0" err="1">
                <a:solidFill>
                  <a:srgbClr val="000080"/>
                </a:solidFill>
                <a:highlight>
                  <a:srgbClr val="FEFCF5"/>
                </a:highlight>
              </a:rPr>
              <a:t>wageRate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600" dirty="0" err="1">
                <a:solidFill>
                  <a:srgbClr val="000000"/>
                </a:solidFill>
                <a:highlight>
                  <a:srgbClr val="FEFCF5"/>
                </a:highlight>
              </a:rPr>
              <a:t>wageRate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600" dirty="0" err="1">
                <a:solidFill>
                  <a:srgbClr val="000080"/>
                </a:solidFill>
                <a:highlight>
                  <a:srgbClr val="FEFCF5"/>
                </a:highlight>
              </a:rPr>
              <a:t>wageRate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 err="1">
                <a:solidFill>
                  <a:srgbClr val="000000"/>
                </a:solidFill>
                <a:highlight>
                  <a:srgbClr val="FEFCF5"/>
                </a:highlight>
              </a:rPr>
              <a:t>getHours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hours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 err="1">
                <a:solidFill>
                  <a:srgbClr val="000000"/>
                </a:solidFill>
                <a:highlight>
                  <a:srgbClr val="FEFCF5"/>
                </a:highlight>
              </a:rPr>
              <a:t>setHours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$hours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hours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$hours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600" dirty="0">
                <a:solidFill>
                  <a:srgbClr val="008000"/>
                </a:solidFill>
                <a:highlight>
                  <a:srgbClr val="FEFCF5"/>
                </a:highlight>
              </a:rPr>
              <a:t>//End of </a:t>
            </a:r>
            <a:r>
              <a:rPr lang="en-CA" sz="1600" dirty="0" err="1">
                <a:solidFill>
                  <a:srgbClr val="008000"/>
                </a:solidFill>
                <a:highlight>
                  <a:srgbClr val="FEFCF5"/>
                </a:highlight>
              </a:rPr>
              <a:t>HourlyEmployee</a:t>
            </a:r>
            <a:r>
              <a:rPr lang="en-CA" sz="1600" dirty="0">
                <a:solidFill>
                  <a:srgbClr val="008000"/>
                </a:solidFill>
                <a:highlight>
                  <a:srgbClr val="FEFCF5"/>
                </a:highlight>
              </a:rPr>
              <a:t> Class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</a:rPr>
              <a:t>$joe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EFCF5"/>
                </a:highlight>
              </a:rPr>
              <a:t>HourlyEmployee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"Joe"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"07/01/2011"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EFCF5"/>
                </a:highlight>
              </a:rPr>
              <a:t>30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EFCF5"/>
                </a:highlight>
              </a:rPr>
              <a:t>40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b="1" dirty="0" err="1">
                <a:solidFill>
                  <a:srgbClr val="0000FF"/>
                </a:solidFill>
                <a:highlight>
                  <a:srgbClr val="FEFCF5"/>
                </a:highlight>
              </a:rPr>
              <a:t>var_dump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$joe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CA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693265" y="4847483"/>
            <a:ext cx="241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HourlyEmployee.php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1021922" y="2545237"/>
            <a:ext cx="4643587" cy="1272619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6095999" y="3817856"/>
            <a:ext cx="5131325" cy="622169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9769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4 Results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22739" y="3464792"/>
            <a:ext cx="354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properties of the $joe object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55" y="1724853"/>
            <a:ext cx="8859486" cy="1581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4532" y="4062952"/>
            <a:ext cx="8955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$joe is an object of type </a:t>
            </a:r>
            <a:r>
              <a:rPr lang="en-US" dirty="0" err="1"/>
              <a:t>HourlyEmployee</a:t>
            </a:r>
            <a:r>
              <a:rPr lang="en-US" dirty="0"/>
              <a:t> with the following initialized properties.</a:t>
            </a:r>
            <a:endParaRPr lang="en-CA" dirty="0"/>
          </a:p>
          <a:p>
            <a:endParaRPr lang="en-US" dirty="0"/>
          </a:p>
          <a:p>
            <a:r>
              <a:rPr lang="en-US" dirty="0"/>
              <a:t>Remember: </a:t>
            </a:r>
            <a:r>
              <a:rPr lang="en-US" i="1" dirty="0" err="1"/>
              <a:t>wageRate</a:t>
            </a:r>
            <a:r>
              <a:rPr lang="en-US" dirty="0"/>
              <a:t> &amp; </a:t>
            </a:r>
            <a:r>
              <a:rPr lang="en-US" i="1" dirty="0"/>
              <a:t>hours</a:t>
            </a:r>
            <a:r>
              <a:rPr lang="en-US" dirty="0"/>
              <a:t> property are part of the child class, </a:t>
            </a:r>
            <a:r>
              <a:rPr lang="en-US" i="1" dirty="0"/>
              <a:t>name</a:t>
            </a:r>
            <a:r>
              <a:rPr lang="en-US" dirty="0"/>
              <a:t> &amp; </a:t>
            </a:r>
            <a:r>
              <a:rPr lang="en-US" i="1" dirty="0" err="1"/>
              <a:t>hireDate</a:t>
            </a:r>
            <a:r>
              <a:rPr lang="en-US" dirty="0"/>
              <a:t> properties of the parent class</a:t>
            </a:r>
          </a:p>
        </p:txBody>
      </p:sp>
    </p:spTree>
    <p:extLst>
      <p:ext uri="{BB962C8B-B14F-4D97-AF65-F5344CB8AC3E}">
        <p14:creationId xmlns:p14="http://schemas.microsoft.com/office/powerpoint/2010/main" val="1473477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Protected visibility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387928"/>
            <a:ext cx="7712044" cy="4697093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Recall, access control dictates how accessible a class’s properties and methods are. In other words: where the class’s members can be referenced and where they are inaccessible.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We have already learnt about </a:t>
            </a:r>
            <a:r>
              <a:rPr lang="en-US" altLang="en-US" sz="2000" b="1" i="1" dirty="0">
                <a:ea typeface="ＭＳ Ｐゴシック" panose="020B0600070205080204" pitchFamily="34" charset="-128"/>
              </a:rPr>
              <a:t>public</a:t>
            </a:r>
            <a:r>
              <a:rPr lang="en-US" altLang="en-US" sz="20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000" b="1" i="1" dirty="0">
                <a:ea typeface="ＭＳ Ｐゴシック" panose="020B0600070205080204" pitchFamily="34" charset="-128"/>
              </a:rPr>
              <a:t>private</a:t>
            </a:r>
            <a:r>
              <a:rPr lang="en-US" altLang="en-US" sz="2000" dirty="0">
                <a:ea typeface="ＭＳ Ｐゴシック" panose="020B0600070205080204" pitchFamily="34" charset="-128"/>
              </a:rPr>
              <a:t> visibility, now we introduced the third and last level of visibility.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b="1" i="1" dirty="0">
                <a:ea typeface="ＭＳ Ｐゴシック" panose="020B0600070205080204" pitchFamily="34" charset="-128"/>
              </a:rPr>
              <a:t>Protected</a:t>
            </a:r>
            <a:r>
              <a:rPr lang="en-US" altLang="en-US" sz="2000" dirty="0">
                <a:ea typeface="ＭＳ Ｐゴシック" panose="020B0600070205080204" pitchFamily="34" charset="-128"/>
              </a:rPr>
              <a:t> properties and methods can only be accessed within the class and any child classes. This means that should </a:t>
            </a:r>
            <a:r>
              <a:rPr lang="en-US" altLang="en-US" sz="2000" b="1" i="1" dirty="0">
                <a:ea typeface="ＭＳ Ｐゴシック" panose="020B0600070205080204" pitchFamily="34" charset="-128"/>
              </a:rPr>
              <a:t>name</a:t>
            </a:r>
            <a:r>
              <a:rPr lang="en-US" altLang="en-US" sz="2000" dirty="0">
                <a:ea typeface="ＭＳ Ｐゴシック" panose="020B0600070205080204" pitchFamily="34" charset="-128"/>
              </a:rPr>
              <a:t> or </a:t>
            </a:r>
            <a:r>
              <a:rPr lang="en-US" altLang="en-US" sz="2000" b="1" i="1" dirty="0" err="1">
                <a:ea typeface="ＭＳ Ｐゴシック" panose="020B0600070205080204" pitchFamily="34" charset="-128"/>
              </a:rPr>
              <a:t>hireDate</a:t>
            </a:r>
            <a:r>
              <a:rPr lang="en-US" altLang="en-US" sz="2000" dirty="0">
                <a:ea typeface="ＭＳ Ｐゴシック" panose="020B0600070205080204" pitchFamily="34" charset="-128"/>
              </a:rPr>
              <a:t> be made protected, you could still access these properties directly within the </a:t>
            </a:r>
            <a:r>
              <a:rPr lang="en-US" altLang="en-US" sz="2000" b="1" dirty="0" err="1">
                <a:solidFill>
                  <a:srgbClr val="00B0F0"/>
                </a:solidFill>
                <a:ea typeface="ＭＳ Ｐゴシック" panose="020B0600070205080204" pitchFamily="34" charset="-128"/>
              </a:rPr>
              <a:t>HourlyEmployee</a:t>
            </a:r>
            <a:r>
              <a:rPr lang="en-US" altLang="en-US" sz="20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or any other child class of </a:t>
            </a:r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Employee</a:t>
            </a:r>
            <a:r>
              <a:rPr lang="en-US" altLang="en-US" sz="2000" dirty="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378AC48B-C2C9-4E52-B931-391AAB4C0203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718036" y="1257300"/>
          <a:ext cx="2016224" cy="247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  <a:p>
                      <a:r>
                        <a:rPr lang="en-US" dirty="0" err="1"/>
                        <a:t>hireDate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__construct()</a:t>
                      </a:r>
                    </a:p>
                    <a:p>
                      <a:r>
                        <a:rPr lang="en-US" dirty="0"/>
                        <a:t>setName()</a:t>
                      </a:r>
                    </a:p>
                    <a:p>
                      <a:r>
                        <a:rPr lang="en-US" dirty="0" err="1"/>
                        <a:t>getName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setHireDate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getHireDate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670525" y="4037292"/>
          <a:ext cx="2111245" cy="274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HourlyEmployee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wageRate</a:t>
                      </a:r>
                      <a:endParaRPr lang="en-US" dirty="0"/>
                    </a:p>
                    <a:p>
                      <a:r>
                        <a:rPr lang="en-US" baseline="0" dirty="0"/>
                        <a:t>hours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__construct()</a:t>
                      </a:r>
                    </a:p>
                    <a:p>
                      <a:r>
                        <a:rPr lang="en-US" dirty="0" err="1"/>
                        <a:t>calculateWage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setWageRate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getWageRate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setHours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getHours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6" idx="0"/>
            <a:endCxn id="5" idx="2"/>
          </p:cNvCxnSpPr>
          <p:nvPr/>
        </p:nvCxnSpPr>
        <p:spPr>
          <a:xfrm flipV="1">
            <a:off x="9726147" y="3731260"/>
            <a:ext cx="1" cy="306032"/>
          </a:xfrm>
          <a:prstGeom prst="straightConnector1">
            <a:avLst/>
          </a:prstGeom>
          <a:ln w="31750" cap="sq">
            <a:solidFill>
              <a:schemeClr val="accent1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474044" y="1687398"/>
            <a:ext cx="2489329" cy="499621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2665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Protected visibility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387928"/>
            <a:ext cx="7712044" cy="4697093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A final note on protected visibility: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b="1" i="1" dirty="0">
                <a:ea typeface="ＭＳ Ｐゴシック" panose="020B0600070205080204" pitchFamily="34" charset="-128"/>
              </a:rPr>
              <a:t>protected</a:t>
            </a:r>
            <a:r>
              <a:rPr lang="en-US" altLang="en-US" sz="2000" dirty="0">
                <a:ea typeface="ＭＳ Ｐゴシック" panose="020B0600070205080204" pitchFamily="34" charset="-128"/>
              </a:rPr>
              <a:t> modifier provides very weak protection compared to the private modifier.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It allows direct access to any property or method defined in a child class. 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In the case of properties, this allows us to bypass any additional validation before accessing/modifying the property.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Therefore, properties should normally </a:t>
            </a:r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not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be marked protected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378AC48B-C2C9-4E52-B931-391AAB4C0203}" type="slidenum">
              <a:rPr lang="en-US" smtClean="0"/>
              <a:t>45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718036" y="1257300"/>
          <a:ext cx="2016224" cy="247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  <a:p>
                      <a:r>
                        <a:rPr lang="en-US" dirty="0" err="1"/>
                        <a:t>hireDate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__construct()</a:t>
                      </a:r>
                    </a:p>
                    <a:p>
                      <a:r>
                        <a:rPr lang="en-US" dirty="0"/>
                        <a:t>setName()</a:t>
                      </a:r>
                    </a:p>
                    <a:p>
                      <a:r>
                        <a:rPr lang="en-US" dirty="0" err="1"/>
                        <a:t>getName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setHireDate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getHireDate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670525" y="4037292"/>
          <a:ext cx="2111245" cy="274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HourlyEmployee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wageRate</a:t>
                      </a:r>
                      <a:endParaRPr lang="en-US" dirty="0"/>
                    </a:p>
                    <a:p>
                      <a:r>
                        <a:rPr lang="en-US" baseline="0" dirty="0"/>
                        <a:t>hours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__construct()</a:t>
                      </a:r>
                    </a:p>
                    <a:p>
                      <a:r>
                        <a:rPr lang="en-US" dirty="0" err="1"/>
                        <a:t>calculateWage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setWageRate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getWageRate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setHours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getHours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6" idx="0"/>
            <a:endCxn id="5" idx="2"/>
          </p:cNvCxnSpPr>
          <p:nvPr/>
        </p:nvCxnSpPr>
        <p:spPr>
          <a:xfrm flipV="1">
            <a:off x="9726147" y="3731260"/>
            <a:ext cx="1" cy="306032"/>
          </a:xfrm>
          <a:prstGeom prst="straightConnector1">
            <a:avLst/>
          </a:prstGeom>
          <a:ln w="31750" cap="sq">
            <a:solidFill>
              <a:schemeClr val="accent1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62000" y="5118755"/>
            <a:ext cx="759014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Best practice states that all properties should be marked with private visibility. This ensures that integrity of the data is maintained.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3848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F7A3-1399-4344-8AA3-0E84C426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OOP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5A9E5-2E9A-4082-B748-1ACC694F0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remaining slides review basic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O</a:t>
            </a:r>
            <a:r>
              <a:rPr lang="en-US" dirty="0"/>
              <a:t>riented </a:t>
            </a:r>
            <a:r>
              <a:rPr lang="en-US" b="1" dirty="0"/>
              <a:t>P</a:t>
            </a:r>
            <a:r>
              <a:rPr lang="en-US" dirty="0"/>
              <a:t>rogramming principles.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36AB8-A625-429C-B60B-BA65FA9C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84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 vs Argument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Formally, a parameter is the variable received by a method and argument is the item passed in.</a:t>
            </a:r>
          </a:p>
          <a:p>
            <a:r>
              <a:rPr lang="en-US" dirty="0"/>
              <a:t>Do not be surprised to find that people often use the terms parameter and argument interchangeably.</a:t>
            </a:r>
          </a:p>
          <a:p>
            <a:r>
              <a:rPr lang="en-US" dirty="0"/>
              <a:t>When you see these terms, you may have to determine their exact meaning from context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29147" y="4237502"/>
            <a:ext cx="6164846" cy="1477328"/>
          </a:xfrm>
          <a:prstGeom prst="rect">
            <a:avLst/>
          </a:prstGeom>
          <a:solidFill>
            <a:srgbClr val="FEFCF5"/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public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function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deposit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$amount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{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pPr lvl="1"/>
            <a:r>
              <a:rPr lang="en-CA" dirty="0">
                <a:solidFill>
                  <a:srgbClr val="7030A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...</a:t>
            </a:r>
          </a:p>
          <a:p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rgbClr val="8000FF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$johnsSavingsAccount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deposit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CA" dirty="0">
                <a:solidFill>
                  <a:srgbClr val="FF8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10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);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658124" y="5224076"/>
            <a:ext cx="1023042" cy="6163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6011157" y="4106874"/>
            <a:ext cx="1388883" cy="6163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9275119" y="4237502"/>
            <a:ext cx="132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9275119" y="5335701"/>
            <a:ext cx="125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Argument</a:t>
            </a:r>
            <a:endParaRPr lang="en-CA" dirty="0"/>
          </a:p>
        </p:txBody>
      </p:sp>
      <p:cxnSp>
        <p:nvCxnSpPr>
          <p:cNvPr id="11" name="Straight Arrow Connector 10"/>
          <p:cNvCxnSpPr>
            <a:stCxn id="7" idx="6"/>
          </p:cNvCxnSpPr>
          <p:nvPr/>
        </p:nvCxnSpPr>
        <p:spPr>
          <a:xfrm flipV="1">
            <a:off x="7400040" y="4415065"/>
            <a:ext cx="1875079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681166" y="5532266"/>
            <a:ext cx="1593953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7223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vs Protected vs Private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48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873952" y="1514427"/>
            <a:ext cx="4444094" cy="4444094"/>
            <a:chOff x="4750754" y="2489531"/>
            <a:chExt cx="2489703" cy="2489703"/>
          </a:xfrm>
        </p:grpSpPr>
        <p:sp>
          <p:nvSpPr>
            <p:cNvPr id="7" name="Oval 6"/>
            <p:cNvSpPr/>
            <p:nvPr/>
          </p:nvSpPr>
          <p:spPr>
            <a:xfrm>
              <a:off x="4750754" y="2489531"/>
              <a:ext cx="2489703" cy="248970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063337" y="2802117"/>
              <a:ext cx="1864529" cy="1864529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/>
            <p:cNvSpPr/>
            <p:nvPr/>
          </p:nvSpPr>
          <p:spPr>
            <a:xfrm>
              <a:off x="5447870" y="3197658"/>
              <a:ext cx="1101127" cy="11011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52908" y="2567324"/>
              <a:ext cx="485385" cy="20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Public</a:t>
              </a:r>
              <a:endParaRPr lang="en-CA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44812" y="2937910"/>
              <a:ext cx="701576" cy="20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Protected</a:t>
              </a:r>
              <a:endParaRPr lang="en-CA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38482" y="3644766"/>
              <a:ext cx="525250" cy="20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Private</a:t>
              </a:r>
              <a:endParaRPr lang="en-CA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3810144" y="1845838"/>
            <a:ext cx="1788833" cy="3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952179" y="2504951"/>
            <a:ext cx="1845822" cy="1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2000" y="1699453"/>
            <a:ext cx="304814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 properties or method are the most </a:t>
            </a:r>
            <a:r>
              <a:rPr lang="en-US" b="1" dirty="0"/>
              <a:t>accessible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They are accessible to methods within the class itself and outside of the class.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98001" y="2022619"/>
            <a:ext cx="28977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Protected</a:t>
            </a:r>
            <a:r>
              <a:rPr lang="en-US" altLang="en-US" dirty="0">
                <a:ea typeface="ＭＳ Ｐゴシック" panose="020B0600070205080204" pitchFamily="34" charset="-128"/>
              </a:rPr>
              <a:t> properties and methods can only be accessed within the class and any child classes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686390" y="4253150"/>
            <a:ext cx="1845822" cy="1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532212" y="3770818"/>
            <a:ext cx="289778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Private</a:t>
            </a:r>
            <a:r>
              <a:rPr lang="en-US" dirty="0"/>
              <a:t> properties or methods are the most </a:t>
            </a:r>
            <a:r>
              <a:rPr lang="en-US" b="1" dirty="0"/>
              <a:t>restrictive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They are only accessible within the class that defines them.</a:t>
            </a:r>
          </a:p>
        </p:txBody>
      </p:sp>
    </p:spTree>
    <p:extLst>
      <p:ext uri="{BB962C8B-B14F-4D97-AF65-F5344CB8AC3E}">
        <p14:creationId xmlns:p14="http://schemas.microsoft.com/office/powerpoint/2010/main" val="131166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Application Programming </a:t>
            </a:r>
            <a:r>
              <a:rPr lang="en-US" dirty="0"/>
              <a:t>Interface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API or Application Programming Interface for a class is a description of how to use the class.</a:t>
            </a:r>
          </a:p>
          <a:p>
            <a:r>
              <a:rPr lang="en-US" dirty="0"/>
              <a:t>A programmer need only read the API in order to use a well designed class.</a:t>
            </a:r>
          </a:p>
          <a:p>
            <a:endParaRPr lang="en-US" dirty="0"/>
          </a:p>
          <a:p>
            <a:r>
              <a:rPr lang="en-US" dirty="0"/>
              <a:t>An example of APIs we’ve been using is the MySQL APIs available in PHP;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Mysqli</a:t>
            </a:r>
            <a:endParaRPr lang="en-US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PDO_MySQL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9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declared within a method definition is called a </a:t>
            </a:r>
            <a:r>
              <a:rPr lang="en-US" i="1" dirty="0"/>
              <a:t>local variable. </a:t>
            </a:r>
            <a:r>
              <a:rPr lang="en-US" dirty="0"/>
              <a:t>It is said to have local scope.</a:t>
            </a:r>
            <a:endParaRPr lang="en-US" i="1" dirty="0"/>
          </a:p>
          <a:p>
            <a:r>
              <a:rPr lang="en-US" dirty="0"/>
              <a:t>All method parameters are local variables</a:t>
            </a:r>
          </a:p>
          <a:p>
            <a:r>
              <a:rPr lang="en-US" dirty="0"/>
              <a:t>If two methods each have a local variable of the same name, they are still two entirely different variables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13576" y="3758829"/>
            <a:ext cx="6164846" cy="2031325"/>
          </a:xfrm>
          <a:prstGeom prst="rect">
            <a:avLst/>
          </a:prstGeom>
          <a:solidFill>
            <a:srgbClr val="FEFCF5"/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public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function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method1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()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{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	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$newVariable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dirty="0">
                <a:solidFill>
                  <a:srgbClr val="FF8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100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}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endParaRPr lang="en-CA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public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function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method2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()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{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	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$newVariable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dirty="0">
                <a:solidFill>
                  <a:srgbClr val="FF8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200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}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4735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Information Hiding and Abstraction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hiding is the practice of separating how to use a class from the details of its implementation.</a:t>
            </a:r>
          </a:p>
          <a:p>
            <a:endParaRPr lang="en-US" dirty="0"/>
          </a:p>
          <a:p>
            <a:r>
              <a:rPr lang="en-US" dirty="0"/>
              <a:t>Abstraction is another term used to express the concept of discarding details in order to avoid information overload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245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Encapsulation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 means that the data and methods of a class are combined into a single unit (i.e., a class object), which hides the implementation details.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Knowing the details is unnecessary because interaction with the object occurs via a well-defined and simple interface</a:t>
            </a:r>
          </a:p>
          <a:p>
            <a:endParaRPr lang="en-US" dirty="0"/>
          </a:p>
          <a:p>
            <a:r>
              <a:rPr lang="en-US" dirty="0"/>
              <a:t>In PHP, hiding details is done by marking them private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14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52</a:t>
            </a:fld>
            <a:endParaRPr lang="en-US" dirty="0"/>
          </a:p>
        </p:txBody>
      </p:sp>
      <p:pic>
        <p:nvPicPr>
          <p:cNvPr id="6" name="Picture 10" descr="savitch_c04d1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5"/>
          <a:stretch/>
        </p:blipFill>
        <p:spPr bwMode="auto">
          <a:xfrm>
            <a:off x="2209799" y="1257300"/>
            <a:ext cx="7516396" cy="48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Encapsulation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4447260" y="6129196"/>
            <a:ext cx="3041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Absolute Java 5</a:t>
            </a:r>
            <a:r>
              <a:rPr lang="en-US" sz="1200" baseline="30000" dirty="0"/>
              <a:t>th</a:t>
            </a:r>
            <a:r>
              <a:rPr lang="en-US" sz="1200" dirty="0"/>
              <a:t>, Walter </a:t>
            </a:r>
            <a:r>
              <a:rPr lang="en-US" sz="1200" dirty="0" err="1"/>
              <a:t>Savitch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1760944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Introduction to Inheritance</a:t>
            </a:r>
            <a:endParaRPr lang="en-US" altLang="en-US" dirty="0"/>
          </a:p>
        </p:txBody>
      </p:sp>
      <p:sp>
        <p:nvSpPr>
          <p:cNvPr id="3174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Children inherit many things from their parents. Some of the traits are physical. Some are visible, some aren’t (DNA).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Children usually modify some of the behavior and traits and pass some of them on to their own children.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All object-oriented languages support some type of inheritance. In fact, inheritance is one of the most important concepts in object oriented programming.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Definition of inheritance: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“</a:t>
            </a:r>
            <a:r>
              <a:rPr lang="en-US" sz="2000" i="1" dirty="0"/>
              <a:t>to receive from a parent or ancestor by genetic transmission”</a:t>
            </a:r>
          </a:p>
          <a:p>
            <a:r>
              <a:rPr lang="en-US" altLang="en-US" sz="1400" i="1" dirty="0">
                <a:ea typeface="ＭＳ Ｐゴシック" panose="020B0600070205080204" pitchFamily="34" charset="-128"/>
              </a:rPr>
              <a:t>Source: http://www.merriam-webster.com/dictionary/inheriting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ED0EA3F4-57F0-48C7-A606-4F2415B0FC1E}" type="slidenum">
              <a:rPr lang="en-US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661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Introduction to Inheritance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programming, </a:t>
            </a:r>
            <a:r>
              <a:rPr lang="en-US" sz="2000" b="1" dirty="0"/>
              <a:t>Inheritance</a:t>
            </a:r>
            <a:r>
              <a:rPr lang="en-US" sz="2000" dirty="0"/>
              <a:t> is the process by which a new class is created from another class.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Just as humans inherit qualities from their parents, </a:t>
            </a:r>
            <a:r>
              <a:rPr lang="en-US" sz="2000" b="1" dirty="0"/>
              <a:t>objects</a:t>
            </a:r>
            <a:r>
              <a:rPr lang="en-US" sz="2000" dirty="0"/>
              <a:t> inherit qualities from their </a:t>
            </a:r>
            <a:r>
              <a:rPr lang="en-US" sz="2000" b="1" dirty="0"/>
              <a:t>parent</a:t>
            </a:r>
            <a:r>
              <a:rPr lang="en-US" sz="2000" dirty="0"/>
              <a:t> </a:t>
            </a:r>
            <a:r>
              <a:rPr lang="en-US" sz="2000" b="1" dirty="0"/>
              <a:t>objects</a:t>
            </a:r>
            <a:r>
              <a:rPr lang="en-US" sz="2000" dirty="0"/>
              <a:t>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Of course, in object oriented programming, qualities are </a:t>
            </a:r>
            <a:r>
              <a:rPr lang="en-US" b="1" dirty="0"/>
              <a:t>properties </a:t>
            </a:r>
            <a:r>
              <a:rPr lang="en-US" dirty="0"/>
              <a:t>and </a:t>
            </a:r>
            <a:r>
              <a:rPr lang="en-US" b="1" dirty="0"/>
              <a:t>methods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Through inheritance, you can define one class that is “born” with the same properties and methods as another.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inherited child class can even have its own unique qualities that the parent doesn’t have.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88D337DF-7944-4BF0-A1BD-8D4EF0C541B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365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OOP terms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387928"/>
            <a:ext cx="7186943" cy="4697093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A parent class is a class which can be used to define new child classes.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A </a:t>
            </a:r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parent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class is also known as a </a:t>
            </a:r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base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class or </a:t>
            </a:r>
            <a:r>
              <a:rPr lang="en-US" altLang="en-US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superclass</a:t>
            </a:r>
            <a:r>
              <a:rPr lang="en-US" altLang="en-US" sz="2000" dirty="0">
                <a:ea typeface="ＭＳ Ｐゴシック" panose="020B0600070205080204" pitchFamily="34" charset="-128"/>
              </a:rPr>
              <a:t>.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A </a:t>
            </a:r>
            <a:r>
              <a:rPr lang="en-US" altLang="en-US" sz="2000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child</a:t>
            </a:r>
            <a:r>
              <a:rPr lang="en-US" altLang="en-US" sz="20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class is also known as a </a:t>
            </a:r>
            <a:r>
              <a:rPr lang="en-US" altLang="en-US" sz="2000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derived</a:t>
            </a:r>
            <a:r>
              <a:rPr lang="en-US" altLang="en-US" sz="2000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class or </a:t>
            </a:r>
            <a:r>
              <a:rPr lang="en-US" altLang="en-US" sz="2000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subclass</a:t>
            </a:r>
            <a:r>
              <a:rPr lang="en-US" altLang="en-US" sz="2000" dirty="0">
                <a:ea typeface="ＭＳ Ｐゴシック" panose="020B0600070205080204" pitchFamily="34" charset="-128"/>
              </a:rPr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302155"/>
              </p:ext>
            </p:extLst>
          </p:nvPr>
        </p:nvGraphicFramePr>
        <p:xfrm>
          <a:off x="8560011" y="1387928"/>
          <a:ext cx="2016224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Parent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1</a:t>
                      </a:r>
                    </a:p>
                    <a:p>
                      <a:r>
                        <a:rPr lang="en-US" dirty="0"/>
                        <a:t>Property 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Method1()</a:t>
                      </a:r>
                    </a:p>
                    <a:p>
                      <a:r>
                        <a:rPr lang="en-US" dirty="0"/>
                        <a:t>Method2()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72839"/>
              </p:ext>
            </p:extLst>
          </p:nvPr>
        </p:nvGraphicFramePr>
        <p:xfrm>
          <a:off x="8560011" y="4159701"/>
          <a:ext cx="2016224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Child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3</a:t>
                      </a:r>
                    </a:p>
                    <a:p>
                      <a:r>
                        <a:rPr lang="en-US" dirty="0"/>
                        <a:t>Property</a:t>
                      </a:r>
                      <a:r>
                        <a:rPr lang="en-US" baseline="0" dirty="0"/>
                        <a:t> 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Method3()</a:t>
                      </a:r>
                    </a:p>
                    <a:p>
                      <a:r>
                        <a:rPr lang="en-US" dirty="0"/>
                        <a:t>Method4()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4" idx="2"/>
          </p:cNvCxnSpPr>
          <p:nvPr/>
        </p:nvCxnSpPr>
        <p:spPr>
          <a:xfrm flipV="1">
            <a:off x="9568112" y="3038928"/>
            <a:ext cx="11" cy="1120774"/>
          </a:xfrm>
          <a:prstGeom prst="straightConnector1">
            <a:avLst/>
          </a:prstGeom>
          <a:ln w="31750" cap="sq">
            <a:solidFill>
              <a:schemeClr val="accent1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5F909624-FA7C-422D-8094-1DC3AB472072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496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OOP terms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1" y="1387928"/>
            <a:ext cx="6516986" cy="4697093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In UML class diagrams, inheritance is represented using an arrow between two classes.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The arrow should go from the child class to the parent class (points towards the parent). 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Furthermore, UML class diagrams do not repeat the inherited properties and methods in the child class.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320679"/>
              </p:ext>
            </p:extLst>
          </p:nvPr>
        </p:nvGraphicFramePr>
        <p:xfrm>
          <a:off x="8560011" y="1387928"/>
          <a:ext cx="2016224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Parent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1</a:t>
                      </a:r>
                    </a:p>
                    <a:p>
                      <a:r>
                        <a:rPr lang="en-US" dirty="0"/>
                        <a:t>Property 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Method1()</a:t>
                      </a:r>
                    </a:p>
                    <a:p>
                      <a:r>
                        <a:rPr lang="en-US" dirty="0"/>
                        <a:t>Method2()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936285"/>
              </p:ext>
            </p:extLst>
          </p:nvPr>
        </p:nvGraphicFramePr>
        <p:xfrm>
          <a:off x="8560011" y="4159701"/>
          <a:ext cx="2016224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Child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3</a:t>
                      </a:r>
                    </a:p>
                    <a:p>
                      <a:r>
                        <a:rPr lang="en-US" dirty="0"/>
                        <a:t>Property</a:t>
                      </a:r>
                      <a:r>
                        <a:rPr lang="en-US" baseline="0" dirty="0"/>
                        <a:t> 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Method3()</a:t>
                      </a:r>
                    </a:p>
                    <a:p>
                      <a:r>
                        <a:rPr lang="en-US" dirty="0"/>
                        <a:t>Method4()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4" idx="2"/>
          </p:cNvCxnSpPr>
          <p:nvPr/>
        </p:nvCxnSpPr>
        <p:spPr>
          <a:xfrm flipV="1">
            <a:off x="9568112" y="3038928"/>
            <a:ext cx="11" cy="1120774"/>
          </a:xfrm>
          <a:prstGeom prst="straightConnector1">
            <a:avLst/>
          </a:prstGeom>
          <a:ln w="31750" cap="sq">
            <a:solidFill>
              <a:schemeClr val="accent1"/>
            </a:solidFill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CC1AFFB7-6327-421A-8404-3F043F246AB9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19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928" y="5305934"/>
            <a:ext cx="10667998" cy="603315"/>
          </a:xfrm>
        </p:spPr>
        <p:txBody>
          <a:bodyPr>
            <a:normAutofit/>
          </a:bodyPr>
          <a:lstStyle/>
          <a:p>
            <a:r>
              <a:rPr lang="en-US" dirty="0"/>
              <a:t>The end of </a:t>
            </a:r>
            <a:r>
              <a:rPr lang="en-US"/>
              <a:t>Lecture 04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parameters is often thought of as a placeholder that is filled in by the value of its corresponding argument. However, a parameter is more than that:  it is actually a local variable.</a:t>
            </a:r>
          </a:p>
          <a:p>
            <a:endParaRPr lang="en-US" dirty="0"/>
          </a:p>
          <a:p>
            <a:r>
              <a:rPr lang="en-US" dirty="0"/>
              <a:t>When a method is invoked, the value of its argument is computed, and the corresponding parameter (i.e., local variable) is initialized to this value</a:t>
            </a:r>
          </a:p>
          <a:p>
            <a:endParaRPr lang="en-US" dirty="0"/>
          </a:p>
          <a:p>
            <a:r>
              <a:rPr lang="en-US" dirty="0"/>
              <a:t>Even if the value of a parameter is changed within a method (i.e., it is used as a local variable) the value of the argument cannot be changed.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more on this in a later lecture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 By Value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8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class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 err="1">
                <a:solidFill>
                  <a:srgbClr val="000000"/>
                </a:solidFill>
                <a:highlight>
                  <a:srgbClr val="FEFCF5"/>
                </a:highlight>
              </a:rPr>
              <a:t>MyNewClass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method1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800" dirty="0">
                <a:solidFill>
                  <a:srgbClr val="000080"/>
                </a:solidFill>
                <a:highlight>
                  <a:srgbClr val="FEFCF5"/>
                </a:highlight>
              </a:rPr>
              <a:t>$newVariable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CA" sz="1800" dirty="0">
                <a:solidFill>
                  <a:srgbClr val="000080"/>
                </a:solidFill>
                <a:highlight>
                  <a:srgbClr val="FEFCF5"/>
                </a:highlight>
              </a:rPr>
              <a:t>$newVariable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000080"/>
                </a:solidFill>
                <a:highlight>
                  <a:srgbClr val="FEFCF5"/>
                </a:highlight>
              </a:rPr>
              <a:t>$newVariable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*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FF8000"/>
                </a:solidFill>
                <a:highlight>
                  <a:srgbClr val="FEFCF5"/>
                </a:highlight>
              </a:rPr>
              <a:t>10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CA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echo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000080"/>
                </a:solidFill>
                <a:highlight>
                  <a:srgbClr val="FEFCF5"/>
                </a:highlight>
              </a:rPr>
              <a:t>$newVariable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008000"/>
                </a:solidFill>
                <a:highlight>
                  <a:srgbClr val="FEFCF5"/>
                </a:highlight>
              </a:rPr>
              <a:t>// Outputs 100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800" dirty="0" err="1">
                <a:solidFill>
                  <a:srgbClr val="000080"/>
                </a:solidFill>
                <a:highlight>
                  <a:srgbClr val="FEFCF5"/>
                </a:highlight>
              </a:rPr>
              <a:t>var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FF8000"/>
                </a:solidFill>
                <a:highlight>
                  <a:srgbClr val="FEFCF5"/>
                </a:highlight>
              </a:rPr>
              <a:t>10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 err="1">
                <a:solidFill>
                  <a:srgbClr val="000000"/>
                </a:solidFill>
                <a:highlight>
                  <a:srgbClr val="FEFCF5"/>
                </a:highlight>
              </a:rPr>
              <a:t>MyNewClass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method1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8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800" dirty="0" err="1">
                <a:solidFill>
                  <a:srgbClr val="000080"/>
                </a:solidFill>
                <a:highlight>
                  <a:srgbClr val="FEFCF5"/>
                </a:highlight>
              </a:rPr>
              <a:t>var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echo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800" dirty="0" err="1">
                <a:solidFill>
                  <a:srgbClr val="000080"/>
                </a:solidFill>
                <a:highlight>
                  <a:srgbClr val="FEFCF5"/>
                </a:highlight>
              </a:rPr>
              <a:t>var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008000"/>
                </a:solidFill>
                <a:highlight>
                  <a:srgbClr val="FEFCF5"/>
                </a:highlight>
              </a:rPr>
              <a:t>// Outputs 10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2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PHP language has support for global variables, however, its use is highly discouraged.</a:t>
            </a:r>
          </a:p>
          <a:p>
            <a:endParaRPr lang="en-US" dirty="0"/>
          </a:p>
          <a:p>
            <a:r>
              <a:rPr lang="en-US" dirty="0"/>
              <a:t>To use global variables, a variable must explicitly be “imported” using the keyword </a:t>
            </a:r>
            <a:r>
              <a:rPr lang="en-US" b="1" i="1" dirty="0"/>
              <a:t>global</a:t>
            </a:r>
            <a:r>
              <a:rPr lang="en-US" dirty="0"/>
              <a:t>.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A variables that has been declared global can be modified and for this reason is highly discouraged.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7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dangers of </a:t>
            </a:r>
            <a:r>
              <a:rPr lang="en-US" b="1" dirty="0"/>
              <a:t>global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8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class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 err="1">
                <a:solidFill>
                  <a:srgbClr val="000000"/>
                </a:solidFill>
                <a:highlight>
                  <a:srgbClr val="FEFCF5"/>
                </a:highlight>
              </a:rPr>
              <a:t>MyNewClass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static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method1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CA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global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800" dirty="0" err="1">
                <a:solidFill>
                  <a:srgbClr val="000080"/>
                </a:solidFill>
                <a:highlight>
                  <a:srgbClr val="FEFCF5"/>
                </a:highlight>
              </a:rPr>
              <a:t>var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CA" sz="18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800" dirty="0" err="1">
                <a:solidFill>
                  <a:srgbClr val="000080"/>
                </a:solidFill>
                <a:highlight>
                  <a:srgbClr val="FEFCF5"/>
                </a:highlight>
              </a:rPr>
              <a:t>var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FF8000"/>
                </a:solidFill>
                <a:highlight>
                  <a:srgbClr val="FEFCF5"/>
                </a:highlight>
              </a:rPr>
              <a:t>100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800" dirty="0" err="1">
                <a:solidFill>
                  <a:srgbClr val="000080"/>
                </a:solidFill>
                <a:highlight>
                  <a:srgbClr val="FEFCF5"/>
                </a:highlight>
              </a:rPr>
              <a:t>var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FF8000"/>
                </a:solidFill>
                <a:highlight>
                  <a:srgbClr val="FEFCF5"/>
                </a:highlight>
              </a:rPr>
              <a:t>10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 err="1">
                <a:solidFill>
                  <a:srgbClr val="000000"/>
                </a:solidFill>
                <a:highlight>
                  <a:srgbClr val="FEFCF5"/>
                </a:highlight>
              </a:rPr>
              <a:t>MyNewClass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method1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echo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800" dirty="0" err="1">
                <a:solidFill>
                  <a:srgbClr val="000080"/>
                </a:solidFill>
                <a:highlight>
                  <a:srgbClr val="FEFCF5"/>
                </a:highlight>
              </a:rPr>
              <a:t>var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008000"/>
                </a:solidFill>
                <a:highlight>
                  <a:srgbClr val="FEFCF5"/>
                </a:highlight>
              </a:rPr>
              <a:t>// Outputs 100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CA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949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40C0F"/>
      </a:dk2>
      <a:lt2>
        <a:srgbClr val="F2F0EF"/>
      </a:lt2>
      <a:accent1>
        <a:srgbClr val="51303B"/>
      </a:accent1>
      <a:accent2>
        <a:srgbClr val="ABA299"/>
      </a:accent2>
      <a:accent3>
        <a:srgbClr val="475A6B"/>
      </a:accent3>
      <a:accent4>
        <a:srgbClr val="9A5853"/>
      </a:accent4>
      <a:accent5>
        <a:srgbClr val="A98E58"/>
      </a:accent5>
      <a:accent6>
        <a:srgbClr val="754C66"/>
      </a:accent6>
      <a:hlink>
        <a:srgbClr val="448593"/>
      </a:hlink>
      <a:folHlink>
        <a:srgbClr val="935E7A"/>
      </a:folHlink>
    </a:clrScheme>
    <a:fontScheme name="Custom 1">
      <a:majorFont>
        <a:latin typeface="Century Schoolbook"/>
        <a:ea typeface=""/>
        <a:cs typeface=""/>
      </a:majorFont>
      <a:minorFont>
        <a:latin typeface="Open Sans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36CA9F4A-BB34-428E-BF18-E0AFB26A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6093</TotalTime>
  <Words>3221</Words>
  <Application>Microsoft Office PowerPoint</Application>
  <PresentationFormat>Widescreen</PresentationFormat>
  <Paragraphs>812</Paragraphs>
  <Slides>57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Century Schoolbook</vt:lpstr>
      <vt:lpstr>Corbel</vt:lpstr>
      <vt:lpstr>Courier New</vt:lpstr>
      <vt:lpstr>Open Sans</vt:lpstr>
      <vt:lpstr>Headlines</vt:lpstr>
      <vt:lpstr>Introduction to object oriented programming using PHP</vt:lpstr>
      <vt:lpstr>Objectives</vt:lpstr>
      <vt:lpstr>Property defaults</vt:lpstr>
      <vt:lpstr>Property defaults</vt:lpstr>
      <vt:lpstr>Local Variables</vt:lpstr>
      <vt:lpstr>Parameters</vt:lpstr>
      <vt:lpstr>Pass By Value</vt:lpstr>
      <vt:lpstr>Global Variables</vt:lpstr>
      <vt:lpstr>The dangers of global</vt:lpstr>
      <vt:lpstr>Visibility/Access Control</vt:lpstr>
      <vt:lpstr>Public vs Private modifiers</vt:lpstr>
      <vt:lpstr>Public vs Private modifiers</vt:lpstr>
      <vt:lpstr>Public vs Private modifiers</vt:lpstr>
      <vt:lpstr>Example: private.php</vt:lpstr>
      <vt:lpstr>Accessor and Mutator Methods</vt:lpstr>
      <vt:lpstr>Example</vt:lpstr>
      <vt:lpstr>BankAccount.php</vt:lpstr>
      <vt:lpstr>Parent/Child Relationship</vt:lpstr>
      <vt:lpstr>extends keyword</vt:lpstr>
      <vt:lpstr>Inheritance Example</vt:lpstr>
      <vt:lpstr>Inheritance Example</vt:lpstr>
      <vt:lpstr>Inheritance Example</vt:lpstr>
      <vt:lpstr>Example 1: Employee.php</vt:lpstr>
      <vt:lpstr>Employee.php</vt:lpstr>
      <vt:lpstr>Inheritance Example</vt:lpstr>
      <vt:lpstr>Example 2:  HourlyEmployee.php SalariedEmployee.php</vt:lpstr>
      <vt:lpstr>Example 2</vt:lpstr>
      <vt:lpstr>Inheritance Example</vt:lpstr>
      <vt:lpstr>Inheritance Example</vt:lpstr>
      <vt:lpstr>Example 3:  Employee.php HourlyEmployee.php</vt:lpstr>
      <vt:lpstr>Example 3</vt:lpstr>
      <vt:lpstr>Example 3</vt:lpstr>
      <vt:lpstr>Example 3 Results</vt:lpstr>
      <vt:lpstr>Types of Inheritance</vt:lpstr>
      <vt:lpstr>Single Inheritance</vt:lpstr>
      <vt:lpstr>Multilevel Inheritance</vt:lpstr>
      <vt:lpstr>Hierarchical Inheritance</vt:lpstr>
      <vt:lpstr>Inheriting Constructors</vt:lpstr>
      <vt:lpstr>parent keyword</vt:lpstr>
      <vt:lpstr>Example 4:  Employee.php HourlyEmployee.php</vt:lpstr>
      <vt:lpstr>Example 4</vt:lpstr>
      <vt:lpstr>Example 4</vt:lpstr>
      <vt:lpstr>Example 4 Results</vt:lpstr>
      <vt:lpstr>Protected visibility</vt:lpstr>
      <vt:lpstr>Protected visibility</vt:lpstr>
      <vt:lpstr>OOP Review</vt:lpstr>
      <vt:lpstr>Parameter vs Argument</vt:lpstr>
      <vt:lpstr>Public vs Protected vs Private</vt:lpstr>
      <vt:lpstr>Application Programming Interface</vt:lpstr>
      <vt:lpstr>Information Hiding and Abstraction</vt:lpstr>
      <vt:lpstr>Encapsulation</vt:lpstr>
      <vt:lpstr>Encapsulation</vt:lpstr>
      <vt:lpstr>Introduction to Inheritance</vt:lpstr>
      <vt:lpstr>Introduction to Inheritance</vt:lpstr>
      <vt:lpstr>OOP terms</vt:lpstr>
      <vt:lpstr>OOP terms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Programming Concepts</dc:title>
  <dc:creator>SiD</dc:creator>
  <cp:lastModifiedBy>Nicholas Sylvestre</cp:lastModifiedBy>
  <cp:revision>818</cp:revision>
  <cp:lastPrinted>2016-07-11T12:09:47Z</cp:lastPrinted>
  <dcterms:created xsi:type="dcterms:W3CDTF">2016-07-03T01:57:56Z</dcterms:created>
  <dcterms:modified xsi:type="dcterms:W3CDTF">2019-07-31T23:52:34Z</dcterms:modified>
</cp:coreProperties>
</file>