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261" r:id="rId2"/>
    <p:sldId id="295" r:id="rId3"/>
    <p:sldId id="372" r:id="rId4"/>
    <p:sldId id="333" r:id="rId5"/>
    <p:sldId id="373" r:id="rId6"/>
    <p:sldId id="379" r:id="rId7"/>
    <p:sldId id="374" r:id="rId8"/>
    <p:sldId id="376" r:id="rId9"/>
    <p:sldId id="375" r:id="rId10"/>
    <p:sldId id="377" r:id="rId11"/>
    <p:sldId id="378" r:id="rId12"/>
    <p:sldId id="381" r:id="rId13"/>
    <p:sldId id="391" r:id="rId14"/>
    <p:sldId id="386" r:id="rId15"/>
    <p:sldId id="382" r:id="rId16"/>
    <p:sldId id="387" r:id="rId17"/>
    <p:sldId id="384" r:id="rId18"/>
    <p:sldId id="388" r:id="rId19"/>
    <p:sldId id="389" r:id="rId20"/>
    <p:sldId id="390" r:id="rId21"/>
    <p:sldId id="277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EFCF5"/>
    <a:srgbClr val="F2F0E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D5C079-F8F1-4996-A646-9F0A5C5CD3E5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AB886A-D7F0-49D9-BB6F-694EC40856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06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F01B42-AB72-44B8-96F7-97CD6A28FAD4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010348-7857-4269-BB25-263CF3036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6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3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697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4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90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5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693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6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13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11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38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12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68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13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004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14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46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20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38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17078"/>
            <a:ext cx="10667998" cy="6976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57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EFCF5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5760" algn="l"/>
              </a:tabLst>
              <a:defRPr sz="1000" baseline="0">
                <a:latin typeface="Courier New" panose="02070309020205020404" pitchFamily="49" charset="0"/>
              </a:defRPr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99" y="2059185"/>
            <a:ext cx="5342467" cy="3913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4467" y="2065903"/>
            <a:ext cx="5325530" cy="3906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7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69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87928"/>
            <a:ext cx="10667998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4" r:id="rId2"/>
    <p:sldLayoutId id="2147483759" r:id="rId3"/>
    <p:sldLayoutId id="2147483758" r:id="rId4"/>
    <p:sldLayoutId id="2147483763" r:id="rId5"/>
    <p:sldLayoutId id="2147483760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Introduction to object oriented programming using PHP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0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5045" y="3992648"/>
            <a:ext cx="430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 error: Class </a:t>
            </a:r>
            <a:r>
              <a:rPr lang="en-US" b="1" dirty="0"/>
              <a:t>Employee</a:t>
            </a:r>
            <a:r>
              <a:rPr lang="en-US" dirty="0"/>
              <a:t> is abstract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41" y="2607400"/>
            <a:ext cx="5451116" cy="12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1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Methods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Abstract classes are template versions of a parent class. By defining an abstract class, you can indicate the general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behaviour</a:t>
            </a:r>
            <a:r>
              <a:rPr lang="en-US" altLang="en-US" sz="2000" dirty="0">
                <a:ea typeface="ＭＳ Ｐゴシック" panose="020B0600070205080204" pitchFamily="34" charset="-128"/>
              </a:rPr>
              <a:t> that child classes should have. This is done using abstract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An abstract method forces a child class to define the implementation for methods within every class which inherits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Think of an abstract method as a contract between a parent class and child class which states:</a:t>
            </a:r>
          </a:p>
          <a:p>
            <a:pPr algn="ctr"/>
            <a:r>
              <a:rPr lang="en-US" sz="2000" dirty="0"/>
              <a:t>"I (child class) will implement all abstract methods defined within my parent class"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D0EA3F4-57F0-48C7-A606-4F2415B0FC1E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Methods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Let's revisit our record keeping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Both salaried employees and hourly employees are paid, however the way in which we calculate their pay is different.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Salaried employees are paid a constant wage regardless how many hours worked.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Hourly employees are paid depending upon the amount of hours worked.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create an abstract method within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class called </a:t>
            </a:r>
            <a:r>
              <a:rPr lang="en-US" altLang="en-US" sz="2000" b="1" i="1" dirty="0" err="1">
                <a:ea typeface="ＭＳ Ｐゴシック" panose="020B0600070205080204" pitchFamily="34" charset="-128"/>
              </a:rPr>
              <a:t>calculateWage</a:t>
            </a:r>
            <a:r>
              <a:rPr lang="en-US" altLang="en-US" sz="2000" dirty="0">
                <a:ea typeface="ＭＳ Ｐゴシック" panose="020B0600070205080204" pitchFamily="34" charset="-128"/>
              </a:rPr>
              <a:t> which requires any class which inherits it to define the body of the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D0EA3F4-57F0-48C7-A606-4F2415B0FC1E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9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Methods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In PHP, abstract methods begin with the keyword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abstract</a:t>
            </a:r>
            <a:r>
              <a:rPr lang="en-US" altLang="en-US" sz="2000" dirty="0">
                <a:ea typeface="ＭＳ Ｐゴシック" panose="020B0600070205080204" pitchFamily="34" charset="-128"/>
              </a:rPr>
              <a:t> followed by the method signature.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There are a few rules when working with abstract methods: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Only an abstract class may contain abstract methods.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Abstract methods have a signature, but no method body</a:t>
            </a:r>
          </a:p>
          <a:p>
            <a:pPr marL="1485900" lvl="2" indent="-342900"/>
            <a:r>
              <a:rPr lang="en-US" altLang="en-US" sz="1400" dirty="0">
                <a:ea typeface="ＭＳ Ｐゴシック" panose="020B0600070205080204" pitchFamily="34" charset="-128"/>
              </a:rPr>
              <a:t>The child classes are then responsible for defining the actual implementations of those methods.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Abstract methods may only have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protected</a:t>
            </a:r>
            <a:r>
              <a:rPr lang="en-US" altLang="en-US" sz="1600" dirty="0">
                <a:ea typeface="ＭＳ Ｐゴシック" panose="020B0600070205080204" pitchFamily="34" charset="-128"/>
              </a:rPr>
              <a:t> or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public</a:t>
            </a:r>
            <a:r>
              <a:rPr lang="en-US" altLang="en-US" sz="1600" dirty="0">
                <a:ea typeface="ＭＳ Ｐゴシック" panose="020B0600070205080204" pitchFamily="34" charset="-128"/>
              </a:rPr>
              <a:t> visibility.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D0EA3F4-57F0-48C7-A606-4F2415B0FC1E}" type="slidenum">
              <a:rPr lang="en-US"/>
              <a:t>13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93470" y="2209215"/>
            <a:ext cx="5005057" cy="1605961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&lt;?php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abstract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Employee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abstract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calculateWage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?&gt;</a:t>
            </a:r>
            <a:endParaRPr lang="en-CA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079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Record Keeping Example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Steps to implement abstract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Move the </a:t>
            </a:r>
            <a:r>
              <a:rPr lang="en-US" altLang="en-US" sz="2000" b="1" i="1" dirty="0" err="1">
                <a:ea typeface="ＭＳ Ｐゴシック" panose="020B0600070205080204" pitchFamily="34" charset="-128"/>
              </a:rPr>
              <a:t>wageRate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property to the abstract class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Move the getter and setter methods for </a:t>
            </a:r>
            <a:r>
              <a:rPr lang="en-US" altLang="en-US" sz="2000" b="1" i="1" dirty="0" err="1">
                <a:ea typeface="ＭＳ Ｐゴシック" panose="020B0600070205080204" pitchFamily="34" charset="-128"/>
              </a:rPr>
              <a:t>wageRate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Modify the constructor for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Employee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 to initialize the </a:t>
            </a:r>
            <a:r>
              <a:rPr lang="en-US" altLang="en-US" sz="2000" b="1" i="1" dirty="0" err="1">
                <a:ea typeface="ＭＳ Ｐゴシック" panose="020B0600070205080204" pitchFamily="34" charset="-128"/>
              </a:rPr>
              <a:t>wageRate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property.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Create an abstract method called </a:t>
            </a:r>
            <a:r>
              <a:rPr lang="en-US" altLang="en-US" sz="2000" b="1" i="1" dirty="0" err="1">
                <a:ea typeface="ＭＳ Ｐゴシック" panose="020B0600070205080204" pitchFamily="34" charset="-128"/>
              </a:rPr>
              <a:t>calculateWage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in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class.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Since the steps to calculate wage differ between salaried employees and hourly employees, we’ll define them in the child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Within the two child classes,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HourlyEmployee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SalariedEmployee</a:t>
            </a:r>
            <a:r>
              <a:rPr lang="en-US" altLang="en-US" sz="2000" dirty="0">
                <a:ea typeface="ＭＳ Ｐゴシック" panose="020B0600070205080204" pitchFamily="34" charset="-128"/>
              </a:rPr>
              <a:t>, define the method body for </a:t>
            </a:r>
            <a:r>
              <a:rPr lang="en-US" altLang="en-US" sz="2000" b="1" i="1" dirty="0" err="1">
                <a:ea typeface="ＭＳ Ｐゴシック" panose="020B0600070205080204" pitchFamily="34" charset="-128"/>
              </a:rPr>
              <a:t>calculateWage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D0EA3F4-57F0-48C7-A606-4F2415B0FC1E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5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6:</a:t>
            </a:r>
            <a:br>
              <a:rPr lang="en-US" dirty="0"/>
            </a:br>
            <a:r>
              <a:rPr lang="en-US" dirty="0" err="1"/>
              <a:t>Employee.php</a:t>
            </a:r>
            <a:br>
              <a:rPr lang="en-US" dirty="0"/>
            </a:br>
            <a:r>
              <a:rPr lang="en-US" dirty="0" err="1"/>
              <a:t>hourlyEmployee.php</a:t>
            </a:r>
            <a:br>
              <a:rPr lang="en-US" dirty="0"/>
            </a:br>
            <a:r>
              <a:rPr lang="en-US" dirty="0" err="1"/>
              <a:t>salariedEmployee.php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9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9"/>
            <a:ext cx="5005057" cy="4219664"/>
          </a:xfrm>
        </p:spPr>
        <p:txBody>
          <a:bodyPr>
            <a:noAutofit/>
          </a:bodyPr>
          <a:lstStyle/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abstract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$wage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hireDate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wage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getWage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setWage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wage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29609" y="1387927"/>
            <a:ext cx="5400390" cy="4219665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abstract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calculateWage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getName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name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setName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getHireDate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hireDate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setHireDate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hireDate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8000"/>
                </a:solidFill>
                <a:highlight>
                  <a:srgbClr val="FEFCF5"/>
                </a:highlight>
              </a:rPr>
              <a:t>//End of Employee Class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016910" y="5738219"/>
            <a:ext cx="175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Employee.php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896069" y="1579434"/>
            <a:ext cx="6175858" cy="563402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Brace 7"/>
          <p:cNvSpPr/>
          <p:nvPr/>
        </p:nvSpPr>
        <p:spPr>
          <a:xfrm>
            <a:off x="9960507" y="1738913"/>
            <a:ext cx="233926" cy="244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0194433" y="1579434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defined </a:t>
            </a:r>
          </a:p>
          <a:p>
            <a:r>
              <a:rPr lang="en-US" dirty="0"/>
              <a:t>in all child classes.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830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9"/>
            <a:ext cx="5005057" cy="4219664"/>
          </a:xfrm>
        </p:spPr>
        <p:txBody>
          <a:bodyPr>
            <a:noAutofit/>
          </a:bodyPr>
          <a:lstStyle/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200" dirty="0" err="1">
                <a:solidFill>
                  <a:srgbClr val="808080"/>
                </a:solidFill>
                <a:highlight>
                  <a:srgbClr val="FEFCF5"/>
                </a:highlight>
              </a:rPr>
              <a:t>Employee.php</a:t>
            </a:r>
            <a:r>
              <a:rPr lang="en-CA" sz="1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HourlyEmployee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 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parent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                     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hours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calculateWage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getWage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hours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getHours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29609" y="1387927"/>
            <a:ext cx="5400390" cy="4219665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setHours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hours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200" dirty="0">
                <a:solidFill>
                  <a:srgbClr val="008000"/>
                </a:solidFill>
                <a:highlight>
                  <a:srgbClr val="FEFCF5"/>
                </a:highlight>
              </a:rPr>
              <a:t>//End of </a:t>
            </a:r>
            <a:r>
              <a:rPr lang="en-CA" sz="1200" dirty="0" err="1">
                <a:solidFill>
                  <a:srgbClr val="008000"/>
                </a:solidFill>
                <a:highlight>
                  <a:srgbClr val="FEFCF5"/>
                </a:highlight>
              </a:rPr>
              <a:t>HourlyEmployee</a:t>
            </a:r>
            <a:r>
              <a:rPr lang="en-CA" sz="1200" dirty="0">
                <a:solidFill>
                  <a:srgbClr val="008000"/>
                </a:solidFill>
                <a:highlight>
                  <a:srgbClr val="FEFCF5"/>
                </a:highlight>
              </a:rPr>
              <a:t> Class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8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8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$joe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HourlyEmployee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"Joe"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"07/01/2011"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EFCF5"/>
                </a:highlight>
              </a:rPr>
              <a:t>40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EFCF5"/>
                </a:highlight>
              </a:rPr>
              <a:t>40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"Joe's wage is "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$joe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calculateWage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8627" y="5738219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HourlyEmployee.php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30864" y="4128381"/>
            <a:ext cx="5667469" cy="58847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Brace 7"/>
          <p:cNvSpPr/>
          <p:nvPr/>
        </p:nvSpPr>
        <p:spPr>
          <a:xfrm>
            <a:off x="5315530" y="4221018"/>
            <a:ext cx="697287" cy="351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5915124" y="4099452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defined </a:t>
            </a:r>
          </a:p>
          <a:p>
            <a:r>
              <a:rPr lang="en-US" dirty="0"/>
              <a:t>in all child classes.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431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9"/>
            <a:ext cx="10667998" cy="4219664"/>
          </a:xfrm>
        </p:spPr>
        <p:txBody>
          <a:bodyPr>
            <a:noAutofit/>
          </a:bodyPr>
          <a:lstStyle/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200" dirty="0" err="1">
                <a:solidFill>
                  <a:srgbClr val="808080"/>
                </a:solidFill>
                <a:highlight>
                  <a:srgbClr val="FEFCF5"/>
                </a:highlight>
              </a:rPr>
              <a:t>Employee.php</a:t>
            </a:r>
            <a:r>
              <a:rPr lang="en-CA" sz="1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SalariedEmployee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parent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calculateWage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getWage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$bob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SalariedEmployee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"Bob"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"08/01/2010"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EFCF5"/>
                </a:highlight>
              </a:rPr>
              <a:t>2400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"Bob's wage is "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$bob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calculateWage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1673" y="5738221"/>
            <a:ext cx="319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SalariedEmployee.php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362140" y="3203523"/>
            <a:ext cx="5667469" cy="58847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29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6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1945" y="2131223"/>
            <a:ext cx="351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</a:t>
            </a:r>
            <a:r>
              <a:rPr lang="en-US" dirty="0" err="1"/>
              <a:t>hourlyEmployee.php</a:t>
            </a:r>
            <a:endParaRPr lang="en-US" dirty="0"/>
          </a:p>
          <a:p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549480" y="4109385"/>
            <a:ext cx="354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</a:t>
            </a:r>
            <a:r>
              <a:rPr lang="en-US" dirty="0" err="1"/>
              <a:t>salariedEmployee.php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03" y="1795211"/>
            <a:ext cx="2831554" cy="1041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61" y="3929204"/>
            <a:ext cx="2767332" cy="729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98894" y="5319320"/>
            <a:ext cx="79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method used to calculate wage is different between child classes.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64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Abstract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Abstract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2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Methods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 final 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The advantage to using abstract methods in this situation is that any new class which is created and extends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class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must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contain a method named </a:t>
            </a:r>
            <a:r>
              <a:rPr lang="en-US" altLang="en-US" sz="2000" b="1" i="1" dirty="0" err="1">
                <a:ea typeface="ＭＳ Ｐゴシック" panose="020B0600070205080204" pitchFamily="34" charset="-128"/>
              </a:rPr>
              <a:t>calculateWage</a:t>
            </a:r>
            <a:r>
              <a:rPr lang="en-US" altLang="en-US" sz="2000" dirty="0">
                <a:ea typeface="ＭＳ Ｐゴシック" panose="020B0600070205080204" pitchFamily="34" charset="-128"/>
              </a:rPr>
              <a:t>, which will have its own unique implementation.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D0EA3F4-57F0-48C7-A606-4F2415B0FC1E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0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28" y="5305934"/>
            <a:ext cx="10667998" cy="603315"/>
          </a:xfrm>
        </p:spPr>
        <p:txBody>
          <a:bodyPr>
            <a:normAutofit/>
          </a:bodyPr>
          <a:lstStyle/>
          <a:p>
            <a:r>
              <a:rPr lang="en-US" dirty="0"/>
              <a:t>The end of </a:t>
            </a:r>
            <a:r>
              <a:rPr lang="en-US"/>
              <a:t>Lecture 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 4 Review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87928"/>
            <a:ext cx="6484848" cy="469709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Let’s take a look at where we left of in our last lecture: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We created a parent class called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class: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Contains 2 properties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Getter &amp; setter methods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A constructor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We created two child classes;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HourlyEmployee</a:t>
            </a:r>
            <a:r>
              <a:rPr lang="en-US" altLang="en-US" sz="2000" dirty="0">
                <a:ea typeface="ＭＳ Ｐゴシック" panose="020B0600070205080204" pitchFamily="34" charset="-128"/>
              </a:rPr>
              <a:t> &amp;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SalariedEmployee</a:t>
            </a: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ea typeface="ＭＳ Ｐゴシック" panose="020B0600070205080204" pitchFamily="34" charset="-128"/>
              </a:rPr>
              <a:t>HourlyEmployee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class: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Contains 2 properties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Getter &amp; setter methods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A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78AC48B-C2C9-4E52-B931-391AAB4C0203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55682"/>
              </p:ext>
            </p:extLst>
          </p:nvPr>
        </p:nvGraphicFramePr>
        <p:xfrm>
          <a:off x="8474044" y="1257300"/>
          <a:ext cx="2016224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hireDate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__construct()</a:t>
                      </a:r>
                    </a:p>
                    <a:p>
                      <a:r>
                        <a:rPr lang="en-US" dirty="0"/>
                        <a:t>setName()</a:t>
                      </a:r>
                    </a:p>
                    <a:p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setHireDate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getHireDate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95867"/>
              </p:ext>
            </p:extLst>
          </p:nvPr>
        </p:nvGraphicFramePr>
        <p:xfrm>
          <a:off x="7246848" y="4037292"/>
          <a:ext cx="2111245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HourlyEmployee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wageRate</a:t>
                      </a:r>
                      <a:endParaRPr lang="en-US" dirty="0"/>
                    </a:p>
                    <a:p>
                      <a:r>
                        <a:rPr lang="en-US" baseline="0" dirty="0"/>
                        <a:t>hours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__construct()</a:t>
                      </a:r>
                    </a:p>
                    <a:p>
                      <a:r>
                        <a:rPr lang="en-US" dirty="0" err="1"/>
                        <a:t>calculateWage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setHours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getHours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8302470" y="3731260"/>
            <a:ext cx="1179686" cy="306032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68394"/>
              </p:ext>
            </p:extLst>
          </p:nvPr>
        </p:nvGraphicFramePr>
        <p:xfrm>
          <a:off x="9666112" y="4037292"/>
          <a:ext cx="2252923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SalariedEmployee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11" idx="0"/>
            <a:endCxn id="5" idx="2"/>
          </p:cNvCxnSpPr>
          <p:nvPr/>
        </p:nvCxnSpPr>
        <p:spPr>
          <a:xfrm flipH="1" flipV="1">
            <a:off x="9482156" y="3731260"/>
            <a:ext cx="1310417" cy="306032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1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Classes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In some situations where inheritance applies, it would </a:t>
            </a:r>
            <a:r>
              <a:rPr lang="en-US" altLang="en-US" b="1" dirty="0">
                <a:ea typeface="ＭＳ Ｐゴシック" panose="020B0600070205080204" pitchFamily="34" charset="-128"/>
              </a:rPr>
              <a:t>never</a:t>
            </a:r>
            <a:r>
              <a:rPr lang="en-US" altLang="en-US" dirty="0">
                <a:ea typeface="ＭＳ Ｐゴシック" panose="020B0600070205080204" pitchFamily="34" charset="-128"/>
              </a:rPr>
              <a:t> be appropriate to create an instance of a parent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For example: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Both salaried workers and hourly workers are in reality an employee.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That is, an employee must be either a salaried worker or an hourly worker.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In such cases, it would be more appropriate to define an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abstract</a:t>
            </a:r>
            <a:r>
              <a:rPr lang="en-US" altLang="en-US" dirty="0">
                <a:ea typeface="ＭＳ Ｐゴシック" panose="020B0600070205080204" pitchFamily="34" charset="-128"/>
              </a:rPr>
              <a:t> parent class.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D0EA3F4-57F0-48C7-A606-4F2415B0FC1E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0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Classes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Abstract classes are meant to be extended, then instances of the extended class may be created.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An abstract class can only be used to derive more specialized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Abstract classes differ from normal classes in that attempting to create an object of an abstract class’s type results in a fatal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In PHP, you define an abstract class by including the keyword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abstract</a:t>
            </a:r>
            <a:r>
              <a:rPr lang="en-US" altLang="en-US" sz="2000" dirty="0">
                <a:ea typeface="ＭＳ Ｐゴシック" panose="020B0600070205080204" pitchFamily="34" charset="-128"/>
              </a:rPr>
              <a:t> in front of the class definition: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D0EA3F4-57F0-48C7-A606-4F2415B0FC1E}" type="slidenum">
              <a:rPr lang="en-US"/>
              <a:t>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93470" y="4609688"/>
            <a:ext cx="5005057" cy="1475333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&lt;?php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abstract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Employee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?&gt;</a:t>
            </a:r>
            <a:endParaRPr lang="en-CA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588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Let’s convert the 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3200" dirty="0">
                <a:ea typeface="ＭＳ Ｐゴシック" panose="020B0600070205080204" pitchFamily="34" charset="-128"/>
              </a:rPr>
              <a:t> class to an 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abstract</a:t>
            </a:r>
            <a:r>
              <a:rPr lang="en-US" altLang="en-US" sz="3200" dirty="0">
                <a:ea typeface="ＭＳ Ｐゴシック" panose="020B0600070205080204" pitchFamily="34" charset="-128"/>
              </a:rPr>
              <a:t> class…</a:t>
            </a:r>
            <a:endParaRPr lang="en-CA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A3F4-57F0-48C7-A606-4F2415B0FC1E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4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5:</a:t>
            </a:r>
            <a:br>
              <a:rPr lang="en-US" dirty="0"/>
            </a:br>
            <a:r>
              <a:rPr lang="en-US" dirty="0" err="1"/>
              <a:t>Employee.php</a:t>
            </a:r>
            <a:br>
              <a:rPr lang="en-US" dirty="0"/>
            </a:br>
            <a:r>
              <a:rPr lang="en-US" dirty="0" err="1"/>
              <a:t>hourlyEmployee.php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9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10228907" cy="4219664"/>
          </a:xfrm>
        </p:spPr>
        <p:txBody>
          <a:bodyPr>
            <a:normAutofit/>
          </a:bodyPr>
          <a:lstStyle/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abstract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hireDate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</a:p>
          <a:p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	 ... (Rest of code)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8000"/>
                </a:solidFill>
                <a:highlight>
                  <a:srgbClr val="FEFCF5"/>
                </a:highlight>
              </a:rPr>
              <a:t>//End of Employee Class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8481" y="5614484"/>
            <a:ext cx="173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Employee.php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52261" y="1819746"/>
            <a:ext cx="3648548" cy="398353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95999" y="1695756"/>
            <a:ext cx="453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can never directly create an instance of type </a:t>
            </a:r>
            <a:r>
              <a:rPr lang="en-US" b="1" dirty="0">
                <a:solidFill>
                  <a:srgbClr val="FF0000"/>
                </a:solidFill>
              </a:rPr>
              <a:t>Employee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9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9"/>
            <a:ext cx="5005057" cy="4219664"/>
          </a:xfrm>
        </p:spPr>
        <p:txBody>
          <a:bodyPr>
            <a:noAutofit/>
          </a:bodyPr>
          <a:lstStyle/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200" dirty="0" err="1">
                <a:solidFill>
                  <a:srgbClr val="808080"/>
                </a:solidFill>
                <a:highlight>
                  <a:srgbClr val="FEFCF5"/>
                </a:highlight>
              </a:rPr>
              <a:t>Employee.php</a:t>
            </a:r>
            <a:r>
              <a:rPr lang="en-CA" sz="1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HourlyEmployee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 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parent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hours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calculateWage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hours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getWageRate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29609" y="1387927"/>
            <a:ext cx="5400390" cy="4219665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setWageRate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getHours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setHours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hours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200" dirty="0">
                <a:solidFill>
                  <a:srgbClr val="008000"/>
                </a:solidFill>
                <a:highlight>
                  <a:srgbClr val="FEFCF5"/>
                </a:highlight>
              </a:rPr>
              <a:t>//End of </a:t>
            </a:r>
            <a:r>
              <a:rPr lang="en-CA" sz="1200" dirty="0" err="1">
                <a:solidFill>
                  <a:srgbClr val="008000"/>
                </a:solidFill>
                <a:highlight>
                  <a:srgbClr val="FEFCF5"/>
                </a:highlight>
              </a:rPr>
              <a:t>HourlyEmployee</a:t>
            </a:r>
            <a:r>
              <a:rPr lang="en-CA" sz="1200" dirty="0">
                <a:solidFill>
                  <a:srgbClr val="008000"/>
                </a:solidFill>
                <a:highlight>
                  <a:srgbClr val="FEFCF5"/>
                </a:highlight>
              </a:rPr>
              <a:t> Class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8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EFCF5"/>
                </a:highlight>
              </a:rPr>
              <a:t>// NOT ALLOWED (Employee class is abstract)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$bill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Employee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"Bill"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"08/02/2007"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8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$joe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HourlyEmployee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"Joe"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"07/01/2011"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EFCF5"/>
                </a:highlight>
              </a:rPr>
              <a:t>40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EFCF5"/>
                </a:highlight>
              </a:rPr>
              <a:t>40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var_dump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$joe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02057" y="5738219"/>
            <a:ext cx="241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HourlyEmployee.php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911913" y="3693814"/>
            <a:ext cx="5667469" cy="58847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99217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Custom 1">
      <a:majorFont>
        <a:latin typeface="Century Schoolbook"/>
        <a:ea typeface=""/>
        <a:cs typeface=""/>
      </a:majorFont>
      <a:minorFont>
        <a:latin typeface="Open Sans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17954</TotalTime>
  <Words>1515</Words>
  <Application>Microsoft Office PowerPoint</Application>
  <PresentationFormat>Widescreen</PresentationFormat>
  <Paragraphs>304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Corbel</vt:lpstr>
      <vt:lpstr>Courier New</vt:lpstr>
      <vt:lpstr>Open Sans</vt:lpstr>
      <vt:lpstr>Headlines</vt:lpstr>
      <vt:lpstr>Introduction to object oriented programming using PHP</vt:lpstr>
      <vt:lpstr>Objectives</vt:lpstr>
      <vt:lpstr>Example 4 Review</vt:lpstr>
      <vt:lpstr>Abstract Classes</vt:lpstr>
      <vt:lpstr>Abstract Classes</vt:lpstr>
      <vt:lpstr>Let’s convert the Employee class to an abstract class…</vt:lpstr>
      <vt:lpstr>Example 5: Employee.php hourlyEmployee.php</vt:lpstr>
      <vt:lpstr>Example 5</vt:lpstr>
      <vt:lpstr>Example 5</vt:lpstr>
      <vt:lpstr>Example 5 Results</vt:lpstr>
      <vt:lpstr>Abstract Methods</vt:lpstr>
      <vt:lpstr>Abstract Methods</vt:lpstr>
      <vt:lpstr>Abstract Methods</vt:lpstr>
      <vt:lpstr>Record Keeping Example</vt:lpstr>
      <vt:lpstr>Example 6: Employee.php hourlyEmployee.php salariedEmployee.php</vt:lpstr>
      <vt:lpstr>Example 6</vt:lpstr>
      <vt:lpstr>Example 6</vt:lpstr>
      <vt:lpstr>Example 6</vt:lpstr>
      <vt:lpstr>Example 6 Results</vt:lpstr>
      <vt:lpstr>Abstract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 Concepts</dc:title>
  <dc:creator>SiD</dc:creator>
  <cp:lastModifiedBy>Nicholas Sylvestre</cp:lastModifiedBy>
  <cp:revision>1191</cp:revision>
  <cp:lastPrinted>2016-07-11T12:09:47Z</cp:lastPrinted>
  <dcterms:created xsi:type="dcterms:W3CDTF">2016-07-03T01:57:56Z</dcterms:created>
  <dcterms:modified xsi:type="dcterms:W3CDTF">2022-08-29T17:15:02Z</dcterms:modified>
</cp:coreProperties>
</file>