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45"/>
  </p:notesMasterIdLst>
  <p:handoutMasterIdLst>
    <p:handoutMasterId r:id="rId46"/>
  </p:handoutMasterIdLst>
  <p:sldIdLst>
    <p:sldId id="261" r:id="rId2"/>
    <p:sldId id="295" r:id="rId3"/>
    <p:sldId id="359" r:id="rId4"/>
    <p:sldId id="397" r:id="rId5"/>
    <p:sldId id="396" r:id="rId6"/>
    <p:sldId id="373" r:id="rId7"/>
    <p:sldId id="374" r:id="rId8"/>
    <p:sldId id="375" r:id="rId9"/>
    <p:sldId id="376" r:id="rId10"/>
    <p:sldId id="377" r:id="rId11"/>
    <p:sldId id="379" r:id="rId12"/>
    <p:sldId id="296" r:id="rId13"/>
    <p:sldId id="297" r:id="rId14"/>
    <p:sldId id="298" r:id="rId15"/>
    <p:sldId id="299" r:id="rId16"/>
    <p:sldId id="300" r:id="rId17"/>
    <p:sldId id="301" r:id="rId18"/>
    <p:sldId id="302" r:id="rId19"/>
    <p:sldId id="303" r:id="rId20"/>
    <p:sldId id="304" r:id="rId21"/>
    <p:sldId id="308" r:id="rId22"/>
    <p:sldId id="395" r:id="rId23"/>
    <p:sldId id="306" r:id="rId24"/>
    <p:sldId id="307" r:id="rId25"/>
    <p:sldId id="378" r:id="rId26"/>
    <p:sldId id="360" r:id="rId27"/>
    <p:sldId id="361" r:id="rId28"/>
    <p:sldId id="393" r:id="rId29"/>
    <p:sldId id="310" r:id="rId30"/>
    <p:sldId id="394" r:id="rId31"/>
    <p:sldId id="311" r:id="rId32"/>
    <p:sldId id="313" r:id="rId33"/>
    <p:sldId id="312" r:id="rId34"/>
    <p:sldId id="314" r:id="rId35"/>
    <p:sldId id="385" r:id="rId36"/>
    <p:sldId id="388" r:id="rId37"/>
    <p:sldId id="386" r:id="rId38"/>
    <p:sldId id="387" r:id="rId39"/>
    <p:sldId id="389" r:id="rId40"/>
    <p:sldId id="390" r:id="rId41"/>
    <p:sldId id="391" r:id="rId42"/>
    <p:sldId id="392" r:id="rId43"/>
    <p:sldId id="277" r:id="rId4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CF5"/>
    <a:srgbClr val="FF9900"/>
    <a:srgbClr val="F2F0EF"/>
    <a:srgbClr val="9393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660"/>
  </p:normalViewPr>
  <p:slideViewPr>
    <p:cSldViewPr snapToGrid="0">
      <p:cViewPr varScale="1">
        <p:scale>
          <a:sx n="109" d="100"/>
          <a:sy n="109" d="100"/>
        </p:scale>
        <p:origin x="126" y="1092"/>
      </p:cViewPr>
      <p:guideLst/>
    </p:cSldViewPr>
  </p:slideViewPr>
  <p:notesTextViewPr>
    <p:cViewPr>
      <p:scale>
        <a:sx n="1" d="1"/>
        <a:sy n="1" d="1"/>
      </p:scale>
      <p:origin x="0" y="0"/>
    </p:cViewPr>
  </p:notesTextViewPr>
  <p:notesViewPr>
    <p:cSldViewPr snapToGrid="0">
      <p:cViewPr varScale="1">
        <p:scale>
          <a:sx n="86" d="100"/>
          <a:sy n="86" d="100"/>
        </p:scale>
        <p:origin x="3786"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ABD5C079-F8F1-4996-A646-9F0A5C5CD3E5}" type="datetimeFigureOut">
              <a:rPr lang="en-US" smtClean="0"/>
              <a:t>7/21/2022</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ADAB886A-D7F0-49D9-BB6F-694EC40856C1}" type="slidenum">
              <a:rPr lang="en-US" smtClean="0"/>
              <a:t>‹#›</a:t>
            </a:fld>
            <a:endParaRPr lang="en-US" dirty="0"/>
          </a:p>
        </p:txBody>
      </p:sp>
    </p:spTree>
    <p:extLst>
      <p:ext uri="{BB962C8B-B14F-4D97-AF65-F5344CB8AC3E}">
        <p14:creationId xmlns:p14="http://schemas.microsoft.com/office/powerpoint/2010/main" val="32404061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0F01B42-AB72-44B8-96F7-97CD6A28FAD4}" type="datetimeFigureOut">
              <a:rPr lang="en-US" smtClean="0"/>
              <a:t>7/21/2022</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0010348-7857-4269-BB25-263CF30367F2}" type="slidenum">
              <a:rPr lang="en-US" smtClean="0"/>
              <a:t>‹#›</a:t>
            </a:fld>
            <a:endParaRPr lang="en-US" dirty="0"/>
          </a:p>
        </p:txBody>
      </p:sp>
    </p:spTree>
    <p:extLst>
      <p:ext uri="{BB962C8B-B14F-4D97-AF65-F5344CB8AC3E}">
        <p14:creationId xmlns:p14="http://schemas.microsoft.com/office/powerpoint/2010/main" val="3555368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BFFEA6-FD0A-418C-BE47-3DCCF1ED53BD}" type="slidenum">
              <a:rPr lang="en-US" smtClean="0"/>
              <a:t>‹#›</a:t>
            </a:fld>
            <a:endParaRPr lang="en-US" dirty="0"/>
          </a:p>
        </p:txBody>
      </p:sp>
    </p:spTree>
    <p:extLst>
      <p:ext uri="{BB962C8B-B14F-4D97-AF65-F5344CB8AC3E}">
        <p14:creationId xmlns:p14="http://schemas.microsoft.com/office/powerpoint/2010/main" val="3007863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Example">
    <p:spTree>
      <p:nvGrpSpPr>
        <p:cNvPr id="1" name=""/>
        <p:cNvGrpSpPr/>
        <p:nvPr/>
      </p:nvGrpSpPr>
      <p:grpSpPr>
        <a:xfrm>
          <a:off x="0" y="0"/>
          <a:ext cx="0" cy="0"/>
          <a:chOff x="0" y="0"/>
          <a:chExt cx="0" cy="0"/>
        </a:xfrm>
      </p:grpSpPr>
      <p:sp>
        <p:nvSpPr>
          <p:cNvPr id="2" name="Title 1"/>
          <p:cNvSpPr>
            <a:spLocks noGrp="1"/>
          </p:cNvSpPr>
          <p:nvPr>
            <p:ph type="title"/>
          </p:nvPr>
        </p:nvSpPr>
        <p:spPr>
          <a:xfrm>
            <a:off x="762000" y="2617078"/>
            <a:ext cx="10667998" cy="697622"/>
          </a:xfrm>
        </p:spPr>
        <p:txBody>
          <a:bodyPr/>
          <a:lstStyle>
            <a:lvl1pPr algn="ctr">
              <a:defRPr/>
            </a:lvl1pPr>
          </a:lstStyle>
          <a:p>
            <a:r>
              <a:rPr lang="en-US" dirty="0"/>
              <a:t>Click to edit Master title style</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BFFEA6-FD0A-418C-BE47-3DCCF1ED53BD}" type="slidenum">
              <a:rPr lang="en-US" smtClean="0"/>
              <a:t>‹#›</a:t>
            </a:fld>
            <a:endParaRPr lang="en-US" dirty="0"/>
          </a:p>
        </p:txBody>
      </p:sp>
    </p:spTree>
    <p:extLst>
      <p:ext uri="{BB962C8B-B14F-4D97-AF65-F5344CB8AC3E}">
        <p14:creationId xmlns:p14="http://schemas.microsoft.com/office/powerpoint/2010/main" val="4197214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all" baseline="0">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accent1"/>
                </a:solidFill>
              </a:defRPr>
            </a:lvl1pPr>
          </a:lstStyle>
          <a:p>
            <a:endParaRPr lang="en-US" dirty="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57BFFEA6-FD0A-418C-BE47-3DCCF1ED53BD}" type="slidenum">
              <a:rPr lang="en-US" smtClean="0"/>
              <a:t>‹#›</a:t>
            </a:fld>
            <a:endParaRPr lang="en-US" dirty="0"/>
          </a:p>
        </p:txBody>
      </p:sp>
      <p:cxnSp>
        <p:nvCxnSpPr>
          <p:cNvPr id="10" name="Straight Connector 9" title="Horizontal Rule Line"/>
          <p:cNvCxnSpPr/>
          <p:nvPr/>
        </p:nvCxnSpPr>
        <p:spPr>
          <a:xfrm flipH="1">
            <a:off x="1" y="6178167"/>
            <a:ext cx="10244326"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5757192"/>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0" indent="0">
              <a:buNone/>
              <a:defRPr/>
            </a:lvl1pPr>
            <a:lvl2pPr marL="685800" indent="-283464">
              <a:buFont typeface="Open Sans" panose="020B0606030504020204" pitchFamily="34" charset="0"/>
              <a:buChar char="–"/>
              <a:defRPr/>
            </a:lvl2pPr>
            <a:lvl3pPr marL="1143000" indent="-283464">
              <a:buFont typeface="Arial" panose="020B0604020202020204" pitchFamily="34" charset="0"/>
              <a:buChar char="•"/>
              <a:defRPr/>
            </a:lvl3pPr>
            <a:lvl4pPr marL="1600200" indent="-283464">
              <a:buFont typeface="Open Sans" panose="020B0606030504020204" pitchFamily="34" charset="0"/>
              <a:buChar char="–"/>
              <a:defRPr/>
            </a:lvl4pPr>
            <a:lvl5pPr marL="2057400" indent="-283464">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BFFEA6-FD0A-418C-BE47-3DCCF1ED53BD}" type="slidenum">
              <a:rPr lang="en-US" smtClean="0"/>
              <a:t>‹#›</a:t>
            </a:fld>
            <a:endParaRPr lang="en-US" dirty="0"/>
          </a:p>
        </p:txBody>
      </p:sp>
    </p:spTree>
    <p:extLst>
      <p:ext uri="{BB962C8B-B14F-4D97-AF65-F5344CB8AC3E}">
        <p14:creationId xmlns:p14="http://schemas.microsoft.com/office/powerpoint/2010/main" val="2809576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de Examp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solidFill>
            <a:srgbClr val="FEFCF5"/>
          </a:solidFill>
        </p:spPr>
        <p:txBody>
          <a:bodyPr>
            <a:normAutofit/>
          </a:bodyPr>
          <a:lstStyle>
            <a:lvl1pPr marL="0" indent="0">
              <a:lnSpc>
                <a:spcPct val="100000"/>
              </a:lnSpc>
              <a:spcBef>
                <a:spcPts val="0"/>
              </a:spcBef>
              <a:buNone/>
              <a:tabLst>
                <a:tab pos="365760" algn="l"/>
              </a:tabLst>
              <a:defRPr sz="1000" baseline="0">
                <a:latin typeface="Courier New" panose="02070309020205020404" pitchFamily="49" charset="0"/>
              </a:defRPr>
            </a:lvl1pPr>
            <a:lvl2pPr marL="685800" indent="-283464">
              <a:buFont typeface="Open Sans" panose="020B0606030504020204" pitchFamily="34" charset="0"/>
              <a:buChar char="–"/>
              <a:defRPr/>
            </a:lvl2pPr>
            <a:lvl3pPr marL="1143000" indent="-283464">
              <a:buFont typeface="Arial" panose="020B0604020202020204" pitchFamily="34" charset="0"/>
              <a:buChar char="•"/>
              <a:defRPr/>
            </a:lvl3pPr>
            <a:lvl4pPr marL="1600200" indent="-283464">
              <a:buFont typeface="Open Sans" panose="020B0606030504020204" pitchFamily="34" charset="0"/>
              <a:buChar char="–"/>
              <a:defRPr/>
            </a:lvl4pPr>
            <a:lvl5pPr marL="2057400" indent="-283464">
              <a:buFont typeface="Arial" panose="020B0604020202020204" pitchFamily="34" charset="0"/>
              <a:buChar char="•"/>
              <a:defRPr/>
            </a:lvl5pPr>
          </a:lstStyle>
          <a:p>
            <a:pPr lvl="0"/>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BFFEA6-FD0A-418C-BE47-3DCCF1ED53BD}" type="slidenum">
              <a:rPr lang="en-US" smtClean="0"/>
              <a:t>‹#›</a:t>
            </a:fld>
            <a:endParaRPr lang="en-US" dirty="0"/>
          </a:p>
        </p:txBody>
      </p:sp>
    </p:spTree>
    <p:extLst>
      <p:ext uri="{BB962C8B-B14F-4D97-AF65-F5344CB8AC3E}">
        <p14:creationId xmlns:p14="http://schemas.microsoft.com/office/powerpoint/2010/main" val="4207099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61999" y="2059185"/>
            <a:ext cx="5342467" cy="39135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04467" y="2065903"/>
            <a:ext cx="5325530" cy="39068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BFFEA6-FD0A-418C-BE47-3DCCF1ED53BD}" type="slidenum">
              <a:rPr lang="en-US" smtClean="0"/>
              <a:t>‹#›</a:t>
            </a:fld>
            <a:endParaRPr lang="en-US" dirty="0"/>
          </a:p>
        </p:txBody>
      </p:sp>
    </p:spTree>
    <p:extLst>
      <p:ext uri="{BB962C8B-B14F-4D97-AF65-F5344CB8AC3E}">
        <p14:creationId xmlns:p14="http://schemas.microsoft.com/office/powerpoint/2010/main" val="39634736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Placeholder 1"/>
          <p:cNvSpPr>
            <a:spLocks noGrp="1"/>
          </p:cNvSpPr>
          <p:nvPr>
            <p:ph type="title"/>
          </p:nvPr>
        </p:nvSpPr>
        <p:spPr>
          <a:xfrm>
            <a:off x="762000" y="559678"/>
            <a:ext cx="10667998" cy="697622"/>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762000" y="1387928"/>
            <a:ext cx="10667998" cy="469709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accent1"/>
                </a:solidFill>
                <a:latin typeface="+mj-lt"/>
              </a:defRPr>
            </a:lvl1pPr>
          </a:lstStyle>
          <a:p>
            <a:endParaRPr lang="en-US" dirty="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57BFFEA6-FD0A-418C-BE47-3DCCF1ED53BD}" type="slidenum">
              <a:rPr lang="en-US" smtClean="0"/>
              <a:t>‹#›</a:t>
            </a:fld>
            <a:endParaRPr lang="en-US" dirty="0"/>
          </a:p>
        </p:txBody>
      </p:sp>
      <p:cxnSp>
        <p:nvCxnSpPr>
          <p:cNvPr id="10" name="Straight Connector 9" title="Horizontal Rule Line"/>
          <p:cNvCxnSpPr/>
          <p:nvPr/>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4871526"/>
      </p:ext>
    </p:extLst>
  </p:cSld>
  <p:clrMap bg1="lt1" tx1="dk1" bg2="lt2" tx2="dk2" accent1="accent1" accent2="accent2" accent3="accent3" accent4="accent4" accent5="accent5" accent6="accent6" hlink="hlink" folHlink="folHlink"/>
  <p:sldLayoutIdLst>
    <p:sldLayoutId id="2147483762" r:id="rId1"/>
    <p:sldLayoutId id="2147483764" r:id="rId2"/>
    <p:sldLayoutId id="2147483759" r:id="rId3"/>
    <p:sldLayoutId id="2147483758" r:id="rId4"/>
    <p:sldLayoutId id="2147483763" r:id="rId5"/>
    <p:sldLayoutId id="2147483760" r:id="rId6"/>
  </p:sldLayoutIdLst>
  <p:hf hdr="0" ftr="0" dt="0"/>
  <p:txStyles>
    <p:titleStyle>
      <a:lvl1pPr algn="r" defTabSz="914400" rtl="0" eaLnBrk="1" latinLnBrk="0" hangingPunct="1">
        <a:lnSpc>
          <a:spcPct val="90000"/>
        </a:lnSpc>
        <a:spcBef>
          <a:spcPct val="0"/>
        </a:spcBef>
        <a:buNone/>
        <a:defRPr sz="5000" b="0" i="1" kern="1200" baseline="0">
          <a:solidFill>
            <a:schemeClr val="accent1"/>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4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20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8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6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6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php.net/manual/en/ref.array.php"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5400" dirty="0"/>
              <a:t>Intermediate php</a:t>
            </a:r>
            <a:br>
              <a:rPr lang="en-US" sz="5400" dirty="0"/>
            </a:br>
            <a:r>
              <a:rPr lang="en-US" sz="5400" dirty="0"/>
              <a:t>Techniques</a:t>
            </a:r>
          </a:p>
        </p:txBody>
      </p:sp>
      <p:sp>
        <p:nvSpPr>
          <p:cNvPr id="6" name="Text Placeholder 5"/>
          <p:cNvSpPr>
            <a:spLocks noGrp="1"/>
          </p:cNvSpPr>
          <p:nvPr>
            <p:ph type="body" idx="1"/>
          </p:nvPr>
        </p:nvSpPr>
        <p:spPr/>
        <p:txBody>
          <a:bodyPr/>
          <a:lstStyle/>
          <a:p>
            <a:r>
              <a:rPr lang="en-US" dirty="0"/>
              <a:t>Lecture 7</a:t>
            </a:r>
          </a:p>
        </p:txBody>
      </p:sp>
    </p:spTree>
    <p:extLst>
      <p:ext uri="{BB962C8B-B14F-4D97-AF65-F5344CB8AC3E}">
        <p14:creationId xmlns:p14="http://schemas.microsoft.com/office/powerpoint/2010/main" val="3794402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Interface Example</a:t>
            </a:r>
          </a:p>
        </p:txBody>
      </p:sp>
      <p:sp>
        <p:nvSpPr>
          <p:cNvPr id="3" name="Content Placeholder 2"/>
          <p:cNvSpPr>
            <a:spLocks noGrp="1"/>
          </p:cNvSpPr>
          <p:nvPr>
            <p:ph idx="1"/>
          </p:nvPr>
        </p:nvSpPr>
        <p:spPr/>
        <p:txBody>
          <a:bodyPr>
            <a:noAutofit/>
          </a:bodyPr>
          <a:lstStyle/>
          <a:p>
            <a:r>
              <a:rPr lang="en-CA" sz="1100" dirty="0">
                <a:solidFill>
                  <a:srgbClr val="FF0000"/>
                </a:solidFill>
                <a:highlight>
                  <a:srgbClr val="FDF8E3"/>
                </a:highlight>
              </a:rPr>
              <a:t>&lt;?php</a:t>
            </a:r>
            <a:endParaRPr lang="en-CA" sz="1100" dirty="0">
              <a:solidFill>
                <a:srgbClr val="000000"/>
              </a:solidFill>
              <a:highlight>
                <a:srgbClr val="FEFCF5"/>
              </a:highlight>
            </a:endParaRPr>
          </a:p>
          <a:p>
            <a:r>
              <a:rPr lang="en-CA" sz="1100" b="1" dirty="0">
                <a:solidFill>
                  <a:srgbClr val="0000FF"/>
                </a:solidFill>
                <a:highlight>
                  <a:srgbClr val="FEFCF5"/>
                </a:highlight>
              </a:rPr>
              <a:t>interface</a:t>
            </a:r>
            <a:r>
              <a:rPr lang="en-CA" sz="1100" dirty="0">
                <a:solidFill>
                  <a:srgbClr val="000000"/>
                </a:solidFill>
                <a:highlight>
                  <a:srgbClr val="FEFCF5"/>
                </a:highlight>
              </a:rPr>
              <a:t> </a:t>
            </a:r>
            <a:r>
              <a:rPr lang="en-CA" sz="1100" dirty="0" err="1">
                <a:solidFill>
                  <a:srgbClr val="000000"/>
                </a:solidFill>
                <a:highlight>
                  <a:srgbClr val="FEFCF5"/>
                </a:highlight>
              </a:rPr>
              <a:t>EmployeeInterface</a:t>
            </a:r>
            <a:r>
              <a:rPr lang="en-CA" sz="1100" dirty="0">
                <a:solidFill>
                  <a:srgbClr val="000000"/>
                </a:solidFill>
                <a:highlight>
                  <a:srgbClr val="FEFCF5"/>
                </a:highlight>
              </a:rPr>
              <a:t> </a:t>
            </a:r>
            <a:r>
              <a:rPr lang="en-CA" sz="1100" dirty="0">
                <a:solidFill>
                  <a:srgbClr val="8000FF"/>
                </a:solidFill>
                <a:highlight>
                  <a:srgbClr val="FEFCF5"/>
                </a:highlight>
              </a:rPr>
              <a:t>{</a:t>
            </a:r>
            <a:endParaRPr lang="en-CA" sz="1100" dirty="0">
              <a:solidFill>
                <a:srgbClr val="000000"/>
              </a:solidFill>
              <a:highlight>
                <a:srgbClr val="FEFCF5"/>
              </a:highlight>
            </a:endParaRPr>
          </a:p>
          <a:p>
            <a:r>
              <a:rPr lang="en-CA" sz="1100" dirty="0">
                <a:solidFill>
                  <a:srgbClr val="000000"/>
                </a:solidFill>
                <a:highlight>
                  <a:srgbClr val="FEFCF5"/>
                </a:highlight>
              </a:rPr>
              <a:t>	</a:t>
            </a:r>
            <a:r>
              <a:rPr lang="en-CA" sz="1100" b="1" dirty="0">
                <a:solidFill>
                  <a:srgbClr val="0000FF"/>
                </a:solidFill>
                <a:highlight>
                  <a:srgbClr val="FEFCF5"/>
                </a:highlight>
              </a:rPr>
              <a:t>public</a:t>
            </a:r>
            <a:r>
              <a:rPr lang="en-CA" sz="1100" dirty="0">
                <a:solidFill>
                  <a:srgbClr val="000000"/>
                </a:solidFill>
                <a:highlight>
                  <a:srgbClr val="FEFCF5"/>
                </a:highlight>
              </a:rPr>
              <a:t> </a:t>
            </a:r>
            <a:r>
              <a:rPr lang="en-CA" sz="1100" b="1" dirty="0">
                <a:solidFill>
                  <a:srgbClr val="0000FF"/>
                </a:solidFill>
                <a:highlight>
                  <a:srgbClr val="FEFCF5"/>
                </a:highlight>
              </a:rPr>
              <a:t>function</a:t>
            </a:r>
            <a:r>
              <a:rPr lang="en-CA" sz="1100" dirty="0">
                <a:solidFill>
                  <a:srgbClr val="000000"/>
                </a:solidFill>
                <a:highlight>
                  <a:srgbClr val="FEFCF5"/>
                </a:highlight>
              </a:rPr>
              <a:t> </a:t>
            </a:r>
            <a:r>
              <a:rPr lang="en-CA" sz="1100" dirty="0" err="1">
                <a:solidFill>
                  <a:srgbClr val="000000"/>
                </a:solidFill>
                <a:highlight>
                  <a:srgbClr val="FEFCF5"/>
                </a:highlight>
              </a:rPr>
              <a:t>doWork</a:t>
            </a:r>
            <a:r>
              <a:rPr lang="en-CA" sz="1100" dirty="0">
                <a:solidFill>
                  <a:srgbClr val="8000FF"/>
                </a:solidFill>
                <a:highlight>
                  <a:srgbClr val="FEFCF5"/>
                </a:highlight>
              </a:rPr>
              <a:t>();</a:t>
            </a:r>
            <a:endParaRPr lang="en-CA" sz="1100" dirty="0">
              <a:solidFill>
                <a:srgbClr val="000000"/>
              </a:solidFill>
              <a:highlight>
                <a:srgbClr val="FEFCF5"/>
              </a:highlight>
            </a:endParaRPr>
          </a:p>
          <a:p>
            <a:r>
              <a:rPr lang="en-CA" sz="1100" dirty="0">
                <a:solidFill>
                  <a:srgbClr val="8000FF"/>
                </a:solidFill>
                <a:highlight>
                  <a:srgbClr val="FEFCF5"/>
                </a:highlight>
              </a:rPr>
              <a:t>}</a:t>
            </a:r>
            <a:endParaRPr lang="en-CA" sz="1100" dirty="0">
              <a:solidFill>
                <a:srgbClr val="000000"/>
              </a:solidFill>
              <a:highlight>
                <a:srgbClr val="FEFCF5"/>
              </a:highlight>
            </a:endParaRPr>
          </a:p>
          <a:p>
            <a:endParaRPr lang="en-CA" sz="1100" dirty="0">
              <a:solidFill>
                <a:srgbClr val="000000"/>
              </a:solidFill>
              <a:highlight>
                <a:srgbClr val="FEFCF5"/>
              </a:highlight>
            </a:endParaRPr>
          </a:p>
          <a:p>
            <a:r>
              <a:rPr lang="en-CA" sz="1100" b="1" dirty="0">
                <a:solidFill>
                  <a:srgbClr val="0000FF"/>
                </a:solidFill>
                <a:highlight>
                  <a:srgbClr val="FEFCF5"/>
                </a:highlight>
              </a:rPr>
              <a:t>class</a:t>
            </a:r>
            <a:r>
              <a:rPr lang="en-CA" sz="1100" dirty="0">
                <a:solidFill>
                  <a:srgbClr val="000000"/>
                </a:solidFill>
                <a:highlight>
                  <a:srgbClr val="FEFCF5"/>
                </a:highlight>
              </a:rPr>
              <a:t> Accountant </a:t>
            </a:r>
            <a:r>
              <a:rPr lang="en-CA" sz="1100" b="1" dirty="0">
                <a:solidFill>
                  <a:srgbClr val="0000FF"/>
                </a:solidFill>
                <a:highlight>
                  <a:srgbClr val="FEFCF5"/>
                </a:highlight>
              </a:rPr>
              <a:t>implements</a:t>
            </a:r>
            <a:r>
              <a:rPr lang="en-CA" sz="1100" dirty="0">
                <a:solidFill>
                  <a:srgbClr val="000000"/>
                </a:solidFill>
                <a:highlight>
                  <a:srgbClr val="FEFCF5"/>
                </a:highlight>
              </a:rPr>
              <a:t> </a:t>
            </a:r>
            <a:r>
              <a:rPr lang="en-CA" sz="1100" dirty="0" err="1">
                <a:solidFill>
                  <a:srgbClr val="000000"/>
                </a:solidFill>
                <a:highlight>
                  <a:srgbClr val="FEFCF5"/>
                </a:highlight>
              </a:rPr>
              <a:t>EmployeeInterface</a:t>
            </a:r>
            <a:r>
              <a:rPr lang="en-CA" sz="1100" dirty="0">
                <a:solidFill>
                  <a:srgbClr val="000000"/>
                </a:solidFill>
                <a:highlight>
                  <a:srgbClr val="FEFCF5"/>
                </a:highlight>
              </a:rPr>
              <a:t> </a:t>
            </a:r>
            <a:r>
              <a:rPr lang="en-CA" sz="1100" dirty="0">
                <a:solidFill>
                  <a:srgbClr val="8000FF"/>
                </a:solidFill>
                <a:highlight>
                  <a:srgbClr val="FEFCF5"/>
                </a:highlight>
              </a:rPr>
              <a:t>{</a:t>
            </a:r>
            <a:endParaRPr lang="en-CA" sz="1100" dirty="0">
              <a:solidFill>
                <a:srgbClr val="000000"/>
              </a:solidFill>
              <a:highlight>
                <a:srgbClr val="FEFCF5"/>
              </a:highlight>
            </a:endParaRPr>
          </a:p>
          <a:p>
            <a:r>
              <a:rPr lang="en-CA" sz="1100" dirty="0">
                <a:solidFill>
                  <a:srgbClr val="000000"/>
                </a:solidFill>
                <a:highlight>
                  <a:srgbClr val="FEFCF5"/>
                </a:highlight>
              </a:rPr>
              <a:t>	</a:t>
            </a:r>
            <a:r>
              <a:rPr lang="en-CA" sz="1100" b="1" dirty="0">
                <a:solidFill>
                  <a:srgbClr val="0000FF"/>
                </a:solidFill>
                <a:highlight>
                  <a:srgbClr val="FEFCF5"/>
                </a:highlight>
              </a:rPr>
              <a:t>public</a:t>
            </a:r>
            <a:r>
              <a:rPr lang="en-CA" sz="1100" dirty="0">
                <a:solidFill>
                  <a:srgbClr val="000000"/>
                </a:solidFill>
                <a:highlight>
                  <a:srgbClr val="FEFCF5"/>
                </a:highlight>
              </a:rPr>
              <a:t> </a:t>
            </a:r>
            <a:r>
              <a:rPr lang="en-CA" sz="1100" b="1" dirty="0">
                <a:solidFill>
                  <a:srgbClr val="0000FF"/>
                </a:solidFill>
                <a:highlight>
                  <a:srgbClr val="FEFCF5"/>
                </a:highlight>
              </a:rPr>
              <a:t>function</a:t>
            </a:r>
            <a:r>
              <a:rPr lang="en-CA" sz="1100" dirty="0">
                <a:solidFill>
                  <a:srgbClr val="000000"/>
                </a:solidFill>
                <a:highlight>
                  <a:srgbClr val="FEFCF5"/>
                </a:highlight>
              </a:rPr>
              <a:t> </a:t>
            </a:r>
            <a:r>
              <a:rPr lang="en-CA" sz="1100" dirty="0" err="1">
                <a:solidFill>
                  <a:srgbClr val="000000"/>
                </a:solidFill>
                <a:highlight>
                  <a:srgbClr val="FEFCF5"/>
                </a:highlight>
              </a:rPr>
              <a:t>doWork</a:t>
            </a:r>
            <a:r>
              <a:rPr lang="en-CA" sz="1100" dirty="0">
                <a:solidFill>
                  <a:srgbClr val="8000FF"/>
                </a:solidFill>
                <a:highlight>
                  <a:srgbClr val="FEFCF5"/>
                </a:highlight>
              </a:rPr>
              <a:t>()</a:t>
            </a:r>
            <a:r>
              <a:rPr lang="en-CA" sz="1100" dirty="0">
                <a:solidFill>
                  <a:srgbClr val="000000"/>
                </a:solidFill>
                <a:highlight>
                  <a:srgbClr val="FEFCF5"/>
                </a:highlight>
              </a:rPr>
              <a:t> </a:t>
            </a:r>
            <a:r>
              <a:rPr lang="en-CA" sz="1100" dirty="0">
                <a:solidFill>
                  <a:srgbClr val="8000FF"/>
                </a:solidFill>
                <a:highlight>
                  <a:srgbClr val="FEFCF5"/>
                </a:highlight>
              </a:rPr>
              <a:t>{</a:t>
            </a:r>
            <a:endParaRPr lang="en-CA" sz="1100" dirty="0">
              <a:solidFill>
                <a:srgbClr val="000000"/>
              </a:solidFill>
              <a:highlight>
                <a:srgbClr val="FEFCF5"/>
              </a:highlight>
            </a:endParaRPr>
          </a:p>
          <a:p>
            <a:r>
              <a:rPr lang="en-CA" sz="1100" dirty="0">
                <a:solidFill>
                  <a:srgbClr val="000000"/>
                </a:solidFill>
                <a:highlight>
                  <a:srgbClr val="FEFCF5"/>
                </a:highlight>
              </a:rPr>
              <a:t>		</a:t>
            </a:r>
            <a:r>
              <a:rPr lang="en-CA" sz="1100" b="1" dirty="0">
                <a:solidFill>
                  <a:srgbClr val="0000FF"/>
                </a:solidFill>
                <a:highlight>
                  <a:srgbClr val="FEFCF5"/>
                </a:highlight>
              </a:rPr>
              <a:t>echo</a:t>
            </a:r>
            <a:r>
              <a:rPr lang="en-CA" sz="1100" dirty="0">
                <a:solidFill>
                  <a:srgbClr val="000000"/>
                </a:solidFill>
                <a:highlight>
                  <a:srgbClr val="FEFCF5"/>
                </a:highlight>
              </a:rPr>
              <a:t> </a:t>
            </a:r>
            <a:r>
              <a:rPr lang="en-CA" sz="1100" dirty="0">
                <a:solidFill>
                  <a:srgbClr val="808080"/>
                </a:solidFill>
                <a:highlight>
                  <a:srgbClr val="FEFCF5"/>
                </a:highlight>
              </a:rPr>
              <a:t>"Crunching numbers...&lt;</a:t>
            </a:r>
            <a:r>
              <a:rPr lang="en-CA" sz="1100" dirty="0" err="1">
                <a:solidFill>
                  <a:srgbClr val="808080"/>
                </a:solidFill>
                <a:highlight>
                  <a:srgbClr val="FEFCF5"/>
                </a:highlight>
              </a:rPr>
              <a:t>br</a:t>
            </a:r>
            <a:r>
              <a:rPr lang="en-CA" sz="1100" dirty="0">
                <a:solidFill>
                  <a:srgbClr val="808080"/>
                </a:solidFill>
                <a:highlight>
                  <a:srgbClr val="FEFCF5"/>
                </a:highlight>
              </a:rPr>
              <a:t>&gt;"</a:t>
            </a:r>
            <a:r>
              <a:rPr lang="en-CA" sz="1100" dirty="0">
                <a:solidFill>
                  <a:srgbClr val="8000FF"/>
                </a:solidFill>
                <a:highlight>
                  <a:srgbClr val="FEFCF5"/>
                </a:highlight>
              </a:rPr>
              <a:t>;</a:t>
            </a:r>
            <a:endParaRPr lang="en-CA" sz="1100" dirty="0">
              <a:solidFill>
                <a:srgbClr val="000000"/>
              </a:solidFill>
              <a:highlight>
                <a:srgbClr val="FEFCF5"/>
              </a:highlight>
            </a:endParaRPr>
          </a:p>
          <a:p>
            <a:r>
              <a:rPr lang="en-CA" sz="1100" dirty="0">
                <a:solidFill>
                  <a:srgbClr val="000000"/>
                </a:solidFill>
                <a:highlight>
                  <a:srgbClr val="FEFCF5"/>
                </a:highlight>
              </a:rPr>
              <a:t>	</a:t>
            </a:r>
            <a:r>
              <a:rPr lang="en-CA" sz="1100" dirty="0">
                <a:solidFill>
                  <a:srgbClr val="8000FF"/>
                </a:solidFill>
                <a:highlight>
                  <a:srgbClr val="FEFCF5"/>
                </a:highlight>
              </a:rPr>
              <a:t>}</a:t>
            </a:r>
            <a:endParaRPr lang="en-CA" sz="1100" dirty="0">
              <a:solidFill>
                <a:srgbClr val="000000"/>
              </a:solidFill>
              <a:highlight>
                <a:srgbClr val="FEFCF5"/>
              </a:highlight>
            </a:endParaRPr>
          </a:p>
          <a:p>
            <a:r>
              <a:rPr lang="en-CA" sz="1100" dirty="0">
                <a:solidFill>
                  <a:srgbClr val="8000FF"/>
                </a:solidFill>
                <a:highlight>
                  <a:srgbClr val="FEFCF5"/>
                </a:highlight>
              </a:rPr>
              <a:t>}</a:t>
            </a:r>
            <a:endParaRPr lang="en-CA" sz="1100" dirty="0">
              <a:solidFill>
                <a:srgbClr val="000000"/>
              </a:solidFill>
              <a:highlight>
                <a:srgbClr val="FEFCF5"/>
              </a:highlight>
            </a:endParaRPr>
          </a:p>
          <a:p>
            <a:endParaRPr lang="en-CA" sz="1100" dirty="0">
              <a:solidFill>
                <a:srgbClr val="000000"/>
              </a:solidFill>
              <a:highlight>
                <a:srgbClr val="FEFCF5"/>
              </a:highlight>
            </a:endParaRPr>
          </a:p>
          <a:p>
            <a:r>
              <a:rPr lang="en-CA" sz="1100" b="1" dirty="0">
                <a:solidFill>
                  <a:srgbClr val="0000FF"/>
                </a:solidFill>
                <a:highlight>
                  <a:srgbClr val="FEFCF5"/>
                </a:highlight>
              </a:rPr>
              <a:t>class</a:t>
            </a:r>
            <a:r>
              <a:rPr lang="en-CA" sz="1100" dirty="0">
                <a:solidFill>
                  <a:srgbClr val="000000"/>
                </a:solidFill>
                <a:highlight>
                  <a:srgbClr val="FEFCF5"/>
                </a:highlight>
              </a:rPr>
              <a:t> Salesman </a:t>
            </a:r>
            <a:r>
              <a:rPr lang="en-CA" sz="1100" b="1" dirty="0">
                <a:solidFill>
                  <a:srgbClr val="0000FF"/>
                </a:solidFill>
                <a:highlight>
                  <a:srgbClr val="FEFCF5"/>
                </a:highlight>
              </a:rPr>
              <a:t>implements</a:t>
            </a:r>
            <a:r>
              <a:rPr lang="en-CA" sz="1100" dirty="0">
                <a:solidFill>
                  <a:srgbClr val="000000"/>
                </a:solidFill>
                <a:highlight>
                  <a:srgbClr val="FEFCF5"/>
                </a:highlight>
              </a:rPr>
              <a:t> </a:t>
            </a:r>
            <a:r>
              <a:rPr lang="en-CA" sz="1100" dirty="0" err="1">
                <a:solidFill>
                  <a:srgbClr val="000000"/>
                </a:solidFill>
                <a:highlight>
                  <a:srgbClr val="FEFCF5"/>
                </a:highlight>
              </a:rPr>
              <a:t>EmployeeInterface</a:t>
            </a:r>
            <a:r>
              <a:rPr lang="en-CA" sz="1100" dirty="0">
                <a:solidFill>
                  <a:srgbClr val="000000"/>
                </a:solidFill>
                <a:highlight>
                  <a:srgbClr val="FEFCF5"/>
                </a:highlight>
              </a:rPr>
              <a:t> </a:t>
            </a:r>
            <a:r>
              <a:rPr lang="en-CA" sz="1100" dirty="0">
                <a:solidFill>
                  <a:srgbClr val="8000FF"/>
                </a:solidFill>
                <a:highlight>
                  <a:srgbClr val="FEFCF5"/>
                </a:highlight>
              </a:rPr>
              <a:t>{</a:t>
            </a:r>
            <a:endParaRPr lang="en-CA" sz="1100" dirty="0">
              <a:solidFill>
                <a:srgbClr val="000000"/>
              </a:solidFill>
              <a:highlight>
                <a:srgbClr val="FEFCF5"/>
              </a:highlight>
            </a:endParaRPr>
          </a:p>
          <a:p>
            <a:r>
              <a:rPr lang="en-CA" sz="1100" dirty="0">
                <a:solidFill>
                  <a:srgbClr val="000000"/>
                </a:solidFill>
                <a:highlight>
                  <a:srgbClr val="FEFCF5"/>
                </a:highlight>
              </a:rPr>
              <a:t>	</a:t>
            </a:r>
            <a:r>
              <a:rPr lang="en-CA" sz="1100" b="1" dirty="0">
                <a:solidFill>
                  <a:srgbClr val="0000FF"/>
                </a:solidFill>
                <a:highlight>
                  <a:srgbClr val="FEFCF5"/>
                </a:highlight>
              </a:rPr>
              <a:t>public</a:t>
            </a:r>
            <a:r>
              <a:rPr lang="en-CA" sz="1100" dirty="0">
                <a:solidFill>
                  <a:srgbClr val="000000"/>
                </a:solidFill>
                <a:highlight>
                  <a:srgbClr val="FEFCF5"/>
                </a:highlight>
              </a:rPr>
              <a:t> </a:t>
            </a:r>
            <a:r>
              <a:rPr lang="en-CA" sz="1100" b="1" dirty="0">
                <a:solidFill>
                  <a:srgbClr val="0000FF"/>
                </a:solidFill>
                <a:highlight>
                  <a:srgbClr val="FEFCF5"/>
                </a:highlight>
              </a:rPr>
              <a:t>function</a:t>
            </a:r>
            <a:r>
              <a:rPr lang="en-CA" sz="1100" dirty="0">
                <a:solidFill>
                  <a:srgbClr val="000000"/>
                </a:solidFill>
                <a:highlight>
                  <a:srgbClr val="FEFCF5"/>
                </a:highlight>
              </a:rPr>
              <a:t> </a:t>
            </a:r>
            <a:r>
              <a:rPr lang="en-CA" sz="1100" dirty="0" err="1">
                <a:solidFill>
                  <a:srgbClr val="000000"/>
                </a:solidFill>
                <a:highlight>
                  <a:srgbClr val="FEFCF5"/>
                </a:highlight>
              </a:rPr>
              <a:t>doWork</a:t>
            </a:r>
            <a:r>
              <a:rPr lang="en-CA" sz="1100" dirty="0">
                <a:solidFill>
                  <a:srgbClr val="8000FF"/>
                </a:solidFill>
                <a:highlight>
                  <a:srgbClr val="FEFCF5"/>
                </a:highlight>
              </a:rPr>
              <a:t>()</a:t>
            </a:r>
            <a:r>
              <a:rPr lang="en-CA" sz="1100" dirty="0">
                <a:solidFill>
                  <a:srgbClr val="000000"/>
                </a:solidFill>
                <a:highlight>
                  <a:srgbClr val="FEFCF5"/>
                </a:highlight>
              </a:rPr>
              <a:t> </a:t>
            </a:r>
            <a:r>
              <a:rPr lang="en-CA" sz="1100" dirty="0">
                <a:solidFill>
                  <a:srgbClr val="8000FF"/>
                </a:solidFill>
                <a:highlight>
                  <a:srgbClr val="FEFCF5"/>
                </a:highlight>
              </a:rPr>
              <a:t>{</a:t>
            </a:r>
            <a:endParaRPr lang="en-CA" sz="1100" dirty="0">
              <a:solidFill>
                <a:srgbClr val="000000"/>
              </a:solidFill>
              <a:highlight>
                <a:srgbClr val="FEFCF5"/>
              </a:highlight>
            </a:endParaRPr>
          </a:p>
          <a:p>
            <a:r>
              <a:rPr lang="en-US" sz="1100" dirty="0">
                <a:solidFill>
                  <a:srgbClr val="000000"/>
                </a:solidFill>
                <a:highlight>
                  <a:srgbClr val="FEFCF5"/>
                </a:highlight>
              </a:rPr>
              <a:t>		</a:t>
            </a:r>
            <a:r>
              <a:rPr lang="en-US" sz="1100" b="1" dirty="0">
                <a:solidFill>
                  <a:srgbClr val="0000FF"/>
                </a:solidFill>
                <a:highlight>
                  <a:srgbClr val="FEFCF5"/>
                </a:highlight>
              </a:rPr>
              <a:t>echo</a:t>
            </a:r>
            <a:r>
              <a:rPr lang="en-US" sz="1100" dirty="0">
                <a:solidFill>
                  <a:srgbClr val="000000"/>
                </a:solidFill>
                <a:highlight>
                  <a:srgbClr val="FEFCF5"/>
                </a:highlight>
              </a:rPr>
              <a:t> </a:t>
            </a:r>
            <a:r>
              <a:rPr lang="en-US" sz="1100" dirty="0">
                <a:solidFill>
                  <a:srgbClr val="808080"/>
                </a:solidFill>
                <a:highlight>
                  <a:srgbClr val="FEFCF5"/>
                </a:highlight>
              </a:rPr>
              <a:t>"Making phone calls...&lt;</a:t>
            </a:r>
            <a:r>
              <a:rPr lang="en-US" sz="1100" dirty="0" err="1">
                <a:solidFill>
                  <a:srgbClr val="808080"/>
                </a:solidFill>
                <a:highlight>
                  <a:srgbClr val="FEFCF5"/>
                </a:highlight>
              </a:rPr>
              <a:t>br</a:t>
            </a:r>
            <a:r>
              <a:rPr lang="en-US" sz="1100" dirty="0">
                <a:solidFill>
                  <a:srgbClr val="808080"/>
                </a:solidFill>
                <a:highlight>
                  <a:srgbClr val="FEFCF5"/>
                </a:highlight>
              </a:rPr>
              <a:t>&gt;"</a:t>
            </a:r>
            <a:r>
              <a:rPr lang="en-US" sz="1100" dirty="0">
                <a:solidFill>
                  <a:srgbClr val="8000FF"/>
                </a:solidFill>
                <a:highlight>
                  <a:srgbClr val="FEFCF5"/>
                </a:highlight>
              </a:rPr>
              <a:t>;</a:t>
            </a:r>
            <a:endParaRPr lang="en-US" sz="1100" dirty="0">
              <a:solidFill>
                <a:srgbClr val="000000"/>
              </a:solidFill>
              <a:highlight>
                <a:srgbClr val="FEFCF5"/>
              </a:highlight>
            </a:endParaRPr>
          </a:p>
          <a:p>
            <a:r>
              <a:rPr lang="en-CA" sz="1100" dirty="0">
                <a:solidFill>
                  <a:srgbClr val="000000"/>
                </a:solidFill>
                <a:highlight>
                  <a:srgbClr val="FEFCF5"/>
                </a:highlight>
              </a:rPr>
              <a:t>	</a:t>
            </a:r>
            <a:r>
              <a:rPr lang="en-CA" sz="1100" dirty="0">
                <a:solidFill>
                  <a:srgbClr val="8000FF"/>
                </a:solidFill>
                <a:highlight>
                  <a:srgbClr val="FEFCF5"/>
                </a:highlight>
              </a:rPr>
              <a:t>}</a:t>
            </a:r>
            <a:endParaRPr lang="en-CA" sz="1100" dirty="0">
              <a:solidFill>
                <a:srgbClr val="000000"/>
              </a:solidFill>
              <a:highlight>
                <a:srgbClr val="FEFCF5"/>
              </a:highlight>
            </a:endParaRPr>
          </a:p>
          <a:p>
            <a:r>
              <a:rPr lang="en-CA" sz="1100" dirty="0">
                <a:solidFill>
                  <a:srgbClr val="8000FF"/>
                </a:solidFill>
                <a:highlight>
                  <a:srgbClr val="FEFCF5"/>
                </a:highlight>
              </a:rPr>
              <a:t>}</a:t>
            </a:r>
            <a:endParaRPr lang="en-CA" sz="1100" dirty="0">
              <a:solidFill>
                <a:srgbClr val="000000"/>
              </a:solidFill>
              <a:highlight>
                <a:srgbClr val="FEFCF5"/>
              </a:highlight>
            </a:endParaRPr>
          </a:p>
          <a:p>
            <a:endParaRPr lang="en-CA" sz="1100" dirty="0">
              <a:solidFill>
                <a:srgbClr val="000000"/>
              </a:solidFill>
              <a:highlight>
                <a:srgbClr val="FEFCF5"/>
              </a:highlight>
            </a:endParaRPr>
          </a:p>
          <a:p>
            <a:r>
              <a:rPr lang="en-US" sz="1100" dirty="0">
                <a:solidFill>
                  <a:srgbClr val="000080"/>
                </a:solidFill>
                <a:highlight>
                  <a:srgbClr val="FEFCF5"/>
                </a:highlight>
              </a:rPr>
              <a:t>$employees</a:t>
            </a:r>
            <a:r>
              <a:rPr lang="en-US" sz="1100" dirty="0">
                <a:solidFill>
                  <a:srgbClr val="000000"/>
                </a:solidFill>
                <a:highlight>
                  <a:srgbClr val="FEFCF5"/>
                </a:highlight>
              </a:rPr>
              <a:t> </a:t>
            </a:r>
            <a:r>
              <a:rPr lang="en-US" sz="1100" dirty="0">
                <a:solidFill>
                  <a:srgbClr val="8000FF"/>
                </a:solidFill>
                <a:highlight>
                  <a:srgbClr val="FEFCF5"/>
                </a:highlight>
              </a:rPr>
              <a:t>=</a:t>
            </a:r>
            <a:r>
              <a:rPr lang="en-US" sz="1100" dirty="0">
                <a:solidFill>
                  <a:srgbClr val="000000"/>
                </a:solidFill>
                <a:highlight>
                  <a:srgbClr val="FEFCF5"/>
                </a:highlight>
              </a:rPr>
              <a:t> </a:t>
            </a:r>
            <a:r>
              <a:rPr lang="en-US" sz="1100" dirty="0">
                <a:solidFill>
                  <a:srgbClr val="8000FF"/>
                </a:solidFill>
                <a:highlight>
                  <a:srgbClr val="FEFCF5"/>
                </a:highlight>
              </a:rPr>
              <a:t>[</a:t>
            </a:r>
            <a:r>
              <a:rPr lang="en-US" sz="1100" b="1" dirty="0">
                <a:solidFill>
                  <a:srgbClr val="0000FF"/>
                </a:solidFill>
                <a:highlight>
                  <a:srgbClr val="FEFCF5"/>
                </a:highlight>
              </a:rPr>
              <a:t>new</a:t>
            </a:r>
            <a:r>
              <a:rPr lang="en-US" sz="1100" dirty="0">
                <a:solidFill>
                  <a:srgbClr val="000000"/>
                </a:solidFill>
                <a:highlight>
                  <a:srgbClr val="FEFCF5"/>
                </a:highlight>
              </a:rPr>
              <a:t> Accountant</a:t>
            </a:r>
            <a:r>
              <a:rPr lang="en-US" sz="1100" dirty="0">
                <a:solidFill>
                  <a:srgbClr val="8000FF"/>
                </a:solidFill>
                <a:highlight>
                  <a:srgbClr val="FEFCF5"/>
                </a:highlight>
              </a:rPr>
              <a:t>(),</a:t>
            </a:r>
            <a:r>
              <a:rPr lang="en-US" sz="1100" dirty="0">
                <a:solidFill>
                  <a:srgbClr val="000000"/>
                </a:solidFill>
                <a:highlight>
                  <a:srgbClr val="FEFCF5"/>
                </a:highlight>
              </a:rPr>
              <a:t> </a:t>
            </a:r>
            <a:r>
              <a:rPr lang="en-US" sz="1100" b="1" dirty="0">
                <a:solidFill>
                  <a:srgbClr val="0000FF"/>
                </a:solidFill>
                <a:highlight>
                  <a:srgbClr val="FEFCF5"/>
                </a:highlight>
              </a:rPr>
              <a:t>new</a:t>
            </a:r>
            <a:r>
              <a:rPr lang="en-US" sz="1100" dirty="0">
                <a:solidFill>
                  <a:srgbClr val="000000"/>
                </a:solidFill>
                <a:highlight>
                  <a:srgbClr val="FEFCF5"/>
                </a:highlight>
              </a:rPr>
              <a:t> Salesman</a:t>
            </a:r>
            <a:r>
              <a:rPr lang="en-US" sz="1100" dirty="0">
                <a:solidFill>
                  <a:srgbClr val="8000FF"/>
                </a:solidFill>
                <a:highlight>
                  <a:srgbClr val="FEFCF5"/>
                </a:highlight>
              </a:rPr>
              <a:t>()];</a:t>
            </a:r>
            <a:endParaRPr lang="en-US" sz="1100" dirty="0">
              <a:solidFill>
                <a:srgbClr val="000000"/>
              </a:solidFill>
              <a:highlight>
                <a:srgbClr val="FEFCF5"/>
              </a:highlight>
            </a:endParaRPr>
          </a:p>
          <a:p>
            <a:endParaRPr lang="en-CA" sz="1100" dirty="0">
              <a:solidFill>
                <a:srgbClr val="000000"/>
              </a:solidFill>
              <a:highlight>
                <a:srgbClr val="FEFCF5"/>
              </a:highlight>
            </a:endParaRPr>
          </a:p>
          <a:p>
            <a:r>
              <a:rPr lang="en-CA" sz="1100" b="1" dirty="0">
                <a:solidFill>
                  <a:srgbClr val="0000FF"/>
                </a:solidFill>
                <a:highlight>
                  <a:srgbClr val="FEFCF5"/>
                </a:highlight>
              </a:rPr>
              <a:t>foreach</a:t>
            </a:r>
            <a:r>
              <a:rPr lang="en-CA" sz="1100" dirty="0">
                <a:solidFill>
                  <a:srgbClr val="8000FF"/>
                </a:solidFill>
                <a:highlight>
                  <a:srgbClr val="FEFCF5"/>
                </a:highlight>
              </a:rPr>
              <a:t>(</a:t>
            </a:r>
            <a:r>
              <a:rPr lang="en-CA" sz="1100" dirty="0">
                <a:solidFill>
                  <a:srgbClr val="000080"/>
                </a:solidFill>
                <a:highlight>
                  <a:srgbClr val="FEFCF5"/>
                </a:highlight>
              </a:rPr>
              <a:t>$employees</a:t>
            </a:r>
            <a:r>
              <a:rPr lang="en-CA" sz="1100" dirty="0">
                <a:solidFill>
                  <a:srgbClr val="000000"/>
                </a:solidFill>
                <a:highlight>
                  <a:srgbClr val="FEFCF5"/>
                </a:highlight>
              </a:rPr>
              <a:t> </a:t>
            </a:r>
            <a:r>
              <a:rPr lang="en-CA" sz="1100" b="1" dirty="0">
                <a:solidFill>
                  <a:srgbClr val="0000FF"/>
                </a:solidFill>
                <a:highlight>
                  <a:srgbClr val="FEFCF5"/>
                </a:highlight>
              </a:rPr>
              <a:t>as</a:t>
            </a:r>
            <a:r>
              <a:rPr lang="en-CA" sz="1100" dirty="0">
                <a:solidFill>
                  <a:srgbClr val="000000"/>
                </a:solidFill>
                <a:highlight>
                  <a:srgbClr val="FEFCF5"/>
                </a:highlight>
              </a:rPr>
              <a:t> </a:t>
            </a:r>
            <a:r>
              <a:rPr lang="en-CA" sz="1100" dirty="0">
                <a:solidFill>
                  <a:srgbClr val="000080"/>
                </a:solidFill>
                <a:highlight>
                  <a:srgbClr val="FEFCF5"/>
                </a:highlight>
              </a:rPr>
              <a:t>$employee</a:t>
            </a:r>
            <a:r>
              <a:rPr lang="en-CA" sz="1100" dirty="0">
                <a:solidFill>
                  <a:srgbClr val="8000FF"/>
                </a:solidFill>
                <a:highlight>
                  <a:srgbClr val="FEFCF5"/>
                </a:highlight>
              </a:rPr>
              <a:t>)</a:t>
            </a:r>
            <a:r>
              <a:rPr lang="en-CA" sz="1100" dirty="0">
                <a:solidFill>
                  <a:srgbClr val="000000"/>
                </a:solidFill>
                <a:highlight>
                  <a:srgbClr val="FEFCF5"/>
                </a:highlight>
              </a:rPr>
              <a:t> </a:t>
            </a:r>
            <a:r>
              <a:rPr lang="en-CA" sz="1100" dirty="0">
                <a:solidFill>
                  <a:srgbClr val="8000FF"/>
                </a:solidFill>
                <a:highlight>
                  <a:srgbClr val="FEFCF5"/>
                </a:highlight>
              </a:rPr>
              <a:t>{</a:t>
            </a:r>
            <a:endParaRPr lang="en-CA" sz="1100" dirty="0">
              <a:solidFill>
                <a:srgbClr val="000000"/>
              </a:solidFill>
              <a:highlight>
                <a:srgbClr val="FEFCF5"/>
              </a:highlight>
            </a:endParaRPr>
          </a:p>
          <a:p>
            <a:r>
              <a:rPr lang="en-CA" sz="1100" dirty="0">
                <a:solidFill>
                  <a:srgbClr val="000000"/>
                </a:solidFill>
                <a:highlight>
                  <a:srgbClr val="FEFCF5"/>
                </a:highlight>
              </a:rPr>
              <a:t>	</a:t>
            </a:r>
            <a:r>
              <a:rPr lang="en-CA" sz="1100" b="1" dirty="0">
                <a:solidFill>
                  <a:srgbClr val="0000FF"/>
                </a:solidFill>
                <a:highlight>
                  <a:srgbClr val="FEFCF5"/>
                </a:highlight>
              </a:rPr>
              <a:t>if</a:t>
            </a:r>
            <a:r>
              <a:rPr lang="en-CA" sz="1100" dirty="0">
                <a:solidFill>
                  <a:srgbClr val="000000"/>
                </a:solidFill>
                <a:highlight>
                  <a:srgbClr val="FEFCF5"/>
                </a:highlight>
              </a:rPr>
              <a:t> </a:t>
            </a:r>
            <a:r>
              <a:rPr lang="en-CA" sz="1100" dirty="0">
                <a:solidFill>
                  <a:srgbClr val="8000FF"/>
                </a:solidFill>
                <a:highlight>
                  <a:srgbClr val="FEFCF5"/>
                </a:highlight>
              </a:rPr>
              <a:t>(</a:t>
            </a:r>
            <a:r>
              <a:rPr lang="en-CA" sz="1100" dirty="0">
                <a:solidFill>
                  <a:srgbClr val="000080"/>
                </a:solidFill>
                <a:highlight>
                  <a:srgbClr val="FEFCF5"/>
                </a:highlight>
              </a:rPr>
              <a:t>$employee</a:t>
            </a:r>
            <a:r>
              <a:rPr lang="en-CA" sz="1100" dirty="0">
                <a:solidFill>
                  <a:srgbClr val="000000"/>
                </a:solidFill>
                <a:highlight>
                  <a:srgbClr val="FEFCF5"/>
                </a:highlight>
              </a:rPr>
              <a:t> </a:t>
            </a:r>
            <a:r>
              <a:rPr lang="en-CA" sz="1100" b="1" dirty="0" err="1">
                <a:solidFill>
                  <a:srgbClr val="0000FF"/>
                </a:solidFill>
                <a:highlight>
                  <a:srgbClr val="FEFCF5"/>
                </a:highlight>
              </a:rPr>
              <a:t>instanceof</a:t>
            </a:r>
            <a:r>
              <a:rPr lang="en-CA" sz="1100" dirty="0">
                <a:solidFill>
                  <a:srgbClr val="000000"/>
                </a:solidFill>
                <a:highlight>
                  <a:srgbClr val="FEFCF5"/>
                </a:highlight>
              </a:rPr>
              <a:t> Accountant</a:t>
            </a:r>
            <a:r>
              <a:rPr lang="en-CA" sz="1100" dirty="0">
                <a:solidFill>
                  <a:srgbClr val="8000FF"/>
                </a:solidFill>
                <a:highlight>
                  <a:srgbClr val="FEFCF5"/>
                </a:highlight>
              </a:rPr>
              <a:t>)</a:t>
            </a:r>
            <a:r>
              <a:rPr lang="en-CA" sz="1100" dirty="0">
                <a:solidFill>
                  <a:srgbClr val="000000"/>
                </a:solidFill>
                <a:highlight>
                  <a:srgbClr val="FEFCF5"/>
                </a:highlight>
              </a:rPr>
              <a:t> </a:t>
            </a:r>
            <a:r>
              <a:rPr lang="en-CA" sz="1100" dirty="0">
                <a:solidFill>
                  <a:srgbClr val="8000FF"/>
                </a:solidFill>
                <a:highlight>
                  <a:srgbClr val="FEFCF5"/>
                </a:highlight>
              </a:rPr>
              <a:t>{</a:t>
            </a:r>
            <a:endParaRPr lang="en-CA" sz="1100" dirty="0">
              <a:solidFill>
                <a:srgbClr val="000000"/>
              </a:solidFill>
              <a:highlight>
                <a:srgbClr val="FEFCF5"/>
              </a:highlight>
            </a:endParaRPr>
          </a:p>
          <a:p>
            <a:r>
              <a:rPr lang="en-CA" sz="1100" dirty="0">
                <a:solidFill>
                  <a:srgbClr val="000000"/>
                </a:solidFill>
                <a:highlight>
                  <a:srgbClr val="FEFCF5"/>
                </a:highlight>
              </a:rPr>
              <a:t>		</a:t>
            </a:r>
            <a:r>
              <a:rPr lang="en-CA" sz="1100" b="1" dirty="0">
                <a:solidFill>
                  <a:srgbClr val="0000FF"/>
                </a:solidFill>
                <a:highlight>
                  <a:srgbClr val="FEFCF5"/>
                </a:highlight>
              </a:rPr>
              <a:t>echo</a:t>
            </a:r>
            <a:r>
              <a:rPr lang="en-CA" sz="1100" dirty="0">
                <a:solidFill>
                  <a:srgbClr val="000000"/>
                </a:solidFill>
                <a:highlight>
                  <a:srgbClr val="FEFCF5"/>
                </a:highlight>
              </a:rPr>
              <a:t> </a:t>
            </a:r>
            <a:r>
              <a:rPr lang="en-CA" sz="1100" dirty="0">
                <a:solidFill>
                  <a:srgbClr val="808080"/>
                </a:solidFill>
                <a:highlight>
                  <a:srgbClr val="FEFCF5"/>
                </a:highlight>
              </a:rPr>
              <a:t>"Accountant is "</a:t>
            </a:r>
            <a:r>
              <a:rPr lang="en-CA" sz="1100" dirty="0">
                <a:solidFill>
                  <a:srgbClr val="8000FF"/>
                </a:solidFill>
                <a:highlight>
                  <a:srgbClr val="FEFCF5"/>
                </a:highlight>
              </a:rPr>
              <a:t>;</a:t>
            </a:r>
            <a:endParaRPr lang="en-CA" sz="1100" dirty="0">
              <a:solidFill>
                <a:srgbClr val="000000"/>
              </a:solidFill>
              <a:highlight>
                <a:srgbClr val="FEFCF5"/>
              </a:highlight>
            </a:endParaRPr>
          </a:p>
          <a:p>
            <a:r>
              <a:rPr lang="en-CA" sz="1100" dirty="0">
                <a:solidFill>
                  <a:srgbClr val="000000"/>
                </a:solidFill>
                <a:highlight>
                  <a:srgbClr val="FEFCF5"/>
                </a:highlight>
              </a:rPr>
              <a:t>	</a:t>
            </a:r>
            <a:r>
              <a:rPr lang="en-CA" sz="1100" dirty="0">
                <a:solidFill>
                  <a:srgbClr val="8000FF"/>
                </a:solidFill>
                <a:highlight>
                  <a:srgbClr val="FEFCF5"/>
                </a:highlight>
              </a:rPr>
              <a:t>}</a:t>
            </a:r>
            <a:r>
              <a:rPr lang="en-CA" sz="1100" dirty="0">
                <a:solidFill>
                  <a:srgbClr val="000000"/>
                </a:solidFill>
                <a:highlight>
                  <a:srgbClr val="FEFCF5"/>
                </a:highlight>
              </a:rPr>
              <a:t> </a:t>
            </a:r>
            <a:r>
              <a:rPr lang="en-CA" sz="1100" b="1" dirty="0">
                <a:solidFill>
                  <a:srgbClr val="0000FF"/>
                </a:solidFill>
                <a:highlight>
                  <a:srgbClr val="FEFCF5"/>
                </a:highlight>
              </a:rPr>
              <a:t>elseif</a:t>
            </a:r>
            <a:r>
              <a:rPr lang="en-CA" sz="1100" dirty="0">
                <a:solidFill>
                  <a:srgbClr val="000000"/>
                </a:solidFill>
                <a:highlight>
                  <a:srgbClr val="FEFCF5"/>
                </a:highlight>
              </a:rPr>
              <a:t> </a:t>
            </a:r>
            <a:r>
              <a:rPr lang="en-CA" sz="1100" dirty="0">
                <a:solidFill>
                  <a:srgbClr val="8000FF"/>
                </a:solidFill>
                <a:highlight>
                  <a:srgbClr val="FEFCF5"/>
                </a:highlight>
              </a:rPr>
              <a:t>(</a:t>
            </a:r>
            <a:r>
              <a:rPr lang="en-CA" sz="1100" dirty="0">
                <a:solidFill>
                  <a:srgbClr val="000080"/>
                </a:solidFill>
                <a:highlight>
                  <a:srgbClr val="FEFCF5"/>
                </a:highlight>
              </a:rPr>
              <a:t>$employee</a:t>
            </a:r>
            <a:r>
              <a:rPr lang="en-CA" sz="1100" dirty="0">
                <a:solidFill>
                  <a:srgbClr val="000000"/>
                </a:solidFill>
                <a:highlight>
                  <a:srgbClr val="FEFCF5"/>
                </a:highlight>
              </a:rPr>
              <a:t> </a:t>
            </a:r>
            <a:r>
              <a:rPr lang="en-CA" sz="1100" b="1" dirty="0" err="1">
                <a:solidFill>
                  <a:srgbClr val="0000FF"/>
                </a:solidFill>
                <a:highlight>
                  <a:srgbClr val="FEFCF5"/>
                </a:highlight>
              </a:rPr>
              <a:t>instanceof</a:t>
            </a:r>
            <a:r>
              <a:rPr lang="en-CA" sz="1100" dirty="0">
                <a:solidFill>
                  <a:srgbClr val="000000"/>
                </a:solidFill>
                <a:highlight>
                  <a:srgbClr val="FEFCF5"/>
                </a:highlight>
              </a:rPr>
              <a:t> Salesman</a:t>
            </a:r>
            <a:r>
              <a:rPr lang="en-CA" sz="1100" dirty="0">
                <a:solidFill>
                  <a:srgbClr val="8000FF"/>
                </a:solidFill>
                <a:highlight>
                  <a:srgbClr val="FEFCF5"/>
                </a:highlight>
              </a:rPr>
              <a:t>)</a:t>
            </a:r>
            <a:r>
              <a:rPr lang="en-CA" sz="1100" dirty="0">
                <a:solidFill>
                  <a:srgbClr val="000000"/>
                </a:solidFill>
                <a:highlight>
                  <a:srgbClr val="FEFCF5"/>
                </a:highlight>
              </a:rPr>
              <a:t> </a:t>
            </a:r>
            <a:r>
              <a:rPr lang="en-CA" sz="1100" dirty="0">
                <a:solidFill>
                  <a:srgbClr val="8000FF"/>
                </a:solidFill>
                <a:highlight>
                  <a:srgbClr val="FEFCF5"/>
                </a:highlight>
              </a:rPr>
              <a:t>{</a:t>
            </a:r>
            <a:endParaRPr lang="en-CA" sz="1100" dirty="0">
              <a:solidFill>
                <a:srgbClr val="000000"/>
              </a:solidFill>
              <a:highlight>
                <a:srgbClr val="FEFCF5"/>
              </a:highlight>
            </a:endParaRPr>
          </a:p>
          <a:p>
            <a:r>
              <a:rPr lang="en-CA" sz="1100" dirty="0">
                <a:solidFill>
                  <a:srgbClr val="000000"/>
                </a:solidFill>
                <a:highlight>
                  <a:srgbClr val="FEFCF5"/>
                </a:highlight>
              </a:rPr>
              <a:t>		</a:t>
            </a:r>
            <a:r>
              <a:rPr lang="en-CA" sz="1100" b="1" dirty="0">
                <a:solidFill>
                  <a:srgbClr val="0000FF"/>
                </a:solidFill>
                <a:highlight>
                  <a:srgbClr val="FEFCF5"/>
                </a:highlight>
              </a:rPr>
              <a:t>echo</a:t>
            </a:r>
            <a:r>
              <a:rPr lang="en-CA" sz="1100" dirty="0">
                <a:solidFill>
                  <a:srgbClr val="000000"/>
                </a:solidFill>
                <a:highlight>
                  <a:srgbClr val="FEFCF5"/>
                </a:highlight>
              </a:rPr>
              <a:t> </a:t>
            </a:r>
            <a:r>
              <a:rPr lang="en-CA" sz="1100" dirty="0">
                <a:solidFill>
                  <a:srgbClr val="808080"/>
                </a:solidFill>
                <a:highlight>
                  <a:srgbClr val="FEFCF5"/>
                </a:highlight>
              </a:rPr>
              <a:t>"Salesman is "</a:t>
            </a:r>
            <a:r>
              <a:rPr lang="en-CA" sz="1100" dirty="0">
                <a:solidFill>
                  <a:srgbClr val="8000FF"/>
                </a:solidFill>
                <a:highlight>
                  <a:srgbClr val="FEFCF5"/>
                </a:highlight>
              </a:rPr>
              <a:t>;</a:t>
            </a:r>
            <a:endParaRPr lang="en-CA" sz="1100" dirty="0">
              <a:solidFill>
                <a:srgbClr val="000000"/>
              </a:solidFill>
              <a:highlight>
                <a:srgbClr val="FEFCF5"/>
              </a:highlight>
            </a:endParaRPr>
          </a:p>
          <a:p>
            <a:r>
              <a:rPr lang="en-CA" sz="1100" dirty="0">
                <a:solidFill>
                  <a:srgbClr val="000000"/>
                </a:solidFill>
                <a:highlight>
                  <a:srgbClr val="FEFCF5"/>
                </a:highlight>
              </a:rPr>
              <a:t>	</a:t>
            </a:r>
            <a:r>
              <a:rPr lang="en-CA" sz="1100" dirty="0">
                <a:solidFill>
                  <a:srgbClr val="8000FF"/>
                </a:solidFill>
                <a:highlight>
                  <a:srgbClr val="FEFCF5"/>
                </a:highlight>
              </a:rPr>
              <a:t>}</a:t>
            </a:r>
            <a:endParaRPr lang="en-CA" sz="1100" dirty="0">
              <a:solidFill>
                <a:srgbClr val="000000"/>
              </a:solidFill>
              <a:highlight>
                <a:srgbClr val="FEFCF5"/>
              </a:highlight>
            </a:endParaRPr>
          </a:p>
          <a:p>
            <a:r>
              <a:rPr lang="en-CA" sz="1100" dirty="0">
                <a:solidFill>
                  <a:srgbClr val="000000"/>
                </a:solidFill>
                <a:highlight>
                  <a:srgbClr val="FEFCF5"/>
                </a:highlight>
              </a:rPr>
              <a:t>	</a:t>
            </a:r>
            <a:r>
              <a:rPr lang="en-CA" sz="1100" dirty="0">
                <a:solidFill>
                  <a:srgbClr val="000080"/>
                </a:solidFill>
                <a:highlight>
                  <a:srgbClr val="FEFCF5"/>
                </a:highlight>
              </a:rPr>
              <a:t>$employee</a:t>
            </a:r>
            <a:r>
              <a:rPr lang="en-CA" sz="1100" dirty="0">
                <a:solidFill>
                  <a:srgbClr val="8000FF"/>
                </a:solidFill>
                <a:highlight>
                  <a:srgbClr val="FEFCF5"/>
                </a:highlight>
              </a:rPr>
              <a:t>-&gt;</a:t>
            </a:r>
            <a:r>
              <a:rPr lang="en-CA" sz="1100" dirty="0" err="1">
                <a:solidFill>
                  <a:srgbClr val="000000"/>
                </a:solidFill>
                <a:highlight>
                  <a:srgbClr val="FEFCF5"/>
                </a:highlight>
              </a:rPr>
              <a:t>doWork</a:t>
            </a:r>
            <a:r>
              <a:rPr lang="en-CA" sz="1100" dirty="0">
                <a:solidFill>
                  <a:srgbClr val="8000FF"/>
                </a:solidFill>
                <a:highlight>
                  <a:srgbClr val="FEFCF5"/>
                </a:highlight>
              </a:rPr>
              <a:t>();</a:t>
            </a:r>
            <a:endParaRPr lang="en-CA" sz="1100" dirty="0">
              <a:solidFill>
                <a:srgbClr val="000000"/>
              </a:solidFill>
              <a:highlight>
                <a:srgbClr val="FEFCF5"/>
              </a:highlight>
            </a:endParaRPr>
          </a:p>
          <a:p>
            <a:r>
              <a:rPr lang="en-CA" sz="1100" dirty="0">
                <a:solidFill>
                  <a:srgbClr val="8000FF"/>
                </a:solidFill>
                <a:highlight>
                  <a:srgbClr val="FEFCF5"/>
                </a:highlight>
              </a:rPr>
              <a:t>}</a:t>
            </a:r>
            <a:endParaRPr lang="en-US" sz="1100" dirty="0"/>
          </a:p>
        </p:txBody>
      </p:sp>
      <p:sp>
        <p:nvSpPr>
          <p:cNvPr id="4" name="Slide Number Placeholder 3"/>
          <p:cNvSpPr>
            <a:spLocks noGrp="1"/>
          </p:cNvSpPr>
          <p:nvPr>
            <p:ph type="sldNum" sz="quarter" idx="12"/>
          </p:nvPr>
        </p:nvSpPr>
        <p:spPr/>
        <p:txBody>
          <a:bodyPr/>
          <a:lstStyle/>
          <a:p>
            <a:fld id="{57BFFEA6-FD0A-418C-BE47-3DCCF1ED53BD}" type="slidenum">
              <a:rPr lang="en-US" smtClean="0"/>
              <a:t>10</a:t>
            </a:fld>
            <a:endParaRPr lang="en-US" dirty="0"/>
          </a:p>
        </p:txBody>
      </p:sp>
    </p:spTree>
    <p:extLst>
      <p:ext uri="{BB962C8B-B14F-4D97-AF65-F5344CB8AC3E}">
        <p14:creationId xmlns:p14="http://schemas.microsoft.com/office/powerpoint/2010/main" val="1756400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Interfaces</a:t>
            </a:r>
            <a:endParaRPr lang="en-US" dirty="0"/>
          </a:p>
        </p:txBody>
      </p:sp>
      <p:sp>
        <p:nvSpPr>
          <p:cNvPr id="3" name="Content Placeholder 2"/>
          <p:cNvSpPr>
            <a:spLocks noGrp="1"/>
          </p:cNvSpPr>
          <p:nvPr>
            <p:ph idx="1"/>
          </p:nvPr>
        </p:nvSpPr>
        <p:spPr/>
        <p:txBody>
          <a:bodyPr/>
          <a:lstStyle/>
          <a:p>
            <a:r>
              <a:rPr lang="en-US" dirty="0"/>
              <a:t>Interfaces may also define constants and may themselves implement another interface of their own:</a:t>
            </a:r>
          </a:p>
          <a:p>
            <a:endParaRPr lang="en-US" dirty="0"/>
          </a:p>
          <a:p>
            <a:endParaRPr lang="en-US" dirty="0"/>
          </a:p>
          <a:p>
            <a:endParaRPr lang="en-US" dirty="0"/>
          </a:p>
          <a:p>
            <a:endParaRPr lang="en-US" dirty="0"/>
          </a:p>
          <a:p>
            <a:endParaRPr lang="en-US" dirty="0"/>
          </a:p>
          <a:p>
            <a:r>
              <a:rPr lang="en-US" dirty="0"/>
              <a:t>Interface constants cannot be overridden by a class/interface that inherits them.</a:t>
            </a:r>
          </a:p>
        </p:txBody>
      </p:sp>
      <p:sp>
        <p:nvSpPr>
          <p:cNvPr id="4" name="Slide Number Placeholder 3"/>
          <p:cNvSpPr>
            <a:spLocks noGrp="1"/>
          </p:cNvSpPr>
          <p:nvPr>
            <p:ph type="sldNum" sz="quarter" idx="12"/>
          </p:nvPr>
        </p:nvSpPr>
        <p:spPr/>
        <p:txBody>
          <a:bodyPr/>
          <a:lstStyle/>
          <a:p>
            <a:fld id="{57BFFEA6-FD0A-418C-BE47-3DCCF1ED53BD}" type="slidenum">
              <a:rPr lang="en-US" smtClean="0"/>
              <a:pPr/>
              <a:t>11</a:t>
            </a:fld>
            <a:endParaRPr lang="en-US" dirty="0"/>
          </a:p>
        </p:txBody>
      </p:sp>
      <p:sp>
        <p:nvSpPr>
          <p:cNvPr id="5" name="Content Placeholder 2"/>
          <p:cNvSpPr txBox="1">
            <a:spLocks/>
          </p:cNvSpPr>
          <p:nvPr/>
        </p:nvSpPr>
        <p:spPr>
          <a:xfrm>
            <a:off x="2844569" y="2688309"/>
            <a:ext cx="6502860" cy="2096329"/>
          </a:xfrm>
          <a:prstGeom prst="rect">
            <a:avLst/>
          </a:prstGeom>
          <a:solidFill>
            <a:srgbClr val="FEFCF5"/>
          </a:solidFill>
        </p:spPr>
        <p:txBody>
          <a:bodyPr vert="horz" lIns="91440" tIns="45720" rIns="91440" bIns="45720" rtlCol="0">
            <a:noAutofit/>
          </a:bodyPr>
          <a:lstStyle>
            <a:lvl1pPr marL="0" indent="0" algn="l" defTabSz="914400" rtl="0" eaLnBrk="1" latinLnBrk="0" hangingPunct="1">
              <a:lnSpc>
                <a:spcPct val="112000"/>
              </a:lnSpc>
              <a:spcBef>
                <a:spcPts val="900"/>
              </a:spcBef>
              <a:buFont typeface="Arial" panose="020B0604020202020204" pitchFamily="34" charset="0"/>
              <a:buNone/>
              <a:defRPr sz="24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Open Sans" panose="020B0606030504020204" pitchFamily="34" charset="0"/>
              <a:buChar char="–"/>
              <a:defRPr sz="20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8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Open Sans" panose="020B0606030504020204" pitchFamily="34" charset="0"/>
              <a:buChar char="–"/>
              <a:defRPr sz="16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6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a:lnSpc>
                <a:spcPct val="100000"/>
              </a:lnSpc>
              <a:spcBef>
                <a:spcPts val="0"/>
              </a:spcBef>
            </a:pPr>
            <a:r>
              <a:rPr lang="en-US" sz="1400" dirty="0">
                <a:solidFill>
                  <a:srgbClr val="FF0000"/>
                </a:solidFill>
                <a:highlight>
                  <a:srgbClr val="FDF8E3"/>
                </a:highlight>
                <a:latin typeface="Courier New" panose="02070309020205020404" pitchFamily="49" charset="0"/>
              </a:rPr>
              <a:t>&lt;?</a:t>
            </a:r>
            <a:r>
              <a:rPr lang="en-US" sz="1400" dirty="0" err="1">
                <a:solidFill>
                  <a:srgbClr val="FF0000"/>
                </a:solidFill>
                <a:highlight>
                  <a:srgbClr val="FDF8E3"/>
                </a:highlight>
                <a:latin typeface="Courier New" panose="02070309020205020404" pitchFamily="49" charset="0"/>
              </a:rPr>
              <a:t>php</a:t>
            </a:r>
            <a:endParaRPr lang="en-US" sz="1400" dirty="0">
              <a:solidFill>
                <a:srgbClr val="000000"/>
              </a:solidFill>
              <a:highlight>
                <a:srgbClr val="FEFCF5"/>
              </a:highlight>
              <a:latin typeface="Courier New" panose="02070309020205020404" pitchFamily="49" charset="0"/>
            </a:endParaRPr>
          </a:p>
          <a:p>
            <a:pPr>
              <a:lnSpc>
                <a:spcPct val="100000"/>
              </a:lnSpc>
              <a:spcBef>
                <a:spcPts val="0"/>
              </a:spcBef>
            </a:pPr>
            <a:r>
              <a:rPr lang="en-CA" sz="1400" b="1" dirty="0">
                <a:solidFill>
                  <a:srgbClr val="0000FF"/>
                </a:solidFill>
                <a:highlight>
                  <a:srgbClr val="FEFCF5"/>
                </a:highlight>
                <a:latin typeface="Courier New" panose="02070309020205020404" pitchFamily="49" charset="0"/>
              </a:rPr>
              <a:t>interface</a:t>
            </a:r>
            <a:r>
              <a:rPr lang="en-CA" sz="1400" dirty="0">
                <a:solidFill>
                  <a:srgbClr val="000000"/>
                </a:solidFill>
                <a:highlight>
                  <a:srgbClr val="FEFCF5"/>
                </a:highlight>
                <a:latin typeface="Courier New" panose="02070309020205020404" pitchFamily="49" charset="0"/>
              </a:rPr>
              <a:t> </a:t>
            </a:r>
            <a:r>
              <a:rPr lang="en-CA" sz="1400" dirty="0" err="1">
                <a:solidFill>
                  <a:srgbClr val="000000"/>
                </a:solidFill>
                <a:highlight>
                  <a:srgbClr val="FEFCF5"/>
                </a:highlight>
                <a:latin typeface="Courier New" panose="02070309020205020404" pitchFamily="49" charset="0"/>
              </a:rPr>
              <a:t>PersonInterface</a:t>
            </a:r>
            <a:r>
              <a:rPr lang="en-CA" sz="1400" dirty="0">
                <a:solidFill>
                  <a:srgbClr val="000000"/>
                </a:solidFill>
                <a:highlight>
                  <a:srgbClr val="FEFCF5"/>
                </a:highlight>
                <a:latin typeface="Courier New" panose="02070309020205020404" pitchFamily="49" charset="0"/>
              </a:rPr>
              <a:t> </a:t>
            </a:r>
            <a:r>
              <a:rPr lang="en-CA" sz="1400" dirty="0">
                <a:solidFill>
                  <a:srgbClr val="8000FF"/>
                </a:solidFill>
                <a:highlight>
                  <a:srgbClr val="FEFCF5"/>
                </a:highlight>
                <a:latin typeface="Courier New" panose="02070309020205020404" pitchFamily="49" charset="0"/>
              </a:rPr>
              <a:t>{</a:t>
            </a:r>
            <a:endParaRPr lang="en-CA" sz="1400" dirty="0">
              <a:solidFill>
                <a:srgbClr val="000000"/>
              </a:solidFill>
              <a:highlight>
                <a:srgbClr val="FEFCF5"/>
              </a:highlight>
              <a:latin typeface="Courier New" panose="02070309020205020404" pitchFamily="49" charset="0"/>
            </a:endParaRPr>
          </a:p>
          <a:p>
            <a:pPr>
              <a:lnSpc>
                <a:spcPct val="100000"/>
              </a:lnSpc>
              <a:spcBef>
                <a:spcPts val="0"/>
              </a:spcBef>
            </a:pPr>
            <a:r>
              <a:rPr lang="en-CA" sz="1400" b="1" dirty="0">
                <a:solidFill>
                  <a:srgbClr val="000000"/>
                </a:solidFill>
                <a:highlight>
                  <a:srgbClr val="FEFCF5"/>
                </a:highlight>
                <a:latin typeface="Courier New" panose="02070309020205020404" pitchFamily="49" charset="0"/>
              </a:rPr>
              <a:t>    </a:t>
            </a:r>
            <a:r>
              <a:rPr lang="en-CA" sz="1400" b="1" dirty="0">
                <a:solidFill>
                  <a:srgbClr val="0000FF"/>
                </a:solidFill>
                <a:highlight>
                  <a:srgbClr val="FEFCF5"/>
                </a:highlight>
                <a:latin typeface="Courier New" panose="02070309020205020404" pitchFamily="49" charset="0"/>
              </a:rPr>
              <a:t>const</a:t>
            </a:r>
            <a:r>
              <a:rPr lang="en-CA" sz="1400" dirty="0">
                <a:solidFill>
                  <a:srgbClr val="000000"/>
                </a:solidFill>
                <a:highlight>
                  <a:srgbClr val="FEFCF5"/>
                </a:highlight>
                <a:latin typeface="Courier New" panose="02070309020205020404" pitchFamily="49" charset="0"/>
              </a:rPr>
              <a:t> name </a:t>
            </a:r>
            <a:r>
              <a:rPr lang="en-CA" sz="1400" dirty="0">
                <a:solidFill>
                  <a:srgbClr val="8000FF"/>
                </a:solidFill>
                <a:highlight>
                  <a:srgbClr val="FEFCF5"/>
                </a:highlight>
                <a:latin typeface="Courier New" panose="02070309020205020404" pitchFamily="49" charset="0"/>
              </a:rPr>
              <a:t>=</a:t>
            </a:r>
            <a:r>
              <a:rPr lang="en-CA" sz="1400" dirty="0">
                <a:solidFill>
                  <a:srgbClr val="000000"/>
                </a:solidFill>
                <a:highlight>
                  <a:srgbClr val="FEFCF5"/>
                </a:highlight>
                <a:latin typeface="Courier New" panose="02070309020205020404" pitchFamily="49" charset="0"/>
              </a:rPr>
              <a:t> </a:t>
            </a:r>
            <a:r>
              <a:rPr lang="en-CA" sz="1400" dirty="0">
                <a:solidFill>
                  <a:srgbClr val="808080"/>
                </a:solidFill>
                <a:highlight>
                  <a:srgbClr val="FEFCF5"/>
                </a:highlight>
                <a:latin typeface="Courier New" panose="02070309020205020404" pitchFamily="49" charset="0"/>
              </a:rPr>
              <a:t>"Nick"</a:t>
            </a:r>
            <a:r>
              <a:rPr lang="en-CA" sz="1400" dirty="0">
                <a:solidFill>
                  <a:srgbClr val="8000FF"/>
                </a:solidFill>
                <a:highlight>
                  <a:srgbClr val="FEFCF5"/>
                </a:highlight>
                <a:latin typeface="Courier New" panose="02070309020205020404" pitchFamily="49" charset="0"/>
              </a:rPr>
              <a:t>;</a:t>
            </a:r>
            <a:endParaRPr lang="en-CA" sz="1400" dirty="0">
              <a:solidFill>
                <a:srgbClr val="000000"/>
              </a:solidFill>
              <a:highlight>
                <a:srgbClr val="FEFCF5"/>
              </a:highlight>
              <a:latin typeface="Courier New" panose="02070309020205020404" pitchFamily="49" charset="0"/>
            </a:endParaRPr>
          </a:p>
          <a:p>
            <a:pPr>
              <a:lnSpc>
                <a:spcPct val="100000"/>
              </a:lnSpc>
              <a:spcBef>
                <a:spcPts val="0"/>
              </a:spcBef>
            </a:pPr>
            <a:r>
              <a:rPr lang="en-CA" sz="1400" b="1" dirty="0">
                <a:solidFill>
                  <a:srgbClr val="0000FF"/>
                </a:solidFill>
                <a:highlight>
                  <a:srgbClr val="FEFCF5"/>
                </a:highlight>
                <a:latin typeface="Courier New" panose="02070309020205020404" pitchFamily="49" charset="0"/>
              </a:rPr>
              <a:t>    public</a:t>
            </a:r>
            <a:r>
              <a:rPr lang="en-CA" sz="1400" dirty="0">
                <a:solidFill>
                  <a:srgbClr val="000000"/>
                </a:solidFill>
                <a:highlight>
                  <a:srgbClr val="FEFCF5"/>
                </a:highlight>
                <a:latin typeface="Courier New" panose="02070309020205020404" pitchFamily="49" charset="0"/>
              </a:rPr>
              <a:t> </a:t>
            </a:r>
            <a:r>
              <a:rPr lang="en-CA" sz="1400" b="1" dirty="0">
                <a:solidFill>
                  <a:srgbClr val="0000FF"/>
                </a:solidFill>
                <a:highlight>
                  <a:srgbClr val="FEFCF5"/>
                </a:highlight>
                <a:latin typeface="Courier New" panose="02070309020205020404" pitchFamily="49" charset="0"/>
              </a:rPr>
              <a:t>function</a:t>
            </a:r>
            <a:r>
              <a:rPr lang="en-CA" sz="1400" dirty="0">
                <a:solidFill>
                  <a:srgbClr val="000000"/>
                </a:solidFill>
                <a:highlight>
                  <a:srgbClr val="FEFCF5"/>
                </a:highlight>
                <a:latin typeface="Courier New" panose="02070309020205020404" pitchFamily="49" charset="0"/>
              </a:rPr>
              <a:t> </a:t>
            </a:r>
            <a:r>
              <a:rPr lang="en-CA" sz="1400" dirty="0" err="1">
                <a:solidFill>
                  <a:srgbClr val="000000"/>
                </a:solidFill>
                <a:highlight>
                  <a:srgbClr val="FEFCF5"/>
                </a:highlight>
                <a:latin typeface="Courier New" panose="02070309020205020404" pitchFamily="49" charset="0"/>
              </a:rPr>
              <a:t>sayName</a:t>
            </a:r>
            <a:r>
              <a:rPr lang="en-CA" sz="1400" dirty="0">
                <a:solidFill>
                  <a:srgbClr val="8000FF"/>
                </a:solidFill>
                <a:highlight>
                  <a:srgbClr val="FEFCF5"/>
                </a:highlight>
                <a:latin typeface="Courier New" panose="02070309020205020404" pitchFamily="49" charset="0"/>
              </a:rPr>
              <a:t>();</a:t>
            </a:r>
            <a:endParaRPr lang="en-CA" sz="1400" dirty="0">
              <a:solidFill>
                <a:srgbClr val="000000"/>
              </a:solidFill>
              <a:highlight>
                <a:srgbClr val="FEFCF5"/>
              </a:highlight>
              <a:latin typeface="Courier New" panose="02070309020205020404" pitchFamily="49" charset="0"/>
            </a:endParaRPr>
          </a:p>
          <a:p>
            <a:pPr>
              <a:lnSpc>
                <a:spcPct val="100000"/>
              </a:lnSpc>
              <a:spcBef>
                <a:spcPts val="0"/>
              </a:spcBef>
            </a:pPr>
            <a:r>
              <a:rPr lang="en-CA" sz="1400" dirty="0">
                <a:solidFill>
                  <a:srgbClr val="8000FF"/>
                </a:solidFill>
                <a:highlight>
                  <a:srgbClr val="FEFCF5"/>
                </a:highlight>
                <a:latin typeface="Courier New" panose="02070309020205020404" pitchFamily="49" charset="0"/>
              </a:rPr>
              <a:t>}</a:t>
            </a:r>
            <a:endParaRPr lang="en-CA" sz="1400" dirty="0">
              <a:solidFill>
                <a:srgbClr val="000000"/>
              </a:solidFill>
              <a:highlight>
                <a:srgbClr val="FEFCF5"/>
              </a:highlight>
              <a:latin typeface="Courier New" panose="02070309020205020404" pitchFamily="49" charset="0"/>
            </a:endParaRPr>
          </a:p>
          <a:p>
            <a:pPr>
              <a:lnSpc>
                <a:spcPct val="100000"/>
              </a:lnSpc>
              <a:spcBef>
                <a:spcPts val="0"/>
              </a:spcBef>
            </a:pPr>
            <a:endParaRPr lang="en-CA" sz="1400" dirty="0">
              <a:solidFill>
                <a:srgbClr val="000000"/>
              </a:solidFill>
              <a:highlight>
                <a:srgbClr val="FEFCF5"/>
              </a:highlight>
              <a:latin typeface="Courier New" panose="02070309020205020404" pitchFamily="49" charset="0"/>
            </a:endParaRPr>
          </a:p>
          <a:p>
            <a:pPr>
              <a:lnSpc>
                <a:spcPct val="100000"/>
              </a:lnSpc>
              <a:spcBef>
                <a:spcPts val="0"/>
              </a:spcBef>
            </a:pPr>
            <a:r>
              <a:rPr lang="en-CA" sz="1400" b="1" dirty="0">
                <a:solidFill>
                  <a:srgbClr val="0000FF"/>
                </a:solidFill>
                <a:highlight>
                  <a:srgbClr val="FEFCF5"/>
                </a:highlight>
                <a:latin typeface="Courier New" panose="02070309020205020404" pitchFamily="49" charset="0"/>
              </a:rPr>
              <a:t>interface</a:t>
            </a:r>
            <a:r>
              <a:rPr lang="en-CA" sz="1400" dirty="0">
                <a:solidFill>
                  <a:srgbClr val="000000"/>
                </a:solidFill>
                <a:highlight>
                  <a:srgbClr val="FEFCF5"/>
                </a:highlight>
                <a:latin typeface="Courier New" panose="02070309020205020404" pitchFamily="49" charset="0"/>
              </a:rPr>
              <a:t> </a:t>
            </a:r>
            <a:r>
              <a:rPr lang="en-CA" sz="1400" dirty="0" err="1">
                <a:solidFill>
                  <a:srgbClr val="000000"/>
                </a:solidFill>
                <a:highlight>
                  <a:srgbClr val="FEFCF5"/>
                </a:highlight>
                <a:latin typeface="Courier New" panose="02070309020205020404" pitchFamily="49" charset="0"/>
              </a:rPr>
              <a:t>EmployeeInterface</a:t>
            </a:r>
            <a:r>
              <a:rPr lang="en-CA" sz="1400" dirty="0">
                <a:solidFill>
                  <a:srgbClr val="000000"/>
                </a:solidFill>
                <a:highlight>
                  <a:srgbClr val="FEFCF5"/>
                </a:highlight>
                <a:latin typeface="Courier New" panose="02070309020205020404" pitchFamily="49" charset="0"/>
              </a:rPr>
              <a:t> </a:t>
            </a:r>
            <a:r>
              <a:rPr lang="en-CA" sz="1400" b="1" dirty="0">
                <a:solidFill>
                  <a:srgbClr val="0000FF"/>
                </a:solidFill>
                <a:highlight>
                  <a:srgbClr val="FEFCF5"/>
                </a:highlight>
                <a:latin typeface="Courier New" panose="02070309020205020404" pitchFamily="49" charset="0"/>
              </a:rPr>
              <a:t>extends</a:t>
            </a:r>
            <a:r>
              <a:rPr lang="en-CA" sz="1400" dirty="0">
                <a:solidFill>
                  <a:srgbClr val="000000"/>
                </a:solidFill>
                <a:highlight>
                  <a:srgbClr val="FEFCF5"/>
                </a:highlight>
                <a:latin typeface="Courier New" panose="02070309020205020404" pitchFamily="49" charset="0"/>
              </a:rPr>
              <a:t> </a:t>
            </a:r>
            <a:r>
              <a:rPr lang="en-CA" sz="1400" dirty="0" err="1">
                <a:solidFill>
                  <a:srgbClr val="000000"/>
                </a:solidFill>
                <a:highlight>
                  <a:srgbClr val="FEFCF5"/>
                </a:highlight>
                <a:latin typeface="Courier New" panose="02070309020205020404" pitchFamily="49" charset="0"/>
              </a:rPr>
              <a:t>PersonInterface</a:t>
            </a:r>
            <a:r>
              <a:rPr lang="en-CA" sz="1400" dirty="0">
                <a:solidFill>
                  <a:srgbClr val="000000"/>
                </a:solidFill>
                <a:highlight>
                  <a:srgbClr val="FEFCF5"/>
                </a:highlight>
                <a:latin typeface="Courier New" panose="02070309020205020404" pitchFamily="49" charset="0"/>
              </a:rPr>
              <a:t> </a:t>
            </a:r>
            <a:r>
              <a:rPr lang="en-CA" sz="1400" dirty="0">
                <a:solidFill>
                  <a:srgbClr val="8000FF"/>
                </a:solidFill>
                <a:highlight>
                  <a:srgbClr val="FEFCF5"/>
                </a:highlight>
                <a:latin typeface="Courier New" panose="02070309020205020404" pitchFamily="49" charset="0"/>
              </a:rPr>
              <a:t>{</a:t>
            </a:r>
            <a:endParaRPr lang="en-CA" sz="1400" dirty="0">
              <a:solidFill>
                <a:srgbClr val="000000"/>
              </a:solidFill>
              <a:highlight>
                <a:srgbClr val="FEFCF5"/>
              </a:highlight>
              <a:latin typeface="Courier New" panose="02070309020205020404" pitchFamily="49" charset="0"/>
            </a:endParaRPr>
          </a:p>
          <a:p>
            <a:pPr>
              <a:lnSpc>
                <a:spcPct val="100000"/>
              </a:lnSpc>
              <a:spcBef>
                <a:spcPts val="0"/>
              </a:spcBef>
            </a:pPr>
            <a:r>
              <a:rPr lang="en-CA" sz="1400" b="1" dirty="0">
                <a:solidFill>
                  <a:srgbClr val="0000FF"/>
                </a:solidFill>
                <a:highlight>
                  <a:srgbClr val="FEFCF5"/>
                </a:highlight>
                <a:latin typeface="Courier New" panose="02070309020205020404" pitchFamily="49" charset="0"/>
              </a:rPr>
              <a:t>    public</a:t>
            </a:r>
            <a:r>
              <a:rPr lang="en-CA" sz="1400" dirty="0">
                <a:solidFill>
                  <a:srgbClr val="000000"/>
                </a:solidFill>
                <a:highlight>
                  <a:srgbClr val="FEFCF5"/>
                </a:highlight>
                <a:latin typeface="Courier New" panose="02070309020205020404" pitchFamily="49" charset="0"/>
              </a:rPr>
              <a:t> </a:t>
            </a:r>
            <a:r>
              <a:rPr lang="en-CA" sz="1400" b="1" dirty="0">
                <a:solidFill>
                  <a:srgbClr val="0000FF"/>
                </a:solidFill>
                <a:highlight>
                  <a:srgbClr val="FEFCF5"/>
                </a:highlight>
                <a:latin typeface="Courier New" panose="02070309020205020404" pitchFamily="49" charset="0"/>
              </a:rPr>
              <a:t>function</a:t>
            </a:r>
            <a:r>
              <a:rPr lang="en-CA" sz="1400" dirty="0">
                <a:solidFill>
                  <a:srgbClr val="000000"/>
                </a:solidFill>
                <a:highlight>
                  <a:srgbClr val="FEFCF5"/>
                </a:highlight>
                <a:latin typeface="Courier New" panose="02070309020205020404" pitchFamily="49" charset="0"/>
              </a:rPr>
              <a:t> </a:t>
            </a:r>
            <a:r>
              <a:rPr lang="en-CA" sz="1400" dirty="0" err="1">
                <a:solidFill>
                  <a:srgbClr val="000000"/>
                </a:solidFill>
                <a:highlight>
                  <a:srgbClr val="FEFCF5"/>
                </a:highlight>
                <a:latin typeface="Courier New" panose="02070309020205020404" pitchFamily="49" charset="0"/>
              </a:rPr>
              <a:t>doWork</a:t>
            </a:r>
            <a:r>
              <a:rPr lang="en-CA" sz="1400" dirty="0">
                <a:solidFill>
                  <a:srgbClr val="8000FF"/>
                </a:solidFill>
                <a:highlight>
                  <a:srgbClr val="FEFCF5"/>
                </a:highlight>
                <a:latin typeface="Courier New" panose="02070309020205020404" pitchFamily="49" charset="0"/>
              </a:rPr>
              <a:t>();</a:t>
            </a:r>
            <a:endParaRPr lang="en-CA" sz="1400" dirty="0">
              <a:solidFill>
                <a:srgbClr val="000000"/>
              </a:solidFill>
              <a:highlight>
                <a:srgbClr val="FEFCF5"/>
              </a:highlight>
              <a:latin typeface="Courier New" panose="02070309020205020404" pitchFamily="49" charset="0"/>
            </a:endParaRPr>
          </a:p>
          <a:p>
            <a:pPr>
              <a:lnSpc>
                <a:spcPct val="100000"/>
              </a:lnSpc>
              <a:spcBef>
                <a:spcPts val="0"/>
              </a:spcBef>
            </a:pPr>
            <a:r>
              <a:rPr lang="en-CA" sz="1400" dirty="0">
                <a:solidFill>
                  <a:srgbClr val="8000FF"/>
                </a:solidFill>
                <a:highlight>
                  <a:srgbClr val="FEFCF5"/>
                </a:highlight>
                <a:latin typeface="Courier New" panose="02070309020205020404" pitchFamily="49" charset="0"/>
              </a:rPr>
              <a:t>}</a:t>
            </a:r>
            <a:endParaRPr lang="en-US" sz="1400" dirty="0">
              <a:solidFill>
                <a:srgbClr val="000000"/>
              </a:solidFill>
              <a:highlight>
                <a:srgbClr val="FEFCF5"/>
              </a:highlight>
              <a:latin typeface="Courier New" panose="02070309020205020404" pitchFamily="49" charset="0"/>
            </a:endParaRPr>
          </a:p>
        </p:txBody>
      </p:sp>
    </p:spTree>
    <p:extLst>
      <p:ext uri="{BB962C8B-B14F-4D97-AF65-F5344CB8AC3E}">
        <p14:creationId xmlns:p14="http://schemas.microsoft.com/office/powerpoint/2010/main" val="2716636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PHP Arrays</a:t>
            </a:r>
          </a:p>
        </p:txBody>
      </p:sp>
      <p:sp>
        <p:nvSpPr>
          <p:cNvPr id="3" name="Content Placeholder 2"/>
          <p:cNvSpPr>
            <a:spLocks noGrp="1"/>
          </p:cNvSpPr>
          <p:nvPr>
            <p:ph idx="1"/>
          </p:nvPr>
        </p:nvSpPr>
        <p:spPr/>
        <p:txBody>
          <a:bodyPr/>
          <a:lstStyle/>
          <a:p>
            <a:r>
              <a:rPr lang="en-US" dirty="0"/>
              <a:t>Because of their power and flexibility, arrays are widely used in most PHP programming. In fact, the only native PHP data structure is an array.</a:t>
            </a:r>
          </a:p>
          <a:p>
            <a:endParaRPr lang="en-US" dirty="0"/>
          </a:p>
          <a:p>
            <a:r>
              <a:rPr lang="en-US" dirty="0"/>
              <a:t>Recall from PHP I, arrays are used to store collections of elements. These elements can be native data types or, as we’ve seen so far, objects.</a:t>
            </a:r>
          </a:p>
        </p:txBody>
      </p:sp>
      <p:sp>
        <p:nvSpPr>
          <p:cNvPr id="4" name="Slide Number Placeholder 3"/>
          <p:cNvSpPr>
            <a:spLocks noGrp="1"/>
          </p:cNvSpPr>
          <p:nvPr>
            <p:ph type="sldNum" sz="quarter" idx="12"/>
          </p:nvPr>
        </p:nvSpPr>
        <p:spPr/>
        <p:txBody>
          <a:bodyPr/>
          <a:lstStyle/>
          <a:p>
            <a:fld id="{57BFFEA6-FD0A-418C-BE47-3DCCF1ED53BD}" type="slidenum">
              <a:rPr lang="en-US" smtClean="0"/>
              <a:t>12</a:t>
            </a:fld>
            <a:endParaRPr lang="en-US" dirty="0"/>
          </a:p>
        </p:txBody>
      </p:sp>
    </p:spTree>
    <p:extLst>
      <p:ext uri="{BB962C8B-B14F-4D97-AF65-F5344CB8AC3E}">
        <p14:creationId xmlns:p14="http://schemas.microsoft.com/office/powerpoint/2010/main" val="2925249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Arrays</a:t>
            </a:r>
          </a:p>
        </p:txBody>
      </p:sp>
      <p:sp>
        <p:nvSpPr>
          <p:cNvPr id="3" name="Content Placeholder 2"/>
          <p:cNvSpPr>
            <a:spLocks noGrp="1"/>
          </p:cNvSpPr>
          <p:nvPr>
            <p:ph idx="1"/>
          </p:nvPr>
        </p:nvSpPr>
        <p:spPr/>
        <p:txBody>
          <a:bodyPr/>
          <a:lstStyle/>
          <a:p>
            <a:r>
              <a:rPr lang="en-US" dirty="0"/>
              <a:t>Creating an array in PHP can be done a couple different ways. </a:t>
            </a:r>
          </a:p>
          <a:p>
            <a:r>
              <a:rPr lang="en-US" dirty="0"/>
              <a:t>Before PHP 5.4, calls to </a:t>
            </a:r>
            <a:r>
              <a:rPr lang="en-US" b="1" dirty="0">
                <a:solidFill>
                  <a:srgbClr val="0070C0"/>
                </a:solidFill>
              </a:rPr>
              <a:t>array()</a:t>
            </a:r>
            <a:r>
              <a:rPr lang="en-US" dirty="0"/>
              <a:t> needed to be made. Beyond PHP 5.4, a new short array syntax was implemented as a simpler alternative.</a:t>
            </a:r>
          </a:p>
          <a:p>
            <a:endParaRPr lang="en-US" dirty="0"/>
          </a:p>
        </p:txBody>
      </p:sp>
      <p:sp>
        <p:nvSpPr>
          <p:cNvPr id="4" name="Slide Number Placeholder 3"/>
          <p:cNvSpPr>
            <a:spLocks noGrp="1"/>
          </p:cNvSpPr>
          <p:nvPr>
            <p:ph type="sldNum" sz="quarter" idx="12"/>
          </p:nvPr>
        </p:nvSpPr>
        <p:spPr/>
        <p:txBody>
          <a:bodyPr/>
          <a:lstStyle/>
          <a:p>
            <a:fld id="{57BFFEA6-FD0A-418C-BE47-3DCCF1ED53BD}" type="slidenum">
              <a:rPr lang="en-US" smtClean="0"/>
              <a:t>13</a:t>
            </a:fld>
            <a:endParaRPr lang="en-US" dirty="0"/>
          </a:p>
        </p:txBody>
      </p:sp>
      <p:sp>
        <p:nvSpPr>
          <p:cNvPr id="5" name="Content Placeholder 2"/>
          <p:cNvSpPr txBox="1">
            <a:spLocks/>
          </p:cNvSpPr>
          <p:nvPr/>
        </p:nvSpPr>
        <p:spPr>
          <a:xfrm>
            <a:off x="3593470" y="3243072"/>
            <a:ext cx="5221346" cy="2406818"/>
          </a:xfrm>
          <a:prstGeom prst="rect">
            <a:avLst/>
          </a:prstGeom>
          <a:solidFill>
            <a:srgbClr val="FEFCF5"/>
          </a:solidFill>
        </p:spPr>
        <p:txBody>
          <a:bodyPr vert="horz" lIns="91440" tIns="45720" rIns="91440" bIns="45720" rtlCol="0">
            <a:noAutofit/>
          </a:bodyPr>
          <a:lstStyle>
            <a:lvl1pPr marL="0" indent="0" algn="l" defTabSz="914400" rtl="0" eaLnBrk="1" latinLnBrk="0" hangingPunct="1">
              <a:lnSpc>
                <a:spcPct val="112000"/>
              </a:lnSpc>
              <a:spcBef>
                <a:spcPts val="900"/>
              </a:spcBef>
              <a:buFont typeface="Arial" panose="020B0604020202020204" pitchFamily="34" charset="0"/>
              <a:buNone/>
              <a:defRPr sz="24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Open Sans" panose="020B0606030504020204" pitchFamily="34" charset="0"/>
              <a:buChar char="–"/>
              <a:defRPr sz="20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8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Open Sans" panose="020B0606030504020204" pitchFamily="34" charset="0"/>
              <a:buChar char="–"/>
              <a:defRPr sz="16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6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US" sz="1400" dirty="0">
                <a:solidFill>
                  <a:srgbClr val="FF0000"/>
                </a:solidFill>
                <a:highlight>
                  <a:srgbClr val="FDF8E3"/>
                </a:highlight>
                <a:latin typeface="Courier New" panose="02070309020205020404" pitchFamily="49" charset="0"/>
              </a:rPr>
              <a:t>&lt;?</a:t>
            </a:r>
            <a:r>
              <a:rPr lang="en-US" sz="1400" dirty="0" err="1">
                <a:solidFill>
                  <a:srgbClr val="FF0000"/>
                </a:solidFill>
                <a:highlight>
                  <a:srgbClr val="FDF8E3"/>
                </a:highlight>
                <a:latin typeface="Courier New" panose="02070309020205020404" pitchFamily="49" charset="0"/>
              </a:rPr>
              <a:t>php</a:t>
            </a:r>
            <a:endParaRPr lang="en-US" sz="1400" dirty="0">
              <a:solidFill>
                <a:srgbClr val="000000"/>
              </a:solidFill>
              <a:highlight>
                <a:srgbClr val="FEFCF5"/>
              </a:highlight>
              <a:latin typeface="Courier New" panose="02070309020205020404" pitchFamily="49" charset="0"/>
            </a:endParaRPr>
          </a:p>
          <a:p>
            <a:r>
              <a:rPr lang="en-US" sz="1400" dirty="0">
                <a:solidFill>
                  <a:srgbClr val="000080"/>
                </a:solidFill>
                <a:highlight>
                  <a:srgbClr val="FEFCF5"/>
                </a:highlight>
                <a:latin typeface="Courier New" panose="02070309020205020404" pitchFamily="49" charset="0"/>
              </a:rPr>
              <a:t>$</a:t>
            </a:r>
            <a:r>
              <a:rPr lang="en-US" sz="1400" dirty="0" err="1">
                <a:solidFill>
                  <a:srgbClr val="000080"/>
                </a:solidFill>
                <a:highlight>
                  <a:srgbClr val="FEFCF5"/>
                </a:highlight>
                <a:latin typeface="Courier New" panose="02070309020205020404" pitchFamily="49" charset="0"/>
              </a:rPr>
              <a:t>newArray</a:t>
            </a:r>
            <a:r>
              <a:rPr lang="en-US" sz="1400" dirty="0">
                <a:solidFill>
                  <a:srgbClr val="000000"/>
                </a:solidFill>
                <a:highlight>
                  <a:srgbClr val="FEFCF5"/>
                </a:highlight>
                <a:latin typeface="Courier New" panose="02070309020205020404" pitchFamily="49" charset="0"/>
              </a:rPr>
              <a:t> </a:t>
            </a:r>
            <a:r>
              <a:rPr lang="en-US" sz="1400" dirty="0">
                <a:solidFill>
                  <a:srgbClr val="8000FF"/>
                </a:solidFill>
                <a:highlight>
                  <a:srgbClr val="FEFCF5"/>
                </a:highlight>
                <a:latin typeface="Courier New" panose="02070309020205020404" pitchFamily="49" charset="0"/>
              </a:rPr>
              <a:t>=</a:t>
            </a:r>
            <a:r>
              <a:rPr lang="en-US" sz="1400" dirty="0">
                <a:solidFill>
                  <a:srgbClr val="000000"/>
                </a:solidFill>
                <a:highlight>
                  <a:srgbClr val="FEFCF5"/>
                </a:highlight>
                <a:latin typeface="Courier New" panose="02070309020205020404" pitchFamily="49" charset="0"/>
              </a:rPr>
              <a:t> </a:t>
            </a:r>
            <a:r>
              <a:rPr lang="en-US" sz="1400" b="1" dirty="0">
                <a:solidFill>
                  <a:srgbClr val="0000FF"/>
                </a:solidFill>
                <a:highlight>
                  <a:srgbClr val="FEFCF5"/>
                </a:highlight>
                <a:latin typeface="Courier New" panose="02070309020205020404" pitchFamily="49" charset="0"/>
              </a:rPr>
              <a:t>array</a:t>
            </a:r>
            <a:r>
              <a:rPr lang="en-US" sz="1400" dirty="0">
                <a:solidFill>
                  <a:srgbClr val="000000"/>
                </a:solidFill>
                <a:highlight>
                  <a:srgbClr val="FEFCF5"/>
                </a:highlight>
                <a:latin typeface="Courier New" panose="02070309020205020404" pitchFamily="49" charset="0"/>
              </a:rPr>
              <a:t> </a:t>
            </a:r>
            <a:r>
              <a:rPr lang="en-US" sz="1400" dirty="0">
                <a:solidFill>
                  <a:srgbClr val="8000FF"/>
                </a:solidFill>
                <a:highlight>
                  <a:srgbClr val="FEFCF5"/>
                </a:highlight>
                <a:latin typeface="Courier New" panose="02070309020205020404" pitchFamily="49" charset="0"/>
              </a:rPr>
              <a:t>();</a:t>
            </a:r>
            <a:endParaRPr lang="en-US" sz="1400" dirty="0">
              <a:solidFill>
                <a:srgbClr val="000000"/>
              </a:solidFill>
              <a:highlight>
                <a:srgbClr val="FEFCF5"/>
              </a:highlight>
              <a:latin typeface="Courier New" panose="02070309020205020404" pitchFamily="49" charset="0"/>
            </a:endParaRPr>
          </a:p>
          <a:p>
            <a:r>
              <a:rPr lang="en-US" sz="1400" dirty="0">
                <a:solidFill>
                  <a:srgbClr val="000080"/>
                </a:solidFill>
                <a:highlight>
                  <a:srgbClr val="FEFCF5"/>
                </a:highlight>
                <a:latin typeface="Courier New" panose="02070309020205020404" pitchFamily="49" charset="0"/>
              </a:rPr>
              <a:t>$</a:t>
            </a:r>
            <a:r>
              <a:rPr lang="en-US" sz="1400" dirty="0" err="1">
                <a:solidFill>
                  <a:srgbClr val="000080"/>
                </a:solidFill>
                <a:highlight>
                  <a:srgbClr val="FEFCF5"/>
                </a:highlight>
                <a:latin typeface="Courier New" panose="02070309020205020404" pitchFamily="49" charset="0"/>
              </a:rPr>
              <a:t>newArray</a:t>
            </a:r>
            <a:r>
              <a:rPr lang="en-US" sz="1400" dirty="0">
                <a:solidFill>
                  <a:srgbClr val="000000"/>
                </a:solidFill>
                <a:highlight>
                  <a:srgbClr val="FEFCF5"/>
                </a:highlight>
                <a:latin typeface="Courier New" panose="02070309020205020404" pitchFamily="49" charset="0"/>
              </a:rPr>
              <a:t> </a:t>
            </a:r>
            <a:r>
              <a:rPr lang="en-US" sz="1400" dirty="0">
                <a:solidFill>
                  <a:srgbClr val="8000FF"/>
                </a:solidFill>
                <a:highlight>
                  <a:srgbClr val="FEFCF5"/>
                </a:highlight>
                <a:latin typeface="Courier New" panose="02070309020205020404" pitchFamily="49" charset="0"/>
              </a:rPr>
              <a:t>=</a:t>
            </a:r>
            <a:r>
              <a:rPr lang="en-US" sz="1400" dirty="0">
                <a:solidFill>
                  <a:srgbClr val="000000"/>
                </a:solidFill>
                <a:highlight>
                  <a:srgbClr val="FEFCF5"/>
                </a:highlight>
                <a:latin typeface="Courier New" panose="02070309020205020404" pitchFamily="49" charset="0"/>
              </a:rPr>
              <a:t> </a:t>
            </a:r>
            <a:r>
              <a:rPr lang="en-US" sz="1400" b="1" dirty="0">
                <a:solidFill>
                  <a:srgbClr val="0000FF"/>
                </a:solidFill>
                <a:highlight>
                  <a:srgbClr val="FEFCF5"/>
                </a:highlight>
                <a:latin typeface="Courier New" panose="02070309020205020404" pitchFamily="49" charset="0"/>
              </a:rPr>
              <a:t>array</a:t>
            </a:r>
            <a:r>
              <a:rPr lang="en-US" sz="1400" dirty="0">
                <a:solidFill>
                  <a:srgbClr val="8000FF"/>
                </a:solidFill>
                <a:highlight>
                  <a:srgbClr val="FEFCF5"/>
                </a:highlight>
                <a:latin typeface="Courier New" panose="02070309020205020404" pitchFamily="49" charset="0"/>
              </a:rPr>
              <a:t>(</a:t>
            </a:r>
            <a:r>
              <a:rPr lang="en-US" sz="1400" dirty="0">
                <a:solidFill>
                  <a:srgbClr val="808080"/>
                </a:solidFill>
                <a:highlight>
                  <a:srgbClr val="FEFCF5"/>
                </a:highlight>
                <a:latin typeface="Courier New" panose="02070309020205020404" pitchFamily="49" charset="0"/>
              </a:rPr>
              <a:t>'key'</a:t>
            </a:r>
            <a:r>
              <a:rPr lang="en-US" sz="1400" dirty="0">
                <a:solidFill>
                  <a:srgbClr val="000000"/>
                </a:solidFill>
                <a:highlight>
                  <a:srgbClr val="FEFCF5"/>
                </a:highlight>
                <a:latin typeface="Courier New" panose="02070309020205020404" pitchFamily="49" charset="0"/>
              </a:rPr>
              <a:t> </a:t>
            </a:r>
            <a:r>
              <a:rPr lang="en-US" sz="1400" dirty="0">
                <a:solidFill>
                  <a:srgbClr val="8000FF"/>
                </a:solidFill>
                <a:highlight>
                  <a:srgbClr val="FEFCF5"/>
                </a:highlight>
                <a:latin typeface="Courier New" panose="02070309020205020404" pitchFamily="49" charset="0"/>
              </a:rPr>
              <a:t>=&gt;</a:t>
            </a:r>
            <a:r>
              <a:rPr lang="en-US" sz="1400" dirty="0">
                <a:solidFill>
                  <a:srgbClr val="000000"/>
                </a:solidFill>
                <a:highlight>
                  <a:srgbClr val="FEFCF5"/>
                </a:highlight>
                <a:latin typeface="Courier New" panose="02070309020205020404" pitchFamily="49" charset="0"/>
              </a:rPr>
              <a:t> </a:t>
            </a:r>
            <a:r>
              <a:rPr lang="en-US" sz="1400" dirty="0">
                <a:solidFill>
                  <a:srgbClr val="808080"/>
                </a:solidFill>
                <a:highlight>
                  <a:srgbClr val="FEFCF5"/>
                </a:highlight>
                <a:latin typeface="Courier New" panose="02070309020205020404" pitchFamily="49" charset="0"/>
              </a:rPr>
              <a:t>'value'</a:t>
            </a:r>
            <a:r>
              <a:rPr lang="en-US" sz="1400" dirty="0">
                <a:solidFill>
                  <a:srgbClr val="8000FF"/>
                </a:solidFill>
                <a:highlight>
                  <a:srgbClr val="FEFCF5"/>
                </a:highlight>
                <a:latin typeface="Courier New" panose="02070309020205020404" pitchFamily="49" charset="0"/>
              </a:rPr>
              <a:t>);</a:t>
            </a:r>
            <a:endParaRPr lang="en-US" sz="1400" dirty="0">
              <a:solidFill>
                <a:srgbClr val="000000"/>
              </a:solidFill>
              <a:highlight>
                <a:srgbClr val="FEFCF5"/>
              </a:highlight>
              <a:latin typeface="Courier New" panose="02070309020205020404" pitchFamily="49" charset="0"/>
            </a:endParaRPr>
          </a:p>
          <a:p>
            <a:endParaRPr lang="en-US" sz="1400" dirty="0">
              <a:solidFill>
                <a:srgbClr val="000000"/>
              </a:solidFill>
              <a:highlight>
                <a:srgbClr val="FEFCF5"/>
              </a:highlight>
              <a:latin typeface="Courier New" panose="02070309020205020404" pitchFamily="49" charset="0"/>
            </a:endParaRPr>
          </a:p>
          <a:p>
            <a:r>
              <a:rPr lang="en-US" sz="1400" dirty="0">
                <a:solidFill>
                  <a:srgbClr val="000080"/>
                </a:solidFill>
                <a:highlight>
                  <a:srgbClr val="FEFCF5"/>
                </a:highlight>
                <a:latin typeface="Courier New" panose="02070309020205020404" pitchFamily="49" charset="0"/>
              </a:rPr>
              <a:t>$newArray2</a:t>
            </a:r>
            <a:r>
              <a:rPr lang="en-US" sz="1400" dirty="0">
                <a:solidFill>
                  <a:srgbClr val="000000"/>
                </a:solidFill>
                <a:highlight>
                  <a:srgbClr val="FEFCF5"/>
                </a:highlight>
                <a:latin typeface="Courier New" panose="02070309020205020404" pitchFamily="49" charset="0"/>
              </a:rPr>
              <a:t> </a:t>
            </a:r>
            <a:r>
              <a:rPr lang="en-US" sz="1400" dirty="0">
                <a:solidFill>
                  <a:srgbClr val="8000FF"/>
                </a:solidFill>
                <a:highlight>
                  <a:srgbClr val="FEFCF5"/>
                </a:highlight>
                <a:latin typeface="Courier New" panose="02070309020205020404" pitchFamily="49" charset="0"/>
              </a:rPr>
              <a:t>=</a:t>
            </a:r>
            <a:r>
              <a:rPr lang="en-US" sz="1400" dirty="0">
                <a:solidFill>
                  <a:srgbClr val="000000"/>
                </a:solidFill>
                <a:highlight>
                  <a:srgbClr val="FEFCF5"/>
                </a:highlight>
                <a:latin typeface="Courier New" panose="02070309020205020404" pitchFamily="49" charset="0"/>
              </a:rPr>
              <a:t> </a:t>
            </a:r>
            <a:r>
              <a:rPr lang="en-US" sz="1400" dirty="0">
                <a:solidFill>
                  <a:srgbClr val="8000FF"/>
                </a:solidFill>
                <a:highlight>
                  <a:srgbClr val="FEFCF5"/>
                </a:highlight>
                <a:latin typeface="Courier New" panose="02070309020205020404" pitchFamily="49" charset="0"/>
              </a:rPr>
              <a:t>[];</a:t>
            </a:r>
            <a:endParaRPr lang="en-US" sz="1400" dirty="0">
              <a:solidFill>
                <a:srgbClr val="000000"/>
              </a:solidFill>
              <a:highlight>
                <a:srgbClr val="FEFCF5"/>
              </a:highlight>
              <a:latin typeface="Courier New" panose="02070309020205020404" pitchFamily="49" charset="0"/>
            </a:endParaRPr>
          </a:p>
          <a:p>
            <a:r>
              <a:rPr lang="en-US" sz="1400" dirty="0">
                <a:solidFill>
                  <a:srgbClr val="000080"/>
                </a:solidFill>
                <a:highlight>
                  <a:srgbClr val="FEFCF5"/>
                </a:highlight>
                <a:latin typeface="Courier New" panose="02070309020205020404" pitchFamily="49" charset="0"/>
              </a:rPr>
              <a:t>$newArray2</a:t>
            </a:r>
            <a:r>
              <a:rPr lang="en-US" sz="1400" dirty="0">
                <a:solidFill>
                  <a:srgbClr val="000000"/>
                </a:solidFill>
                <a:highlight>
                  <a:srgbClr val="FEFCF5"/>
                </a:highlight>
                <a:latin typeface="Courier New" panose="02070309020205020404" pitchFamily="49" charset="0"/>
              </a:rPr>
              <a:t> </a:t>
            </a:r>
            <a:r>
              <a:rPr lang="en-US" sz="1400" dirty="0">
                <a:solidFill>
                  <a:srgbClr val="8000FF"/>
                </a:solidFill>
                <a:highlight>
                  <a:srgbClr val="FEFCF5"/>
                </a:highlight>
                <a:latin typeface="Courier New" panose="02070309020205020404" pitchFamily="49" charset="0"/>
              </a:rPr>
              <a:t>=</a:t>
            </a:r>
            <a:r>
              <a:rPr lang="en-US" sz="1400" dirty="0">
                <a:solidFill>
                  <a:srgbClr val="000000"/>
                </a:solidFill>
                <a:highlight>
                  <a:srgbClr val="FEFCF5"/>
                </a:highlight>
                <a:latin typeface="Courier New" panose="02070309020205020404" pitchFamily="49" charset="0"/>
              </a:rPr>
              <a:t> </a:t>
            </a:r>
            <a:r>
              <a:rPr lang="en-US" sz="1400" dirty="0">
                <a:solidFill>
                  <a:srgbClr val="8000FF"/>
                </a:solidFill>
                <a:highlight>
                  <a:srgbClr val="FEFCF5"/>
                </a:highlight>
                <a:latin typeface="Courier New" panose="02070309020205020404" pitchFamily="49" charset="0"/>
              </a:rPr>
              <a:t>[</a:t>
            </a:r>
            <a:r>
              <a:rPr lang="en-US" sz="1400" dirty="0">
                <a:solidFill>
                  <a:srgbClr val="808080"/>
                </a:solidFill>
                <a:highlight>
                  <a:srgbClr val="FEFCF5"/>
                </a:highlight>
                <a:latin typeface="Courier New" panose="02070309020205020404" pitchFamily="49" charset="0"/>
              </a:rPr>
              <a:t>'key'</a:t>
            </a:r>
            <a:r>
              <a:rPr lang="en-US" sz="1400" dirty="0">
                <a:solidFill>
                  <a:srgbClr val="000000"/>
                </a:solidFill>
                <a:highlight>
                  <a:srgbClr val="FEFCF5"/>
                </a:highlight>
                <a:latin typeface="Courier New" panose="02070309020205020404" pitchFamily="49" charset="0"/>
              </a:rPr>
              <a:t> </a:t>
            </a:r>
            <a:r>
              <a:rPr lang="en-US" sz="1400" dirty="0">
                <a:solidFill>
                  <a:srgbClr val="8000FF"/>
                </a:solidFill>
                <a:highlight>
                  <a:srgbClr val="FEFCF5"/>
                </a:highlight>
                <a:latin typeface="Courier New" panose="02070309020205020404" pitchFamily="49" charset="0"/>
              </a:rPr>
              <a:t>=&gt;</a:t>
            </a:r>
            <a:r>
              <a:rPr lang="en-US" sz="1400" dirty="0">
                <a:solidFill>
                  <a:srgbClr val="000000"/>
                </a:solidFill>
                <a:highlight>
                  <a:srgbClr val="FEFCF5"/>
                </a:highlight>
                <a:latin typeface="Courier New" panose="02070309020205020404" pitchFamily="49" charset="0"/>
              </a:rPr>
              <a:t> </a:t>
            </a:r>
            <a:r>
              <a:rPr lang="en-US" sz="1400" dirty="0">
                <a:solidFill>
                  <a:srgbClr val="808080"/>
                </a:solidFill>
                <a:highlight>
                  <a:srgbClr val="FEFCF5"/>
                </a:highlight>
                <a:latin typeface="Courier New" panose="02070309020205020404" pitchFamily="49" charset="0"/>
              </a:rPr>
              <a:t>'value'</a:t>
            </a:r>
            <a:r>
              <a:rPr lang="en-US" sz="1400" dirty="0">
                <a:solidFill>
                  <a:srgbClr val="8000FF"/>
                </a:solidFill>
                <a:highlight>
                  <a:srgbClr val="FEFCF5"/>
                </a:highlight>
                <a:latin typeface="Courier New" panose="02070309020205020404" pitchFamily="49" charset="0"/>
              </a:rPr>
              <a:t>];</a:t>
            </a:r>
            <a:endParaRPr lang="en-US" sz="1400" dirty="0">
              <a:solidFill>
                <a:srgbClr val="000000"/>
              </a:solidFill>
              <a:highlight>
                <a:srgbClr val="FEFCF5"/>
              </a:highlight>
              <a:latin typeface="Courier New" panose="02070309020205020404" pitchFamily="49" charset="0"/>
            </a:endParaRPr>
          </a:p>
        </p:txBody>
      </p:sp>
    </p:spTree>
    <p:extLst>
      <p:ext uri="{BB962C8B-B14F-4D97-AF65-F5344CB8AC3E}">
        <p14:creationId xmlns:p14="http://schemas.microsoft.com/office/powerpoint/2010/main" val="2149836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Array Functions</a:t>
            </a:r>
          </a:p>
        </p:txBody>
      </p:sp>
      <p:sp>
        <p:nvSpPr>
          <p:cNvPr id="3" name="Content Placeholder 2"/>
          <p:cNvSpPr>
            <a:spLocks noGrp="1"/>
          </p:cNvSpPr>
          <p:nvPr>
            <p:ph idx="1"/>
          </p:nvPr>
        </p:nvSpPr>
        <p:spPr/>
        <p:txBody>
          <a:bodyPr/>
          <a:lstStyle/>
          <a:p>
            <a:r>
              <a:rPr lang="en-US" dirty="0"/>
              <a:t>PHP provides plenty of helpful built-in array functions. </a:t>
            </a:r>
          </a:p>
          <a:p>
            <a:r>
              <a:rPr lang="en-US" dirty="0">
                <a:hlinkClick r:id="rId2"/>
              </a:rPr>
              <a:t>http://php.net/manual/en/ref.array.php</a:t>
            </a:r>
            <a:r>
              <a:rPr lang="en-US" dirty="0"/>
              <a:t> </a:t>
            </a:r>
          </a:p>
          <a:p>
            <a:r>
              <a:rPr lang="en-US" dirty="0"/>
              <a:t>It’s helpful to be aware of commonly used functions and their usage. </a:t>
            </a:r>
          </a:p>
          <a:p>
            <a:endParaRPr lang="en-US" dirty="0"/>
          </a:p>
          <a:p>
            <a:r>
              <a:rPr lang="en-US" dirty="0"/>
              <a:t>We’ll cover only a small subset of the array functions available in PHP.</a:t>
            </a:r>
          </a:p>
        </p:txBody>
      </p:sp>
      <p:sp>
        <p:nvSpPr>
          <p:cNvPr id="4" name="Slide Number Placeholder 3"/>
          <p:cNvSpPr>
            <a:spLocks noGrp="1"/>
          </p:cNvSpPr>
          <p:nvPr>
            <p:ph type="sldNum" sz="quarter" idx="12"/>
          </p:nvPr>
        </p:nvSpPr>
        <p:spPr/>
        <p:txBody>
          <a:bodyPr/>
          <a:lstStyle/>
          <a:p>
            <a:fld id="{57BFFEA6-FD0A-418C-BE47-3DCCF1ED53BD}" type="slidenum">
              <a:rPr lang="en-US" smtClean="0"/>
              <a:t>14</a:t>
            </a:fld>
            <a:endParaRPr lang="en-US" dirty="0"/>
          </a:p>
        </p:txBody>
      </p:sp>
    </p:spTree>
    <p:extLst>
      <p:ext uri="{BB962C8B-B14F-4D97-AF65-F5344CB8AC3E}">
        <p14:creationId xmlns:p14="http://schemas.microsoft.com/office/powerpoint/2010/main" val="2079177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Array Functions (</a:t>
            </a:r>
            <a:r>
              <a:rPr lang="en-US" dirty="0" err="1"/>
              <a:t>is_array</a:t>
            </a:r>
            <a:r>
              <a:rPr lang="en-US" dirty="0"/>
              <a:t>)</a:t>
            </a:r>
          </a:p>
        </p:txBody>
      </p:sp>
      <p:sp>
        <p:nvSpPr>
          <p:cNvPr id="3" name="Content Placeholder 2"/>
          <p:cNvSpPr>
            <a:spLocks noGrp="1"/>
          </p:cNvSpPr>
          <p:nvPr>
            <p:ph idx="1"/>
          </p:nvPr>
        </p:nvSpPr>
        <p:spPr/>
        <p:txBody>
          <a:bodyPr>
            <a:normAutofit/>
          </a:bodyPr>
          <a:lstStyle/>
          <a:p>
            <a:r>
              <a:rPr lang="en-US" sz="2000" b="1" dirty="0" err="1"/>
              <a:t>is_array</a:t>
            </a:r>
            <a:r>
              <a:rPr lang="en-US" sz="2000" b="1" dirty="0"/>
              <a:t>()</a:t>
            </a:r>
            <a:r>
              <a:rPr lang="en-US" sz="2000" dirty="0"/>
              <a:t> is a built-in PHP function used to determine if the provided variable is an array. A </a:t>
            </a:r>
            <a:r>
              <a:rPr lang="en-US" sz="2000" dirty="0" err="1"/>
              <a:t>boolean</a:t>
            </a:r>
            <a:r>
              <a:rPr lang="en-US" sz="2000" dirty="0"/>
              <a:t> </a:t>
            </a:r>
            <a:r>
              <a:rPr lang="en-US" sz="2000" i="1" dirty="0"/>
              <a:t>true/false</a:t>
            </a:r>
            <a:r>
              <a:rPr lang="en-US" sz="2000" dirty="0"/>
              <a:t> is returned based upon the test.</a:t>
            </a:r>
          </a:p>
          <a:p>
            <a:r>
              <a:rPr lang="en-US" sz="2000" dirty="0"/>
              <a:t>Usage:</a:t>
            </a:r>
          </a:p>
          <a:p>
            <a:r>
              <a:rPr lang="en-US" sz="2000" dirty="0"/>
              <a:t>  </a:t>
            </a:r>
            <a:r>
              <a:rPr lang="en-US" sz="2000" i="1" dirty="0"/>
              <a:t>bool</a:t>
            </a:r>
            <a:r>
              <a:rPr lang="en-US" sz="2000" dirty="0"/>
              <a:t> </a:t>
            </a:r>
            <a:r>
              <a:rPr lang="en-US" sz="2000" dirty="0" err="1"/>
              <a:t>is_array</a:t>
            </a:r>
            <a:r>
              <a:rPr lang="en-US" sz="2000" dirty="0"/>
              <a:t> ( </a:t>
            </a:r>
            <a:r>
              <a:rPr lang="en-US" sz="2000" i="1" dirty="0"/>
              <a:t>mixed</a:t>
            </a:r>
            <a:r>
              <a:rPr lang="en-US" sz="2000" dirty="0"/>
              <a:t> $</a:t>
            </a:r>
            <a:r>
              <a:rPr lang="en-US" sz="2000" dirty="0" err="1"/>
              <a:t>var</a:t>
            </a:r>
            <a:r>
              <a:rPr lang="en-US" sz="2000" dirty="0"/>
              <a:t> )</a:t>
            </a:r>
          </a:p>
        </p:txBody>
      </p:sp>
      <p:sp>
        <p:nvSpPr>
          <p:cNvPr id="4" name="Slide Number Placeholder 3"/>
          <p:cNvSpPr>
            <a:spLocks noGrp="1"/>
          </p:cNvSpPr>
          <p:nvPr>
            <p:ph type="sldNum" sz="quarter" idx="12"/>
          </p:nvPr>
        </p:nvSpPr>
        <p:spPr/>
        <p:txBody>
          <a:bodyPr/>
          <a:lstStyle/>
          <a:p>
            <a:fld id="{57BFFEA6-FD0A-418C-BE47-3DCCF1ED53BD}" type="slidenum">
              <a:rPr lang="en-US" smtClean="0"/>
              <a:t>15</a:t>
            </a:fld>
            <a:endParaRPr lang="en-US" dirty="0"/>
          </a:p>
        </p:txBody>
      </p:sp>
      <p:sp>
        <p:nvSpPr>
          <p:cNvPr id="5" name="Content Placeholder 2"/>
          <p:cNvSpPr txBox="1">
            <a:spLocks/>
          </p:cNvSpPr>
          <p:nvPr/>
        </p:nvSpPr>
        <p:spPr>
          <a:xfrm>
            <a:off x="1379065" y="3752635"/>
            <a:ext cx="5195378" cy="1614251"/>
          </a:xfrm>
          <a:prstGeom prst="rect">
            <a:avLst/>
          </a:prstGeom>
          <a:solidFill>
            <a:srgbClr val="FEFCF5"/>
          </a:solidFill>
        </p:spPr>
        <p:txBody>
          <a:bodyPr vert="horz" lIns="91440" tIns="45720" rIns="91440" bIns="45720" rtlCol="0">
            <a:noAutofit/>
          </a:bodyPr>
          <a:lstStyle>
            <a:lvl1pPr marL="0" indent="0" algn="l" defTabSz="914400" rtl="0" eaLnBrk="1" latinLnBrk="0" hangingPunct="1">
              <a:lnSpc>
                <a:spcPct val="112000"/>
              </a:lnSpc>
              <a:spcBef>
                <a:spcPts val="900"/>
              </a:spcBef>
              <a:buFont typeface="Arial" panose="020B0604020202020204" pitchFamily="34" charset="0"/>
              <a:buNone/>
              <a:defRPr sz="24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Open Sans" panose="020B0606030504020204" pitchFamily="34" charset="0"/>
              <a:buChar char="–"/>
              <a:defRPr sz="20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8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Open Sans" panose="020B0606030504020204" pitchFamily="34" charset="0"/>
              <a:buChar char="–"/>
              <a:defRPr sz="16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6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a:lnSpc>
                <a:spcPts val="900"/>
              </a:lnSpc>
            </a:pPr>
            <a:r>
              <a:rPr lang="en-US" sz="1400" dirty="0">
                <a:solidFill>
                  <a:srgbClr val="FF0000"/>
                </a:solidFill>
                <a:highlight>
                  <a:srgbClr val="FDF8E3"/>
                </a:highlight>
                <a:latin typeface="Courier New" panose="02070309020205020404" pitchFamily="49" charset="0"/>
              </a:rPr>
              <a:t>&lt;?</a:t>
            </a:r>
            <a:r>
              <a:rPr lang="en-US" sz="1400" dirty="0" err="1">
                <a:solidFill>
                  <a:srgbClr val="FF0000"/>
                </a:solidFill>
                <a:highlight>
                  <a:srgbClr val="FDF8E3"/>
                </a:highlight>
                <a:latin typeface="Courier New" panose="02070309020205020404" pitchFamily="49" charset="0"/>
              </a:rPr>
              <a:t>php</a:t>
            </a:r>
            <a:endParaRPr lang="en-US" sz="1400" dirty="0">
              <a:solidFill>
                <a:srgbClr val="000000"/>
              </a:solidFill>
              <a:highlight>
                <a:srgbClr val="FEFCF5"/>
              </a:highlight>
              <a:latin typeface="Courier New" panose="02070309020205020404" pitchFamily="49" charset="0"/>
            </a:endParaRPr>
          </a:p>
          <a:p>
            <a:pPr>
              <a:lnSpc>
                <a:spcPts val="900"/>
              </a:lnSpc>
            </a:pPr>
            <a:endParaRPr lang="en-US" sz="1400" dirty="0">
              <a:solidFill>
                <a:srgbClr val="000000"/>
              </a:solidFill>
              <a:highlight>
                <a:srgbClr val="FEFCF5"/>
              </a:highlight>
              <a:latin typeface="Courier New" panose="02070309020205020404" pitchFamily="49" charset="0"/>
            </a:endParaRPr>
          </a:p>
          <a:p>
            <a:pPr>
              <a:lnSpc>
                <a:spcPts val="900"/>
              </a:lnSpc>
            </a:pPr>
            <a:r>
              <a:rPr lang="en-US" sz="1400" dirty="0">
                <a:solidFill>
                  <a:srgbClr val="000080"/>
                </a:solidFill>
                <a:highlight>
                  <a:srgbClr val="FEFCF5"/>
                </a:highlight>
                <a:latin typeface="Courier New" panose="02070309020205020404" pitchFamily="49" charset="0"/>
              </a:rPr>
              <a:t>$</a:t>
            </a:r>
            <a:r>
              <a:rPr lang="en-US" sz="1400" dirty="0" err="1">
                <a:solidFill>
                  <a:srgbClr val="000080"/>
                </a:solidFill>
                <a:highlight>
                  <a:srgbClr val="FEFCF5"/>
                </a:highlight>
                <a:latin typeface="Courier New" panose="02070309020205020404" pitchFamily="49" charset="0"/>
              </a:rPr>
              <a:t>newArray</a:t>
            </a:r>
            <a:r>
              <a:rPr lang="en-US" sz="1400" dirty="0">
                <a:solidFill>
                  <a:srgbClr val="000000"/>
                </a:solidFill>
                <a:highlight>
                  <a:srgbClr val="FEFCF5"/>
                </a:highlight>
                <a:latin typeface="Courier New" panose="02070309020205020404" pitchFamily="49" charset="0"/>
              </a:rPr>
              <a:t> </a:t>
            </a:r>
            <a:r>
              <a:rPr lang="en-US" sz="1400" dirty="0">
                <a:solidFill>
                  <a:srgbClr val="8000FF"/>
                </a:solidFill>
                <a:highlight>
                  <a:srgbClr val="FEFCF5"/>
                </a:highlight>
                <a:latin typeface="Courier New" panose="02070309020205020404" pitchFamily="49" charset="0"/>
              </a:rPr>
              <a:t>=</a:t>
            </a:r>
            <a:r>
              <a:rPr lang="en-US" sz="1400" dirty="0">
                <a:solidFill>
                  <a:srgbClr val="000000"/>
                </a:solidFill>
                <a:highlight>
                  <a:srgbClr val="FEFCF5"/>
                </a:highlight>
                <a:latin typeface="Courier New" panose="02070309020205020404" pitchFamily="49" charset="0"/>
              </a:rPr>
              <a:t> </a:t>
            </a:r>
            <a:r>
              <a:rPr lang="en-US" sz="1400" dirty="0">
                <a:solidFill>
                  <a:srgbClr val="8000FF"/>
                </a:solidFill>
                <a:highlight>
                  <a:srgbClr val="FEFCF5"/>
                </a:highlight>
                <a:latin typeface="Courier New" panose="02070309020205020404" pitchFamily="49" charset="0"/>
              </a:rPr>
              <a:t>[];</a:t>
            </a:r>
            <a:endParaRPr lang="en-US" sz="1400" dirty="0">
              <a:solidFill>
                <a:srgbClr val="000000"/>
              </a:solidFill>
              <a:highlight>
                <a:srgbClr val="FEFCF5"/>
              </a:highlight>
              <a:latin typeface="Courier New" panose="02070309020205020404" pitchFamily="49" charset="0"/>
            </a:endParaRPr>
          </a:p>
          <a:p>
            <a:pPr>
              <a:lnSpc>
                <a:spcPts val="900"/>
              </a:lnSpc>
            </a:pPr>
            <a:r>
              <a:rPr lang="en-US" sz="1400" dirty="0">
                <a:solidFill>
                  <a:srgbClr val="000080"/>
                </a:solidFill>
                <a:highlight>
                  <a:srgbClr val="FEFCF5"/>
                </a:highlight>
                <a:latin typeface="Courier New" panose="02070309020205020404" pitchFamily="49" charset="0"/>
              </a:rPr>
              <a:t>$</a:t>
            </a:r>
            <a:r>
              <a:rPr lang="en-US" sz="1400" dirty="0" err="1">
                <a:solidFill>
                  <a:srgbClr val="000080"/>
                </a:solidFill>
                <a:highlight>
                  <a:srgbClr val="FEFCF5"/>
                </a:highlight>
                <a:latin typeface="Courier New" panose="02070309020205020404" pitchFamily="49" charset="0"/>
              </a:rPr>
              <a:t>newArray</a:t>
            </a:r>
            <a:r>
              <a:rPr lang="en-US" sz="1400" dirty="0">
                <a:solidFill>
                  <a:srgbClr val="000000"/>
                </a:solidFill>
                <a:highlight>
                  <a:srgbClr val="FEFCF5"/>
                </a:highlight>
                <a:latin typeface="Courier New" panose="02070309020205020404" pitchFamily="49" charset="0"/>
              </a:rPr>
              <a:t> </a:t>
            </a:r>
            <a:r>
              <a:rPr lang="en-US" sz="1400" dirty="0">
                <a:solidFill>
                  <a:srgbClr val="8000FF"/>
                </a:solidFill>
                <a:highlight>
                  <a:srgbClr val="FEFCF5"/>
                </a:highlight>
                <a:latin typeface="Courier New" panose="02070309020205020404" pitchFamily="49" charset="0"/>
              </a:rPr>
              <a:t>=</a:t>
            </a:r>
            <a:r>
              <a:rPr lang="en-US" sz="1400" dirty="0">
                <a:solidFill>
                  <a:srgbClr val="000000"/>
                </a:solidFill>
                <a:highlight>
                  <a:srgbClr val="FEFCF5"/>
                </a:highlight>
                <a:latin typeface="Courier New" panose="02070309020205020404" pitchFamily="49" charset="0"/>
              </a:rPr>
              <a:t> </a:t>
            </a:r>
            <a:r>
              <a:rPr lang="en-US" sz="1400" dirty="0">
                <a:solidFill>
                  <a:srgbClr val="8000FF"/>
                </a:solidFill>
                <a:highlight>
                  <a:srgbClr val="FEFCF5"/>
                </a:highlight>
                <a:latin typeface="Courier New" panose="02070309020205020404" pitchFamily="49" charset="0"/>
              </a:rPr>
              <a:t>[</a:t>
            </a:r>
            <a:r>
              <a:rPr lang="en-US" sz="1400" dirty="0">
                <a:solidFill>
                  <a:srgbClr val="808080"/>
                </a:solidFill>
                <a:highlight>
                  <a:srgbClr val="FEFCF5"/>
                </a:highlight>
                <a:latin typeface="Courier New" panose="02070309020205020404" pitchFamily="49" charset="0"/>
              </a:rPr>
              <a:t>'key'</a:t>
            </a:r>
            <a:r>
              <a:rPr lang="en-US" sz="1400" dirty="0">
                <a:solidFill>
                  <a:srgbClr val="000000"/>
                </a:solidFill>
                <a:highlight>
                  <a:srgbClr val="FEFCF5"/>
                </a:highlight>
                <a:latin typeface="Courier New" panose="02070309020205020404" pitchFamily="49" charset="0"/>
              </a:rPr>
              <a:t> </a:t>
            </a:r>
            <a:r>
              <a:rPr lang="en-US" sz="1400" dirty="0">
                <a:solidFill>
                  <a:srgbClr val="8000FF"/>
                </a:solidFill>
                <a:highlight>
                  <a:srgbClr val="FEFCF5"/>
                </a:highlight>
                <a:latin typeface="Courier New" panose="02070309020205020404" pitchFamily="49" charset="0"/>
              </a:rPr>
              <a:t>=&gt;</a:t>
            </a:r>
            <a:r>
              <a:rPr lang="en-US" sz="1400" dirty="0">
                <a:solidFill>
                  <a:srgbClr val="000000"/>
                </a:solidFill>
                <a:highlight>
                  <a:srgbClr val="FEFCF5"/>
                </a:highlight>
                <a:latin typeface="Courier New" panose="02070309020205020404" pitchFamily="49" charset="0"/>
              </a:rPr>
              <a:t> </a:t>
            </a:r>
            <a:r>
              <a:rPr lang="en-US" sz="1400" dirty="0">
                <a:solidFill>
                  <a:srgbClr val="808080"/>
                </a:solidFill>
                <a:highlight>
                  <a:srgbClr val="FEFCF5"/>
                </a:highlight>
                <a:latin typeface="Courier New" panose="02070309020205020404" pitchFamily="49" charset="0"/>
              </a:rPr>
              <a:t>'value'</a:t>
            </a:r>
            <a:r>
              <a:rPr lang="en-US" sz="1400" dirty="0">
                <a:solidFill>
                  <a:srgbClr val="8000FF"/>
                </a:solidFill>
                <a:highlight>
                  <a:srgbClr val="FEFCF5"/>
                </a:highlight>
                <a:latin typeface="Courier New" panose="02070309020205020404" pitchFamily="49" charset="0"/>
              </a:rPr>
              <a:t>];</a:t>
            </a:r>
            <a:endParaRPr lang="en-US" sz="1400" dirty="0">
              <a:solidFill>
                <a:srgbClr val="000000"/>
              </a:solidFill>
              <a:highlight>
                <a:srgbClr val="FEFCF5"/>
              </a:highlight>
              <a:latin typeface="Courier New" panose="02070309020205020404" pitchFamily="49" charset="0"/>
            </a:endParaRPr>
          </a:p>
          <a:p>
            <a:pPr>
              <a:lnSpc>
                <a:spcPts val="900"/>
              </a:lnSpc>
            </a:pPr>
            <a:endParaRPr lang="en-US" sz="1400" dirty="0">
              <a:solidFill>
                <a:srgbClr val="000000"/>
              </a:solidFill>
              <a:highlight>
                <a:srgbClr val="FEFCF5"/>
              </a:highlight>
              <a:latin typeface="Courier New" panose="02070309020205020404" pitchFamily="49" charset="0"/>
            </a:endParaRPr>
          </a:p>
          <a:p>
            <a:pPr>
              <a:lnSpc>
                <a:spcPts val="900"/>
              </a:lnSpc>
            </a:pPr>
            <a:r>
              <a:rPr lang="en-US" sz="1400" b="1" dirty="0" err="1">
                <a:solidFill>
                  <a:srgbClr val="0000FF"/>
                </a:solidFill>
                <a:highlight>
                  <a:srgbClr val="FEFCF5"/>
                </a:highlight>
                <a:latin typeface="Courier New" panose="02070309020205020404" pitchFamily="49" charset="0"/>
              </a:rPr>
              <a:t>var_dump</a:t>
            </a:r>
            <a:r>
              <a:rPr lang="en-US" sz="1400" dirty="0">
                <a:solidFill>
                  <a:srgbClr val="8000FF"/>
                </a:solidFill>
                <a:highlight>
                  <a:srgbClr val="FEFCF5"/>
                </a:highlight>
                <a:latin typeface="Courier New" panose="02070309020205020404" pitchFamily="49" charset="0"/>
              </a:rPr>
              <a:t>( </a:t>
            </a:r>
            <a:r>
              <a:rPr lang="en-US" sz="1400" b="1" dirty="0" err="1">
                <a:solidFill>
                  <a:srgbClr val="0000FF"/>
                </a:solidFill>
                <a:highlight>
                  <a:srgbClr val="FEFCF5"/>
                </a:highlight>
                <a:latin typeface="Courier New" panose="02070309020205020404" pitchFamily="49" charset="0"/>
              </a:rPr>
              <a:t>is_array</a:t>
            </a:r>
            <a:r>
              <a:rPr lang="en-US" sz="1400" dirty="0">
                <a:solidFill>
                  <a:srgbClr val="8000FF"/>
                </a:solidFill>
                <a:highlight>
                  <a:srgbClr val="FEFCF5"/>
                </a:highlight>
                <a:latin typeface="Courier New" panose="02070309020205020404" pitchFamily="49" charset="0"/>
              </a:rPr>
              <a:t>(</a:t>
            </a:r>
            <a:r>
              <a:rPr lang="en-US" sz="1400" dirty="0">
                <a:solidFill>
                  <a:srgbClr val="000080"/>
                </a:solidFill>
                <a:highlight>
                  <a:srgbClr val="FEFCF5"/>
                </a:highlight>
                <a:latin typeface="Courier New" panose="02070309020205020404" pitchFamily="49" charset="0"/>
              </a:rPr>
              <a:t>$</a:t>
            </a:r>
            <a:r>
              <a:rPr lang="en-US" sz="1400" dirty="0" err="1">
                <a:solidFill>
                  <a:srgbClr val="000080"/>
                </a:solidFill>
                <a:highlight>
                  <a:srgbClr val="FEFCF5"/>
                </a:highlight>
                <a:latin typeface="Courier New" panose="02070309020205020404" pitchFamily="49" charset="0"/>
              </a:rPr>
              <a:t>newArray</a:t>
            </a:r>
            <a:r>
              <a:rPr lang="en-US" sz="1400" dirty="0">
                <a:solidFill>
                  <a:srgbClr val="8000FF"/>
                </a:solidFill>
                <a:highlight>
                  <a:srgbClr val="FEFCF5"/>
                </a:highlight>
                <a:latin typeface="Courier New" panose="02070309020205020404" pitchFamily="49" charset="0"/>
              </a:rPr>
              <a:t>) );</a:t>
            </a:r>
            <a:endParaRPr lang="en-US" sz="1400" dirty="0">
              <a:solidFill>
                <a:srgbClr val="000000"/>
              </a:solidFill>
              <a:highlight>
                <a:srgbClr val="FEFCF5"/>
              </a:highlight>
              <a:latin typeface="Courier New" panose="02070309020205020404" pitchFamily="49" charset="0"/>
            </a:endParaRPr>
          </a:p>
          <a:p>
            <a:pPr>
              <a:lnSpc>
                <a:spcPts val="900"/>
              </a:lnSpc>
            </a:pPr>
            <a:endParaRPr lang="en-US" sz="1400" dirty="0">
              <a:solidFill>
                <a:srgbClr val="000000"/>
              </a:solidFill>
              <a:highlight>
                <a:srgbClr val="FEFCF5"/>
              </a:highlight>
              <a:latin typeface="Courier New" panose="02070309020205020404" pitchFamily="49" charset="0"/>
            </a:endParaRPr>
          </a:p>
        </p:txBody>
      </p:sp>
      <p:pic>
        <p:nvPicPr>
          <p:cNvPr id="6" name="Picture 5"/>
          <p:cNvPicPr>
            <a:picLocks noChangeAspect="1"/>
          </p:cNvPicPr>
          <p:nvPr/>
        </p:nvPicPr>
        <p:blipFill>
          <a:blip r:embed="rId2"/>
          <a:stretch>
            <a:fillRect/>
          </a:stretch>
        </p:blipFill>
        <p:spPr>
          <a:xfrm>
            <a:off x="7447664" y="4136670"/>
            <a:ext cx="3707082" cy="846182"/>
          </a:xfrm>
          <a:prstGeom prst="rect">
            <a:avLst/>
          </a:prstGeom>
          <a:ln>
            <a:solidFill>
              <a:schemeClr val="accent1"/>
            </a:solidFill>
          </a:ln>
        </p:spPr>
      </p:pic>
    </p:spTree>
    <p:extLst>
      <p:ext uri="{BB962C8B-B14F-4D97-AF65-F5344CB8AC3E}">
        <p14:creationId xmlns:p14="http://schemas.microsoft.com/office/powerpoint/2010/main" val="3261538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Array Functions (explode)</a:t>
            </a:r>
          </a:p>
        </p:txBody>
      </p:sp>
      <p:sp>
        <p:nvSpPr>
          <p:cNvPr id="3" name="Content Placeholder 2"/>
          <p:cNvSpPr>
            <a:spLocks noGrp="1"/>
          </p:cNvSpPr>
          <p:nvPr>
            <p:ph idx="1"/>
          </p:nvPr>
        </p:nvSpPr>
        <p:spPr/>
        <p:txBody>
          <a:bodyPr>
            <a:normAutofit/>
          </a:bodyPr>
          <a:lstStyle/>
          <a:p>
            <a:r>
              <a:rPr lang="en-US" sz="2000" b="1" dirty="0"/>
              <a:t>explode()</a:t>
            </a:r>
            <a:r>
              <a:rPr lang="en-US" sz="2000" dirty="0"/>
              <a:t> is a built-in PHP function used to create an array by splitting a string based upon a delimiter. </a:t>
            </a:r>
          </a:p>
          <a:p>
            <a:r>
              <a:rPr lang="en-US" sz="2000" dirty="0"/>
              <a:t>Usage:</a:t>
            </a:r>
          </a:p>
          <a:p>
            <a:r>
              <a:rPr lang="en-US" sz="2000" dirty="0"/>
              <a:t>  </a:t>
            </a:r>
            <a:r>
              <a:rPr lang="en-US" sz="2000" i="1" dirty="0"/>
              <a:t>array</a:t>
            </a:r>
            <a:r>
              <a:rPr lang="en-US" sz="2000" dirty="0"/>
              <a:t> explode ( </a:t>
            </a:r>
            <a:r>
              <a:rPr lang="en-US" sz="2000" i="1" dirty="0"/>
              <a:t>string</a:t>
            </a:r>
            <a:r>
              <a:rPr lang="en-US" sz="2000" dirty="0"/>
              <a:t> $delimiter , </a:t>
            </a:r>
            <a:r>
              <a:rPr lang="en-US" sz="2000" i="1" dirty="0"/>
              <a:t>string</a:t>
            </a:r>
            <a:r>
              <a:rPr lang="en-US" sz="2000" dirty="0"/>
              <a:t> $string )</a:t>
            </a:r>
          </a:p>
        </p:txBody>
      </p:sp>
      <p:sp>
        <p:nvSpPr>
          <p:cNvPr id="4" name="Slide Number Placeholder 3"/>
          <p:cNvSpPr>
            <a:spLocks noGrp="1"/>
          </p:cNvSpPr>
          <p:nvPr>
            <p:ph type="sldNum" sz="quarter" idx="12"/>
          </p:nvPr>
        </p:nvSpPr>
        <p:spPr/>
        <p:txBody>
          <a:bodyPr/>
          <a:lstStyle/>
          <a:p>
            <a:fld id="{57BFFEA6-FD0A-418C-BE47-3DCCF1ED53BD}" type="slidenum">
              <a:rPr lang="en-US" smtClean="0"/>
              <a:t>16</a:t>
            </a:fld>
            <a:endParaRPr lang="en-US" dirty="0"/>
          </a:p>
        </p:txBody>
      </p:sp>
      <p:sp>
        <p:nvSpPr>
          <p:cNvPr id="5" name="Content Placeholder 2"/>
          <p:cNvSpPr txBox="1">
            <a:spLocks/>
          </p:cNvSpPr>
          <p:nvPr/>
        </p:nvSpPr>
        <p:spPr>
          <a:xfrm>
            <a:off x="762000" y="3511931"/>
            <a:ext cx="5195378" cy="2573090"/>
          </a:xfrm>
          <a:prstGeom prst="rect">
            <a:avLst/>
          </a:prstGeom>
          <a:solidFill>
            <a:srgbClr val="FEFCF5"/>
          </a:solidFill>
        </p:spPr>
        <p:txBody>
          <a:bodyPr vert="horz" lIns="91440" tIns="45720" rIns="91440" bIns="45720" rtlCol="0">
            <a:noAutofit/>
          </a:bodyPr>
          <a:lstStyle>
            <a:lvl1pPr marL="0" indent="0" algn="l" defTabSz="914400" rtl="0" eaLnBrk="1" latinLnBrk="0" hangingPunct="1">
              <a:lnSpc>
                <a:spcPct val="112000"/>
              </a:lnSpc>
              <a:spcBef>
                <a:spcPts val="900"/>
              </a:spcBef>
              <a:buFont typeface="Arial" panose="020B0604020202020204" pitchFamily="34" charset="0"/>
              <a:buNone/>
              <a:defRPr sz="24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Open Sans" panose="020B0606030504020204" pitchFamily="34" charset="0"/>
              <a:buChar char="–"/>
              <a:defRPr sz="20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8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Open Sans" panose="020B0606030504020204" pitchFamily="34" charset="0"/>
              <a:buChar char="–"/>
              <a:defRPr sz="16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6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a:lnSpc>
                <a:spcPts val="900"/>
              </a:lnSpc>
            </a:pPr>
            <a:r>
              <a:rPr lang="en-US" sz="1400" dirty="0">
                <a:solidFill>
                  <a:srgbClr val="FF0000"/>
                </a:solidFill>
                <a:highlight>
                  <a:srgbClr val="FDF8E3"/>
                </a:highlight>
                <a:latin typeface="Courier New" panose="02070309020205020404" pitchFamily="49" charset="0"/>
              </a:rPr>
              <a:t>&lt;?</a:t>
            </a:r>
            <a:r>
              <a:rPr lang="en-US" sz="1400" dirty="0" err="1">
                <a:solidFill>
                  <a:srgbClr val="FF0000"/>
                </a:solidFill>
                <a:highlight>
                  <a:srgbClr val="FDF8E3"/>
                </a:highlight>
                <a:latin typeface="Courier New" panose="02070309020205020404" pitchFamily="49" charset="0"/>
              </a:rPr>
              <a:t>php</a:t>
            </a:r>
            <a:endParaRPr lang="en-US" sz="1400" dirty="0">
              <a:solidFill>
                <a:srgbClr val="000000"/>
              </a:solidFill>
              <a:highlight>
                <a:srgbClr val="FEFCF5"/>
              </a:highlight>
              <a:latin typeface="Courier New" panose="02070309020205020404" pitchFamily="49" charset="0"/>
            </a:endParaRPr>
          </a:p>
          <a:p>
            <a:pPr>
              <a:lnSpc>
                <a:spcPts val="900"/>
              </a:lnSpc>
            </a:pPr>
            <a:endParaRPr lang="en-US" sz="1400" dirty="0">
              <a:solidFill>
                <a:srgbClr val="000000"/>
              </a:solidFill>
              <a:highlight>
                <a:srgbClr val="FEFCF5"/>
              </a:highlight>
              <a:latin typeface="Courier New" panose="02070309020205020404" pitchFamily="49" charset="0"/>
            </a:endParaRPr>
          </a:p>
          <a:p>
            <a:pPr>
              <a:lnSpc>
                <a:spcPts val="900"/>
              </a:lnSpc>
            </a:pPr>
            <a:r>
              <a:rPr lang="en-US" sz="1400" dirty="0">
                <a:solidFill>
                  <a:srgbClr val="000080"/>
                </a:solidFill>
                <a:highlight>
                  <a:srgbClr val="FEFCF5"/>
                </a:highlight>
                <a:latin typeface="Courier New" panose="02070309020205020404" pitchFamily="49" charset="0"/>
              </a:rPr>
              <a:t>$animals</a:t>
            </a:r>
            <a:r>
              <a:rPr lang="en-US" sz="1400" dirty="0">
                <a:solidFill>
                  <a:srgbClr val="000000"/>
                </a:solidFill>
                <a:highlight>
                  <a:srgbClr val="FEFCF5"/>
                </a:highlight>
                <a:latin typeface="Courier New" panose="02070309020205020404" pitchFamily="49" charset="0"/>
              </a:rPr>
              <a:t> </a:t>
            </a:r>
            <a:r>
              <a:rPr lang="en-US" sz="1400" dirty="0">
                <a:solidFill>
                  <a:srgbClr val="8000FF"/>
                </a:solidFill>
                <a:highlight>
                  <a:srgbClr val="FEFCF5"/>
                </a:highlight>
                <a:latin typeface="Courier New" panose="02070309020205020404" pitchFamily="49" charset="0"/>
              </a:rPr>
              <a:t>=</a:t>
            </a:r>
            <a:r>
              <a:rPr lang="en-US" sz="1400" dirty="0">
                <a:solidFill>
                  <a:srgbClr val="000000"/>
                </a:solidFill>
                <a:highlight>
                  <a:srgbClr val="FEFCF5"/>
                </a:highlight>
                <a:latin typeface="Courier New" panose="02070309020205020404" pitchFamily="49" charset="0"/>
              </a:rPr>
              <a:t> </a:t>
            </a:r>
            <a:r>
              <a:rPr lang="en-US" sz="1400" dirty="0">
                <a:solidFill>
                  <a:srgbClr val="808080"/>
                </a:solidFill>
                <a:highlight>
                  <a:srgbClr val="FEFCF5"/>
                </a:highlight>
                <a:latin typeface="Courier New" panose="02070309020205020404" pitchFamily="49" charset="0"/>
              </a:rPr>
              <a:t>"Lion Cat Dog Giraffe Sloth"</a:t>
            </a:r>
            <a:r>
              <a:rPr lang="en-US" sz="1400" dirty="0">
                <a:solidFill>
                  <a:srgbClr val="8000FF"/>
                </a:solidFill>
                <a:highlight>
                  <a:srgbClr val="FEFCF5"/>
                </a:highlight>
                <a:latin typeface="Courier New" panose="02070309020205020404" pitchFamily="49" charset="0"/>
              </a:rPr>
              <a:t>;</a:t>
            </a:r>
            <a:endParaRPr lang="en-US" sz="1400" dirty="0">
              <a:solidFill>
                <a:srgbClr val="000000"/>
              </a:solidFill>
              <a:highlight>
                <a:srgbClr val="FEFCF5"/>
              </a:highlight>
              <a:latin typeface="Courier New" panose="02070309020205020404" pitchFamily="49" charset="0"/>
            </a:endParaRPr>
          </a:p>
          <a:p>
            <a:pPr>
              <a:lnSpc>
                <a:spcPts val="900"/>
              </a:lnSpc>
            </a:pPr>
            <a:r>
              <a:rPr lang="en-US" sz="1400" dirty="0">
                <a:solidFill>
                  <a:srgbClr val="000080"/>
                </a:solidFill>
                <a:highlight>
                  <a:srgbClr val="FEFCF5"/>
                </a:highlight>
                <a:latin typeface="Courier New" panose="02070309020205020404" pitchFamily="49" charset="0"/>
              </a:rPr>
              <a:t>$</a:t>
            </a:r>
            <a:r>
              <a:rPr lang="en-US" sz="1400" dirty="0" err="1">
                <a:solidFill>
                  <a:srgbClr val="000080"/>
                </a:solidFill>
                <a:highlight>
                  <a:srgbClr val="FEFCF5"/>
                </a:highlight>
                <a:latin typeface="Courier New" panose="02070309020205020404" pitchFamily="49" charset="0"/>
              </a:rPr>
              <a:t>arrayOfAnimals</a:t>
            </a:r>
            <a:r>
              <a:rPr lang="en-US" sz="1400" dirty="0">
                <a:solidFill>
                  <a:srgbClr val="000000"/>
                </a:solidFill>
                <a:highlight>
                  <a:srgbClr val="FEFCF5"/>
                </a:highlight>
                <a:latin typeface="Courier New" panose="02070309020205020404" pitchFamily="49" charset="0"/>
              </a:rPr>
              <a:t> </a:t>
            </a:r>
            <a:r>
              <a:rPr lang="en-US" sz="1400" dirty="0">
                <a:solidFill>
                  <a:srgbClr val="8000FF"/>
                </a:solidFill>
                <a:highlight>
                  <a:srgbClr val="FEFCF5"/>
                </a:highlight>
                <a:latin typeface="Courier New" panose="02070309020205020404" pitchFamily="49" charset="0"/>
              </a:rPr>
              <a:t>=</a:t>
            </a:r>
            <a:r>
              <a:rPr lang="en-US" sz="1400" dirty="0">
                <a:solidFill>
                  <a:srgbClr val="000000"/>
                </a:solidFill>
                <a:highlight>
                  <a:srgbClr val="FEFCF5"/>
                </a:highlight>
                <a:latin typeface="Courier New" panose="02070309020205020404" pitchFamily="49" charset="0"/>
              </a:rPr>
              <a:t> </a:t>
            </a:r>
            <a:r>
              <a:rPr lang="en-US" sz="1400" b="1" dirty="0">
                <a:solidFill>
                  <a:srgbClr val="0000FF"/>
                </a:solidFill>
                <a:highlight>
                  <a:srgbClr val="FEFCF5"/>
                </a:highlight>
                <a:latin typeface="Courier New" panose="02070309020205020404" pitchFamily="49" charset="0"/>
              </a:rPr>
              <a:t>explode</a:t>
            </a:r>
            <a:r>
              <a:rPr lang="en-US" sz="1400" dirty="0">
                <a:solidFill>
                  <a:srgbClr val="8000FF"/>
                </a:solidFill>
                <a:highlight>
                  <a:srgbClr val="FEFCF5"/>
                </a:highlight>
                <a:latin typeface="Courier New" panose="02070309020205020404" pitchFamily="49" charset="0"/>
              </a:rPr>
              <a:t>(</a:t>
            </a:r>
            <a:r>
              <a:rPr lang="en-US" sz="1400" dirty="0">
                <a:solidFill>
                  <a:srgbClr val="808080"/>
                </a:solidFill>
                <a:highlight>
                  <a:srgbClr val="FEFCF5"/>
                </a:highlight>
                <a:latin typeface="Courier New" panose="02070309020205020404" pitchFamily="49" charset="0"/>
              </a:rPr>
              <a:t>" "</a:t>
            </a:r>
            <a:r>
              <a:rPr lang="en-US" sz="1400" dirty="0">
                <a:solidFill>
                  <a:srgbClr val="8000FF"/>
                </a:solidFill>
                <a:highlight>
                  <a:srgbClr val="FEFCF5"/>
                </a:highlight>
                <a:latin typeface="Courier New" panose="02070309020205020404" pitchFamily="49" charset="0"/>
              </a:rPr>
              <a:t>,</a:t>
            </a:r>
            <a:r>
              <a:rPr lang="en-US" sz="1400" dirty="0">
                <a:solidFill>
                  <a:srgbClr val="000000"/>
                </a:solidFill>
                <a:highlight>
                  <a:srgbClr val="FEFCF5"/>
                </a:highlight>
                <a:latin typeface="Courier New" panose="02070309020205020404" pitchFamily="49" charset="0"/>
              </a:rPr>
              <a:t> </a:t>
            </a:r>
            <a:r>
              <a:rPr lang="en-US" sz="1400" dirty="0">
                <a:solidFill>
                  <a:srgbClr val="000080"/>
                </a:solidFill>
                <a:highlight>
                  <a:srgbClr val="FEFCF5"/>
                </a:highlight>
                <a:latin typeface="Courier New" panose="02070309020205020404" pitchFamily="49" charset="0"/>
              </a:rPr>
              <a:t>$animals</a:t>
            </a:r>
            <a:r>
              <a:rPr lang="en-US" sz="1400" dirty="0">
                <a:solidFill>
                  <a:srgbClr val="8000FF"/>
                </a:solidFill>
                <a:highlight>
                  <a:srgbClr val="FEFCF5"/>
                </a:highlight>
                <a:latin typeface="Courier New" panose="02070309020205020404" pitchFamily="49" charset="0"/>
              </a:rPr>
              <a:t>);</a:t>
            </a:r>
            <a:endParaRPr lang="en-US" sz="1400" dirty="0">
              <a:solidFill>
                <a:srgbClr val="000000"/>
              </a:solidFill>
              <a:highlight>
                <a:srgbClr val="FEFCF5"/>
              </a:highlight>
              <a:latin typeface="Courier New" panose="02070309020205020404" pitchFamily="49" charset="0"/>
            </a:endParaRPr>
          </a:p>
          <a:p>
            <a:pPr>
              <a:lnSpc>
                <a:spcPts val="900"/>
              </a:lnSpc>
            </a:pPr>
            <a:endParaRPr lang="en-US" sz="1400" dirty="0">
              <a:solidFill>
                <a:srgbClr val="000000"/>
              </a:solidFill>
              <a:highlight>
                <a:srgbClr val="FEFCF5"/>
              </a:highlight>
              <a:latin typeface="Courier New" panose="02070309020205020404" pitchFamily="49" charset="0"/>
            </a:endParaRPr>
          </a:p>
          <a:p>
            <a:pPr>
              <a:lnSpc>
                <a:spcPts val="900"/>
              </a:lnSpc>
            </a:pPr>
            <a:r>
              <a:rPr lang="en-US" sz="1400" b="1" dirty="0" err="1">
                <a:solidFill>
                  <a:srgbClr val="0000FF"/>
                </a:solidFill>
                <a:highlight>
                  <a:srgbClr val="FEFCF5"/>
                </a:highlight>
                <a:latin typeface="Courier New" panose="02070309020205020404" pitchFamily="49" charset="0"/>
              </a:rPr>
              <a:t>var_dump</a:t>
            </a:r>
            <a:r>
              <a:rPr lang="en-US" sz="1400" dirty="0">
                <a:solidFill>
                  <a:srgbClr val="8000FF"/>
                </a:solidFill>
                <a:highlight>
                  <a:srgbClr val="FEFCF5"/>
                </a:highlight>
                <a:latin typeface="Courier New" panose="02070309020205020404" pitchFamily="49" charset="0"/>
              </a:rPr>
              <a:t>(</a:t>
            </a:r>
            <a:r>
              <a:rPr lang="en-US" sz="1400" dirty="0">
                <a:solidFill>
                  <a:srgbClr val="000080"/>
                </a:solidFill>
                <a:highlight>
                  <a:srgbClr val="FEFCF5"/>
                </a:highlight>
                <a:latin typeface="Courier New" panose="02070309020205020404" pitchFamily="49" charset="0"/>
              </a:rPr>
              <a:t>$</a:t>
            </a:r>
            <a:r>
              <a:rPr lang="en-US" sz="1400" dirty="0" err="1">
                <a:solidFill>
                  <a:srgbClr val="000080"/>
                </a:solidFill>
                <a:highlight>
                  <a:srgbClr val="FEFCF5"/>
                </a:highlight>
                <a:latin typeface="Courier New" panose="02070309020205020404" pitchFamily="49" charset="0"/>
              </a:rPr>
              <a:t>arrayOfAnimals</a:t>
            </a:r>
            <a:r>
              <a:rPr lang="en-US" sz="1400" dirty="0">
                <a:solidFill>
                  <a:srgbClr val="8000FF"/>
                </a:solidFill>
                <a:highlight>
                  <a:srgbClr val="FEFCF5"/>
                </a:highlight>
                <a:latin typeface="Courier New" panose="02070309020205020404" pitchFamily="49" charset="0"/>
              </a:rPr>
              <a:t>);</a:t>
            </a:r>
            <a:endParaRPr lang="en-US" sz="1400" dirty="0">
              <a:solidFill>
                <a:srgbClr val="000000"/>
              </a:solidFill>
              <a:highlight>
                <a:srgbClr val="FEFCF5"/>
              </a:highlight>
              <a:latin typeface="Courier New" panose="02070309020205020404" pitchFamily="49" charset="0"/>
            </a:endParaRPr>
          </a:p>
          <a:p>
            <a:pPr>
              <a:lnSpc>
                <a:spcPts val="900"/>
              </a:lnSpc>
            </a:pPr>
            <a:endParaRPr lang="en-US" sz="1400" dirty="0">
              <a:solidFill>
                <a:srgbClr val="000000"/>
              </a:solidFill>
              <a:highlight>
                <a:srgbClr val="FEFCF5"/>
              </a:highlight>
              <a:latin typeface="Courier New" panose="02070309020205020404" pitchFamily="49" charset="0"/>
            </a:endParaRPr>
          </a:p>
          <a:p>
            <a:pPr>
              <a:lnSpc>
                <a:spcPts val="900"/>
              </a:lnSpc>
            </a:pPr>
            <a:r>
              <a:rPr lang="en-US" sz="1400" dirty="0">
                <a:solidFill>
                  <a:srgbClr val="000080"/>
                </a:solidFill>
                <a:highlight>
                  <a:srgbClr val="FEFCF5"/>
                </a:highlight>
                <a:latin typeface="Courier New" panose="02070309020205020404" pitchFamily="49" charset="0"/>
              </a:rPr>
              <a:t>$</a:t>
            </a:r>
            <a:r>
              <a:rPr lang="en-US" sz="1400" dirty="0" err="1">
                <a:solidFill>
                  <a:srgbClr val="000080"/>
                </a:solidFill>
                <a:highlight>
                  <a:srgbClr val="FEFCF5"/>
                </a:highlight>
                <a:latin typeface="Courier New" panose="02070309020205020404" pitchFamily="49" charset="0"/>
              </a:rPr>
              <a:t>colours</a:t>
            </a:r>
            <a:r>
              <a:rPr lang="en-US" sz="1400" dirty="0">
                <a:solidFill>
                  <a:srgbClr val="000000"/>
                </a:solidFill>
                <a:highlight>
                  <a:srgbClr val="FEFCF5"/>
                </a:highlight>
                <a:latin typeface="Courier New" panose="02070309020205020404" pitchFamily="49" charset="0"/>
              </a:rPr>
              <a:t> </a:t>
            </a:r>
            <a:r>
              <a:rPr lang="en-US" sz="1400" dirty="0">
                <a:solidFill>
                  <a:srgbClr val="8000FF"/>
                </a:solidFill>
                <a:highlight>
                  <a:srgbClr val="FEFCF5"/>
                </a:highlight>
                <a:latin typeface="Courier New" panose="02070309020205020404" pitchFamily="49" charset="0"/>
              </a:rPr>
              <a:t>=</a:t>
            </a:r>
            <a:r>
              <a:rPr lang="en-US" sz="1400" dirty="0">
                <a:solidFill>
                  <a:srgbClr val="000000"/>
                </a:solidFill>
                <a:highlight>
                  <a:srgbClr val="FEFCF5"/>
                </a:highlight>
                <a:latin typeface="Courier New" panose="02070309020205020404" pitchFamily="49" charset="0"/>
              </a:rPr>
              <a:t> </a:t>
            </a:r>
            <a:r>
              <a:rPr lang="en-US" sz="1400" dirty="0">
                <a:solidFill>
                  <a:srgbClr val="808080"/>
                </a:solidFill>
                <a:highlight>
                  <a:srgbClr val="FEFCF5"/>
                </a:highlight>
                <a:latin typeface="Courier New" panose="02070309020205020404" pitchFamily="49" charset="0"/>
              </a:rPr>
              <a:t>"</a:t>
            </a:r>
            <a:r>
              <a:rPr lang="en-US" sz="1400" dirty="0" err="1">
                <a:solidFill>
                  <a:srgbClr val="808080"/>
                </a:solidFill>
                <a:highlight>
                  <a:srgbClr val="FEFCF5"/>
                </a:highlight>
                <a:latin typeface="Courier New" panose="02070309020205020404" pitchFamily="49" charset="0"/>
              </a:rPr>
              <a:t>Red,Green,Blue,Yellow</a:t>
            </a:r>
            <a:r>
              <a:rPr lang="en-US" sz="1400" dirty="0">
                <a:solidFill>
                  <a:srgbClr val="808080"/>
                </a:solidFill>
                <a:highlight>
                  <a:srgbClr val="FEFCF5"/>
                </a:highlight>
                <a:latin typeface="Courier New" panose="02070309020205020404" pitchFamily="49" charset="0"/>
              </a:rPr>
              <a:t>"</a:t>
            </a:r>
            <a:r>
              <a:rPr lang="en-US" sz="1400" dirty="0">
                <a:solidFill>
                  <a:srgbClr val="8000FF"/>
                </a:solidFill>
                <a:highlight>
                  <a:srgbClr val="FEFCF5"/>
                </a:highlight>
                <a:latin typeface="Courier New" panose="02070309020205020404" pitchFamily="49" charset="0"/>
              </a:rPr>
              <a:t>;</a:t>
            </a:r>
            <a:endParaRPr lang="en-US" sz="1400" dirty="0">
              <a:solidFill>
                <a:srgbClr val="000000"/>
              </a:solidFill>
              <a:highlight>
                <a:srgbClr val="FEFCF5"/>
              </a:highlight>
              <a:latin typeface="Courier New" panose="02070309020205020404" pitchFamily="49" charset="0"/>
            </a:endParaRPr>
          </a:p>
          <a:p>
            <a:pPr>
              <a:lnSpc>
                <a:spcPts val="900"/>
              </a:lnSpc>
            </a:pPr>
            <a:r>
              <a:rPr lang="en-US" sz="1400" dirty="0">
                <a:solidFill>
                  <a:srgbClr val="000080"/>
                </a:solidFill>
                <a:highlight>
                  <a:srgbClr val="FEFCF5"/>
                </a:highlight>
                <a:latin typeface="Courier New" panose="02070309020205020404" pitchFamily="49" charset="0"/>
              </a:rPr>
              <a:t>$</a:t>
            </a:r>
            <a:r>
              <a:rPr lang="en-US" sz="1400" dirty="0" err="1">
                <a:solidFill>
                  <a:srgbClr val="000080"/>
                </a:solidFill>
                <a:highlight>
                  <a:srgbClr val="FEFCF5"/>
                </a:highlight>
                <a:latin typeface="Courier New" panose="02070309020205020404" pitchFamily="49" charset="0"/>
              </a:rPr>
              <a:t>arrayOfColours</a:t>
            </a:r>
            <a:r>
              <a:rPr lang="en-US" sz="1400" dirty="0">
                <a:solidFill>
                  <a:srgbClr val="000000"/>
                </a:solidFill>
                <a:highlight>
                  <a:srgbClr val="FEFCF5"/>
                </a:highlight>
                <a:latin typeface="Courier New" panose="02070309020205020404" pitchFamily="49" charset="0"/>
              </a:rPr>
              <a:t> </a:t>
            </a:r>
            <a:r>
              <a:rPr lang="en-US" sz="1400" dirty="0">
                <a:solidFill>
                  <a:srgbClr val="8000FF"/>
                </a:solidFill>
                <a:highlight>
                  <a:srgbClr val="FEFCF5"/>
                </a:highlight>
                <a:latin typeface="Courier New" panose="02070309020205020404" pitchFamily="49" charset="0"/>
              </a:rPr>
              <a:t>=</a:t>
            </a:r>
            <a:r>
              <a:rPr lang="en-US" sz="1400" dirty="0">
                <a:solidFill>
                  <a:srgbClr val="000000"/>
                </a:solidFill>
                <a:highlight>
                  <a:srgbClr val="FEFCF5"/>
                </a:highlight>
                <a:latin typeface="Courier New" panose="02070309020205020404" pitchFamily="49" charset="0"/>
              </a:rPr>
              <a:t> </a:t>
            </a:r>
            <a:r>
              <a:rPr lang="en-US" sz="1400" b="1" dirty="0">
                <a:solidFill>
                  <a:srgbClr val="0000FF"/>
                </a:solidFill>
                <a:highlight>
                  <a:srgbClr val="FEFCF5"/>
                </a:highlight>
                <a:latin typeface="Courier New" panose="02070309020205020404" pitchFamily="49" charset="0"/>
              </a:rPr>
              <a:t>explode</a:t>
            </a:r>
            <a:r>
              <a:rPr lang="en-US" sz="1400" dirty="0">
                <a:solidFill>
                  <a:srgbClr val="8000FF"/>
                </a:solidFill>
                <a:highlight>
                  <a:srgbClr val="FEFCF5"/>
                </a:highlight>
                <a:latin typeface="Courier New" panose="02070309020205020404" pitchFamily="49" charset="0"/>
              </a:rPr>
              <a:t>(</a:t>
            </a:r>
            <a:r>
              <a:rPr lang="en-US" sz="1400" dirty="0">
                <a:solidFill>
                  <a:srgbClr val="808080"/>
                </a:solidFill>
                <a:highlight>
                  <a:srgbClr val="FEFCF5"/>
                </a:highlight>
                <a:latin typeface="Courier New" panose="02070309020205020404" pitchFamily="49" charset="0"/>
              </a:rPr>
              <a:t>","</a:t>
            </a:r>
            <a:r>
              <a:rPr lang="en-US" sz="1400" dirty="0">
                <a:solidFill>
                  <a:srgbClr val="8000FF"/>
                </a:solidFill>
                <a:highlight>
                  <a:srgbClr val="FEFCF5"/>
                </a:highlight>
                <a:latin typeface="Courier New" panose="02070309020205020404" pitchFamily="49" charset="0"/>
              </a:rPr>
              <a:t>,</a:t>
            </a:r>
            <a:r>
              <a:rPr lang="en-US" sz="1400" dirty="0">
                <a:solidFill>
                  <a:srgbClr val="000000"/>
                </a:solidFill>
                <a:highlight>
                  <a:srgbClr val="FEFCF5"/>
                </a:highlight>
                <a:latin typeface="Courier New" panose="02070309020205020404" pitchFamily="49" charset="0"/>
              </a:rPr>
              <a:t> </a:t>
            </a:r>
            <a:r>
              <a:rPr lang="en-US" sz="1400" dirty="0">
                <a:solidFill>
                  <a:srgbClr val="000080"/>
                </a:solidFill>
                <a:highlight>
                  <a:srgbClr val="FEFCF5"/>
                </a:highlight>
                <a:latin typeface="Courier New" panose="02070309020205020404" pitchFamily="49" charset="0"/>
              </a:rPr>
              <a:t>$</a:t>
            </a:r>
            <a:r>
              <a:rPr lang="en-US" sz="1400" dirty="0" err="1">
                <a:solidFill>
                  <a:srgbClr val="000080"/>
                </a:solidFill>
                <a:highlight>
                  <a:srgbClr val="FEFCF5"/>
                </a:highlight>
                <a:latin typeface="Courier New" panose="02070309020205020404" pitchFamily="49" charset="0"/>
              </a:rPr>
              <a:t>colours</a:t>
            </a:r>
            <a:r>
              <a:rPr lang="en-US" sz="1400" dirty="0">
                <a:solidFill>
                  <a:srgbClr val="8000FF"/>
                </a:solidFill>
                <a:highlight>
                  <a:srgbClr val="FEFCF5"/>
                </a:highlight>
                <a:latin typeface="Courier New" panose="02070309020205020404" pitchFamily="49" charset="0"/>
              </a:rPr>
              <a:t>);</a:t>
            </a:r>
            <a:endParaRPr lang="en-US" sz="1400" dirty="0">
              <a:solidFill>
                <a:srgbClr val="000000"/>
              </a:solidFill>
              <a:highlight>
                <a:srgbClr val="FEFCF5"/>
              </a:highlight>
              <a:latin typeface="Courier New" panose="02070309020205020404" pitchFamily="49" charset="0"/>
            </a:endParaRPr>
          </a:p>
          <a:p>
            <a:pPr>
              <a:lnSpc>
                <a:spcPts val="900"/>
              </a:lnSpc>
            </a:pPr>
            <a:endParaRPr lang="en-US" sz="1400" dirty="0">
              <a:solidFill>
                <a:srgbClr val="000000"/>
              </a:solidFill>
              <a:highlight>
                <a:srgbClr val="FEFCF5"/>
              </a:highlight>
              <a:latin typeface="Courier New" panose="02070309020205020404" pitchFamily="49" charset="0"/>
            </a:endParaRPr>
          </a:p>
          <a:p>
            <a:pPr>
              <a:lnSpc>
                <a:spcPts val="900"/>
              </a:lnSpc>
            </a:pPr>
            <a:r>
              <a:rPr lang="en-US" sz="1400" b="1" dirty="0" err="1">
                <a:solidFill>
                  <a:srgbClr val="0000FF"/>
                </a:solidFill>
                <a:highlight>
                  <a:srgbClr val="FEFCF5"/>
                </a:highlight>
                <a:latin typeface="Courier New" panose="02070309020205020404" pitchFamily="49" charset="0"/>
              </a:rPr>
              <a:t>var_dump</a:t>
            </a:r>
            <a:r>
              <a:rPr lang="en-US" sz="1400" dirty="0">
                <a:solidFill>
                  <a:srgbClr val="8000FF"/>
                </a:solidFill>
                <a:highlight>
                  <a:srgbClr val="FEFCF5"/>
                </a:highlight>
                <a:latin typeface="Courier New" panose="02070309020205020404" pitchFamily="49" charset="0"/>
              </a:rPr>
              <a:t>(</a:t>
            </a:r>
            <a:r>
              <a:rPr lang="en-US" sz="1400" dirty="0">
                <a:solidFill>
                  <a:srgbClr val="000080"/>
                </a:solidFill>
                <a:highlight>
                  <a:srgbClr val="FEFCF5"/>
                </a:highlight>
                <a:latin typeface="Courier New" panose="02070309020205020404" pitchFamily="49" charset="0"/>
              </a:rPr>
              <a:t>$</a:t>
            </a:r>
            <a:r>
              <a:rPr lang="en-US" sz="1400" dirty="0" err="1">
                <a:solidFill>
                  <a:srgbClr val="000080"/>
                </a:solidFill>
                <a:highlight>
                  <a:srgbClr val="FEFCF5"/>
                </a:highlight>
                <a:latin typeface="Courier New" panose="02070309020205020404" pitchFamily="49" charset="0"/>
              </a:rPr>
              <a:t>arrayOfColours</a:t>
            </a:r>
            <a:r>
              <a:rPr lang="en-US" sz="1400" dirty="0">
                <a:solidFill>
                  <a:srgbClr val="8000FF"/>
                </a:solidFill>
                <a:highlight>
                  <a:srgbClr val="FEFCF5"/>
                </a:highlight>
                <a:latin typeface="Courier New" panose="02070309020205020404" pitchFamily="49" charset="0"/>
              </a:rPr>
              <a:t>);</a:t>
            </a:r>
            <a:endParaRPr lang="en-US" sz="1400" dirty="0">
              <a:solidFill>
                <a:srgbClr val="000000"/>
              </a:solidFill>
              <a:highlight>
                <a:srgbClr val="FEFCF5"/>
              </a:highlight>
              <a:latin typeface="Courier New" panose="02070309020205020404" pitchFamily="49" charset="0"/>
            </a:endParaRPr>
          </a:p>
        </p:txBody>
      </p:sp>
      <p:pic>
        <p:nvPicPr>
          <p:cNvPr id="7" name="Picture 6"/>
          <p:cNvPicPr>
            <a:picLocks noChangeAspect="1"/>
          </p:cNvPicPr>
          <p:nvPr/>
        </p:nvPicPr>
        <p:blipFill>
          <a:blip r:embed="rId2"/>
          <a:stretch>
            <a:fillRect/>
          </a:stretch>
        </p:blipFill>
        <p:spPr>
          <a:xfrm>
            <a:off x="6743044" y="3253014"/>
            <a:ext cx="4686954" cy="1422110"/>
          </a:xfrm>
          <a:prstGeom prst="rect">
            <a:avLst/>
          </a:prstGeom>
          <a:ln>
            <a:solidFill>
              <a:schemeClr val="accent1"/>
            </a:solidFill>
          </a:ln>
        </p:spPr>
      </p:pic>
      <p:pic>
        <p:nvPicPr>
          <p:cNvPr id="8" name="Picture 7"/>
          <p:cNvPicPr>
            <a:picLocks noChangeAspect="1"/>
          </p:cNvPicPr>
          <p:nvPr/>
        </p:nvPicPr>
        <p:blipFill>
          <a:blip r:embed="rId3"/>
          <a:stretch>
            <a:fillRect/>
          </a:stretch>
        </p:blipFill>
        <p:spPr>
          <a:xfrm>
            <a:off x="6743044" y="4675124"/>
            <a:ext cx="4686954" cy="1409897"/>
          </a:xfrm>
          <a:prstGeom prst="rect">
            <a:avLst/>
          </a:prstGeom>
          <a:ln>
            <a:solidFill>
              <a:schemeClr val="accent1"/>
            </a:solidFill>
          </a:ln>
        </p:spPr>
      </p:pic>
    </p:spTree>
    <p:extLst>
      <p:ext uri="{BB962C8B-B14F-4D97-AF65-F5344CB8AC3E}">
        <p14:creationId xmlns:p14="http://schemas.microsoft.com/office/powerpoint/2010/main" val="1420869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Array Functions (implode)</a:t>
            </a:r>
          </a:p>
        </p:txBody>
      </p:sp>
      <p:sp>
        <p:nvSpPr>
          <p:cNvPr id="3" name="Content Placeholder 2"/>
          <p:cNvSpPr>
            <a:spLocks noGrp="1"/>
          </p:cNvSpPr>
          <p:nvPr>
            <p:ph idx="1"/>
          </p:nvPr>
        </p:nvSpPr>
        <p:spPr/>
        <p:txBody>
          <a:bodyPr>
            <a:normAutofit/>
          </a:bodyPr>
          <a:lstStyle/>
          <a:p>
            <a:r>
              <a:rPr lang="en-US" sz="2000" b="1" dirty="0"/>
              <a:t>implode()</a:t>
            </a:r>
            <a:r>
              <a:rPr lang="en-US" sz="2000" dirty="0"/>
              <a:t> is a built-in PHP function used to create an string by joining array elements. It performs the opposite of </a:t>
            </a:r>
            <a:r>
              <a:rPr lang="en-US" sz="2000" b="1" dirty="0"/>
              <a:t>explode</a:t>
            </a:r>
            <a:r>
              <a:rPr lang="en-US" sz="2000" dirty="0"/>
              <a:t>.</a:t>
            </a:r>
          </a:p>
          <a:p>
            <a:r>
              <a:rPr lang="en-US" sz="2000" dirty="0"/>
              <a:t>Usage:</a:t>
            </a:r>
          </a:p>
          <a:p>
            <a:r>
              <a:rPr lang="en-US" sz="2000" dirty="0"/>
              <a:t>  </a:t>
            </a:r>
            <a:r>
              <a:rPr lang="en-US" sz="2000" i="1" dirty="0"/>
              <a:t>string</a:t>
            </a:r>
            <a:r>
              <a:rPr lang="en-US" sz="2000" dirty="0"/>
              <a:t> implode ( </a:t>
            </a:r>
            <a:r>
              <a:rPr lang="en-US" sz="2000" i="1" dirty="0"/>
              <a:t>string</a:t>
            </a:r>
            <a:r>
              <a:rPr lang="en-US" sz="2000" dirty="0"/>
              <a:t> $glue , </a:t>
            </a:r>
            <a:r>
              <a:rPr lang="en-US" sz="2000" i="1" dirty="0"/>
              <a:t>array</a:t>
            </a:r>
            <a:r>
              <a:rPr lang="en-US" sz="2000" dirty="0"/>
              <a:t> $pieces )</a:t>
            </a:r>
          </a:p>
        </p:txBody>
      </p:sp>
      <p:sp>
        <p:nvSpPr>
          <p:cNvPr id="4" name="Slide Number Placeholder 3"/>
          <p:cNvSpPr>
            <a:spLocks noGrp="1"/>
          </p:cNvSpPr>
          <p:nvPr>
            <p:ph type="sldNum" sz="quarter" idx="12"/>
          </p:nvPr>
        </p:nvSpPr>
        <p:spPr/>
        <p:txBody>
          <a:bodyPr/>
          <a:lstStyle/>
          <a:p>
            <a:fld id="{57BFFEA6-FD0A-418C-BE47-3DCCF1ED53BD}" type="slidenum">
              <a:rPr lang="en-US" smtClean="0"/>
              <a:t>17</a:t>
            </a:fld>
            <a:endParaRPr lang="en-US" dirty="0"/>
          </a:p>
        </p:txBody>
      </p:sp>
      <p:sp>
        <p:nvSpPr>
          <p:cNvPr id="5" name="Content Placeholder 2"/>
          <p:cNvSpPr txBox="1">
            <a:spLocks/>
          </p:cNvSpPr>
          <p:nvPr/>
        </p:nvSpPr>
        <p:spPr>
          <a:xfrm>
            <a:off x="762000" y="3535269"/>
            <a:ext cx="5809140" cy="2254885"/>
          </a:xfrm>
          <a:prstGeom prst="rect">
            <a:avLst/>
          </a:prstGeom>
          <a:solidFill>
            <a:srgbClr val="FEFCF5"/>
          </a:solidFill>
        </p:spPr>
        <p:txBody>
          <a:bodyPr vert="horz" lIns="91440" tIns="45720" rIns="91440" bIns="45720" rtlCol="0">
            <a:noAutofit/>
          </a:bodyPr>
          <a:lstStyle>
            <a:lvl1pPr marL="0" indent="0" algn="l" defTabSz="914400" rtl="0" eaLnBrk="1" latinLnBrk="0" hangingPunct="1">
              <a:lnSpc>
                <a:spcPct val="112000"/>
              </a:lnSpc>
              <a:spcBef>
                <a:spcPts val="900"/>
              </a:spcBef>
              <a:buFont typeface="Arial" panose="020B0604020202020204" pitchFamily="34" charset="0"/>
              <a:buNone/>
              <a:defRPr sz="24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Open Sans" panose="020B0606030504020204" pitchFamily="34" charset="0"/>
              <a:buChar char="–"/>
              <a:defRPr sz="20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8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Open Sans" panose="020B0606030504020204" pitchFamily="34" charset="0"/>
              <a:buChar char="–"/>
              <a:defRPr sz="16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6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a:lnSpc>
                <a:spcPts val="900"/>
              </a:lnSpc>
              <a:spcBef>
                <a:spcPts val="600"/>
              </a:spcBef>
            </a:pPr>
            <a:r>
              <a:rPr lang="en-US" sz="1200" dirty="0">
                <a:solidFill>
                  <a:srgbClr val="FF0000"/>
                </a:solidFill>
                <a:highlight>
                  <a:srgbClr val="FDF8E3"/>
                </a:highlight>
                <a:latin typeface="Courier New" panose="02070309020205020404" pitchFamily="49" charset="0"/>
              </a:rPr>
              <a:t>&lt;?</a:t>
            </a:r>
            <a:r>
              <a:rPr lang="en-US" sz="1200" dirty="0" err="1">
                <a:solidFill>
                  <a:srgbClr val="FF0000"/>
                </a:solidFill>
                <a:highlight>
                  <a:srgbClr val="FDF8E3"/>
                </a:highlight>
                <a:latin typeface="Courier New" panose="02070309020205020404" pitchFamily="49" charset="0"/>
              </a:rPr>
              <a:t>php</a:t>
            </a:r>
            <a:endParaRPr lang="en-US" sz="1200" dirty="0">
              <a:solidFill>
                <a:srgbClr val="000000"/>
              </a:solidFill>
              <a:highlight>
                <a:srgbClr val="FEFCF5"/>
              </a:highlight>
              <a:latin typeface="Courier New" panose="02070309020205020404" pitchFamily="49" charset="0"/>
            </a:endParaRPr>
          </a:p>
          <a:p>
            <a:pPr>
              <a:lnSpc>
                <a:spcPts val="900"/>
              </a:lnSpc>
              <a:spcBef>
                <a:spcPts val="600"/>
              </a:spcBef>
            </a:pPr>
            <a:endParaRPr lang="en-US" sz="1200" dirty="0">
              <a:solidFill>
                <a:srgbClr val="000000"/>
              </a:solidFill>
              <a:highlight>
                <a:srgbClr val="FEFCF5"/>
              </a:highlight>
              <a:latin typeface="Courier New" panose="02070309020205020404" pitchFamily="49" charset="0"/>
            </a:endParaRPr>
          </a:p>
          <a:p>
            <a:pPr>
              <a:lnSpc>
                <a:spcPts val="900"/>
              </a:lnSpc>
              <a:spcBef>
                <a:spcPts val="600"/>
              </a:spcBef>
            </a:pPr>
            <a:r>
              <a:rPr lang="en-US" sz="1200" dirty="0">
                <a:solidFill>
                  <a:srgbClr val="000080"/>
                </a:solidFill>
                <a:highlight>
                  <a:srgbClr val="FEFCF5"/>
                </a:highlight>
                <a:latin typeface="Courier New" panose="02070309020205020404" pitchFamily="49" charset="0"/>
              </a:rPr>
              <a:t>$</a:t>
            </a:r>
            <a:r>
              <a:rPr lang="en-US" sz="1200" dirty="0" err="1">
                <a:solidFill>
                  <a:srgbClr val="000080"/>
                </a:solidFill>
                <a:highlight>
                  <a:srgbClr val="FEFCF5"/>
                </a:highlight>
                <a:latin typeface="Courier New" panose="02070309020205020404" pitchFamily="49" charset="0"/>
              </a:rPr>
              <a:t>arrayOfAnimals</a:t>
            </a:r>
            <a:r>
              <a:rPr lang="en-US" sz="1200" dirty="0">
                <a:solidFill>
                  <a:srgbClr val="000000"/>
                </a:solidFill>
                <a:highlight>
                  <a:srgbClr val="FEFCF5"/>
                </a:highlight>
                <a:latin typeface="Courier New" panose="02070309020205020404" pitchFamily="49" charset="0"/>
              </a:rPr>
              <a:t> </a:t>
            </a:r>
            <a:r>
              <a:rPr lang="en-US" sz="1200" dirty="0">
                <a:solidFill>
                  <a:srgbClr val="8000FF"/>
                </a:solidFill>
                <a:highlight>
                  <a:srgbClr val="FEFCF5"/>
                </a:highlight>
                <a:latin typeface="Courier New" panose="02070309020205020404" pitchFamily="49" charset="0"/>
              </a:rPr>
              <a:t>=</a:t>
            </a:r>
            <a:r>
              <a:rPr lang="en-US" sz="1200" dirty="0">
                <a:solidFill>
                  <a:srgbClr val="000000"/>
                </a:solidFill>
                <a:highlight>
                  <a:srgbClr val="FEFCF5"/>
                </a:highlight>
                <a:latin typeface="Courier New" panose="02070309020205020404" pitchFamily="49" charset="0"/>
              </a:rPr>
              <a:t> </a:t>
            </a:r>
            <a:r>
              <a:rPr lang="en-US" sz="1200" dirty="0">
                <a:solidFill>
                  <a:srgbClr val="8000FF"/>
                </a:solidFill>
                <a:highlight>
                  <a:srgbClr val="FEFCF5"/>
                </a:highlight>
                <a:latin typeface="Courier New" panose="02070309020205020404" pitchFamily="49" charset="0"/>
              </a:rPr>
              <a:t>[</a:t>
            </a:r>
            <a:r>
              <a:rPr lang="en-US" sz="1200" dirty="0">
                <a:solidFill>
                  <a:srgbClr val="808080"/>
                </a:solidFill>
                <a:highlight>
                  <a:srgbClr val="FEFCF5"/>
                </a:highlight>
                <a:latin typeface="Courier New" panose="02070309020205020404" pitchFamily="49" charset="0"/>
              </a:rPr>
              <a:t>"Lion"</a:t>
            </a:r>
            <a:r>
              <a:rPr lang="en-US" sz="1200" dirty="0">
                <a:solidFill>
                  <a:srgbClr val="8000FF"/>
                </a:solidFill>
                <a:highlight>
                  <a:srgbClr val="FEFCF5"/>
                </a:highlight>
                <a:latin typeface="Courier New" panose="02070309020205020404" pitchFamily="49" charset="0"/>
              </a:rPr>
              <a:t>,</a:t>
            </a:r>
            <a:r>
              <a:rPr lang="en-US" sz="1200" dirty="0">
                <a:solidFill>
                  <a:srgbClr val="000000"/>
                </a:solidFill>
                <a:highlight>
                  <a:srgbClr val="FEFCF5"/>
                </a:highlight>
                <a:latin typeface="Courier New" panose="02070309020205020404" pitchFamily="49" charset="0"/>
              </a:rPr>
              <a:t> </a:t>
            </a:r>
            <a:r>
              <a:rPr lang="en-US" sz="1200" dirty="0">
                <a:solidFill>
                  <a:srgbClr val="808080"/>
                </a:solidFill>
                <a:highlight>
                  <a:srgbClr val="FEFCF5"/>
                </a:highlight>
                <a:latin typeface="Courier New" panose="02070309020205020404" pitchFamily="49" charset="0"/>
              </a:rPr>
              <a:t>"Cat"</a:t>
            </a:r>
            <a:r>
              <a:rPr lang="en-US" sz="1200" dirty="0">
                <a:solidFill>
                  <a:srgbClr val="8000FF"/>
                </a:solidFill>
                <a:highlight>
                  <a:srgbClr val="FEFCF5"/>
                </a:highlight>
                <a:latin typeface="Courier New" panose="02070309020205020404" pitchFamily="49" charset="0"/>
              </a:rPr>
              <a:t>,</a:t>
            </a:r>
            <a:r>
              <a:rPr lang="en-US" sz="1200" dirty="0">
                <a:solidFill>
                  <a:srgbClr val="000000"/>
                </a:solidFill>
                <a:highlight>
                  <a:srgbClr val="FEFCF5"/>
                </a:highlight>
                <a:latin typeface="Courier New" panose="02070309020205020404" pitchFamily="49" charset="0"/>
              </a:rPr>
              <a:t> </a:t>
            </a:r>
            <a:r>
              <a:rPr lang="en-US" sz="1200" dirty="0">
                <a:solidFill>
                  <a:srgbClr val="808080"/>
                </a:solidFill>
                <a:highlight>
                  <a:srgbClr val="FEFCF5"/>
                </a:highlight>
                <a:latin typeface="Courier New" panose="02070309020205020404" pitchFamily="49" charset="0"/>
              </a:rPr>
              <a:t>"Dog"</a:t>
            </a:r>
            <a:r>
              <a:rPr lang="en-US" sz="1200" dirty="0">
                <a:solidFill>
                  <a:srgbClr val="8000FF"/>
                </a:solidFill>
                <a:highlight>
                  <a:srgbClr val="FEFCF5"/>
                </a:highlight>
                <a:latin typeface="Courier New" panose="02070309020205020404" pitchFamily="49" charset="0"/>
              </a:rPr>
              <a:t>,</a:t>
            </a:r>
            <a:r>
              <a:rPr lang="en-US" sz="1200" dirty="0">
                <a:solidFill>
                  <a:srgbClr val="000000"/>
                </a:solidFill>
                <a:highlight>
                  <a:srgbClr val="FEFCF5"/>
                </a:highlight>
                <a:latin typeface="Courier New" panose="02070309020205020404" pitchFamily="49" charset="0"/>
              </a:rPr>
              <a:t> </a:t>
            </a:r>
            <a:r>
              <a:rPr lang="en-US" sz="1200" dirty="0">
                <a:solidFill>
                  <a:srgbClr val="808080"/>
                </a:solidFill>
                <a:highlight>
                  <a:srgbClr val="FEFCF5"/>
                </a:highlight>
                <a:latin typeface="Courier New" panose="02070309020205020404" pitchFamily="49" charset="0"/>
              </a:rPr>
              <a:t>"Giraffe"</a:t>
            </a:r>
            <a:r>
              <a:rPr lang="en-US" sz="1200" dirty="0">
                <a:solidFill>
                  <a:srgbClr val="8000FF"/>
                </a:solidFill>
                <a:highlight>
                  <a:srgbClr val="FEFCF5"/>
                </a:highlight>
                <a:latin typeface="Courier New" panose="02070309020205020404" pitchFamily="49" charset="0"/>
              </a:rPr>
              <a:t>,</a:t>
            </a:r>
            <a:r>
              <a:rPr lang="en-US" sz="1200" dirty="0">
                <a:solidFill>
                  <a:srgbClr val="000000"/>
                </a:solidFill>
                <a:highlight>
                  <a:srgbClr val="FEFCF5"/>
                </a:highlight>
                <a:latin typeface="Courier New" panose="02070309020205020404" pitchFamily="49" charset="0"/>
              </a:rPr>
              <a:t> </a:t>
            </a:r>
            <a:r>
              <a:rPr lang="en-US" sz="1200" dirty="0">
                <a:solidFill>
                  <a:srgbClr val="808080"/>
                </a:solidFill>
                <a:highlight>
                  <a:srgbClr val="FEFCF5"/>
                </a:highlight>
                <a:latin typeface="Courier New" panose="02070309020205020404" pitchFamily="49" charset="0"/>
              </a:rPr>
              <a:t>"Sloth"</a:t>
            </a:r>
            <a:r>
              <a:rPr lang="en-US" sz="1200" dirty="0">
                <a:solidFill>
                  <a:srgbClr val="8000FF"/>
                </a:solidFill>
                <a:highlight>
                  <a:srgbClr val="FEFCF5"/>
                </a:highlight>
                <a:latin typeface="Courier New" panose="02070309020205020404" pitchFamily="49" charset="0"/>
              </a:rPr>
              <a:t>];</a:t>
            </a:r>
            <a:endParaRPr lang="en-US" sz="1200" dirty="0">
              <a:solidFill>
                <a:srgbClr val="000000"/>
              </a:solidFill>
              <a:highlight>
                <a:srgbClr val="FEFCF5"/>
              </a:highlight>
              <a:latin typeface="Courier New" panose="02070309020205020404" pitchFamily="49" charset="0"/>
            </a:endParaRPr>
          </a:p>
          <a:p>
            <a:pPr>
              <a:lnSpc>
                <a:spcPts val="900"/>
              </a:lnSpc>
              <a:spcBef>
                <a:spcPts val="600"/>
              </a:spcBef>
            </a:pPr>
            <a:r>
              <a:rPr lang="en-US" sz="1200" dirty="0">
                <a:solidFill>
                  <a:srgbClr val="000080"/>
                </a:solidFill>
                <a:highlight>
                  <a:srgbClr val="FEFCF5"/>
                </a:highlight>
                <a:latin typeface="Courier New" panose="02070309020205020404" pitchFamily="49" charset="0"/>
              </a:rPr>
              <a:t>$animals</a:t>
            </a:r>
            <a:r>
              <a:rPr lang="en-US" sz="1200" dirty="0">
                <a:solidFill>
                  <a:srgbClr val="000000"/>
                </a:solidFill>
                <a:highlight>
                  <a:srgbClr val="FEFCF5"/>
                </a:highlight>
                <a:latin typeface="Courier New" panose="02070309020205020404" pitchFamily="49" charset="0"/>
              </a:rPr>
              <a:t> </a:t>
            </a:r>
            <a:r>
              <a:rPr lang="en-US" sz="1200" dirty="0">
                <a:solidFill>
                  <a:srgbClr val="8000FF"/>
                </a:solidFill>
                <a:highlight>
                  <a:srgbClr val="FEFCF5"/>
                </a:highlight>
                <a:latin typeface="Courier New" panose="02070309020205020404" pitchFamily="49" charset="0"/>
              </a:rPr>
              <a:t>=</a:t>
            </a:r>
            <a:r>
              <a:rPr lang="en-US" sz="1200" dirty="0">
                <a:solidFill>
                  <a:srgbClr val="000000"/>
                </a:solidFill>
                <a:highlight>
                  <a:srgbClr val="FEFCF5"/>
                </a:highlight>
                <a:latin typeface="Courier New" panose="02070309020205020404" pitchFamily="49" charset="0"/>
              </a:rPr>
              <a:t> </a:t>
            </a:r>
            <a:r>
              <a:rPr lang="en-US" sz="1200" b="1" dirty="0">
                <a:solidFill>
                  <a:srgbClr val="0000FF"/>
                </a:solidFill>
                <a:highlight>
                  <a:srgbClr val="FEFCF5"/>
                </a:highlight>
                <a:latin typeface="Courier New" panose="02070309020205020404" pitchFamily="49" charset="0"/>
              </a:rPr>
              <a:t>implode</a:t>
            </a:r>
            <a:r>
              <a:rPr lang="en-US" sz="1200" dirty="0">
                <a:solidFill>
                  <a:srgbClr val="8000FF"/>
                </a:solidFill>
                <a:highlight>
                  <a:srgbClr val="FEFCF5"/>
                </a:highlight>
                <a:latin typeface="Courier New" panose="02070309020205020404" pitchFamily="49" charset="0"/>
              </a:rPr>
              <a:t>(</a:t>
            </a:r>
            <a:r>
              <a:rPr lang="en-US" sz="1200" dirty="0">
                <a:solidFill>
                  <a:srgbClr val="808080"/>
                </a:solidFill>
                <a:highlight>
                  <a:srgbClr val="FEFCF5"/>
                </a:highlight>
                <a:latin typeface="Courier New" panose="02070309020205020404" pitchFamily="49" charset="0"/>
              </a:rPr>
              <a:t>" "</a:t>
            </a:r>
            <a:r>
              <a:rPr lang="en-US" sz="1200" dirty="0">
                <a:solidFill>
                  <a:srgbClr val="8000FF"/>
                </a:solidFill>
                <a:highlight>
                  <a:srgbClr val="FEFCF5"/>
                </a:highlight>
                <a:latin typeface="Courier New" panose="02070309020205020404" pitchFamily="49" charset="0"/>
              </a:rPr>
              <a:t>,</a:t>
            </a:r>
            <a:r>
              <a:rPr lang="en-US" sz="1200" dirty="0">
                <a:solidFill>
                  <a:srgbClr val="000000"/>
                </a:solidFill>
                <a:highlight>
                  <a:srgbClr val="FEFCF5"/>
                </a:highlight>
                <a:latin typeface="Courier New" panose="02070309020205020404" pitchFamily="49" charset="0"/>
              </a:rPr>
              <a:t> </a:t>
            </a:r>
            <a:r>
              <a:rPr lang="en-US" sz="1200" dirty="0">
                <a:solidFill>
                  <a:srgbClr val="000080"/>
                </a:solidFill>
                <a:highlight>
                  <a:srgbClr val="FEFCF5"/>
                </a:highlight>
                <a:latin typeface="Courier New" panose="02070309020205020404" pitchFamily="49" charset="0"/>
              </a:rPr>
              <a:t>$</a:t>
            </a:r>
            <a:r>
              <a:rPr lang="en-US" sz="1200" dirty="0" err="1">
                <a:solidFill>
                  <a:srgbClr val="000080"/>
                </a:solidFill>
                <a:highlight>
                  <a:srgbClr val="FEFCF5"/>
                </a:highlight>
                <a:latin typeface="Courier New" panose="02070309020205020404" pitchFamily="49" charset="0"/>
              </a:rPr>
              <a:t>arrayOfAnimals</a:t>
            </a:r>
            <a:r>
              <a:rPr lang="en-US" sz="1200" dirty="0">
                <a:solidFill>
                  <a:srgbClr val="8000FF"/>
                </a:solidFill>
                <a:highlight>
                  <a:srgbClr val="FEFCF5"/>
                </a:highlight>
                <a:latin typeface="Courier New" panose="02070309020205020404" pitchFamily="49" charset="0"/>
              </a:rPr>
              <a:t>);</a:t>
            </a:r>
            <a:endParaRPr lang="en-US" sz="1200" dirty="0">
              <a:solidFill>
                <a:srgbClr val="000000"/>
              </a:solidFill>
              <a:highlight>
                <a:srgbClr val="FEFCF5"/>
              </a:highlight>
              <a:latin typeface="Courier New" panose="02070309020205020404" pitchFamily="49" charset="0"/>
            </a:endParaRPr>
          </a:p>
          <a:p>
            <a:pPr>
              <a:lnSpc>
                <a:spcPts val="900"/>
              </a:lnSpc>
              <a:spcBef>
                <a:spcPts val="600"/>
              </a:spcBef>
            </a:pPr>
            <a:endParaRPr lang="en-US" sz="1200" dirty="0">
              <a:solidFill>
                <a:srgbClr val="000000"/>
              </a:solidFill>
              <a:highlight>
                <a:srgbClr val="FEFCF5"/>
              </a:highlight>
              <a:latin typeface="Courier New" panose="02070309020205020404" pitchFamily="49" charset="0"/>
            </a:endParaRPr>
          </a:p>
          <a:p>
            <a:pPr>
              <a:lnSpc>
                <a:spcPts val="900"/>
              </a:lnSpc>
              <a:spcBef>
                <a:spcPts val="600"/>
              </a:spcBef>
            </a:pPr>
            <a:r>
              <a:rPr lang="en-US" sz="1200" b="1" dirty="0" err="1">
                <a:solidFill>
                  <a:srgbClr val="0000FF"/>
                </a:solidFill>
                <a:highlight>
                  <a:srgbClr val="FEFCF5"/>
                </a:highlight>
                <a:latin typeface="Courier New" panose="02070309020205020404" pitchFamily="49" charset="0"/>
              </a:rPr>
              <a:t>var_dump</a:t>
            </a:r>
            <a:r>
              <a:rPr lang="en-US" sz="1200" dirty="0">
                <a:solidFill>
                  <a:srgbClr val="8000FF"/>
                </a:solidFill>
                <a:highlight>
                  <a:srgbClr val="FEFCF5"/>
                </a:highlight>
                <a:latin typeface="Courier New" panose="02070309020205020404" pitchFamily="49" charset="0"/>
              </a:rPr>
              <a:t>(</a:t>
            </a:r>
            <a:r>
              <a:rPr lang="en-US" sz="1200" dirty="0">
                <a:solidFill>
                  <a:srgbClr val="000080"/>
                </a:solidFill>
                <a:highlight>
                  <a:srgbClr val="FEFCF5"/>
                </a:highlight>
                <a:latin typeface="Courier New" panose="02070309020205020404" pitchFamily="49" charset="0"/>
              </a:rPr>
              <a:t>$animals</a:t>
            </a:r>
            <a:r>
              <a:rPr lang="en-US" sz="1200" dirty="0">
                <a:solidFill>
                  <a:srgbClr val="8000FF"/>
                </a:solidFill>
                <a:highlight>
                  <a:srgbClr val="FEFCF5"/>
                </a:highlight>
                <a:latin typeface="Courier New" panose="02070309020205020404" pitchFamily="49" charset="0"/>
              </a:rPr>
              <a:t>);</a:t>
            </a:r>
            <a:endParaRPr lang="en-US" sz="1200" dirty="0">
              <a:solidFill>
                <a:srgbClr val="000000"/>
              </a:solidFill>
              <a:highlight>
                <a:srgbClr val="FEFCF5"/>
              </a:highlight>
              <a:latin typeface="Courier New" panose="02070309020205020404" pitchFamily="49" charset="0"/>
            </a:endParaRPr>
          </a:p>
          <a:p>
            <a:pPr>
              <a:lnSpc>
                <a:spcPts val="900"/>
              </a:lnSpc>
              <a:spcBef>
                <a:spcPts val="600"/>
              </a:spcBef>
            </a:pPr>
            <a:endParaRPr lang="en-US" sz="1200" dirty="0">
              <a:solidFill>
                <a:srgbClr val="000000"/>
              </a:solidFill>
              <a:highlight>
                <a:srgbClr val="FEFCF5"/>
              </a:highlight>
              <a:latin typeface="Courier New" panose="02070309020205020404" pitchFamily="49" charset="0"/>
            </a:endParaRPr>
          </a:p>
          <a:p>
            <a:pPr>
              <a:lnSpc>
                <a:spcPts val="900"/>
              </a:lnSpc>
              <a:spcBef>
                <a:spcPts val="600"/>
              </a:spcBef>
            </a:pPr>
            <a:r>
              <a:rPr lang="en-US" sz="1200" dirty="0">
                <a:solidFill>
                  <a:srgbClr val="000080"/>
                </a:solidFill>
                <a:highlight>
                  <a:srgbClr val="FEFCF5"/>
                </a:highlight>
                <a:latin typeface="Courier New" panose="02070309020205020404" pitchFamily="49" charset="0"/>
              </a:rPr>
              <a:t>$</a:t>
            </a:r>
            <a:r>
              <a:rPr lang="en-US" sz="1200" dirty="0" err="1">
                <a:solidFill>
                  <a:srgbClr val="000080"/>
                </a:solidFill>
                <a:highlight>
                  <a:srgbClr val="FEFCF5"/>
                </a:highlight>
                <a:latin typeface="Courier New" panose="02070309020205020404" pitchFamily="49" charset="0"/>
              </a:rPr>
              <a:t>arrayOfColours</a:t>
            </a:r>
            <a:r>
              <a:rPr lang="en-US" sz="1200" dirty="0">
                <a:solidFill>
                  <a:srgbClr val="000000"/>
                </a:solidFill>
                <a:highlight>
                  <a:srgbClr val="FEFCF5"/>
                </a:highlight>
                <a:latin typeface="Courier New" panose="02070309020205020404" pitchFamily="49" charset="0"/>
              </a:rPr>
              <a:t> </a:t>
            </a:r>
            <a:r>
              <a:rPr lang="en-US" sz="1200" dirty="0">
                <a:solidFill>
                  <a:srgbClr val="8000FF"/>
                </a:solidFill>
                <a:highlight>
                  <a:srgbClr val="FEFCF5"/>
                </a:highlight>
                <a:latin typeface="Courier New" panose="02070309020205020404" pitchFamily="49" charset="0"/>
              </a:rPr>
              <a:t>=</a:t>
            </a:r>
            <a:r>
              <a:rPr lang="en-US" sz="1200" dirty="0">
                <a:solidFill>
                  <a:srgbClr val="000000"/>
                </a:solidFill>
                <a:highlight>
                  <a:srgbClr val="FEFCF5"/>
                </a:highlight>
                <a:latin typeface="Courier New" panose="02070309020205020404" pitchFamily="49" charset="0"/>
              </a:rPr>
              <a:t> </a:t>
            </a:r>
            <a:r>
              <a:rPr lang="en-US" sz="1200" dirty="0">
                <a:solidFill>
                  <a:srgbClr val="8000FF"/>
                </a:solidFill>
                <a:highlight>
                  <a:srgbClr val="FEFCF5"/>
                </a:highlight>
                <a:latin typeface="Courier New" panose="02070309020205020404" pitchFamily="49" charset="0"/>
              </a:rPr>
              <a:t>[</a:t>
            </a:r>
            <a:r>
              <a:rPr lang="en-US" sz="1200" dirty="0">
                <a:solidFill>
                  <a:srgbClr val="808080"/>
                </a:solidFill>
                <a:highlight>
                  <a:srgbClr val="FEFCF5"/>
                </a:highlight>
                <a:latin typeface="Courier New" panose="02070309020205020404" pitchFamily="49" charset="0"/>
              </a:rPr>
              <a:t>"Red"</a:t>
            </a:r>
            <a:r>
              <a:rPr lang="en-US" sz="1200" dirty="0">
                <a:solidFill>
                  <a:srgbClr val="8000FF"/>
                </a:solidFill>
                <a:highlight>
                  <a:srgbClr val="FEFCF5"/>
                </a:highlight>
                <a:latin typeface="Courier New" panose="02070309020205020404" pitchFamily="49" charset="0"/>
              </a:rPr>
              <a:t>,</a:t>
            </a:r>
            <a:r>
              <a:rPr lang="en-US" sz="1200" dirty="0">
                <a:solidFill>
                  <a:srgbClr val="000000"/>
                </a:solidFill>
                <a:highlight>
                  <a:srgbClr val="FEFCF5"/>
                </a:highlight>
                <a:latin typeface="Courier New" panose="02070309020205020404" pitchFamily="49" charset="0"/>
              </a:rPr>
              <a:t> </a:t>
            </a:r>
            <a:r>
              <a:rPr lang="en-US" sz="1200" dirty="0">
                <a:solidFill>
                  <a:srgbClr val="808080"/>
                </a:solidFill>
                <a:highlight>
                  <a:srgbClr val="FEFCF5"/>
                </a:highlight>
                <a:latin typeface="Courier New" panose="02070309020205020404" pitchFamily="49" charset="0"/>
              </a:rPr>
              <a:t>"Green"</a:t>
            </a:r>
            <a:r>
              <a:rPr lang="en-US" sz="1200" dirty="0">
                <a:solidFill>
                  <a:srgbClr val="8000FF"/>
                </a:solidFill>
                <a:highlight>
                  <a:srgbClr val="FEFCF5"/>
                </a:highlight>
                <a:latin typeface="Courier New" panose="02070309020205020404" pitchFamily="49" charset="0"/>
              </a:rPr>
              <a:t>,</a:t>
            </a:r>
            <a:r>
              <a:rPr lang="en-US" sz="1200" dirty="0">
                <a:solidFill>
                  <a:srgbClr val="000000"/>
                </a:solidFill>
                <a:highlight>
                  <a:srgbClr val="FEFCF5"/>
                </a:highlight>
                <a:latin typeface="Courier New" panose="02070309020205020404" pitchFamily="49" charset="0"/>
              </a:rPr>
              <a:t> </a:t>
            </a:r>
            <a:r>
              <a:rPr lang="en-US" sz="1200" dirty="0">
                <a:solidFill>
                  <a:srgbClr val="808080"/>
                </a:solidFill>
                <a:highlight>
                  <a:srgbClr val="FEFCF5"/>
                </a:highlight>
                <a:latin typeface="Courier New" panose="02070309020205020404" pitchFamily="49" charset="0"/>
              </a:rPr>
              <a:t>"Blue"</a:t>
            </a:r>
            <a:r>
              <a:rPr lang="en-US" sz="1200" dirty="0">
                <a:solidFill>
                  <a:srgbClr val="8000FF"/>
                </a:solidFill>
                <a:highlight>
                  <a:srgbClr val="FEFCF5"/>
                </a:highlight>
                <a:latin typeface="Courier New" panose="02070309020205020404" pitchFamily="49" charset="0"/>
              </a:rPr>
              <a:t>,</a:t>
            </a:r>
            <a:r>
              <a:rPr lang="en-US" sz="1200" dirty="0">
                <a:solidFill>
                  <a:srgbClr val="000000"/>
                </a:solidFill>
                <a:highlight>
                  <a:srgbClr val="FEFCF5"/>
                </a:highlight>
                <a:latin typeface="Courier New" panose="02070309020205020404" pitchFamily="49" charset="0"/>
              </a:rPr>
              <a:t> </a:t>
            </a:r>
            <a:r>
              <a:rPr lang="en-US" sz="1200" dirty="0">
                <a:solidFill>
                  <a:srgbClr val="808080"/>
                </a:solidFill>
                <a:highlight>
                  <a:srgbClr val="FEFCF5"/>
                </a:highlight>
                <a:latin typeface="Courier New" panose="02070309020205020404" pitchFamily="49" charset="0"/>
              </a:rPr>
              <a:t>"Yellow"</a:t>
            </a:r>
            <a:r>
              <a:rPr lang="en-US" sz="1200" dirty="0">
                <a:solidFill>
                  <a:srgbClr val="8000FF"/>
                </a:solidFill>
                <a:highlight>
                  <a:srgbClr val="FEFCF5"/>
                </a:highlight>
                <a:latin typeface="Courier New" panose="02070309020205020404" pitchFamily="49" charset="0"/>
              </a:rPr>
              <a:t>];</a:t>
            </a:r>
            <a:endParaRPr lang="en-US" sz="1200" dirty="0">
              <a:solidFill>
                <a:srgbClr val="000000"/>
              </a:solidFill>
              <a:highlight>
                <a:srgbClr val="FEFCF5"/>
              </a:highlight>
              <a:latin typeface="Courier New" panose="02070309020205020404" pitchFamily="49" charset="0"/>
            </a:endParaRPr>
          </a:p>
          <a:p>
            <a:pPr>
              <a:lnSpc>
                <a:spcPts val="900"/>
              </a:lnSpc>
              <a:spcBef>
                <a:spcPts val="600"/>
              </a:spcBef>
            </a:pPr>
            <a:r>
              <a:rPr lang="en-US" sz="1200" dirty="0">
                <a:solidFill>
                  <a:srgbClr val="000080"/>
                </a:solidFill>
                <a:highlight>
                  <a:srgbClr val="FEFCF5"/>
                </a:highlight>
                <a:latin typeface="Courier New" panose="02070309020205020404" pitchFamily="49" charset="0"/>
              </a:rPr>
              <a:t>$</a:t>
            </a:r>
            <a:r>
              <a:rPr lang="en-US" sz="1200" dirty="0" err="1">
                <a:solidFill>
                  <a:srgbClr val="000080"/>
                </a:solidFill>
                <a:highlight>
                  <a:srgbClr val="FEFCF5"/>
                </a:highlight>
                <a:latin typeface="Courier New" panose="02070309020205020404" pitchFamily="49" charset="0"/>
              </a:rPr>
              <a:t>colours</a:t>
            </a:r>
            <a:r>
              <a:rPr lang="en-US" sz="1200" dirty="0">
                <a:solidFill>
                  <a:srgbClr val="000000"/>
                </a:solidFill>
                <a:highlight>
                  <a:srgbClr val="FEFCF5"/>
                </a:highlight>
                <a:latin typeface="Courier New" panose="02070309020205020404" pitchFamily="49" charset="0"/>
              </a:rPr>
              <a:t> </a:t>
            </a:r>
            <a:r>
              <a:rPr lang="en-US" sz="1200" dirty="0">
                <a:solidFill>
                  <a:srgbClr val="8000FF"/>
                </a:solidFill>
                <a:highlight>
                  <a:srgbClr val="FEFCF5"/>
                </a:highlight>
                <a:latin typeface="Courier New" panose="02070309020205020404" pitchFamily="49" charset="0"/>
              </a:rPr>
              <a:t>=</a:t>
            </a:r>
            <a:r>
              <a:rPr lang="en-US" sz="1200" dirty="0">
                <a:solidFill>
                  <a:srgbClr val="000000"/>
                </a:solidFill>
                <a:highlight>
                  <a:srgbClr val="FEFCF5"/>
                </a:highlight>
                <a:latin typeface="Courier New" panose="02070309020205020404" pitchFamily="49" charset="0"/>
              </a:rPr>
              <a:t> </a:t>
            </a:r>
            <a:r>
              <a:rPr lang="en-US" sz="1200" b="1" dirty="0">
                <a:solidFill>
                  <a:srgbClr val="0000FF"/>
                </a:solidFill>
                <a:highlight>
                  <a:srgbClr val="FEFCF5"/>
                </a:highlight>
                <a:latin typeface="Courier New" panose="02070309020205020404" pitchFamily="49" charset="0"/>
              </a:rPr>
              <a:t>implode</a:t>
            </a:r>
            <a:r>
              <a:rPr lang="en-US" sz="1200" dirty="0">
                <a:solidFill>
                  <a:srgbClr val="8000FF"/>
                </a:solidFill>
                <a:highlight>
                  <a:srgbClr val="FEFCF5"/>
                </a:highlight>
                <a:latin typeface="Courier New" panose="02070309020205020404" pitchFamily="49" charset="0"/>
              </a:rPr>
              <a:t>(</a:t>
            </a:r>
            <a:r>
              <a:rPr lang="en-US" sz="1200" dirty="0">
                <a:solidFill>
                  <a:srgbClr val="808080"/>
                </a:solidFill>
                <a:highlight>
                  <a:srgbClr val="FEFCF5"/>
                </a:highlight>
                <a:latin typeface="Courier New" panose="02070309020205020404" pitchFamily="49" charset="0"/>
              </a:rPr>
              <a:t>" and "</a:t>
            </a:r>
            <a:r>
              <a:rPr lang="en-US" sz="1200" dirty="0">
                <a:solidFill>
                  <a:srgbClr val="8000FF"/>
                </a:solidFill>
                <a:highlight>
                  <a:srgbClr val="FEFCF5"/>
                </a:highlight>
                <a:latin typeface="Courier New" panose="02070309020205020404" pitchFamily="49" charset="0"/>
              </a:rPr>
              <a:t>,</a:t>
            </a:r>
            <a:r>
              <a:rPr lang="en-US" sz="1200" dirty="0">
                <a:solidFill>
                  <a:srgbClr val="000000"/>
                </a:solidFill>
                <a:highlight>
                  <a:srgbClr val="FEFCF5"/>
                </a:highlight>
                <a:latin typeface="Courier New" panose="02070309020205020404" pitchFamily="49" charset="0"/>
              </a:rPr>
              <a:t> </a:t>
            </a:r>
            <a:r>
              <a:rPr lang="en-US" sz="1200" dirty="0">
                <a:solidFill>
                  <a:srgbClr val="000080"/>
                </a:solidFill>
                <a:highlight>
                  <a:srgbClr val="FEFCF5"/>
                </a:highlight>
                <a:latin typeface="Courier New" panose="02070309020205020404" pitchFamily="49" charset="0"/>
              </a:rPr>
              <a:t>$</a:t>
            </a:r>
            <a:r>
              <a:rPr lang="en-US" sz="1200" dirty="0" err="1">
                <a:solidFill>
                  <a:srgbClr val="000080"/>
                </a:solidFill>
                <a:highlight>
                  <a:srgbClr val="FEFCF5"/>
                </a:highlight>
                <a:latin typeface="Courier New" panose="02070309020205020404" pitchFamily="49" charset="0"/>
              </a:rPr>
              <a:t>arrayOfColours</a:t>
            </a:r>
            <a:r>
              <a:rPr lang="en-US" sz="1200" dirty="0">
                <a:solidFill>
                  <a:srgbClr val="8000FF"/>
                </a:solidFill>
                <a:highlight>
                  <a:srgbClr val="FEFCF5"/>
                </a:highlight>
                <a:latin typeface="Courier New" panose="02070309020205020404" pitchFamily="49" charset="0"/>
              </a:rPr>
              <a:t>);</a:t>
            </a:r>
            <a:endParaRPr lang="en-US" sz="1200" dirty="0">
              <a:solidFill>
                <a:srgbClr val="000000"/>
              </a:solidFill>
              <a:highlight>
                <a:srgbClr val="FEFCF5"/>
              </a:highlight>
              <a:latin typeface="Courier New" panose="02070309020205020404" pitchFamily="49" charset="0"/>
            </a:endParaRPr>
          </a:p>
          <a:p>
            <a:pPr>
              <a:lnSpc>
                <a:spcPts val="900"/>
              </a:lnSpc>
              <a:spcBef>
                <a:spcPts val="600"/>
              </a:spcBef>
            </a:pPr>
            <a:endParaRPr lang="en-US" sz="1200" dirty="0">
              <a:solidFill>
                <a:srgbClr val="000000"/>
              </a:solidFill>
              <a:highlight>
                <a:srgbClr val="FEFCF5"/>
              </a:highlight>
              <a:latin typeface="Courier New" panose="02070309020205020404" pitchFamily="49" charset="0"/>
            </a:endParaRPr>
          </a:p>
          <a:p>
            <a:pPr>
              <a:lnSpc>
                <a:spcPts val="900"/>
              </a:lnSpc>
              <a:spcBef>
                <a:spcPts val="600"/>
              </a:spcBef>
            </a:pPr>
            <a:r>
              <a:rPr lang="en-US" sz="1200" b="1" dirty="0" err="1">
                <a:solidFill>
                  <a:srgbClr val="0000FF"/>
                </a:solidFill>
                <a:highlight>
                  <a:srgbClr val="FEFCF5"/>
                </a:highlight>
                <a:latin typeface="Courier New" panose="02070309020205020404" pitchFamily="49" charset="0"/>
              </a:rPr>
              <a:t>var_dump</a:t>
            </a:r>
            <a:r>
              <a:rPr lang="en-US" sz="1200" dirty="0">
                <a:solidFill>
                  <a:srgbClr val="8000FF"/>
                </a:solidFill>
                <a:highlight>
                  <a:srgbClr val="FEFCF5"/>
                </a:highlight>
                <a:latin typeface="Courier New" panose="02070309020205020404" pitchFamily="49" charset="0"/>
              </a:rPr>
              <a:t>(</a:t>
            </a:r>
            <a:r>
              <a:rPr lang="en-US" sz="1200" dirty="0">
                <a:solidFill>
                  <a:srgbClr val="000080"/>
                </a:solidFill>
                <a:highlight>
                  <a:srgbClr val="FEFCF5"/>
                </a:highlight>
                <a:latin typeface="Courier New" panose="02070309020205020404" pitchFamily="49" charset="0"/>
              </a:rPr>
              <a:t>$</a:t>
            </a:r>
            <a:r>
              <a:rPr lang="en-US" sz="1200" dirty="0" err="1">
                <a:solidFill>
                  <a:srgbClr val="000080"/>
                </a:solidFill>
                <a:highlight>
                  <a:srgbClr val="FEFCF5"/>
                </a:highlight>
                <a:latin typeface="Courier New" panose="02070309020205020404" pitchFamily="49" charset="0"/>
              </a:rPr>
              <a:t>colours</a:t>
            </a:r>
            <a:r>
              <a:rPr lang="en-US" sz="1200" dirty="0">
                <a:solidFill>
                  <a:srgbClr val="8000FF"/>
                </a:solidFill>
                <a:highlight>
                  <a:srgbClr val="FEFCF5"/>
                </a:highlight>
                <a:latin typeface="Courier New" panose="02070309020205020404" pitchFamily="49" charset="0"/>
              </a:rPr>
              <a:t>);</a:t>
            </a:r>
            <a:endParaRPr lang="en-US" sz="1200" dirty="0">
              <a:solidFill>
                <a:srgbClr val="000000"/>
              </a:solidFill>
              <a:highlight>
                <a:srgbClr val="FEFCF5"/>
              </a:highlight>
              <a:latin typeface="Courier New" panose="02070309020205020404" pitchFamily="49" charset="0"/>
            </a:endParaRPr>
          </a:p>
        </p:txBody>
      </p:sp>
      <p:pic>
        <p:nvPicPr>
          <p:cNvPr id="10" name="Picture 9"/>
          <p:cNvPicPr>
            <a:picLocks noChangeAspect="1"/>
          </p:cNvPicPr>
          <p:nvPr/>
        </p:nvPicPr>
        <p:blipFill>
          <a:blip r:embed="rId2"/>
          <a:stretch>
            <a:fillRect/>
          </a:stretch>
        </p:blipFill>
        <p:spPr>
          <a:xfrm>
            <a:off x="6797964" y="3957241"/>
            <a:ext cx="4632034" cy="312478"/>
          </a:xfrm>
          <a:prstGeom prst="rect">
            <a:avLst/>
          </a:prstGeom>
          <a:ln>
            <a:solidFill>
              <a:schemeClr val="accent1"/>
            </a:solidFill>
          </a:ln>
        </p:spPr>
      </p:pic>
      <p:pic>
        <p:nvPicPr>
          <p:cNvPr id="11" name="Picture 10"/>
          <p:cNvPicPr>
            <a:picLocks noChangeAspect="1"/>
          </p:cNvPicPr>
          <p:nvPr/>
        </p:nvPicPr>
        <p:blipFill>
          <a:blip r:embed="rId3"/>
          <a:stretch>
            <a:fillRect/>
          </a:stretch>
        </p:blipFill>
        <p:spPr>
          <a:xfrm>
            <a:off x="6797962" y="5076166"/>
            <a:ext cx="4632035" cy="248861"/>
          </a:xfrm>
          <a:prstGeom prst="rect">
            <a:avLst/>
          </a:prstGeom>
          <a:ln>
            <a:solidFill>
              <a:schemeClr val="accent1"/>
            </a:solidFill>
          </a:ln>
        </p:spPr>
      </p:pic>
    </p:spTree>
    <p:extLst>
      <p:ext uri="{BB962C8B-B14F-4D97-AF65-F5344CB8AC3E}">
        <p14:creationId xmlns:p14="http://schemas.microsoft.com/office/powerpoint/2010/main" val="4138553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Array Functions (</a:t>
            </a:r>
            <a:r>
              <a:rPr lang="en-US" dirty="0" err="1"/>
              <a:t>array_push</a:t>
            </a:r>
            <a:r>
              <a:rPr lang="en-US" dirty="0"/>
              <a:t>)</a:t>
            </a:r>
          </a:p>
        </p:txBody>
      </p:sp>
      <p:sp>
        <p:nvSpPr>
          <p:cNvPr id="3" name="Content Placeholder 2"/>
          <p:cNvSpPr>
            <a:spLocks noGrp="1"/>
          </p:cNvSpPr>
          <p:nvPr>
            <p:ph idx="1"/>
          </p:nvPr>
        </p:nvSpPr>
        <p:spPr/>
        <p:txBody>
          <a:bodyPr>
            <a:normAutofit/>
          </a:bodyPr>
          <a:lstStyle/>
          <a:p>
            <a:r>
              <a:rPr lang="en-US" sz="2000" b="1" dirty="0" err="1"/>
              <a:t>array_push</a:t>
            </a:r>
            <a:r>
              <a:rPr lang="en-US" sz="2000" b="1" dirty="0"/>
              <a:t>()</a:t>
            </a:r>
            <a:r>
              <a:rPr lang="en-US" sz="2000" dirty="0"/>
              <a:t> is a built-in PHP function which adds a new element to the end of an existing array. From PHP.net – </a:t>
            </a:r>
            <a:r>
              <a:rPr lang="en-US" sz="1800" i="1" dirty="0"/>
              <a:t>“</a:t>
            </a:r>
            <a:r>
              <a:rPr lang="en-US" sz="1800" b="1" i="1" dirty="0" err="1"/>
              <a:t>array_push</a:t>
            </a:r>
            <a:r>
              <a:rPr lang="en-US" sz="1800" b="1" i="1" dirty="0"/>
              <a:t>()</a:t>
            </a:r>
            <a:r>
              <a:rPr lang="en-US" sz="1800" i="1" dirty="0"/>
              <a:t> treats array as a stack, and pushes the passed variables onto the end of array. The length of array increases by the number of variables pushed.”</a:t>
            </a:r>
            <a:endParaRPr lang="en-US" sz="2000" i="1" dirty="0"/>
          </a:p>
          <a:p>
            <a:r>
              <a:rPr lang="en-US" sz="2000" dirty="0"/>
              <a:t>Usage:</a:t>
            </a:r>
          </a:p>
          <a:p>
            <a:r>
              <a:rPr lang="en-US" sz="2000" dirty="0"/>
              <a:t>  </a:t>
            </a:r>
            <a:r>
              <a:rPr lang="en-US" sz="2000" i="1" dirty="0" err="1"/>
              <a:t>int</a:t>
            </a:r>
            <a:r>
              <a:rPr lang="en-US" sz="2000" dirty="0"/>
              <a:t> </a:t>
            </a:r>
            <a:r>
              <a:rPr lang="en-US" sz="2000" dirty="0" err="1"/>
              <a:t>array_push</a:t>
            </a:r>
            <a:r>
              <a:rPr lang="en-US" sz="2000" dirty="0"/>
              <a:t> ( </a:t>
            </a:r>
            <a:r>
              <a:rPr lang="en-US" sz="2000" i="1" dirty="0"/>
              <a:t>array</a:t>
            </a:r>
            <a:r>
              <a:rPr lang="en-US" sz="2000" dirty="0"/>
              <a:t> $array , </a:t>
            </a:r>
            <a:r>
              <a:rPr lang="en-US" sz="2000" i="1" dirty="0"/>
              <a:t>mixed</a:t>
            </a:r>
            <a:r>
              <a:rPr lang="en-US" sz="2000" dirty="0"/>
              <a:t> $value1 [, </a:t>
            </a:r>
            <a:r>
              <a:rPr lang="en-US" sz="2000" i="1" dirty="0"/>
              <a:t>mixed</a:t>
            </a:r>
            <a:r>
              <a:rPr lang="en-US" sz="2000" dirty="0"/>
              <a:t> $... ] )</a:t>
            </a:r>
          </a:p>
        </p:txBody>
      </p:sp>
      <p:sp>
        <p:nvSpPr>
          <p:cNvPr id="4" name="Slide Number Placeholder 3"/>
          <p:cNvSpPr>
            <a:spLocks noGrp="1"/>
          </p:cNvSpPr>
          <p:nvPr>
            <p:ph type="sldNum" sz="quarter" idx="12"/>
          </p:nvPr>
        </p:nvSpPr>
        <p:spPr/>
        <p:txBody>
          <a:bodyPr/>
          <a:lstStyle/>
          <a:p>
            <a:fld id="{57BFFEA6-FD0A-418C-BE47-3DCCF1ED53BD}" type="slidenum">
              <a:rPr lang="en-US" smtClean="0"/>
              <a:t>18</a:t>
            </a:fld>
            <a:endParaRPr lang="en-US" dirty="0"/>
          </a:p>
        </p:txBody>
      </p:sp>
      <p:sp>
        <p:nvSpPr>
          <p:cNvPr id="5" name="Content Placeholder 2"/>
          <p:cNvSpPr txBox="1">
            <a:spLocks/>
          </p:cNvSpPr>
          <p:nvPr/>
        </p:nvSpPr>
        <p:spPr>
          <a:xfrm>
            <a:off x="762000" y="3909958"/>
            <a:ext cx="5836770" cy="1697634"/>
          </a:xfrm>
          <a:prstGeom prst="rect">
            <a:avLst/>
          </a:prstGeom>
          <a:solidFill>
            <a:srgbClr val="FEFCF5"/>
          </a:solidFill>
        </p:spPr>
        <p:txBody>
          <a:bodyPr vert="horz" lIns="91440" tIns="45720" rIns="91440" bIns="45720" rtlCol="0">
            <a:noAutofit/>
          </a:bodyPr>
          <a:lstStyle>
            <a:lvl1pPr marL="0" indent="0" algn="l" defTabSz="914400" rtl="0" eaLnBrk="1" latinLnBrk="0" hangingPunct="1">
              <a:lnSpc>
                <a:spcPct val="112000"/>
              </a:lnSpc>
              <a:spcBef>
                <a:spcPts val="900"/>
              </a:spcBef>
              <a:buFont typeface="Arial" panose="020B0604020202020204" pitchFamily="34" charset="0"/>
              <a:buNone/>
              <a:defRPr sz="24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Open Sans" panose="020B0606030504020204" pitchFamily="34" charset="0"/>
              <a:buChar char="–"/>
              <a:defRPr sz="20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8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Open Sans" panose="020B0606030504020204" pitchFamily="34" charset="0"/>
              <a:buChar char="–"/>
              <a:defRPr sz="16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6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a:lnSpc>
                <a:spcPts val="900"/>
              </a:lnSpc>
            </a:pPr>
            <a:r>
              <a:rPr lang="en-CA" sz="1200" dirty="0">
                <a:solidFill>
                  <a:srgbClr val="FF0000"/>
                </a:solidFill>
                <a:highlight>
                  <a:srgbClr val="FDF8E3"/>
                </a:highlight>
                <a:latin typeface="Courier New" panose="02070309020205020404" pitchFamily="49" charset="0"/>
              </a:rPr>
              <a:t>&lt;?php</a:t>
            </a:r>
            <a:endParaRPr lang="en-CA" sz="1200" dirty="0">
              <a:solidFill>
                <a:srgbClr val="000000"/>
              </a:solidFill>
              <a:highlight>
                <a:srgbClr val="FEFCF5"/>
              </a:highlight>
              <a:latin typeface="Courier New" panose="02070309020205020404" pitchFamily="49" charset="0"/>
            </a:endParaRPr>
          </a:p>
          <a:p>
            <a:pPr>
              <a:lnSpc>
                <a:spcPts val="900"/>
              </a:lnSpc>
            </a:pPr>
            <a:endParaRPr lang="en-CA" sz="1200" dirty="0">
              <a:solidFill>
                <a:srgbClr val="000000"/>
              </a:solidFill>
              <a:highlight>
                <a:srgbClr val="FEFCF5"/>
              </a:highlight>
              <a:latin typeface="Courier New" panose="02070309020205020404" pitchFamily="49" charset="0"/>
            </a:endParaRPr>
          </a:p>
          <a:p>
            <a:pPr>
              <a:lnSpc>
                <a:spcPts val="900"/>
              </a:lnSpc>
            </a:pPr>
            <a:r>
              <a:rPr lang="en-CA" sz="1200" dirty="0">
                <a:solidFill>
                  <a:srgbClr val="000080"/>
                </a:solidFill>
                <a:highlight>
                  <a:srgbClr val="FEFCF5"/>
                </a:highlight>
                <a:latin typeface="Courier New" panose="02070309020205020404" pitchFamily="49" charset="0"/>
              </a:rPr>
              <a:t>$</a:t>
            </a:r>
            <a:r>
              <a:rPr lang="en-CA" sz="1200" dirty="0" err="1">
                <a:solidFill>
                  <a:srgbClr val="000080"/>
                </a:solidFill>
                <a:highlight>
                  <a:srgbClr val="FEFCF5"/>
                </a:highlight>
                <a:latin typeface="Courier New" panose="02070309020205020404" pitchFamily="49" charset="0"/>
              </a:rPr>
              <a:t>arrayOfAnimals</a:t>
            </a:r>
            <a:r>
              <a:rPr lang="en-CA" sz="1200" dirty="0">
                <a:solidFill>
                  <a:srgbClr val="000000"/>
                </a:solidFill>
                <a:highlight>
                  <a:srgbClr val="FEFCF5"/>
                </a:highlight>
                <a:latin typeface="Courier New" panose="02070309020205020404" pitchFamily="49" charset="0"/>
              </a:rPr>
              <a:t> </a:t>
            </a:r>
            <a:r>
              <a:rPr lang="en-CA" sz="1200" dirty="0">
                <a:solidFill>
                  <a:srgbClr val="8000FF"/>
                </a:solidFill>
                <a:highlight>
                  <a:srgbClr val="FEFCF5"/>
                </a:highlight>
                <a:latin typeface="Courier New" panose="02070309020205020404" pitchFamily="49" charset="0"/>
              </a:rPr>
              <a:t>=</a:t>
            </a:r>
            <a:r>
              <a:rPr lang="en-CA" sz="1200" dirty="0">
                <a:solidFill>
                  <a:srgbClr val="000000"/>
                </a:solidFill>
                <a:highlight>
                  <a:srgbClr val="FEFCF5"/>
                </a:highlight>
                <a:latin typeface="Courier New" panose="02070309020205020404" pitchFamily="49" charset="0"/>
              </a:rPr>
              <a:t> </a:t>
            </a:r>
            <a:r>
              <a:rPr lang="en-CA" sz="1200" dirty="0">
                <a:solidFill>
                  <a:srgbClr val="8000FF"/>
                </a:solidFill>
                <a:highlight>
                  <a:srgbClr val="FEFCF5"/>
                </a:highlight>
                <a:latin typeface="Courier New" panose="02070309020205020404" pitchFamily="49" charset="0"/>
              </a:rPr>
              <a:t>[</a:t>
            </a:r>
            <a:r>
              <a:rPr lang="en-CA" sz="1200" dirty="0">
                <a:solidFill>
                  <a:srgbClr val="808080"/>
                </a:solidFill>
                <a:highlight>
                  <a:srgbClr val="FEFCF5"/>
                </a:highlight>
                <a:latin typeface="Courier New" panose="02070309020205020404" pitchFamily="49" charset="0"/>
              </a:rPr>
              <a:t>"Lion"</a:t>
            </a:r>
            <a:r>
              <a:rPr lang="en-CA" sz="1200" dirty="0">
                <a:solidFill>
                  <a:srgbClr val="8000FF"/>
                </a:solidFill>
                <a:highlight>
                  <a:srgbClr val="FEFCF5"/>
                </a:highlight>
                <a:latin typeface="Courier New" panose="02070309020205020404" pitchFamily="49" charset="0"/>
              </a:rPr>
              <a:t>,</a:t>
            </a:r>
            <a:r>
              <a:rPr lang="en-CA" sz="1200" dirty="0">
                <a:solidFill>
                  <a:srgbClr val="000000"/>
                </a:solidFill>
                <a:highlight>
                  <a:srgbClr val="FEFCF5"/>
                </a:highlight>
                <a:latin typeface="Courier New" panose="02070309020205020404" pitchFamily="49" charset="0"/>
              </a:rPr>
              <a:t> </a:t>
            </a:r>
            <a:r>
              <a:rPr lang="en-CA" sz="1200" dirty="0">
                <a:solidFill>
                  <a:srgbClr val="808080"/>
                </a:solidFill>
                <a:highlight>
                  <a:srgbClr val="FEFCF5"/>
                </a:highlight>
                <a:latin typeface="Courier New" panose="02070309020205020404" pitchFamily="49" charset="0"/>
              </a:rPr>
              <a:t>"Cat"</a:t>
            </a:r>
            <a:r>
              <a:rPr lang="en-CA" sz="1200" dirty="0">
                <a:solidFill>
                  <a:srgbClr val="8000FF"/>
                </a:solidFill>
                <a:highlight>
                  <a:srgbClr val="FEFCF5"/>
                </a:highlight>
                <a:latin typeface="Courier New" panose="02070309020205020404" pitchFamily="49" charset="0"/>
              </a:rPr>
              <a:t>,</a:t>
            </a:r>
            <a:r>
              <a:rPr lang="en-CA" sz="1200" dirty="0">
                <a:solidFill>
                  <a:srgbClr val="000000"/>
                </a:solidFill>
                <a:highlight>
                  <a:srgbClr val="FEFCF5"/>
                </a:highlight>
                <a:latin typeface="Courier New" panose="02070309020205020404" pitchFamily="49" charset="0"/>
              </a:rPr>
              <a:t> </a:t>
            </a:r>
            <a:r>
              <a:rPr lang="en-CA" sz="1200" dirty="0">
                <a:solidFill>
                  <a:srgbClr val="808080"/>
                </a:solidFill>
                <a:highlight>
                  <a:srgbClr val="FEFCF5"/>
                </a:highlight>
                <a:latin typeface="Courier New" panose="02070309020205020404" pitchFamily="49" charset="0"/>
              </a:rPr>
              <a:t>"Dog"</a:t>
            </a:r>
            <a:r>
              <a:rPr lang="en-CA" sz="1200" dirty="0">
                <a:solidFill>
                  <a:srgbClr val="8000FF"/>
                </a:solidFill>
                <a:highlight>
                  <a:srgbClr val="FEFCF5"/>
                </a:highlight>
                <a:latin typeface="Courier New" panose="02070309020205020404" pitchFamily="49" charset="0"/>
              </a:rPr>
              <a:t>,</a:t>
            </a:r>
            <a:r>
              <a:rPr lang="en-CA" sz="1200" dirty="0">
                <a:solidFill>
                  <a:srgbClr val="000000"/>
                </a:solidFill>
                <a:highlight>
                  <a:srgbClr val="FEFCF5"/>
                </a:highlight>
                <a:latin typeface="Courier New" panose="02070309020205020404" pitchFamily="49" charset="0"/>
              </a:rPr>
              <a:t> </a:t>
            </a:r>
            <a:r>
              <a:rPr lang="en-CA" sz="1200" dirty="0">
                <a:solidFill>
                  <a:srgbClr val="808080"/>
                </a:solidFill>
                <a:highlight>
                  <a:srgbClr val="FEFCF5"/>
                </a:highlight>
                <a:latin typeface="Courier New" panose="02070309020205020404" pitchFamily="49" charset="0"/>
              </a:rPr>
              <a:t>"Giraffe"</a:t>
            </a:r>
            <a:r>
              <a:rPr lang="en-CA" sz="1200" dirty="0">
                <a:solidFill>
                  <a:srgbClr val="8000FF"/>
                </a:solidFill>
                <a:highlight>
                  <a:srgbClr val="FEFCF5"/>
                </a:highlight>
                <a:latin typeface="Courier New" panose="02070309020205020404" pitchFamily="49" charset="0"/>
              </a:rPr>
              <a:t>,</a:t>
            </a:r>
            <a:r>
              <a:rPr lang="en-CA" sz="1200" dirty="0">
                <a:solidFill>
                  <a:srgbClr val="000000"/>
                </a:solidFill>
                <a:highlight>
                  <a:srgbClr val="FEFCF5"/>
                </a:highlight>
                <a:latin typeface="Courier New" panose="02070309020205020404" pitchFamily="49" charset="0"/>
              </a:rPr>
              <a:t> </a:t>
            </a:r>
            <a:r>
              <a:rPr lang="en-CA" sz="1200" dirty="0">
                <a:solidFill>
                  <a:srgbClr val="808080"/>
                </a:solidFill>
                <a:highlight>
                  <a:srgbClr val="FEFCF5"/>
                </a:highlight>
                <a:latin typeface="Courier New" panose="02070309020205020404" pitchFamily="49" charset="0"/>
              </a:rPr>
              <a:t>"Sloth"</a:t>
            </a:r>
            <a:r>
              <a:rPr lang="en-CA" sz="1200" dirty="0">
                <a:solidFill>
                  <a:srgbClr val="8000FF"/>
                </a:solidFill>
                <a:highlight>
                  <a:srgbClr val="FEFCF5"/>
                </a:highlight>
                <a:latin typeface="Courier New" panose="02070309020205020404" pitchFamily="49" charset="0"/>
              </a:rPr>
              <a:t>];</a:t>
            </a:r>
            <a:endParaRPr lang="en-CA" sz="1200" dirty="0">
              <a:solidFill>
                <a:srgbClr val="000000"/>
              </a:solidFill>
              <a:highlight>
                <a:srgbClr val="FEFCF5"/>
              </a:highlight>
              <a:latin typeface="Courier New" panose="02070309020205020404" pitchFamily="49" charset="0"/>
            </a:endParaRPr>
          </a:p>
          <a:p>
            <a:pPr>
              <a:lnSpc>
                <a:spcPts val="900"/>
              </a:lnSpc>
            </a:pPr>
            <a:r>
              <a:rPr lang="en-CA" sz="1200" dirty="0">
                <a:solidFill>
                  <a:srgbClr val="000080"/>
                </a:solidFill>
                <a:highlight>
                  <a:srgbClr val="FEFCF5"/>
                </a:highlight>
                <a:latin typeface="Courier New" panose="02070309020205020404" pitchFamily="49" charset="0"/>
              </a:rPr>
              <a:t>$animal</a:t>
            </a:r>
            <a:r>
              <a:rPr lang="en-CA" sz="1200" dirty="0">
                <a:solidFill>
                  <a:srgbClr val="000000"/>
                </a:solidFill>
                <a:highlight>
                  <a:srgbClr val="FEFCF5"/>
                </a:highlight>
                <a:latin typeface="Courier New" panose="02070309020205020404" pitchFamily="49" charset="0"/>
              </a:rPr>
              <a:t> </a:t>
            </a:r>
            <a:r>
              <a:rPr lang="en-CA" sz="1200" dirty="0">
                <a:solidFill>
                  <a:srgbClr val="8000FF"/>
                </a:solidFill>
                <a:highlight>
                  <a:srgbClr val="FEFCF5"/>
                </a:highlight>
                <a:latin typeface="Courier New" panose="02070309020205020404" pitchFamily="49" charset="0"/>
              </a:rPr>
              <a:t>=</a:t>
            </a:r>
            <a:r>
              <a:rPr lang="en-CA" sz="1200" dirty="0">
                <a:solidFill>
                  <a:srgbClr val="000000"/>
                </a:solidFill>
                <a:highlight>
                  <a:srgbClr val="FEFCF5"/>
                </a:highlight>
                <a:latin typeface="Courier New" panose="02070309020205020404" pitchFamily="49" charset="0"/>
              </a:rPr>
              <a:t> </a:t>
            </a:r>
            <a:r>
              <a:rPr lang="en-CA" sz="1200" dirty="0">
                <a:solidFill>
                  <a:srgbClr val="808080"/>
                </a:solidFill>
                <a:highlight>
                  <a:srgbClr val="FEFCF5"/>
                </a:highlight>
                <a:latin typeface="Courier New" panose="02070309020205020404" pitchFamily="49" charset="0"/>
              </a:rPr>
              <a:t>"Elephant"</a:t>
            </a:r>
            <a:r>
              <a:rPr lang="en-CA" sz="1200" dirty="0">
                <a:solidFill>
                  <a:srgbClr val="8000FF"/>
                </a:solidFill>
                <a:highlight>
                  <a:srgbClr val="FEFCF5"/>
                </a:highlight>
                <a:latin typeface="Courier New" panose="02070309020205020404" pitchFamily="49" charset="0"/>
              </a:rPr>
              <a:t>;</a:t>
            </a:r>
            <a:endParaRPr lang="en-CA" sz="1200" dirty="0">
              <a:solidFill>
                <a:srgbClr val="000000"/>
              </a:solidFill>
              <a:highlight>
                <a:srgbClr val="FEFCF5"/>
              </a:highlight>
              <a:latin typeface="Courier New" panose="02070309020205020404" pitchFamily="49" charset="0"/>
            </a:endParaRPr>
          </a:p>
          <a:p>
            <a:pPr>
              <a:lnSpc>
                <a:spcPts val="900"/>
              </a:lnSpc>
            </a:pPr>
            <a:r>
              <a:rPr lang="en-CA" sz="1200" b="1" dirty="0" err="1">
                <a:solidFill>
                  <a:srgbClr val="0000FF"/>
                </a:solidFill>
                <a:highlight>
                  <a:srgbClr val="FEFCF5"/>
                </a:highlight>
                <a:latin typeface="Courier New" panose="02070309020205020404" pitchFamily="49" charset="0"/>
              </a:rPr>
              <a:t>array_push</a:t>
            </a:r>
            <a:r>
              <a:rPr lang="en-CA" sz="1200" dirty="0">
                <a:solidFill>
                  <a:srgbClr val="8000FF"/>
                </a:solidFill>
                <a:highlight>
                  <a:srgbClr val="FEFCF5"/>
                </a:highlight>
                <a:latin typeface="Courier New" panose="02070309020205020404" pitchFamily="49" charset="0"/>
              </a:rPr>
              <a:t>(</a:t>
            </a:r>
            <a:r>
              <a:rPr lang="en-CA" sz="1200" dirty="0">
                <a:solidFill>
                  <a:srgbClr val="000080"/>
                </a:solidFill>
                <a:highlight>
                  <a:srgbClr val="FEFCF5"/>
                </a:highlight>
                <a:latin typeface="Courier New" panose="02070309020205020404" pitchFamily="49" charset="0"/>
              </a:rPr>
              <a:t>$</a:t>
            </a:r>
            <a:r>
              <a:rPr lang="en-CA" sz="1200" dirty="0" err="1">
                <a:solidFill>
                  <a:srgbClr val="000080"/>
                </a:solidFill>
                <a:highlight>
                  <a:srgbClr val="FEFCF5"/>
                </a:highlight>
                <a:latin typeface="Courier New" panose="02070309020205020404" pitchFamily="49" charset="0"/>
              </a:rPr>
              <a:t>arrayOfAnimals</a:t>
            </a:r>
            <a:r>
              <a:rPr lang="en-CA" sz="1200" dirty="0">
                <a:solidFill>
                  <a:srgbClr val="8000FF"/>
                </a:solidFill>
                <a:highlight>
                  <a:srgbClr val="FEFCF5"/>
                </a:highlight>
                <a:latin typeface="Courier New" panose="02070309020205020404" pitchFamily="49" charset="0"/>
              </a:rPr>
              <a:t>,</a:t>
            </a:r>
            <a:r>
              <a:rPr lang="en-CA" sz="1200" dirty="0">
                <a:solidFill>
                  <a:srgbClr val="000000"/>
                </a:solidFill>
                <a:highlight>
                  <a:srgbClr val="FEFCF5"/>
                </a:highlight>
                <a:latin typeface="Courier New" panose="02070309020205020404" pitchFamily="49" charset="0"/>
              </a:rPr>
              <a:t> </a:t>
            </a:r>
            <a:r>
              <a:rPr lang="en-CA" sz="1200" dirty="0">
                <a:solidFill>
                  <a:srgbClr val="808080"/>
                </a:solidFill>
                <a:highlight>
                  <a:srgbClr val="FEFCF5"/>
                </a:highlight>
                <a:latin typeface="Courier New" panose="02070309020205020404" pitchFamily="49" charset="0"/>
              </a:rPr>
              <a:t>"Horse"</a:t>
            </a:r>
            <a:r>
              <a:rPr lang="en-CA" sz="1200" dirty="0">
                <a:solidFill>
                  <a:srgbClr val="8000FF"/>
                </a:solidFill>
                <a:highlight>
                  <a:srgbClr val="FEFCF5"/>
                </a:highlight>
                <a:latin typeface="Courier New" panose="02070309020205020404" pitchFamily="49" charset="0"/>
              </a:rPr>
              <a:t>,</a:t>
            </a:r>
            <a:r>
              <a:rPr lang="en-CA" sz="1200" dirty="0">
                <a:solidFill>
                  <a:srgbClr val="000000"/>
                </a:solidFill>
                <a:highlight>
                  <a:srgbClr val="FEFCF5"/>
                </a:highlight>
                <a:latin typeface="Courier New" panose="02070309020205020404" pitchFamily="49" charset="0"/>
              </a:rPr>
              <a:t> </a:t>
            </a:r>
            <a:r>
              <a:rPr lang="en-CA" sz="1200" dirty="0">
                <a:solidFill>
                  <a:srgbClr val="000080"/>
                </a:solidFill>
                <a:highlight>
                  <a:srgbClr val="FEFCF5"/>
                </a:highlight>
                <a:latin typeface="Courier New" panose="02070309020205020404" pitchFamily="49" charset="0"/>
              </a:rPr>
              <a:t>$animal</a:t>
            </a:r>
            <a:r>
              <a:rPr lang="en-CA" sz="1200" dirty="0">
                <a:solidFill>
                  <a:srgbClr val="8000FF"/>
                </a:solidFill>
                <a:highlight>
                  <a:srgbClr val="FEFCF5"/>
                </a:highlight>
                <a:latin typeface="Courier New" panose="02070309020205020404" pitchFamily="49" charset="0"/>
              </a:rPr>
              <a:t>);</a:t>
            </a:r>
            <a:endParaRPr lang="en-CA" sz="1200" dirty="0">
              <a:solidFill>
                <a:srgbClr val="000000"/>
              </a:solidFill>
              <a:highlight>
                <a:srgbClr val="FEFCF5"/>
              </a:highlight>
              <a:latin typeface="Courier New" panose="02070309020205020404" pitchFamily="49" charset="0"/>
            </a:endParaRPr>
          </a:p>
          <a:p>
            <a:pPr>
              <a:lnSpc>
                <a:spcPts val="900"/>
              </a:lnSpc>
            </a:pPr>
            <a:endParaRPr lang="en-CA" sz="1200" dirty="0">
              <a:solidFill>
                <a:srgbClr val="000000"/>
              </a:solidFill>
              <a:highlight>
                <a:srgbClr val="FEFCF5"/>
              </a:highlight>
              <a:latin typeface="Courier New" panose="02070309020205020404" pitchFamily="49" charset="0"/>
            </a:endParaRPr>
          </a:p>
          <a:p>
            <a:pPr>
              <a:lnSpc>
                <a:spcPts val="900"/>
              </a:lnSpc>
            </a:pPr>
            <a:r>
              <a:rPr lang="en-CA" sz="1200" b="1" dirty="0" err="1">
                <a:solidFill>
                  <a:srgbClr val="0000FF"/>
                </a:solidFill>
                <a:highlight>
                  <a:srgbClr val="FEFCF5"/>
                </a:highlight>
                <a:latin typeface="Courier New" panose="02070309020205020404" pitchFamily="49" charset="0"/>
              </a:rPr>
              <a:t>var_dump</a:t>
            </a:r>
            <a:r>
              <a:rPr lang="en-CA" sz="1200" dirty="0">
                <a:solidFill>
                  <a:srgbClr val="8000FF"/>
                </a:solidFill>
                <a:highlight>
                  <a:srgbClr val="FEFCF5"/>
                </a:highlight>
                <a:latin typeface="Courier New" panose="02070309020205020404" pitchFamily="49" charset="0"/>
              </a:rPr>
              <a:t>(</a:t>
            </a:r>
            <a:r>
              <a:rPr lang="en-CA" sz="1200" dirty="0">
                <a:solidFill>
                  <a:srgbClr val="000080"/>
                </a:solidFill>
                <a:highlight>
                  <a:srgbClr val="FEFCF5"/>
                </a:highlight>
                <a:latin typeface="Courier New" panose="02070309020205020404" pitchFamily="49" charset="0"/>
              </a:rPr>
              <a:t>$</a:t>
            </a:r>
            <a:r>
              <a:rPr lang="en-CA" sz="1200" dirty="0" err="1">
                <a:solidFill>
                  <a:srgbClr val="000080"/>
                </a:solidFill>
                <a:highlight>
                  <a:srgbClr val="FEFCF5"/>
                </a:highlight>
                <a:latin typeface="Courier New" panose="02070309020205020404" pitchFamily="49" charset="0"/>
              </a:rPr>
              <a:t>arrayOfAnimals</a:t>
            </a:r>
            <a:r>
              <a:rPr lang="en-CA" sz="1200" dirty="0">
                <a:solidFill>
                  <a:srgbClr val="8000FF"/>
                </a:solidFill>
                <a:highlight>
                  <a:srgbClr val="FEFCF5"/>
                </a:highlight>
                <a:latin typeface="Courier New" panose="02070309020205020404" pitchFamily="49" charset="0"/>
              </a:rPr>
              <a:t>);</a:t>
            </a:r>
            <a:endParaRPr lang="en-CA" sz="1200" dirty="0">
              <a:solidFill>
                <a:srgbClr val="000000"/>
              </a:solidFill>
              <a:highlight>
                <a:srgbClr val="FEFCF5"/>
              </a:highlight>
              <a:latin typeface="Courier New" panose="02070309020205020404" pitchFamily="49" charset="0"/>
            </a:endParaRPr>
          </a:p>
        </p:txBody>
      </p:sp>
      <p:pic>
        <p:nvPicPr>
          <p:cNvPr id="8" name="Picture 7"/>
          <p:cNvPicPr>
            <a:picLocks noChangeAspect="1"/>
          </p:cNvPicPr>
          <p:nvPr/>
        </p:nvPicPr>
        <p:blipFill>
          <a:blip r:embed="rId2"/>
          <a:stretch>
            <a:fillRect/>
          </a:stretch>
        </p:blipFill>
        <p:spPr>
          <a:xfrm>
            <a:off x="6672130" y="3909958"/>
            <a:ext cx="4757868" cy="1880196"/>
          </a:xfrm>
          <a:prstGeom prst="rect">
            <a:avLst/>
          </a:prstGeom>
          <a:ln>
            <a:solidFill>
              <a:schemeClr val="accent1"/>
            </a:solidFill>
          </a:ln>
        </p:spPr>
      </p:pic>
    </p:spTree>
    <p:extLst>
      <p:ext uri="{BB962C8B-B14F-4D97-AF65-F5344CB8AC3E}">
        <p14:creationId xmlns:p14="http://schemas.microsoft.com/office/powerpoint/2010/main" val="1439391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Array Functions (</a:t>
            </a:r>
            <a:r>
              <a:rPr lang="en-US" dirty="0" err="1"/>
              <a:t>array_pop</a:t>
            </a:r>
            <a:r>
              <a:rPr lang="en-US" dirty="0"/>
              <a:t>)</a:t>
            </a:r>
          </a:p>
        </p:txBody>
      </p:sp>
      <p:sp>
        <p:nvSpPr>
          <p:cNvPr id="3" name="Content Placeholder 2"/>
          <p:cNvSpPr>
            <a:spLocks noGrp="1"/>
          </p:cNvSpPr>
          <p:nvPr>
            <p:ph idx="1"/>
          </p:nvPr>
        </p:nvSpPr>
        <p:spPr/>
        <p:txBody>
          <a:bodyPr>
            <a:normAutofit/>
          </a:bodyPr>
          <a:lstStyle/>
          <a:p>
            <a:r>
              <a:rPr lang="en-US" sz="2000" b="1" dirty="0" err="1"/>
              <a:t>array_pop</a:t>
            </a:r>
            <a:r>
              <a:rPr lang="en-US" sz="2000" b="1" dirty="0"/>
              <a:t>()</a:t>
            </a:r>
            <a:r>
              <a:rPr lang="en-US" sz="2000" dirty="0"/>
              <a:t> is a built-in PHP function used to remove and return the last element from an array.</a:t>
            </a:r>
          </a:p>
          <a:p>
            <a:r>
              <a:rPr lang="en-US" sz="2000" dirty="0"/>
              <a:t>Usage:</a:t>
            </a:r>
          </a:p>
          <a:p>
            <a:r>
              <a:rPr lang="en-US" sz="2000" dirty="0"/>
              <a:t>  </a:t>
            </a:r>
            <a:r>
              <a:rPr lang="en-US" sz="2000" i="1" dirty="0"/>
              <a:t>mixed</a:t>
            </a:r>
            <a:r>
              <a:rPr lang="en-US" sz="2000" dirty="0"/>
              <a:t> </a:t>
            </a:r>
            <a:r>
              <a:rPr lang="en-US" sz="2000" dirty="0" err="1"/>
              <a:t>array_pop</a:t>
            </a:r>
            <a:r>
              <a:rPr lang="en-US" sz="2000" dirty="0"/>
              <a:t> ( </a:t>
            </a:r>
            <a:r>
              <a:rPr lang="en-US" sz="2000" i="1" dirty="0"/>
              <a:t>array</a:t>
            </a:r>
            <a:r>
              <a:rPr lang="en-US" sz="2000" dirty="0"/>
              <a:t> $array )</a:t>
            </a:r>
          </a:p>
        </p:txBody>
      </p:sp>
      <p:sp>
        <p:nvSpPr>
          <p:cNvPr id="4" name="Slide Number Placeholder 3"/>
          <p:cNvSpPr>
            <a:spLocks noGrp="1"/>
          </p:cNvSpPr>
          <p:nvPr>
            <p:ph type="sldNum" sz="quarter" idx="12"/>
          </p:nvPr>
        </p:nvSpPr>
        <p:spPr/>
        <p:txBody>
          <a:bodyPr/>
          <a:lstStyle/>
          <a:p>
            <a:fld id="{57BFFEA6-FD0A-418C-BE47-3DCCF1ED53BD}" type="slidenum">
              <a:rPr lang="en-US" smtClean="0"/>
              <a:t>19</a:t>
            </a:fld>
            <a:endParaRPr lang="en-US" dirty="0"/>
          </a:p>
        </p:txBody>
      </p:sp>
      <p:sp>
        <p:nvSpPr>
          <p:cNvPr id="5" name="Content Placeholder 2"/>
          <p:cNvSpPr txBox="1">
            <a:spLocks/>
          </p:cNvSpPr>
          <p:nvPr/>
        </p:nvSpPr>
        <p:spPr>
          <a:xfrm>
            <a:off x="762000" y="3535269"/>
            <a:ext cx="5900928" cy="2072323"/>
          </a:xfrm>
          <a:prstGeom prst="rect">
            <a:avLst/>
          </a:prstGeom>
          <a:solidFill>
            <a:srgbClr val="FEFCF5"/>
          </a:solidFill>
        </p:spPr>
        <p:txBody>
          <a:bodyPr vert="horz" lIns="91440" tIns="45720" rIns="91440" bIns="45720" rtlCol="0">
            <a:noAutofit/>
          </a:bodyPr>
          <a:lstStyle>
            <a:lvl1pPr marL="0" indent="0" algn="l" defTabSz="914400" rtl="0" eaLnBrk="1" latinLnBrk="0" hangingPunct="1">
              <a:lnSpc>
                <a:spcPct val="112000"/>
              </a:lnSpc>
              <a:spcBef>
                <a:spcPts val="900"/>
              </a:spcBef>
              <a:buFont typeface="Arial" panose="020B0604020202020204" pitchFamily="34" charset="0"/>
              <a:buNone/>
              <a:defRPr sz="24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Open Sans" panose="020B0606030504020204" pitchFamily="34" charset="0"/>
              <a:buChar char="–"/>
              <a:defRPr sz="20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8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Open Sans" panose="020B0606030504020204" pitchFamily="34" charset="0"/>
              <a:buChar char="–"/>
              <a:defRPr sz="16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6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a:lnSpc>
                <a:spcPts val="900"/>
              </a:lnSpc>
            </a:pPr>
            <a:r>
              <a:rPr lang="en-CA" sz="1200" dirty="0">
                <a:solidFill>
                  <a:srgbClr val="FF0000"/>
                </a:solidFill>
                <a:highlight>
                  <a:srgbClr val="FDF8E3"/>
                </a:highlight>
                <a:latin typeface="Courier New" panose="02070309020205020404" pitchFamily="49" charset="0"/>
              </a:rPr>
              <a:t>&lt;?php</a:t>
            </a:r>
            <a:endParaRPr lang="en-CA" sz="1200" dirty="0">
              <a:solidFill>
                <a:srgbClr val="000000"/>
              </a:solidFill>
              <a:highlight>
                <a:srgbClr val="FEFCF5"/>
              </a:highlight>
              <a:latin typeface="Courier New" panose="02070309020205020404" pitchFamily="49" charset="0"/>
            </a:endParaRPr>
          </a:p>
          <a:p>
            <a:pPr>
              <a:lnSpc>
                <a:spcPts val="900"/>
              </a:lnSpc>
            </a:pPr>
            <a:endParaRPr lang="en-CA" sz="1200" dirty="0">
              <a:solidFill>
                <a:srgbClr val="000000"/>
              </a:solidFill>
              <a:highlight>
                <a:srgbClr val="FEFCF5"/>
              </a:highlight>
              <a:latin typeface="Courier New" panose="02070309020205020404" pitchFamily="49" charset="0"/>
            </a:endParaRPr>
          </a:p>
          <a:p>
            <a:pPr>
              <a:lnSpc>
                <a:spcPts val="900"/>
              </a:lnSpc>
            </a:pPr>
            <a:r>
              <a:rPr lang="en-CA" sz="1200" dirty="0">
                <a:solidFill>
                  <a:srgbClr val="000080"/>
                </a:solidFill>
                <a:highlight>
                  <a:srgbClr val="FEFCF5"/>
                </a:highlight>
                <a:latin typeface="Courier New" panose="02070309020205020404" pitchFamily="49" charset="0"/>
              </a:rPr>
              <a:t>$</a:t>
            </a:r>
            <a:r>
              <a:rPr lang="en-CA" sz="1200" dirty="0" err="1">
                <a:solidFill>
                  <a:srgbClr val="000080"/>
                </a:solidFill>
                <a:highlight>
                  <a:srgbClr val="FEFCF5"/>
                </a:highlight>
                <a:latin typeface="Courier New" panose="02070309020205020404" pitchFamily="49" charset="0"/>
              </a:rPr>
              <a:t>arrayOfAnimals</a:t>
            </a:r>
            <a:r>
              <a:rPr lang="en-CA" sz="1200" dirty="0">
                <a:solidFill>
                  <a:srgbClr val="000000"/>
                </a:solidFill>
                <a:highlight>
                  <a:srgbClr val="FEFCF5"/>
                </a:highlight>
                <a:latin typeface="Courier New" panose="02070309020205020404" pitchFamily="49" charset="0"/>
              </a:rPr>
              <a:t> </a:t>
            </a:r>
            <a:r>
              <a:rPr lang="en-CA" sz="1200" dirty="0">
                <a:solidFill>
                  <a:srgbClr val="8000FF"/>
                </a:solidFill>
                <a:highlight>
                  <a:srgbClr val="FEFCF5"/>
                </a:highlight>
                <a:latin typeface="Courier New" panose="02070309020205020404" pitchFamily="49" charset="0"/>
              </a:rPr>
              <a:t>=</a:t>
            </a:r>
            <a:r>
              <a:rPr lang="en-CA" sz="1200" dirty="0">
                <a:solidFill>
                  <a:srgbClr val="000000"/>
                </a:solidFill>
                <a:highlight>
                  <a:srgbClr val="FEFCF5"/>
                </a:highlight>
                <a:latin typeface="Courier New" panose="02070309020205020404" pitchFamily="49" charset="0"/>
              </a:rPr>
              <a:t> </a:t>
            </a:r>
            <a:r>
              <a:rPr lang="en-CA" sz="1200" dirty="0">
                <a:solidFill>
                  <a:srgbClr val="8000FF"/>
                </a:solidFill>
                <a:highlight>
                  <a:srgbClr val="FEFCF5"/>
                </a:highlight>
                <a:latin typeface="Courier New" panose="02070309020205020404" pitchFamily="49" charset="0"/>
              </a:rPr>
              <a:t>[</a:t>
            </a:r>
            <a:r>
              <a:rPr lang="en-CA" sz="1200" dirty="0">
                <a:solidFill>
                  <a:srgbClr val="808080"/>
                </a:solidFill>
                <a:highlight>
                  <a:srgbClr val="FEFCF5"/>
                </a:highlight>
                <a:latin typeface="Courier New" panose="02070309020205020404" pitchFamily="49" charset="0"/>
              </a:rPr>
              <a:t>"Lion"</a:t>
            </a:r>
            <a:r>
              <a:rPr lang="en-CA" sz="1200" dirty="0">
                <a:solidFill>
                  <a:srgbClr val="8000FF"/>
                </a:solidFill>
                <a:highlight>
                  <a:srgbClr val="FEFCF5"/>
                </a:highlight>
                <a:latin typeface="Courier New" panose="02070309020205020404" pitchFamily="49" charset="0"/>
              </a:rPr>
              <a:t>,</a:t>
            </a:r>
            <a:r>
              <a:rPr lang="en-CA" sz="1200" dirty="0">
                <a:solidFill>
                  <a:srgbClr val="000000"/>
                </a:solidFill>
                <a:highlight>
                  <a:srgbClr val="FEFCF5"/>
                </a:highlight>
                <a:latin typeface="Courier New" panose="02070309020205020404" pitchFamily="49" charset="0"/>
              </a:rPr>
              <a:t> </a:t>
            </a:r>
            <a:r>
              <a:rPr lang="en-CA" sz="1200" dirty="0">
                <a:solidFill>
                  <a:srgbClr val="808080"/>
                </a:solidFill>
                <a:highlight>
                  <a:srgbClr val="FEFCF5"/>
                </a:highlight>
                <a:latin typeface="Courier New" panose="02070309020205020404" pitchFamily="49" charset="0"/>
              </a:rPr>
              <a:t>"Cat"</a:t>
            </a:r>
            <a:r>
              <a:rPr lang="en-CA" sz="1200" dirty="0">
                <a:solidFill>
                  <a:srgbClr val="8000FF"/>
                </a:solidFill>
                <a:highlight>
                  <a:srgbClr val="FEFCF5"/>
                </a:highlight>
                <a:latin typeface="Courier New" panose="02070309020205020404" pitchFamily="49" charset="0"/>
              </a:rPr>
              <a:t>,</a:t>
            </a:r>
            <a:r>
              <a:rPr lang="en-CA" sz="1200" dirty="0">
                <a:solidFill>
                  <a:srgbClr val="000000"/>
                </a:solidFill>
                <a:highlight>
                  <a:srgbClr val="FEFCF5"/>
                </a:highlight>
                <a:latin typeface="Courier New" panose="02070309020205020404" pitchFamily="49" charset="0"/>
              </a:rPr>
              <a:t> </a:t>
            </a:r>
            <a:r>
              <a:rPr lang="en-CA" sz="1200" dirty="0">
                <a:solidFill>
                  <a:srgbClr val="808080"/>
                </a:solidFill>
                <a:highlight>
                  <a:srgbClr val="FEFCF5"/>
                </a:highlight>
                <a:latin typeface="Courier New" panose="02070309020205020404" pitchFamily="49" charset="0"/>
              </a:rPr>
              <a:t>"Dog"</a:t>
            </a:r>
            <a:r>
              <a:rPr lang="en-CA" sz="1200" dirty="0">
                <a:solidFill>
                  <a:srgbClr val="8000FF"/>
                </a:solidFill>
                <a:highlight>
                  <a:srgbClr val="FEFCF5"/>
                </a:highlight>
                <a:latin typeface="Courier New" panose="02070309020205020404" pitchFamily="49" charset="0"/>
              </a:rPr>
              <a:t>,</a:t>
            </a:r>
            <a:r>
              <a:rPr lang="en-CA" sz="1200" dirty="0">
                <a:solidFill>
                  <a:srgbClr val="000000"/>
                </a:solidFill>
                <a:highlight>
                  <a:srgbClr val="FEFCF5"/>
                </a:highlight>
                <a:latin typeface="Courier New" panose="02070309020205020404" pitchFamily="49" charset="0"/>
              </a:rPr>
              <a:t> </a:t>
            </a:r>
            <a:r>
              <a:rPr lang="en-CA" sz="1200" dirty="0">
                <a:solidFill>
                  <a:srgbClr val="808080"/>
                </a:solidFill>
                <a:highlight>
                  <a:srgbClr val="FEFCF5"/>
                </a:highlight>
                <a:latin typeface="Courier New" panose="02070309020205020404" pitchFamily="49" charset="0"/>
              </a:rPr>
              <a:t>"Giraffe"</a:t>
            </a:r>
            <a:r>
              <a:rPr lang="en-CA" sz="1200" dirty="0">
                <a:solidFill>
                  <a:srgbClr val="8000FF"/>
                </a:solidFill>
                <a:highlight>
                  <a:srgbClr val="FEFCF5"/>
                </a:highlight>
                <a:latin typeface="Courier New" panose="02070309020205020404" pitchFamily="49" charset="0"/>
              </a:rPr>
              <a:t>,</a:t>
            </a:r>
            <a:r>
              <a:rPr lang="en-CA" sz="1200" dirty="0">
                <a:solidFill>
                  <a:srgbClr val="000000"/>
                </a:solidFill>
                <a:highlight>
                  <a:srgbClr val="FEFCF5"/>
                </a:highlight>
                <a:latin typeface="Courier New" panose="02070309020205020404" pitchFamily="49" charset="0"/>
              </a:rPr>
              <a:t> </a:t>
            </a:r>
            <a:r>
              <a:rPr lang="en-CA" sz="1200" dirty="0">
                <a:solidFill>
                  <a:srgbClr val="808080"/>
                </a:solidFill>
                <a:highlight>
                  <a:srgbClr val="FEFCF5"/>
                </a:highlight>
                <a:latin typeface="Courier New" panose="02070309020205020404" pitchFamily="49" charset="0"/>
              </a:rPr>
              <a:t>"Sloth"</a:t>
            </a:r>
            <a:r>
              <a:rPr lang="en-CA" sz="1200" dirty="0">
                <a:solidFill>
                  <a:srgbClr val="8000FF"/>
                </a:solidFill>
                <a:highlight>
                  <a:srgbClr val="FEFCF5"/>
                </a:highlight>
                <a:latin typeface="Courier New" panose="02070309020205020404" pitchFamily="49" charset="0"/>
              </a:rPr>
              <a:t>];</a:t>
            </a:r>
            <a:endParaRPr lang="en-CA" sz="1200" dirty="0">
              <a:solidFill>
                <a:srgbClr val="000000"/>
              </a:solidFill>
              <a:highlight>
                <a:srgbClr val="FEFCF5"/>
              </a:highlight>
              <a:latin typeface="Courier New" panose="02070309020205020404" pitchFamily="49" charset="0"/>
            </a:endParaRPr>
          </a:p>
          <a:p>
            <a:pPr>
              <a:lnSpc>
                <a:spcPts val="900"/>
              </a:lnSpc>
            </a:pPr>
            <a:r>
              <a:rPr lang="en-CA" sz="1200" dirty="0">
                <a:solidFill>
                  <a:srgbClr val="000080"/>
                </a:solidFill>
                <a:highlight>
                  <a:srgbClr val="FEFCF5"/>
                </a:highlight>
                <a:latin typeface="Courier New" panose="02070309020205020404" pitchFamily="49" charset="0"/>
              </a:rPr>
              <a:t>$</a:t>
            </a:r>
            <a:r>
              <a:rPr lang="en-CA" sz="1200" dirty="0" err="1">
                <a:solidFill>
                  <a:srgbClr val="000080"/>
                </a:solidFill>
                <a:highlight>
                  <a:srgbClr val="FEFCF5"/>
                </a:highlight>
                <a:latin typeface="Courier New" panose="02070309020205020404" pitchFamily="49" charset="0"/>
              </a:rPr>
              <a:t>lastElement</a:t>
            </a:r>
            <a:r>
              <a:rPr lang="en-CA" sz="1200" dirty="0">
                <a:solidFill>
                  <a:srgbClr val="000000"/>
                </a:solidFill>
                <a:highlight>
                  <a:srgbClr val="FEFCF5"/>
                </a:highlight>
                <a:latin typeface="Courier New" panose="02070309020205020404" pitchFamily="49" charset="0"/>
              </a:rPr>
              <a:t> </a:t>
            </a:r>
            <a:r>
              <a:rPr lang="en-CA" sz="1200" dirty="0">
                <a:solidFill>
                  <a:srgbClr val="8000FF"/>
                </a:solidFill>
                <a:highlight>
                  <a:srgbClr val="FEFCF5"/>
                </a:highlight>
                <a:latin typeface="Courier New" panose="02070309020205020404" pitchFamily="49" charset="0"/>
              </a:rPr>
              <a:t>=</a:t>
            </a:r>
            <a:r>
              <a:rPr lang="en-CA" sz="1200" dirty="0">
                <a:solidFill>
                  <a:srgbClr val="000000"/>
                </a:solidFill>
                <a:highlight>
                  <a:srgbClr val="FEFCF5"/>
                </a:highlight>
                <a:latin typeface="Courier New" panose="02070309020205020404" pitchFamily="49" charset="0"/>
              </a:rPr>
              <a:t> </a:t>
            </a:r>
            <a:r>
              <a:rPr lang="en-CA" sz="1200" b="1" dirty="0" err="1">
                <a:solidFill>
                  <a:srgbClr val="0000FF"/>
                </a:solidFill>
                <a:highlight>
                  <a:srgbClr val="FEFCF5"/>
                </a:highlight>
                <a:latin typeface="Courier New" panose="02070309020205020404" pitchFamily="49" charset="0"/>
              </a:rPr>
              <a:t>array_pop</a:t>
            </a:r>
            <a:r>
              <a:rPr lang="en-CA" sz="1200" dirty="0">
                <a:solidFill>
                  <a:srgbClr val="8000FF"/>
                </a:solidFill>
                <a:highlight>
                  <a:srgbClr val="FEFCF5"/>
                </a:highlight>
                <a:latin typeface="Courier New" panose="02070309020205020404" pitchFamily="49" charset="0"/>
              </a:rPr>
              <a:t>(</a:t>
            </a:r>
            <a:r>
              <a:rPr lang="en-CA" sz="1200" dirty="0">
                <a:solidFill>
                  <a:srgbClr val="000080"/>
                </a:solidFill>
                <a:highlight>
                  <a:srgbClr val="FEFCF5"/>
                </a:highlight>
                <a:latin typeface="Courier New" panose="02070309020205020404" pitchFamily="49" charset="0"/>
              </a:rPr>
              <a:t>$</a:t>
            </a:r>
            <a:r>
              <a:rPr lang="en-CA" sz="1200" dirty="0" err="1">
                <a:solidFill>
                  <a:srgbClr val="000080"/>
                </a:solidFill>
                <a:highlight>
                  <a:srgbClr val="FEFCF5"/>
                </a:highlight>
                <a:latin typeface="Courier New" panose="02070309020205020404" pitchFamily="49" charset="0"/>
              </a:rPr>
              <a:t>arrayOfAnimals</a:t>
            </a:r>
            <a:r>
              <a:rPr lang="en-CA" sz="1200" dirty="0">
                <a:solidFill>
                  <a:srgbClr val="8000FF"/>
                </a:solidFill>
                <a:highlight>
                  <a:srgbClr val="FEFCF5"/>
                </a:highlight>
                <a:latin typeface="Courier New" panose="02070309020205020404" pitchFamily="49" charset="0"/>
              </a:rPr>
              <a:t>);</a:t>
            </a:r>
            <a:endParaRPr lang="en-CA" sz="1200" dirty="0">
              <a:solidFill>
                <a:srgbClr val="000000"/>
              </a:solidFill>
              <a:highlight>
                <a:srgbClr val="FEFCF5"/>
              </a:highlight>
              <a:latin typeface="Courier New" panose="02070309020205020404" pitchFamily="49" charset="0"/>
            </a:endParaRPr>
          </a:p>
          <a:p>
            <a:pPr>
              <a:lnSpc>
                <a:spcPts val="900"/>
              </a:lnSpc>
            </a:pPr>
            <a:endParaRPr lang="en-CA" sz="1200" dirty="0">
              <a:solidFill>
                <a:srgbClr val="000000"/>
              </a:solidFill>
              <a:highlight>
                <a:srgbClr val="FEFCF5"/>
              </a:highlight>
              <a:latin typeface="Courier New" panose="02070309020205020404" pitchFamily="49" charset="0"/>
            </a:endParaRPr>
          </a:p>
          <a:p>
            <a:pPr>
              <a:lnSpc>
                <a:spcPts val="900"/>
              </a:lnSpc>
            </a:pPr>
            <a:r>
              <a:rPr lang="en-CA" sz="1200" b="1" dirty="0" err="1">
                <a:solidFill>
                  <a:srgbClr val="0000FF"/>
                </a:solidFill>
                <a:highlight>
                  <a:srgbClr val="FEFCF5"/>
                </a:highlight>
                <a:latin typeface="Courier New" panose="02070309020205020404" pitchFamily="49" charset="0"/>
              </a:rPr>
              <a:t>var_dump</a:t>
            </a:r>
            <a:r>
              <a:rPr lang="en-CA" sz="1200" dirty="0">
                <a:solidFill>
                  <a:srgbClr val="8000FF"/>
                </a:solidFill>
                <a:highlight>
                  <a:srgbClr val="FEFCF5"/>
                </a:highlight>
                <a:latin typeface="Courier New" panose="02070309020205020404" pitchFamily="49" charset="0"/>
              </a:rPr>
              <a:t>(</a:t>
            </a:r>
            <a:r>
              <a:rPr lang="en-CA" sz="1200" dirty="0">
                <a:solidFill>
                  <a:srgbClr val="000080"/>
                </a:solidFill>
                <a:highlight>
                  <a:srgbClr val="FEFCF5"/>
                </a:highlight>
                <a:latin typeface="Courier New" panose="02070309020205020404" pitchFamily="49" charset="0"/>
              </a:rPr>
              <a:t>$</a:t>
            </a:r>
            <a:r>
              <a:rPr lang="en-CA" sz="1200" dirty="0" err="1">
                <a:solidFill>
                  <a:srgbClr val="000080"/>
                </a:solidFill>
                <a:highlight>
                  <a:srgbClr val="FEFCF5"/>
                </a:highlight>
                <a:latin typeface="Courier New" panose="02070309020205020404" pitchFamily="49" charset="0"/>
              </a:rPr>
              <a:t>lastElement</a:t>
            </a:r>
            <a:r>
              <a:rPr lang="en-CA" sz="1200" dirty="0">
                <a:solidFill>
                  <a:srgbClr val="8000FF"/>
                </a:solidFill>
                <a:highlight>
                  <a:srgbClr val="FEFCF5"/>
                </a:highlight>
                <a:latin typeface="Courier New" panose="02070309020205020404" pitchFamily="49" charset="0"/>
              </a:rPr>
              <a:t>);</a:t>
            </a:r>
            <a:endParaRPr lang="en-CA" sz="1200" dirty="0">
              <a:solidFill>
                <a:srgbClr val="000000"/>
              </a:solidFill>
              <a:highlight>
                <a:srgbClr val="FEFCF5"/>
              </a:highlight>
              <a:latin typeface="Courier New" panose="02070309020205020404" pitchFamily="49" charset="0"/>
            </a:endParaRPr>
          </a:p>
          <a:p>
            <a:pPr>
              <a:lnSpc>
                <a:spcPts val="900"/>
              </a:lnSpc>
            </a:pPr>
            <a:r>
              <a:rPr lang="en-CA" sz="1200" b="1" dirty="0" err="1">
                <a:solidFill>
                  <a:srgbClr val="0000FF"/>
                </a:solidFill>
                <a:highlight>
                  <a:srgbClr val="FEFCF5"/>
                </a:highlight>
                <a:latin typeface="Courier New" panose="02070309020205020404" pitchFamily="49" charset="0"/>
              </a:rPr>
              <a:t>var_dump</a:t>
            </a:r>
            <a:r>
              <a:rPr lang="en-CA" sz="1200" dirty="0">
                <a:solidFill>
                  <a:srgbClr val="8000FF"/>
                </a:solidFill>
                <a:highlight>
                  <a:srgbClr val="FEFCF5"/>
                </a:highlight>
                <a:latin typeface="Courier New" panose="02070309020205020404" pitchFamily="49" charset="0"/>
              </a:rPr>
              <a:t>(</a:t>
            </a:r>
            <a:r>
              <a:rPr lang="en-CA" sz="1200" dirty="0">
                <a:solidFill>
                  <a:srgbClr val="000080"/>
                </a:solidFill>
                <a:highlight>
                  <a:srgbClr val="FEFCF5"/>
                </a:highlight>
                <a:latin typeface="Courier New" panose="02070309020205020404" pitchFamily="49" charset="0"/>
              </a:rPr>
              <a:t>$</a:t>
            </a:r>
            <a:r>
              <a:rPr lang="en-CA" sz="1200" dirty="0" err="1">
                <a:solidFill>
                  <a:srgbClr val="000080"/>
                </a:solidFill>
                <a:highlight>
                  <a:srgbClr val="FEFCF5"/>
                </a:highlight>
                <a:latin typeface="Courier New" panose="02070309020205020404" pitchFamily="49" charset="0"/>
              </a:rPr>
              <a:t>arrayOfAnimals</a:t>
            </a:r>
            <a:r>
              <a:rPr lang="en-CA" sz="1200" dirty="0">
                <a:solidFill>
                  <a:srgbClr val="8000FF"/>
                </a:solidFill>
                <a:highlight>
                  <a:srgbClr val="FEFCF5"/>
                </a:highlight>
                <a:latin typeface="Courier New" panose="02070309020205020404" pitchFamily="49" charset="0"/>
              </a:rPr>
              <a:t>);</a:t>
            </a:r>
            <a:endParaRPr lang="en-CA" sz="1200" dirty="0">
              <a:solidFill>
                <a:srgbClr val="000000"/>
              </a:solidFill>
              <a:highlight>
                <a:srgbClr val="FEFCF5"/>
              </a:highlight>
              <a:latin typeface="Courier New" panose="02070309020205020404" pitchFamily="49" charset="0"/>
            </a:endParaRPr>
          </a:p>
        </p:txBody>
      </p:sp>
      <p:pic>
        <p:nvPicPr>
          <p:cNvPr id="7" name="Picture 6"/>
          <p:cNvPicPr>
            <a:picLocks noChangeAspect="1"/>
          </p:cNvPicPr>
          <p:nvPr/>
        </p:nvPicPr>
        <p:blipFill>
          <a:blip r:embed="rId2"/>
          <a:stretch>
            <a:fillRect/>
          </a:stretch>
        </p:blipFill>
        <p:spPr>
          <a:xfrm>
            <a:off x="6755725" y="3535269"/>
            <a:ext cx="2734057" cy="466790"/>
          </a:xfrm>
          <a:prstGeom prst="rect">
            <a:avLst/>
          </a:prstGeom>
          <a:ln>
            <a:solidFill>
              <a:schemeClr val="accent1"/>
            </a:solidFill>
          </a:ln>
        </p:spPr>
      </p:pic>
      <p:pic>
        <p:nvPicPr>
          <p:cNvPr id="8" name="Picture 7"/>
          <p:cNvPicPr>
            <a:picLocks noChangeAspect="1"/>
          </p:cNvPicPr>
          <p:nvPr/>
        </p:nvPicPr>
        <p:blipFill rotWithShape="1">
          <a:blip r:embed="rId3"/>
          <a:srcRect r="9088"/>
          <a:stretch/>
        </p:blipFill>
        <p:spPr>
          <a:xfrm>
            <a:off x="6755725" y="4254853"/>
            <a:ext cx="4581476" cy="1352739"/>
          </a:xfrm>
          <a:prstGeom prst="rect">
            <a:avLst/>
          </a:prstGeom>
          <a:ln>
            <a:solidFill>
              <a:schemeClr val="accent1"/>
            </a:solidFill>
          </a:ln>
        </p:spPr>
      </p:pic>
    </p:spTree>
    <p:extLst>
      <p:ext uri="{BB962C8B-B14F-4D97-AF65-F5344CB8AC3E}">
        <p14:creationId xmlns:p14="http://schemas.microsoft.com/office/powerpoint/2010/main" val="6877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Objectives</a:t>
            </a:r>
          </a:p>
        </p:txBody>
      </p:sp>
      <p:sp>
        <p:nvSpPr>
          <p:cNvPr id="3" name="Content Placeholder 2"/>
          <p:cNvSpPr>
            <a:spLocks noGrp="1"/>
          </p:cNvSpPr>
          <p:nvPr>
            <p:ph idx="1"/>
          </p:nvPr>
        </p:nvSpPr>
        <p:spPr>
          <a:xfrm>
            <a:off x="762000" y="1387928"/>
            <a:ext cx="5334000" cy="4697093"/>
          </a:xfrm>
        </p:spPr>
        <p:txBody>
          <a:bodyPr>
            <a:normAutofit fontScale="70000" lnSpcReduction="20000"/>
          </a:bodyPr>
          <a:lstStyle/>
          <a:p>
            <a:pPr marL="342900" indent="-342900">
              <a:buFont typeface="Arial" panose="020B0604020202020204" pitchFamily="34" charset="0"/>
              <a:buChar char="•"/>
            </a:pPr>
            <a:r>
              <a:rPr lang="en-US" dirty="0"/>
              <a:t>Fluent Setters</a:t>
            </a:r>
          </a:p>
          <a:p>
            <a:pPr marL="342900" indent="-342900">
              <a:buFont typeface="Arial" panose="020B0604020202020204" pitchFamily="34" charset="0"/>
              <a:buChar char="•"/>
            </a:pPr>
            <a:r>
              <a:rPr lang="en-US" dirty="0"/>
              <a:t>Interfaces</a:t>
            </a:r>
          </a:p>
          <a:p>
            <a:pPr marL="342900" indent="-342900">
              <a:buFont typeface="Arial" panose="020B0604020202020204" pitchFamily="34" charset="0"/>
              <a:buChar char="•"/>
            </a:pPr>
            <a:r>
              <a:rPr lang="en-US" dirty="0"/>
              <a:t>PHP Arrays</a:t>
            </a:r>
          </a:p>
          <a:p>
            <a:pPr marL="342900" indent="-342900">
              <a:buFont typeface="Arial" panose="020B0604020202020204" pitchFamily="34" charset="0"/>
              <a:buChar char="•"/>
            </a:pPr>
            <a:r>
              <a:rPr lang="en-US" dirty="0"/>
              <a:t>PHP Functions</a:t>
            </a:r>
          </a:p>
          <a:p>
            <a:pPr marL="1028700" lvl="1" indent="-342900">
              <a:buFont typeface="Arial" panose="020B0604020202020204" pitchFamily="34" charset="0"/>
              <a:buChar char="•"/>
            </a:pPr>
            <a:r>
              <a:rPr lang="en-US" dirty="0" err="1"/>
              <a:t>is_array</a:t>
            </a:r>
            <a:r>
              <a:rPr lang="en-US" dirty="0"/>
              <a:t>()</a:t>
            </a:r>
          </a:p>
          <a:p>
            <a:pPr marL="1028700" lvl="1" indent="-342900">
              <a:buFont typeface="Arial" panose="020B0604020202020204" pitchFamily="34" charset="0"/>
              <a:buChar char="•"/>
            </a:pPr>
            <a:r>
              <a:rPr lang="en-US" dirty="0"/>
              <a:t>explode()</a:t>
            </a:r>
          </a:p>
          <a:p>
            <a:pPr marL="1028700" lvl="1" indent="-342900">
              <a:buFont typeface="Arial" panose="020B0604020202020204" pitchFamily="34" charset="0"/>
              <a:buChar char="•"/>
            </a:pPr>
            <a:r>
              <a:rPr lang="en-US" dirty="0"/>
              <a:t>implode()</a:t>
            </a:r>
          </a:p>
          <a:p>
            <a:pPr marL="1028700" lvl="1" indent="-342900">
              <a:buFont typeface="Arial" panose="020B0604020202020204" pitchFamily="34" charset="0"/>
              <a:buChar char="•"/>
            </a:pPr>
            <a:r>
              <a:rPr lang="en-US" dirty="0" err="1"/>
              <a:t>array_push</a:t>
            </a:r>
            <a:r>
              <a:rPr lang="en-US" dirty="0"/>
              <a:t>()</a:t>
            </a:r>
          </a:p>
          <a:p>
            <a:pPr marL="1028700" lvl="1" indent="-342900">
              <a:buFont typeface="Arial" panose="020B0604020202020204" pitchFamily="34" charset="0"/>
              <a:buChar char="•"/>
            </a:pPr>
            <a:r>
              <a:rPr lang="en-US" dirty="0" err="1"/>
              <a:t>array_pop</a:t>
            </a:r>
            <a:r>
              <a:rPr lang="en-US" dirty="0"/>
              <a:t>()</a:t>
            </a:r>
          </a:p>
          <a:p>
            <a:pPr marL="1028700" lvl="1" indent="-342900">
              <a:buFont typeface="Arial" panose="020B0604020202020204" pitchFamily="34" charset="0"/>
              <a:buChar char="•"/>
            </a:pPr>
            <a:r>
              <a:rPr lang="en-US" dirty="0" err="1"/>
              <a:t>array_shift</a:t>
            </a:r>
            <a:r>
              <a:rPr lang="en-US" dirty="0"/>
              <a:t>()</a:t>
            </a:r>
          </a:p>
          <a:p>
            <a:pPr marL="1028700" lvl="1" indent="-342900">
              <a:buFont typeface="Arial" panose="020B0604020202020204" pitchFamily="34" charset="0"/>
              <a:buChar char="•"/>
            </a:pPr>
            <a:r>
              <a:rPr lang="en-US" dirty="0" err="1"/>
              <a:t>array_unshift</a:t>
            </a:r>
            <a:r>
              <a:rPr lang="en-US" dirty="0"/>
              <a:t>()</a:t>
            </a:r>
          </a:p>
          <a:p>
            <a:pPr marL="1028700" lvl="1" indent="-342900">
              <a:buFont typeface="Arial" panose="020B0604020202020204" pitchFamily="34" charset="0"/>
              <a:buChar char="•"/>
            </a:pPr>
            <a:r>
              <a:rPr lang="en-US" dirty="0"/>
              <a:t>compact()</a:t>
            </a:r>
          </a:p>
          <a:p>
            <a:pPr marL="1028700" lvl="1" indent="-342900">
              <a:buFont typeface="Arial" panose="020B0604020202020204" pitchFamily="34" charset="0"/>
              <a:buChar char="•"/>
            </a:pPr>
            <a:r>
              <a:rPr lang="en-US" dirty="0"/>
              <a:t>count()</a:t>
            </a:r>
          </a:p>
          <a:p>
            <a:pPr marL="1028700" lvl="1" indent="-342900">
              <a:buFont typeface="Arial" panose="020B0604020202020204" pitchFamily="34" charset="0"/>
              <a:buChar char="•"/>
            </a:pPr>
            <a:r>
              <a:rPr lang="en-CA" dirty="0"/>
              <a:t>Iterators</a:t>
            </a:r>
          </a:p>
          <a:p>
            <a:pPr marL="1028700" lvl="1" indent="-342900">
              <a:buFont typeface="Arial" panose="020B0604020202020204" pitchFamily="34" charset="0"/>
              <a:buChar char="•"/>
            </a:pPr>
            <a:endParaRPr lang="en-US" dirty="0"/>
          </a:p>
        </p:txBody>
      </p:sp>
      <p:sp>
        <p:nvSpPr>
          <p:cNvPr id="4" name="Slide Number Placeholder 3"/>
          <p:cNvSpPr>
            <a:spLocks noGrp="1"/>
          </p:cNvSpPr>
          <p:nvPr>
            <p:ph type="sldNum" sz="quarter" idx="12"/>
          </p:nvPr>
        </p:nvSpPr>
        <p:spPr/>
        <p:txBody>
          <a:bodyPr/>
          <a:lstStyle/>
          <a:p>
            <a:fld id="{57BFFEA6-FD0A-418C-BE47-3DCCF1ED53BD}" type="slidenum">
              <a:rPr lang="en-US" smtClean="0"/>
              <a:t>2</a:t>
            </a:fld>
            <a:endParaRPr lang="en-US" dirty="0"/>
          </a:p>
        </p:txBody>
      </p:sp>
      <p:sp>
        <p:nvSpPr>
          <p:cNvPr id="5" name="Content Placeholder 2">
            <a:extLst>
              <a:ext uri="{FF2B5EF4-FFF2-40B4-BE49-F238E27FC236}">
                <a16:creationId xmlns:a16="http://schemas.microsoft.com/office/drawing/2014/main" id="{07526BD9-45F6-4330-9775-EF09B7E5737F}"/>
              </a:ext>
            </a:extLst>
          </p:cNvPr>
          <p:cNvSpPr txBox="1">
            <a:spLocks/>
          </p:cNvSpPr>
          <p:nvPr/>
        </p:nvSpPr>
        <p:spPr>
          <a:xfrm>
            <a:off x="6095999" y="1387927"/>
            <a:ext cx="5334000" cy="4697093"/>
          </a:xfrm>
          <a:prstGeom prst="rect">
            <a:avLst/>
          </a:prstGeom>
        </p:spPr>
        <p:txBody>
          <a:bodyPr vert="horz" lIns="91440" tIns="45720" rIns="91440" bIns="45720" rtlCol="0">
            <a:normAutofit/>
          </a:bodyPr>
          <a:lstStyle>
            <a:lvl1pPr marL="0" indent="0" algn="l" defTabSz="914400" rtl="0" eaLnBrk="1" latinLnBrk="0" hangingPunct="1">
              <a:lnSpc>
                <a:spcPct val="112000"/>
              </a:lnSpc>
              <a:spcBef>
                <a:spcPts val="900"/>
              </a:spcBef>
              <a:buFont typeface="Arial" panose="020B0604020202020204" pitchFamily="34" charset="0"/>
              <a:buNone/>
              <a:defRPr sz="24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Open Sans" panose="020B0606030504020204" pitchFamily="34" charset="0"/>
              <a:buChar char="–"/>
              <a:defRPr sz="20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8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Open Sans" panose="020B0606030504020204" pitchFamily="34" charset="0"/>
              <a:buChar char="–"/>
              <a:defRPr sz="16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6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marL="342900" indent="-342900">
              <a:buFont typeface="Arial" panose="020B0604020202020204" pitchFamily="34" charset="0"/>
              <a:buChar char="•"/>
            </a:pPr>
            <a:r>
              <a:rPr lang="en-US" dirty="0"/>
              <a:t>Casting</a:t>
            </a:r>
          </a:p>
          <a:p>
            <a:pPr marL="342900" indent="-342900">
              <a:buFont typeface="Arial" panose="020B0604020202020204" pitchFamily="34" charset="0"/>
              <a:buChar char="•"/>
            </a:pPr>
            <a:r>
              <a:rPr lang="en-US" dirty="0"/>
              <a:t>Anonymous Functions/Closures</a:t>
            </a:r>
          </a:p>
          <a:p>
            <a:pPr marL="342900" indent="-342900">
              <a:buFont typeface="Arial" panose="020B0604020202020204" pitchFamily="34" charset="0"/>
              <a:buChar char="•"/>
            </a:pPr>
            <a:r>
              <a:rPr lang="en-US" dirty="0"/>
              <a:t>Auto-Loader</a:t>
            </a:r>
            <a:endParaRPr lang="en-CA" dirty="0"/>
          </a:p>
          <a:p>
            <a:pPr marL="1028700" lvl="1" indent="-342900">
              <a:buFont typeface="Arial" panose="020B0604020202020204" pitchFamily="34" charset="0"/>
              <a:buChar char="•"/>
            </a:pPr>
            <a:endParaRPr lang="en-US" dirty="0"/>
          </a:p>
        </p:txBody>
      </p:sp>
    </p:spTree>
    <p:extLst>
      <p:ext uri="{BB962C8B-B14F-4D97-AF65-F5344CB8AC3E}">
        <p14:creationId xmlns:p14="http://schemas.microsoft.com/office/powerpoint/2010/main" val="15295226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Array Functions (</a:t>
            </a:r>
            <a:r>
              <a:rPr lang="en-US" dirty="0" err="1"/>
              <a:t>array_shift</a:t>
            </a:r>
            <a:r>
              <a:rPr lang="en-US" dirty="0"/>
              <a:t>)</a:t>
            </a:r>
          </a:p>
        </p:txBody>
      </p:sp>
      <p:sp>
        <p:nvSpPr>
          <p:cNvPr id="3" name="Content Placeholder 2"/>
          <p:cNvSpPr>
            <a:spLocks noGrp="1"/>
          </p:cNvSpPr>
          <p:nvPr>
            <p:ph idx="1"/>
          </p:nvPr>
        </p:nvSpPr>
        <p:spPr/>
        <p:txBody>
          <a:bodyPr>
            <a:normAutofit/>
          </a:bodyPr>
          <a:lstStyle/>
          <a:p>
            <a:r>
              <a:rPr lang="en-US" sz="2000" b="1" dirty="0" err="1"/>
              <a:t>array_shift</a:t>
            </a:r>
            <a:r>
              <a:rPr lang="en-US" sz="2000" b="1" dirty="0"/>
              <a:t>()</a:t>
            </a:r>
            <a:r>
              <a:rPr lang="en-US" sz="2000" dirty="0"/>
              <a:t> is a built-in PHP function used to remove and return the first element from an array. Once removed, the array is shrunk and shifted so the first element resides in index 0.</a:t>
            </a:r>
          </a:p>
          <a:p>
            <a:r>
              <a:rPr lang="en-US" sz="2000" dirty="0"/>
              <a:t>Usage:</a:t>
            </a:r>
          </a:p>
          <a:p>
            <a:r>
              <a:rPr lang="en-US" sz="2000" dirty="0"/>
              <a:t>  </a:t>
            </a:r>
            <a:r>
              <a:rPr lang="en-US" sz="2000" i="1" dirty="0"/>
              <a:t>mixed</a:t>
            </a:r>
            <a:r>
              <a:rPr lang="en-US" sz="2000" dirty="0"/>
              <a:t> </a:t>
            </a:r>
            <a:r>
              <a:rPr lang="en-US" sz="2000" dirty="0" err="1"/>
              <a:t>array_shift</a:t>
            </a:r>
            <a:r>
              <a:rPr lang="en-US" sz="2000" dirty="0"/>
              <a:t> ( </a:t>
            </a:r>
            <a:r>
              <a:rPr lang="en-US" sz="2000" i="1" dirty="0"/>
              <a:t>array</a:t>
            </a:r>
            <a:r>
              <a:rPr lang="en-US" sz="2000" dirty="0"/>
              <a:t> $array )</a:t>
            </a:r>
          </a:p>
        </p:txBody>
      </p:sp>
      <p:sp>
        <p:nvSpPr>
          <p:cNvPr id="4" name="Slide Number Placeholder 3"/>
          <p:cNvSpPr>
            <a:spLocks noGrp="1"/>
          </p:cNvSpPr>
          <p:nvPr>
            <p:ph type="sldNum" sz="quarter" idx="12"/>
          </p:nvPr>
        </p:nvSpPr>
        <p:spPr/>
        <p:txBody>
          <a:bodyPr/>
          <a:lstStyle/>
          <a:p>
            <a:fld id="{57BFFEA6-FD0A-418C-BE47-3DCCF1ED53BD}" type="slidenum">
              <a:rPr lang="en-US" smtClean="0"/>
              <a:t>20</a:t>
            </a:fld>
            <a:endParaRPr lang="en-US" dirty="0"/>
          </a:p>
        </p:txBody>
      </p:sp>
      <p:sp>
        <p:nvSpPr>
          <p:cNvPr id="5" name="Content Placeholder 2"/>
          <p:cNvSpPr txBox="1">
            <a:spLocks/>
          </p:cNvSpPr>
          <p:nvPr/>
        </p:nvSpPr>
        <p:spPr>
          <a:xfrm>
            <a:off x="762000" y="3535269"/>
            <a:ext cx="5900928" cy="2072323"/>
          </a:xfrm>
          <a:prstGeom prst="rect">
            <a:avLst/>
          </a:prstGeom>
          <a:solidFill>
            <a:srgbClr val="FEFCF5"/>
          </a:solidFill>
        </p:spPr>
        <p:txBody>
          <a:bodyPr vert="horz" lIns="91440" tIns="45720" rIns="91440" bIns="45720" rtlCol="0">
            <a:noAutofit/>
          </a:bodyPr>
          <a:lstStyle>
            <a:lvl1pPr marL="0" indent="0" algn="l" defTabSz="914400" rtl="0" eaLnBrk="1" latinLnBrk="0" hangingPunct="1">
              <a:lnSpc>
                <a:spcPct val="112000"/>
              </a:lnSpc>
              <a:spcBef>
                <a:spcPts val="900"/>
              </a:spcBef>
              <a:buFont typeface="Arial" panose="020B0604020202020204" pitchFamily="34" charset="0"/>
              <a:buNone/>
              <a:defRPr sz="24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Open Sans" panose="020B0606030504020204" pitchFamily="34" charset="0"/>
              <a:buChar char="–"/>
              <a:defRPr sz="20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8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Open Sans" panose="020B0606030504020204" pitchFamily="34" charset="0"/>
              <a:buChar char="–"/>
              <a:defRPr sz="16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6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a:lnSpc>
                <a:spcPts val="700"/>
              </a:lnSpc>
            </a:pPr>
            <a:r>
              <a:rPr lang="en-CA" sz="1200" dirty="0">
                <a:solidFill>
                  <a:srgbClr val="FF0000"/>
                </a:solidFill>
                <a:highlight>
                  <a:srgbClr val="FDF8E3"/>
                </a:highlight>
                <a:latin typeface="Courier New" panose="02070309020205020404" pitchFamily="49" charset="0"/>
              </a:rPr>
              <a:t>&lt;?php</a:t>
            </a:r>
            <a:endParaRPr lang="en-CA" sz="1200" dirty="0">
              <a:solidFill>
                <a:srgbClr val="000000"/>
              </a:solidFill>
              <a:highlight>
                <a:srgbClr val="FEFCF5"/>
              </a:highlight>
              <a:latin typeface="Courier New" panose="02070309020205020404" pitchFamily="49" charset="0"/>
            </a:endParaRPr>
          </a:p>
          <a:p>
            <a:pPr>
              <a:lnSpc>
                <a:spcPts val="700"/>
              </a:lnSpc>
            </a:pPr>
            <a:endParaRPr lang="en-CA" sz="1200" dirty="0">
              <a:solidFill>
                <a:srgbClr val="000000"/>
              </a:solidFill>
              <a:highlight>
                <a:srgbClr val="FEFCF5"/>
              </a:highlight>
              <a:latin typeface="Courier New" panose="02070309020205020404" pitchFamily="49" charset="0"/>
            </a:endParaRPr>
          </a:p>
          <a:p>
            <a:pPr>
              <a:lnSpc>
                <a:spcPts val="700"/>
              </a:lnSpc>
            </a:pPr>
            <a:r>
              <a:rPr lang="en-CA" sz="1200" dirty="0">
                <a:solidFill>
                  <a:srgbClr val="000080"/>
                </a:solidFill>
                <a:highlight>
                  <a:srgbClr val="FEFCF5"/>
                </a:highlight>
                <a:latin typeface="Courier New" panose="02070309020205020404" pitchFamily="49" charset="0"/>
              </a:rPr>
              <a:t>$</a:t>
            </a:r>
            <a:r>
              <a:rPr lang="en-CA" sz="1200" dirty="0" err="1">
                <a:solidFill>
                  <a:srgbClr val="000080"/>
                </a:solidFill>
                <a:highlight>
                  <a:srgbClr val="FEFCF5"/>
                </a:highlight>
                <a:latin typeface="Courier New" panose="02070309020205020404" pitchFamily="49" charset="0"/>
              </a:rPr>
              <a:t>arrayOfAnimals</a:t>
            </a:r>
            <a:r>
              <a:rPr lang="en-CA" sz="1200" dirty="0">
                <a:solidFill>
                  <a:srgbClr val="000000"/>
                </a:solidFill>
                <a:highlight>
                  <a:srgbClr val="FEFCF5"/>
                </a:highlight>
                <a:latin typeface="Courier New" panose="02070309020205020404" pitchFamily="49" charset="0"/>
              </a:rPr>
              <a:t> </a:t>
            </a:r>
            <a:r>
              <a:rPr lang="en-CA" sz="1200" dirty="0">
                <a:solidFill>
                  <a:srgbClr val="8000FF"/>
                </a:solidFill>
                <a:highlight>
                  <a:srgbClr val="FEFCF5"/>
                </a:highlight>
                <a:latin typeface="Courier New" panose="02070309020205020404" pitchFamily="49" charset="0"/>
              </a:rPr>
              <a:t>=</a:t>
            </a:r>
            <a:r>
              <a:rPr lang="en-CA" sz="1200" dirty="0">
                <a:solidFill>
                  <a:srgbClr val="000000"/>
                </a:solidFill>
                <a:highlight>
                  <a:srgbClr val="FEFCF5"/>
                </a:highlight>
                <a:latin typeface="Courier New" panose="02070309020205020404" pitchFamily="49" charset="0"/>
              </a:rPr>
              <a:t> </a:t>
            </a:r>
            <a:r>
              <a:rPr lang="en-CA" sz="1200" dirty="0">
                <a:solidFill>
                  <a:srgbClr val="8000FF"/>
                </a:solidFill>
                <a:highlight>
                  <a:srgbClr val="FEFCF5"/>
                </a:highlight>
                <a:latin typeface="Courier New" panose="02070309020205020404" pitchFamily="49" charset="0"/>
              </a:rPr>
              <a:t>[</a:t>
            </a:r>
            <a:r>
              <a:rPr lang="en-CA" sz="1200" dirty="0">
                <a:solidFill>
                  <a:srgbClr val="808080"/>
                </a:solidFill>
                <a:highlight>
                  <a:srgbClr val="FEFCF5"/>
                </a:highlight>
                <a:latin typeface="Courier New" panose="02070309020205020404" pitchFamily="49" charset="0"/>
              </a:rPr>
              <a:t>"Lion"</a:t>
            </a:r>
            <a:r>
              <a:rPr lang="en-CA" sz="1200" dirty="0">
                <a:solidFill>
                  <a:srgbClr val="8000FF"/>
                </a:solidFill>
                <a:highlight>
                  <a:srgbClr val="FEFCF5"/>
                </a:highlight>
                <a:latin typeface="Courier New" panose="02070309020205020404" pitchFamily="49" charset="0"/>
              </a:rPr>
              <a:t>,</a:t>
            </a:r>
            <a:r>
              <a:rPr lang="en-CA" sz="1200" dirty="0">
                <a:solidFill>
                  <a:srgbClr val="000000"/>
                </a:solidFill>
                <a:highlight>
                  <a:srgbClr val="FEFCF5"/>
                </a:highlight>
                <a:latin typeface="Courier New" panose="02070309020205020404" pitchFamily="49" charset="0"/>
              </a:rPr>
              <a:t> </a:t>
            </a:r>
            <a:r>
              <a:rPr lang="en-CA" sz="1200" dirty="0">
                <a:solidFill>
                  <a:srgbClr val="808080"/>
                </a:solidFill>
                <a:highlight>
                  <a:srgbClr val="FEFCF5"/>
                </a:highlight>
                <a:latin typeface="Courier New" panose="02070309020205020404" pitchFamily="49" charset="0"/>
              </a:rPr>
              <a:t>"Cat"</a:t>
            </a:r>
            <a:r>
              <a:rPr lang="en-CA" sz="1200" dirty="0">
                <a:solidFill>
                  <a:srgbClr val="8000FF"/>
                </a:solidFill>
                <a:highlight>
                  <a:srgbClr val="FEFCF5"/>
                </a:highlight>
                <a:latin typeface="Courier New" panose="02070309020205020404" pitchFamily="49" charset="0"/>
              </a:rPr>
              <a:t>,</a:t>
            </a:r>
            <a:r>
              <a:rPr lang="en-CA" sz="1200" dirty="0">
                <a:solidFill>
                  <a:srgbClr val="000000"/>
                </a:solidFill>
                <a:highlight>
                  <a:srgbClr val="FEFCF5"/>
                </a:highlight>
                <a:latin typeface="Courier New" panose="02070309020205020404" pitchFamily="49" charset="0"/>
              </a:rPr>
              <a:t> </a:t>
            </a:r>
            <a:r>
              <a:rPr lang="en-CA" sz="1200" dirty="0">
                <a:solidFill>
                  <a:srgbClr val="808080"/>
                </a:solidFill>
                <a:highlight>
                  <a:srgbClr val="FEFCF5"/>
                </a:highlight>
                <a:latin typeface="Courier New" panose="02070309020205020404" pitchFamily="49" charset="0"/>
              </a:rPr>
              <a:t>"Dog"</a:t>
            </a:r>
            <a:r>
              <a:rPr lang="en-CA" sz="1200" dirty="0">
                <a:solidFill>
                  <a:srgbClr val="8000FF"/>
                </a:solidFill>
                <a:highlight>
                  <a:srgbClr val="FEFCF5"/>
                </a:highlight>
                <a:latin typeface="Courier New" panose="02070309020205020404" pitchFamily="49" charset="0"/>
              </a:rPr>
              <a:t>,</a:t>
            </a:r>
            <a:r>
              <a:rPr lang="en-CA" sz="1200" dirty="0">
                <a:solidFill>
                  <a:srgbClr val="000000"/>
                </a:solidFill>
                <a:highlight>
                  <a:srgbClr val="FEFCF5"/>
                </a:highlight>
                <a:latin typeface="Courier New" panose="02070309020205020404" pitchFamily="49" charset="0"/>
              </a:rPr>
              <a:t> </a:t>
            </a:r>
            <a:r>
              <a:rPr lang="en-CA" sz="1200" dirty="0">
                <a:solidFill>
                  <a:srgbClr val="808080"/>
                </a:solidFill>
                <a:highlight>
                  <a:srgbClr val="FEFCF5"/>
                </a:highlight>
                <a:latin typeface="Courier New" panose="02070309020205020404" pitchFamily="49" charset="0"/>
              </a:rPr>
              <a:t>"Giraffe"</a:t>
            </a:r>
            <a:r>
              <a:rPr lang="en-CA" sz="1200" dirty="0">
                <a:solidFill>
                  <a:srgbClr val="8000FF"/>
                </a:solidFill>
                <a:highlight>
                  <a:srgbClr val="FEFCF5"/>
                </a:highlight>
                <a:latin typeface="Courier New" panose="02070309020205020404" pitchFamily="49" charset="0"/>
              </a:rPr>
              <a:t>,</a:t>
            </a:r>
            <a:r>
              <a:rPr lang="en-CA" sz="1200" dirty="0">
                <a:solidFill>
                  <a:srgbClr val="000000"/>
                </a:solidFill>
                <a:highlight>
                  <a:srgbClr val="FEFCF5"/>
                </a:highlight>
                <a:latin typeface="Courier New" panose="02070309020205020404" pitchFamily="49" charset="0"/>
              </a:rPr>
              <a:t> </a:t>
            </a:r>
            <a:r>
              <a:rPr lang="en-CA" sz="1200" dirty="0">
                <a:solidFill>
                  <a:srgbClr val="808080"/>
                </a:solidFill>
                <a:highlight>
                  <a:srgbClr val="FEFCF5"/>
                </a:highlight>
                <a:latin typeface="Courier New" panose="02070309020205020404" pitchFamily="49" charset="0"/>
              </a:rPr>
              <a:t>"Sloth"</a:t>
            </a:r>
            <a:r>
              <a:rPr lang="en-CA" sz="1200" dirty="0">
                <a:solidFill>
                  <a:srgbClr val="8000FF"/>
                </a:solidFill>
                <a:highlight>
                  <a:srgbClr val="FEFCF5"/>
                </a:highlight>
                <a:latin typeface="Courier New" panose="02070309020205020404" pitchFamily="49" charset="0"/>
              </a:rPr>
              <a:t>];</a:t>
            </a:r>
            <a:endParaRPr lang="en-CA" sz="1200" dirty="0">
              <a:solidFill>
                <a:srgbClr val="000000"/>
              </a:solidFill>
              <a:highlight>
                <a:srgbClr val="FEFCF5"/>
              </a:highlight>
              <a:latin typeface="Courier New" panose="02070309020205020404" pitchFamily="49" charset="0"/>
            </a:endParaRPr>
          </a:p>
          <a:p>
            <a:pPr>
              <a:lnSpc>
                <a:spcPts val="700"/>
              </a:lnSpc>
            </a:pPr>
            <a:r>
              <a:rPr lang="en-CA" sz="1200" dirty="0">
                <a:solidFill>
                  <a:srgbClr val="000080"/>
                </a:solidFill>
                <a:highlight>
                  <a:srgbClr val="FEFCF5"/>
                </a:highlight>
                <a:latin typeface="Courier New" panose="02070309020205020404" pitchFamily="49" charset="0"/>
              </a:rPr>
              <a:t>$</a:t>
            </a:r>
            <a:r>
              <a:rPr lang="en-CA" sz="1200" dirty="0" err="1">
                <a:solidFill>
                  <a:srgbClr val="000080"/>
                </a:solidFill>
                <a:highlight>
                  <a:srgbClr val="FEFCF5"/>
                </a:highlight>
                <a:latin typeface="Courier New" panose="02070309020205020404" pitchFamily="49" charset="0"/>
              </a:rPr>
              <a:t>firstElement</a:t>
            </a:r>
            <a:r>
              <a:rPr lang="en-CA" sz="1200" dirty="0">
                <a:solidFill>
                  <a:srgbClr val="000000"/>
                </a:solidFill>
                <a:highlight>
                  <a:srgbClr val="FEFCF5"/>
                </a:highlight>
                <a:latin typeface="Courier New" panose="02070309020205020404" pitchFamily="49" charset="0"/>
              </a:rPr>
              <a:t> </a:t>
            </a:r>
            <a:r>
              <a:rPr lang="en-CA" sz="1200" dirty="0">
                <a:solidFill>
                  <a:srgbClr val="8000FF"/>
                </a:solidFill>
                <a:highlight>
                  <a:srgbClr val="FEFCF5"/>
                </a:highlight>
                <a:latin typeface="Courier New" panose="02070309020205020404" pitchFamily="49" charset="0"/>
              </a:rPr>
              <a:t>=</a:t>
            </a:r>
            <a:r>
              <a:rPr lang="en-CA" sz="1200" dirty="0">
                <a:solidFill>
                  <a:srgbClr val="000000"/>
                </a:solidFill>
                <a:highlight>
                  <a:srgbClr val="FEFCF5"/>
                </a:highlight>
                <a:latin typeface="Courier New" panose="02070309020205020404" pitchFamily="49" charset="0"/>
              </a:rPr>
              <a:t> </a:t>
            </a:r>
            <a:r>
              <a:rPr lang="en-CA" sz="1200" b="1" dirty="0" err="1">
                <a:solidFill>
                  <a:srgbClr val="0000FF"/>
                </a:solidFill>
                <a:highlight>
                  <a:srgbClr val="FEFCF5"/>
                </a:highlight>
                <a:latin typeface="Courier New" panose="02070309020205020404" pitchFamily="49" charset="0"/>
              </a:rPr>
              <a:t>array_shift</a:t>
            </a:r>
            <a:r>
              <a:rPr lang="en-CA" sz="1200" dirty="0">
                <a:solidFill>
                  <a:srgbClr val="8000FF"/>
                </a:solidFill>
                <a:highlight>
                  <a:srgbClr val="FEFCF5"/>
                </a:highlight>
                <a:latin typeface="Courier New" panose="02070309020205020404" pitchFamily="49" charset="0"/>
              </a:rPr>
              <a:t>(</a:t>
            </a:r>
            <a:r>
              <a:rPr lang="en-CA" sz="1200" dirty="0">
                <a:solidFill>
                  <a:srgbClr val="000080"/>
                </a:solidFill>
                <a:highlight>
                  <a:srgbClr val="FEFCF5"/>
                </a:highlight>
                <a:latin typeface="Courier New" panose="02070309020205020404" pitchFamily="49" charset="0"/>
              </a:rPr>
              <a:t>$</a:t>
            </a:r>
            <a:r>
              <a:rPr lang="en-CA" sz="1200" dirty="0" err="1">
                <a:solidFill>
                  <a:srgbClr val="000080"/>
                </a:solidFill>
                <a:highlight>
                  <a:srgbClr val="FEFCF5"/>
                </a:highlight>
                <a:latin typeface="Courier New" panose="02070309020205020404" pitchFamily="49" charset="0"/>
              </a:rPr>
              <a:t>arrayOfAnimals</a:t>
            </a:r>
            <a:r>
              <a:rPr lang="en-CA" sz="1200" dirty="0">
                <a:solidFill>
                  <a:srgbClr val="8000FF"/>
                </a:solidFill>
                <a:highlight>
                  <a:srgbClr val="FEFCF5"/>
                </a:highlight>
                <a:latin typeface="Courier New" panose="02070309020205020404" pitchFamily="49" charset="0"/>
              </a:rPr>
              <a:t>);</a:t>
            </a:r>
            <a:endParaRPr lang="en-CA" sz="1200" dirty="0">
              <a:solidFill>
                <a:srgbClr val="000000"/>
              </a:solidFill>
              <a:highlight>
                <a:srgbClr val="FEFCF5"/>
              </a:highlight>
              <a:latin typeface="Courier New" panose="02070309020205020404" pitchFamily="49" charset="0"/>
            </a:endParaRPr>
          </a:p>
          <a:p>
            <a:pPr>
              <a:lnSpc>
                <a:spcPts val="700"/>
              </a:lnSpc>
            </a:pPr>
            <a:endParaRPr lang="en-CA" sz="1200" dirty="0">
              <a:solidFill>
                <a:srgbClr val="000000"/>
              </a:solidFill>
              <a:highlight>
                <a:srgbClr val="FEFCF5"/>
              </a:highlight>
              <a:latin typeface="Courier New" panose="02070309020205020404" pitchFamily="49" charset="0"/>
            </a:endParaRPr>
          </a:p>
          <a:p>
            <a:pPr>
              <a:lnSpc>
                <a:spcPts val="700"/>
              </a:lnSpc>
            </a:pPr>
            <a:r>
              <a:rPr lang="en-CA" sz="1200" b="1" dirty="0" err="1">
                <a:solidFill>
                  <a:srgbClr val="0000FF"/>
                </a:solidFill>
                <a:highlight>
                  <a:srgbClr val="FEFCF5"/>
                </a:highlight>
                <a:latin typeface="Courier New" panose="02070309020205020404" pitchFamily="49" charset="0"/>
              </a:rPr>
              <a:t>var_dump</a:t>
            </a:r>
            <a:r>
              <a:rPr lang="en-CA" sz="1200" dirty="0">
                <a:solidFill>
                  <a:srgbClr val="8000FF"/>
                </a:solidFill>
                <a:highlight>
                  <a:srgbClr val="FEFCF5"/>
                </a:highlight>
                <a:latin typeface="Courier New" panose="02070309020205020404" pitchFamily="49" charset="0"/>
              </a:rPr>
              <a:t>(</a:t>
            </a:r>
            <a:r>
              <a:rPr lang="en-CA" sz="1200" dirty="0">
                <a:solidFill>
                  <a:srgbClr val="000080"/>
                </a:solidFill>
                <a:highlight>
                  <a:srgbClr val="FEFCF5"/>
                </a:highlight>
                <a:latin typeface="Courier New" panose="02070309020205020404" pitchFamily="49" charset="0"/>
              </a:rPr>
              <a:t>$</a:t>
            </a:r>
            <a:r>
              <a:rPr lang="en-CA" sz="1200" dirty="0" err="1">
                <a:solidFill>
                  <a:srgbClr val="000080"/>
                </a:solidFill>
                <a:highlight>
                  <a:srgbClr val="FEFCF5"/>
                </a:highlight>
                <a:latin typeface="Courier New" panose="02070309020205020404" pitchFamily="49" charset="0"/>
              </a:rPr>
              <a:t>firstElement</a:t>
            </a:r>
            <a:r>
              <a:rPr lang="en-CA" sz="1200" dirty="0">
                <a:solidFill>
                  <a:srgbClr val="8000FF"/>
                </a:solidFill>
                <a:highlight>
                  <a:srgbClr val="FEFCF5"/>
                </a:highlight>
                <a:latin typeface="Courier New" panose="02070309020205020404" pitchFamily="49" charset="0"/>
              </a:rPr>
              <a:t>);</a:t>
            </a:r>
            <a:endParaRPr lang="en-CA" sz="1200" dirty="0">
              <a:solidFill>
                <a:srgbClr val="000000"/>
              </a:solidFill>
              <a:highlight>
                <a:srgbClr val="FEFCF5"/>
              </a:highlight>
              <a:latin typeface="Courier New" panose="02070309020205020404" pitchFamily="49" charset="0"/>
            </a:endParaRPr>
          </a:p>
          <a:p>
            <a:pPr>
              <a:lnSpc>
                <a:spcPts val="700"/>
              </a:lnSpc>
            </a:pPr>
            <a:r>
              <a:rPr lang="en-CA" sz="1200" b="1" dirty="0" err="1">
                <a:solidFill>
                  <a:srgbClr val="0000FF"/>
                </a:solidFill>
                <a:highlight>
                  <a:srgbClr val="FEFCF5"/>
                </a:highlight>
                <a:latin typeface="Courier New" panose="02070309020205020404" pitchFamily="49" charset="0"/>
              </a:rPr>
              <a:t>var_dump</a:t>
            </a:r>
            <a:r>
              <a:rPr lang="en-CA" sz="1200" dirty="0">
                <a:solidFill>
                  <a:srgbClr val="8000FF"/>
                </a:solidFill>
                <a:highlight>
                  <a:srgbClr val="FEFCF5"/>
                </a:highlight>
                <a:latin typeface="Courier New" panose="02070309020205020404" pitchFamily="49" charset="0"/>
              </a:rPr>
              <a:t>(</a:t>
            </a:r>
            <a:r>
              <a:rPr lang="en-CA" sz="1200" dirty="0">
                <a:solidFill>
                  <a:srgbClr val="000080"/>
                </a:solidFill>
                <a:highlight>
                  <a:srgbClr val="FEFCF5"/>
                </a:highlight>
                <a:latin typeface="Courier New" panose="02070309020205020404" pitchFamily="49" charset="0"/>
              </a:rPr>
              <a:t>$</a:t>
            </a:r>
            <a:r>
              <a:rPr lang="en-CA" sz="1200" dirty="0" err="1">
                <a:solidFill>
                  <a:srgbClr val="000080"/>
                </a:solidFill>
                <a:highlight>
                  <a:srgbClr val="FEFCF5"/>
                </a:highlight>
                <a:latin typeface="Courier New" panose="02070309020205020404" pitchFamily="49" charset="0"/>
              </a:rPr>
              <a:t>arrayOfAnimals</a:t>
            </a:r>
            <a:r>
              <a:rPr lang="en-CA" sz="1200" dirty="0">
                <a:solidFill>
                  <a:srgbClr val="8000FF"/>
                </a:solidFill>
                <a:highlight>
                  <a:srgbClr val="FEFCF5"/>
                </a:highlight>
                <a:latin typeface="Courier New" panose="02070309020205020404" pitchFamily="49" charset="0"/>
              </a:rPr>
              <a:t>);</a:t>
            </a:r>
            <a:endParaRPr lang="en-CA" sz="1200" dirty="0">
              <a:solidFill>
                <a:srgbClr val="000000"/>
              </a:solidFill>
              <a:highlight>
                <a:srgbClr val="FEFCF5"/>
              </a:highlight>
              <a:latin typeface="Courier New" panose="02070309020205020404" pitchFamily="49" charset="0"/>
            </a:endParaRPr>
          </a:p>
        </p:txBody>
      </p:sp>
      <p:pic>
        <p:nvPicPr>
          <p:cNvPr id="6" name="Picture 5"/>
          <p:cNvPicPr>
            <a:picLocks noChangeAspect="1"/>
          </p:cNvPicPr>
          <p:nvPr/>
        </p:nvPicPr>
        <p:blipFill>
          <a:blip r:embed="rId2"/>
          <a:stretch>
            <a:fillRect/>
          </a:stretch>
        </p:blipFill>
        <p:spPr>
          <a:xfrm>
            <a:off x="6850786" y="3541184"/>
            <a:ext cx="2600688" cy="390580"/>
          </a:xfrm>
          <a:prstGeom prst="rect">
            <a:avLst/>
          </a:prstGeom>
          <a:ln>
            <a:solidFill>
              <a:schemeClr val="accent1"/>
            </a:solidFill>
          </a:ln>
        </p:spPr>
      </p:pic>
      <p:pic>
        <p:nvPicPr>
          <p:cNvPr id="9" name="Picture 8"/>
          <p:cNvPicPr>
            <a:picLocks noChangeAspect="1"/>
          </p:cNvPicPr>
          <p:nvPr/>
        </p:nvPicPr>
        <p:blipFill rotWithShape="1">
          <a:blip r:embed="rId3"/>
          <a:srcRect r="10837"/>
          <a:stretch/>
        </p:blipFill>
        <p:spPr>
          <a:xfrm>
            <a:off x="6850786" y="4073853"/>
            <a:ext cx="4391353" cy="1533739"/>
          </a:xfrm>
          <a:prstGeom prst="rect">
            <a:avLst/>
          </a:prstGeom>
          <a:ln>
            <a:solidFill>
              <a:schemeClr val="accent1"/>
            </a:solidFill>
          </a:ln>
        </p:spPr>
      </p:pic>
    </p:spTree>
    <p:extLst>
      <p:ext uri="{BB962C8B-B14F-4D97-AF65-F5344CB8AC3E}">
        <p14:creationId xmlns:p14="http://schemas.microsoft.com/office/powerpoint/2010/main" val="5406741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Array Functions (</a:t>
            </a:r>
            <a:r>
              <a:rPr lang="en-US" dirty="0" err="1"/>
              <a:t>array_unshift</a:t>
            </a:r>
            <a:r>
              <a:rPr lang="en-US" dirty="0"/>
              <a:t>)</a:t>
            </a:r>
          </a:p>
        </p:txBody>
      </p:sp>
      <p:sp>
        <p:nvSpPr>
          <p:cNvPr id="3" name="Content Placeholder 2"/>
          <p:cNvSpPr>
            <a:spLocks noGrp="1"/>
          </p:cNvSpPr>
          <p:nvPr>
            <p:ph idx="1"/>
          </p:nvPr>
        </p:nvSpPr>
        <p:spPr/>
        <p:txBody>
          <a:bodyPr>
            <a:normAutofit/>
          </a:bodyPr>
          <a:lstStyle/>
          <a:p>
            <a:r>
              <a:rPr lang="en-US" sz="2000" b="1" dirty="0" err="1"/>
              <a:t>array_unshift</a:t>
            </a:r>
            <a:r>
              <a:rPr lang="en-US" sz="2000" b="1" dirty="0"/>
              <a:t>()</a:t>
            </a:r>
            <a:r>
              <a:rPr lang="en-US" sz="2000" dirty="0"/>
              <a:t> is a built-in PHP function used to add a new element to the beginning of an array. </a:t>
            </a:r>
          </a:p>
          <a:p>
            <a:r>
              <a:rPr lang="en-US" sz="2000" dirty="0"/>
              <a:t>Usage:</a:t>
            </a:r>
          </a:p>
          <a:p>
            <a:r>
              <a:rPr lang="en-US" sz="2000" dirty="0"/>
              <a:t>   </a:t>
            </a:r>
            <a:r>
              <a:rPr lang="en-US" sz="2000" i="1" dirty="0" err="1"/>
              <a:t>int</a:t>
            </a:r>
            <a:r>
              <a:rPr lang="en-US" sz="2000" dirty="0"/>
              <a:t> </a:t>
            </a:r>
            <a:r>
              <a:rPr lang="en-US" sz="2000" dirty="0" err="1"/>
              <a:t>array_unshift</a:t>
            </a:r>
            <a:r>
              <a:rPr lang="en-US" sz="2000" dirty="0"/>
              <a:t> ( </a:t>
            </a:r>
            <a:r>
              <a:rPr lang="en-US" sz="2000" i="1" dirty="0"/>
              <a:t>array</a:t>
            </a:r>
            <a:r>
              <a:rPr lang="en-US" sz="2000" dirty="0"/>
              <a:t> $array , </a:t>
            </a:r>
            <a:r>
              <a:rPr lang="en-US" sz="2000" i="1" dirty="0"/>
              <a:t>mixed</a:t>
            </a:r>
            <a:r>
              <a:rPr lang="en-US" sz="2000" dirty="0"/>
              <a:t> $value1 [, </a:t>
            </a:r>
            <a:r>
              <a:rPr lang="en-US" sz="2000" i="1" dirty="0"/>
              <a:t>mixed</a:t>
            </a:r>
            <a:r>
              <a:rPr lang="en-US" sz="2000" dirty="0"/>
              <a:t> $... ] )</a:t>
            </a:r>
          </a:p>
        </p:txBody>
      </p:sp>
      <p:sp>
        <p:nvSpPr>
          <p:cNvPr id="4" name="Slide Number Placeholder 3"/>
          <p:cNvSpPr>
            <a:spLocks noGrp="1"/>
          </p:cNvSpPr>
          <p:nvPr>
            <p:ph type="sldNum" sz="quarter" idx="12"/>
          </p:nvPr>
        </p:nvSpPr>
        <p:spPr/>
        <p:txBody>
          <a:bodyPr/>
          <a:lstStyle/>
          <a:p>
            <a:fld id="{57BFFEA6-FD0A-418C-BE47-3DCCF1ED53BD}" type="slidenum">
              <a:rPr lang="en-US" smtClean="0"/>
              <a:t>21</a:t>
            </a:fld>
            <a:endParaRPr lang="en-US" dirty="0"/>
          </a:p>
        </p:txBody>
      </p:sp>
      <p:sp>
        <p:nvSpPr>
          <p:cNvPr id="5" name="Content Placeholder 2"/>
          <p:cNvSpPr txBox="1">
            <a:spLocks/>
          </p:cNvSpPr>
          <p:nvPr/>
        </p:nvSpPr>
        <p:spPr>
          <a:xfrm>
            <a:off x="762000" y="3535269"/>
            <a:ext cx="5900928" cy="2072323"/>
          </a:xfrm>
          <a:prstGeom prst="rect">
            <a:avLst/>
          </a:prstGeom>
          <a:solidFill>
            <a:srgbClr val="FEFCF5"/>
          </a:solidFill>
        </p:spPr>
        <p:txBody>
          <a:bodyPr vert="horz" lIns="91440" tIns="45720" rIns="91440" bIns="45720" rtlCol="0">
            <a:noAutofit/>
          </a:bodyPr>
          <a:lstStyle>
            <a:lvl1pPr marL="0" indent="0" algn="l" defTabSz="914400" rtl="0" eaLnBrk="1" latinLnBrk="0" hangingPunct="1">
              <a:lnSpc>
                <a:spcPct val="112000"/>
              </a:lnSpc>
              <a:spcBef>
                <a:spcPts val="900"/>
              </a:spcBef>
              <a:buFont typeface="Arial" panose="020B0604020202020204" pitchFamily="34" charset="0"/>
              <a:buNone/>
              <a:defRPr sz="24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Open Sans" panose="020B0606030504020204" pitchFamily="34" charset="0"/>
              <a:buChar char="–"/>
              <a:defRPr sz="20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8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Open Sans" panose="020B0606030504020204" pitchFamily="34" charset="0"/>
              <a:buChar char="–"/>
              <a:defRPr sz="16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6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a:lnSpc>
                <a:spcPts val="700"/>
              </a:lnSpc>
            </a:pPr>
            <a:r>
              <a:rPr lang="en-CA" sz="1200" dirty="0">
                <a:solidFill>
                  <a:srgbClr val="FF0000"/>
                </a:solidFill>
                <a:highlight>
                  <a:srgbClr val="FDF8E3"/>
                </a:highlight>
                <a:latin typeface="Courier New" panose="02070309020205020404" pitchFamily="49" charset="0"/>
              </a:rPr>
              <a:t>&lt;?php</a:t>
            </a:r>
            <a:endParaRPr lang="en-CA" sz="1200" dirty="0">
              <a:solidFill>
                <a:srgbClr val="000000"/>
              </a:solidFill>
              <a:highlight>
                <a:srgbClr val="FEFCF5"/>
              </a:highlight>
              <a:latin typeface="Courier New" panose="02070309020205020404" pitchFamily="49" charset="0"/>
            </a:endParaRPr>
          </a:p>
          <a:p>
            <a:pPr>
              <a:lnSpc>
                <a:spcPts val="700"/>
              </a:lnSpc>
            </a:pPr>
            <a:endParaRPr lang="en-CA" sz="1200" dirty="0">
              <a:solidFill>
                <a:srgbClr val="000000"/>
              </a:solidFill>
              <a:highlight>
                <a:srgbClr val="FEFCF5"/>
              </a:highlight>
              <a:latin typeface="Courier New" panose="02070309020205020404" pitchFamily="49" charset="0"/>
            </a:endParaRPr>
          </a:p>
          <a:p>
            <a:r>
              <a:rPr lang="en-CA" sz="1200" dirty="0">
                <a:solidFill>
                  <a:srgbClr val="000080"/>
                </a:solidFill>
                <a:highlight>
                  <a:srgbClr val="FEFCF5"/>
                </a:highlight>
                <a:latin typeface="Courier New" panose="02070309020205020404" pitchFamily="49" charset="0"/>
              </a:rPr>
              <a:t>$</a:t>
            </a:r>
            <a:r>
              <a:rPr lang="en-CA" sz="1200" dirty="0" err="1">
                <a:solidFill>
                  <a:srgbClr val="000080"/>
                </a:solidFill>
                <a:highlight>
                  <a:srgbClr val="FEFCF5"/>
                </a:highlight>
                <a:latin typeface="Courier New" panose="02070309020205020404" pitchFamily="49" charset="0"/>
              </a:rPr>
              <a:t>arrayOfAnimals</a:t>
            </a:r>
            <a:r>
              <a:rPr lang="en-CA" sz="1200" dirty="0">
                <a:solidFill>
                  <a:srgbClr val="000000"/>
                </a:solidFill>
                <a:highlight>
                  <a:srgbClr val="FEFCF5"/>
                </a:highlight>
                <a:latin typeface="Courier New" panose="02070309020205020404" pitchFamily="49" charset="0"/>
              </a:rPr>
              <a:t> </a:t>
            </a:r>
            <a:r>
              <a:rPr lang="en-CA" sz="1200" dirty="0">
                <a:solidFill>
                  <a:srgbClr val="8000FF"/>
                </a:solidFill>
                <a:highlight>
                  <a:srgbClr val="FEFCF5"/>
                </a:highlight>
                <a:latin typeface="Courier New" panose="02070309020205020404" pitchFamily="49" charset="0"/>
              </a:rPr>
              <a:t>=</a:t>
            </a:r>
            <a:r>
              <a:rPr lang="en-CA" sz="1200" dirty="0">
                <a:solidFill>
                  <a:srgbClr val="000000"/>
                </a:solidFill>
                <a:highlight>
                  <a:srgbClr val="FEFCF5"/>
                </a:highlight>
                <a:latin typeface="Courier New" panose="02070309020205020404" pitchFamily="49" charset="0"/>
              </a:rPr>
              <a:t> </a:t>
            </a:r>
            <a:r>
              <a:rPr lang="en-CA" sz="1200" dirty="0">
                <a:solidFill>
                  <a:srgbClr val="8000FF"/>
                </a:solidFill>
                <a:highlight>
                  <a:srgbClr val="FEFCF5"/>
                </a:highlight>
                <a:latin typeface="Courier New" panose="02070309020205020404" pitchFamily="49" charset="0"/>
              </a:rPr>
              <a:t>[</a:t>
            </a:r>
            <a:r>
              <a:rPr lang="en-CA" sz="1200" dirty="0">
                <a:solidFill>
                  <a:srgbClr val="808080"/>
                </a:solidFill>
                <a:highlight>
                  <a:srgbClr val="FEFCF5"/>
                </a:highlight>
                <a:latin typeface="Courier New" panose="02070309020205020404" pitchFamily="49" charset="0"/>
              </a:rPr>
              <a:t>"Cat"</a:t>
            </a:r>
            <a:r>
              <a:rPr lang="en-CA" sz="1200" dirty="0">
                <a:solidFill>
                  <a:srgbClr val="8000FF"/>
                </a:solidFill>
                <a:highlight>
                  <a:srgbClr val="FEFCF5"/>
                </a:highlight>
                <a:latin typeface="Courier New" panose="02070309020205020404" pitchFamily="49" charset="0"/>
              </a:rPr>
              <a:t>,</a:t>
            </a:r>
            <a:r>
              <a:rPr lang="en-CA" sz="1200" dirty="0">
                <a:solidFill>
                  <a:srgbClr val="000000"/>
                </a:solidFill>
                <a:highlight>
                  <a:srgbClr val="FEFCF5"/>
                </a:highlight>
                <a:latin typeface="Courier New" panose="02070309020205020404" pitchFamily="49" charset="0"/>
              </a:rPr>
              <a:t> </a:t>
            </a:r>
            <a:r>
              <a:rPr lang="en-CA" sz="1200" dirty="0">
                <a:solidFill>
                  <a:srgbClr val="808080"/>
                </a:solidFill>
                <a:highlight>
                  <a:srgbClr val="FEFCF5"/>
                </a:highlight>
                <a:latin typeface="Courier New" panose="02070309020205020404" pitchFamily="49" charset="0"/>
              </a:rPr>
              <a:t>"Dog"</a:t>
            </a:r>
            <a:r>
              <a:rPr lang="en-CA" sz="1200" dirty="0">
                <a:solidFill>
                  <a:srgbClr val="8000FF"/>
                </a:solidFill>
                <a:highlight>
                  <a:srgbClr val="FEFCF5"/>
                </a:highlight>
                <a:latin typeface="Courier New" panose="02070309020205020404" pitchFamily="49" charset="0"/>
              </a:rPr>
              <a:t>,</a:t>
            </a:r>
            <a:r>
              <a:rPr lang="en-CA" sz="1200" dirty="0">
                <a:solidFill>
                  <a:srgbClr val="000000"/>
                </a:solidFill>
                <a:highlight>
                  <a:srgbClr val="FEFCF5"/>
                </a:highlight>
                <a:latin typeface="Courier New" panose="02070309020205020404" pitchFamily="49" charset="0"/>
              </a:rPr>
              <a:t> </a:t>
            </a:r>
            <a:r>
              <a:rPr lang="en-CA" sz="1200" dirty="0">
                <a:solidFill>
                  <a:srgbClr val="808080"/>
                </a:solidFill>
                <a:highlight>
                  <a:srgbClr val="FEFCF5"/>
                </a:highlight>
                <a:latin typeface="Courier New" panose="02070309020205020404" pitchFamily="49" charset="0"/>
              </a:rPr>
              <a:t>"Giraffe"</a:t>
            </a:r>
            <a:r>
              <a:rPr lang="en-CA" sz="1200" dirty="0">
                <a:solidFill>
                  <a:srgbClr val="8000FF"/>
                </a:solidFill>
                <a:highlight>
                  <a:srgbClr val="FEFCF5"/>
                </a:highlight>
                <a:latin typeface="Courier New" panose="02070309020205020404" pitchFamily="49" charset="0"/>
              </a:rPr>
              <a:t>,</a:t>
            </a:r>
            <a:r>
              <a:rPr lang="en-CA" sz="1200" dirty="0">
                <a:solidFill>
                  <a:srgbClr val="000000"/>
                </a:solidFill>
                <a:highlight>
                  <a:srgbClr val="FEFCF5"/>
                </a:highlight>
                <a:latin typeface="Courier New" panose="02070309020205020404" pitchFamily="49" charset="0"/>
              </a:rPr>
              <a:t> </a:t>
            </a:r>
            <a:r>
              <a:rPr lang="en-CA" sz="1200" dirty="0">
                <a:solidFill>
                  <a:srgbClr val="808080"/>
                </a:solidFill>
                <a:highlight>
                  <a:srgbClr val="FEFCF5"/>
                </a:highlight>
                <a:latin typeface="Courier New" panose="02070309020205020404" pitchFamily="49" charset="0"/>
              </a:rPr>
              <a:t>"Sloth"</a:t>
            </a:r>
            <a:r>
              <a:rPr lang="en-CA" sz="1200" dirty="0">
                <a:solidFill>
                  <a:srgbClr val="8000FF"/>
                </a:solidFill>
                <a:highlight>
                  <a:srgbClr val="FEFCF5"/>
                </a:highlight>
                <a:latin typeface="Courier New" panose="02070309020205020404" pitchFamily="49" charset="0"/>
              </a:rPr>
              <a:t>];</a:t>
            </a:r>
            <a:br>
              <a:rPr lang="en-CA" sz="1200" dirty="0">
                <a:solidFill>
                  <a:srgbClr val="000000"/>
                </a:solidFill>
                <a:highlight>
                  <a:srgbClr val="FEFCF5"/>
                </a:highlight>
                <a:latin typeface="Courier New" panose="02070309020205020404" pitchFamily="49" charset="0"/>
              </a:rPr>
            </a:br>
            <a:r>
              <a:rPr lang="en-CA" sz="1200" b="1" dirty="0" err="1">
                <a:solidFill>
                  <a:srgbClr val="0000FF"/>
                </a:solidFill>
                <a:highlight>
                  <a:srgbClr val="FEFCF5"/>
                </a:highlight>
                <a:latin typeface="Courier New" panose="02070309020205020404" pitchFamily="49" charset="0"/>
              </a:rPr>
              <a:t>array_unshift</a:t>
            </a:r>
            <a:r>
              <a:rPr lang="en-CA" sz="1200" dirty="0">
                <a:solidFill>
                  <a:srgbClr val="8000FF"/>
                </a:solidFill>
                <a:highlight>
                  <a:srgbClr val="FEFCF5"/>
                </a:highlight>
                <a:latin typeface="Courier New" panose="02070309020205020404" pitchFamily="49" charset="0"/>
              </a:rPr>
              <a:t>(</a:t>
            </a:r>
            <a:r>
              <a:rPr lang="en-CA" sz="1200" dirty="0">
                <a:solidFill>
                  <a:srgbClr val="000080"/>
                </a:solidFill>
                <a:highlight>
                  <a:srgbClr val="FEFCF5"/>
                </a:highlight>
                <a:latin typeface="Courier New" panose="02070309020205020404" pitchFamily="49" charset="0"/>
              </a:rPr>
              <a:t>$</a:t>
            </a:r>
            <a:r>
              <a:rPr lang="en-CA" sz="1200" dirty="0" err="1">
                <a:solidFill>
                  <a:srgbClr val="000080"/>
                </a:solidFill>
                <a:highlight>
                  <a:srgbClr val="FEFCF5"/>
                </a:highlight>
                <a:latin typeface="Courier New" panose="02070309020205020404" pitchFamily="49" charset="0"/>
              </a:rPr>
              <a:t>arrayOfAnimals</a:t>
            </a:r>
            <a:r>
              <a:rPr lang="en-CA" sz="1200" dirty="0">
                <a:solidFill>
                  <a:srgbClr val="8000FF"/>
                </a:solidFill>
                <a:highlight>
                  <a:srgbClr val="FEFCF5"/>
                </a:highlight>
                <a:latin typeface="Courier New" panose="02070309020205020404" pitchFamily="49" charset="0"/>
              </a:rPr>
              <a:t>,</a:t>
            </a:r>
            <a:r>
              <a:rPr lang="en-CA" sz="1200" dirty="0">
                <a:solidFill>
                  <a:srgbClr val="000000"/>
                </a:solidFill>
                <a:highlight>
                  <a:srgbClr val="FEFCF5"/>
                </a:highlight>
                <a:latin typeface="Courier New" panose="02070309020205020404" pitchFamily="49" charset="0"/>
              </a:rPr>
              <a:t> </a:t>
            </a:r>
            <a:r>
              <a:rPr lang="en-CA" sz="1200" dirty="0">
                <a:solidFill>
                  <a:srgbClr val="808080"/>
                </a:solidFill>
                <a:highlight>
                  <a:srgbClr val="FEFCF5"/>
                </a:highlight>
                <a:latin typeface="Courier New" panose="02070309020205020404" pitchFamily="49" charset="0"/>
              </a:rPr>
              <a:t>"Lion"</a:t>
            </a:r>
            <a:r>
              <a:rPr lang="en-CA" sz="1200" dirty="0">
                <a:solidFill>
                  <a:srgbClr val="8000FF"/>
                </a:solidFill>
                <a:highlight>
                  <a:srgbClr val="FEFCF5"/>
                </a:highlight>
                <a:latin typeface="Courier New" panose="02070309020205020404" pitchFamily="49" charset="0"/>
              </a:rPr>
              <a:t>);</a:t>
            </a:r>
            <a:endParaRPr lang="en-CA" sz="1200" dirty="0">
              <a:solidFill>
                <a:srgbClr val="000000"/>
              </a:solidFill>
              <a:highlight>
                <a:srgbClr val="FEFCF5"/>
              </a:highlight>
              <a:latin typeface="Courier New" panose="02070309020205020404" pitchFamily="49" charset="0"/>
            </a:endParaRPr>
          </a:p>
          <a:p>
            <a:r>
              <a:rPr lang="en-CA" sz="1200" b="1" dirty="0" err="1">
                <a:solidFill>
                  <a:srgbClr val="0000FF"/>
                </a:solidFill>
                <a:highlight>
                  <a:srgbClr val="FEFCF5"/>
                </a:highlight>
                <a:latin typeface="Courier New" panose="02070309020205020404" pitchFamily="49" charset="0"/>
              </a:rPr>
              <a:t>var_dump</a:t>
            </a:r>
            <a:r>
              <a:rPr lang="en-CA" sz="1200" dirty="0">
                <a:solidFill>
                  <a:srgbClr val="8000FF"/>
                </a:solidFill>
                <a:highlight>
                  <a:srgbClr val="FEFCF5"/>
                </a:highlight>
                <a:latin typeface="Courier New" panose="02070309020205020404" pitchFamily="49" charset="0"/>
              </a:rPr>
              <a:t>(</a:t>
            </a:r>
            <a:r>
              <a:rPr lang="en-CA" sz="1200" dirty="0">
                <a:solidFill>
                  <a:srgbClr val="000080"/>
                </a:solidFill>
                <a:highlight>
                  <a:srgbClr val="FEFCF5"/>
                </a:highlight>
                <a:latin typeface="Courier New" panose="02070309020205020404" pitchFamily="49" charset="0"/>
              </a:rPr>
              <a:t>$</a:t>
            </a:r>
            <a:r>
              <a:rPr lang="en-CA" sz="1200" dirty="0" err="1">
                <a:solidFill>
                  <a:srgbClr val="000080"/>
                </a:solidFill>
                <a:highlight>
                  <a:srgbClr val="FEFCF5"/>
                </a:highlight>
                <a:latin typeface="Courier New" panose="02070309020205020404" pitchFamily="49" charset="0"/>
              </a:rPr>
              <a:t>arrayOfAnimals</a:t>
            </a:r>
            <a:r>
              <a:rPr lang="en-CA" sz="1200" dirty="0">
                <a:solidFill>
                  <a:srgbClr val="8000FF"/>
                </a:solidFill>
                <a:highlight>
                  <a:srgbClr val="FEFCF5"/>
                </a:highlight>
                <a:latin typeface="Courier New" panose="02070309020205020404" pitchFamily="49" charset="0"/>
              </a:rPr>
              <a:t>);</a:t>
            </a:r>
            <a:endParaRPr lang="en-CA" sz="1200" dirty="0">
              <a:solidFill>
                <a:srgbClr val="000000"/>
              </a:solidFill>
              <a:highlight>
                <a:srgbClr val="FEFCF5"/>
              </a:highlight>
              <a:latin typeface="Courier New" panose="02070309020205020404" pitchFamily="49" charset="0"/>
            </a:endParaRPr>
          </a:p>
        </p:txBody>
      </p:sp>
      <p:pic>
        <p:nvPicPr>
          <p:cNvPr id="8" name="Picture 7"/>
          <p:cNvPicPr>
            <a:picLocks noChangeAspect="1"/>
          </p:cNvPicPr>
          <p:nvPr/>
        </p:nvPicPr>
        <p:blipFill rotWithShape="1">
          <a:blip r:embed="rId2"/>
          <a:srcRect r="11065" b="36414"/>
          <a:stretch/>
        </p:blipFill>
        <p:spPr>
          <a:xfrm>
            <a:off x="6863439" y="3535269"/>
            <a:ext cx="4566559" cy="1290228"/>
          </a:xfrm>
          <a:prstGeom prst="rect">
            <a:avLst/>
          </a:prstGeom>
          <a:ln>
            <a:solidFill>
              <a:schemeClr val="accent1"/>
            </a:solidFill>
          </a:ln>
        </p:spPr>
      </p:pic>
    </p:spTree>
    <p:extLst>
      <p:ext uri="{BB962C8B-B14F-4D97-AF65-F5344CB8AC3E}">
        <p14:creationId xmlns:p14="http://schemas.microsoft.com/office/powerpoint/2010/main" val="4150401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Array Functions (compact)</a:t>
            </a:r>
          </a:p>
        </p:txBody>
      </p:sp>
      <p:sp>
        <p:nvSpPr>
          <p:cNvPr id="3" name="Content Placeholder 2"/>
          <p:cNvSpPr>
            <a:spLocks noGrp="1"/>
          </p:cNvSpPr>
          <p:nvPr>
            <p:ph idx="1"/>
          </p:nvPr>
        </p:nvSpPr>
        <p:spPr/>
        <p:txBody>
          <a:bodyPr>
            <a:normAutofit/>
          </a:bodyPr>
          <a:lstStyle/>
          <a:p>
            <a:r>
              <a:rPr lang="en-US" sz="1700" b="1" dirty="0"/>
              <a:t>compact()</a:t>
            </a:r>
            <a:r>
              <a:rPr lang="en-US" sz="1700" dirty="0"/>
              <a:t> is a built-in PHP function used to create an array containing variables and their values. For each value passed to the function, compact looks for a variable with the same name and adds it to the array such that the variable name becomes the key and the contents of the variable become the value for that key.</a:t>
            </a:r>
          </a:p>
          <a:p>
            <a:r>
              <a:rPr lang="en-US" sz="1700" dirty="0"/>
              <a:t>Usage:</a:t>
            </a:r>
          </a:p>
          <a:p>
            <a:r>
              <a:rPr lang="en-US" sz="1700" dirty="0"/>
              <a:t>   </a:t>
            </a:r>
            <a:r>
              <a:rPr lang="en-US" sz="1700" i="1" dirty="0"/>
              <a:t>array</a:t>
            </a:r>
            <a:r>
              <a:rPr lang="en-US" sz="1700" dirty="0"/>
              <a:t> compact ( </a:t>
            </a:r>
            <a:r>
              <a:rPr lang="en-US" sz="1700" i="1" dirty="0"/>
              <a:t>mixed</a:t>
            </a:r>
            <a:r>
              <a:rPr lang="en-US" sz="1700" dirty="0"/>
              <a:t> $value1 [, </a:t>
            </a:r>
            <a:r>
              <a:rPr lang="en-US" sz="1700" i="1" dirty="0"/>
              <a:t>mixed</a:t>
            </a:r>
            <a:r>
              <a:rPr lang="en-US" sz="1700" dirty="0"/>
              <a:t> $... ] )</a:t>
            </a:r>
          </a:p>
        </p:txBody>
      </p:sp>
      <p:sp>
        <p:nvSpPr>
          <p:cNvPr id="4" name="Slide Number Placeholder 3"/>
          <p:cNvSpPr>
            <a:spLocks noGrp="1"/>
          </p:cNvSpPr>
          <p:nvPr>
            <p:ph type="sldNum" sz="quarter" idx="12"/>
          </p:nvPr>
        </p:nvSpPr>
        <p:spPr/>
        <p:txBody>
          <a:bodyPr/>
          <a:lstStyle/>
          <a:p>
            <a:fld id="{57BFFEA6-FD0A-418C-BE47-3DCCF1ED53BD}" type="slidenum">
              <a:rPr lang="en-US" smtClean="0"/>
              <a:t>22</a:t>
            </a:fld>
            <a:endParaRPr lang="en-US" dirty="0"/>
          </a:p>
        </p:txBody>
      </p:sp>
      <p:sp>
        <p:nvSpPr>
          <p:cNvPr id="5" name="Content Placeholder 2"/>
          <p:cNvSpPr txBox="1">
            <a:spLocks/>
          </p:cNvSpPr>
          <p:nvPr/>
        </p:nvSpPr>
        <p:spPr>
          <a:xfrm>
            <a:off x="762000" y="3510232"/>
            <a:ext cx="5900928" cy="2072323"/>
          </a:xfrm>
          <a:prstGeom prst="rect">
            <a:avLst/>
          </a:prstGeom>
          <a:solidFill>
            <a:srgbClr val="FEFCF5"/>
          </a:solidFill>
        </p:spPr>
        <p:txBody>
          <a:bodyPr vert="horz" lIns="91440" tIns="45720" rIns="91440" bIns="45720" rtlCol="0">
            <a:noAutofit/>
          </a:bodyPr>
          <a:lstStyle>
            <a:lvl1pPr marL="0" indent="0" algn="l" defTabSz="914400" rtl="0" eaLnBrk="1" latinLnBrk="0" hangingPunct="1">
              <a:lnSpc>
                <a:spcPct val="112000"/>
              </a:lnSpc>
              <a:spcBef>
                <a:spcPts val="900"/>
              </a:spcBef>
              <a:buFont typeface="Arial" panose="020B0604020202020204" pitchFamily="34" charset="0"/>
              <a:buNone/>
              <a:defRPr sz="24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Open Sans" panose="020B0606030504020204" pitchFamily="34" charset="0"/>
              <a:buChar char="–"/>
              <a:defRPr sz="20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8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Open Sans" panose="020B0606030504020204" pitchFamily="34" charset="0"/>
              <a:buChar char="–"/>
              <a:defRPr sz="16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6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a:lnSpc>
                <a:spcPts val="700"/>
              </a:lnSpc>
            </a:pPr>
            <a:r>
              <a:rPr lang="en-CA" sz="1200" dirty="0">
                <a:solidFill>
                  <a:srgbClr val="FF0000"/>
                </a:solidFill>
                <a:highlight>
                  <a:srgbClr val="FDF8E3"/>
                </a:highlight>
                <a:latin typeface="Courier New" panose="02070309020205020404" pitchFamily="49" charset="0"/>
              </a:rPr>
              <a:t>&lt;?php</a:t>
            </a:r>
            <a:endParaRPr lang="en-CA" sz="1200" dirty="0">
              <a:solidFill>
                <a:srgbClr val="000000"/>
              </a:solidFill>
              <a:highlight>
                <a:srgbClr val="FEFCF5"/>
              </a:highlight>
              <a:latin typeface="Courier New" panose="02070309020205020404" pitchFamily="49" charset="0"/>
            </a:endParaRPr>
          </a:p>
          <a:p>
            <a:r>
              <a:rPr lang="en-US" sz="1200" dirty="0">
                <a:solidFill>
                  <a:srgbClr val="000080"/>
                </a:solidFill>
                <a:highlight>
                  <a:srgbClr val="FEFCF5"/>
                </a:highlight>
                <a:latin typeface="Courier New" panose="02070309020205020404" pitchFamily="49" charset="0"/>
              </a:rPr>
              <a:t>$</a:t>
            </a:r>
            <a:r>
              <a:rPr lang="en-US" sz="1200" dirty="0" err="1">
                <a:solidFill>
                  <a:srgbClr val="000080"/>
                </a:solidFill>
                <a:highlight>
                  <a:srgbClr val="FEFCF5"/>
                </a:highlight>
                <a:latin typeface="Courier New" panose="02070309020205020404" pitchFamily="49" charset="0"/>
              </a:rPr>
              <a:t>sql</a:t>
            </a:r>
            <a:r>
              <a:rPr lang="en-US" sz="1200" dirty="0">
                <a:solidFill>
                  <a:srgbClr val="000000"/>
                </a:solidFill>
                <a:highlight>
                  <a:srgbClr val="FEFCF5"/>
                </a:highlight>
                <a:latin typeface="Courier New" panose="02070309020205020404" pitchFamily="49" charset="0"/>
              </a:rPr>
              <a:t> </a:t>
            </a:r>
            <a:r>
              <a:rPr lang="en-US" sz="1200" dirty="0">
                <a:solidFill>
                  <a:srgbClr val="8000FF"/>
                </a:solidFill>
                <a:highlight>
                  <a:srgbClr val="FEFCF5"/>
                </a:highlight>
                <a:latin typeface="Courier New" panose="02070309020205020404" pitchFamily="49" charset="0"/>
              </a:rPr>
              <a:t>=</a:t>
            </a:r>
            <a:r>
              <a:rPr lang="en-US" sz="1200" dirty="0">
                <a:solidFill>
                  <a:srgbClr val="000000"/>
                </a:solidFill>
                <a:highlight>
                  <a:srgbClr val="FEFCF5"/>
                </a:highlight>
                <a:latin typeface="Courier New" panose="02070309020205020404" pitchFamily="49" charset="0"/>
              </a:rPr>
              <a:t> </a:t>
            </a:r>
            <a:r>
              <a:rPr lang="en-US" sz="1200" dirty="0">
                <a:solidFill>
                  <a:srgbClr val="808080"/>
                </a:solidFill>
                <a:highlight>
                  <a:srgbClr val="FEFCF5"/>
                </a:highlight>
                <a:latin typeface="Courier New" panose="02070309020205020404" pitchFamily="49" charset="0"/>
              </a:rPr>
              <a:t>"SELECT * FROM `table` WHERE title = :title AND director = :director"</a:t>
            </a:r>
            <a:r>
              <a:rPr lang="en-US" sz="1200" dirty="0">
                <a:solidFill>
                  <a:srgbClr val="8000FF"/>
                </a:solidFill>
                <a:highlight>
                  <a:srgbClr val="FEFCF5"/>
                </a:highlight>
                <a:latin typeface="Courier New" panose="02070309020205020404" pitchFamily="49" charset="0"/>
              </a:rPr>
              <a:t>;</a:t>
            </a:r>
            <a:endParaRPr lang="en-US" sz="1200" dirty="0">
              <a:solidFill>
                <a:srgbClr val="000000"/>
              </a:solidFill>
              <a:highlight>
                <a:srgbClr val="FEFCF5"/>
              </a:highlight>
              <a:latin typeface="Courier New" panose="02070309020205020404" pitchFamily="49" charset="0"/>
            </a:endParaRPr>
          </a:p>
          <a:p>
            <a:r>
              <a:rPr lang="en-CA" sz="1200" dirty="0">
                <a:solidFill>
                  <a:srgbClr val="000080"/>
                </a:solidFill>
                <a:highlight>
                  <a:srgbClr val="FEFCF5"/>
                </a:highlight>
                <a:latin typeface="Courier New" panose="02070309020205020404" pitchFamily="49" charset="0"/>
              </a:rPr>
              <a:t>$title</a:t>
            </a:r>
            <a:r>
              <a:rPr lang="en-CA" sz="1200" dirty="0">
                <a:solidFill>
                  <a:srgbClr val="000000"/>
                </a:solidFill>
                <a:highlight>
                  <a:srgbClr val="FEFCF5"/>
                </a:highlight>
                <a:latin typeface="Courier New" panose="02070309020205020404" pitchFamily="49" charset="0"/>
              </a:rPr>
              <a:t> </a:t>
            </a:r>
            <a:r>
              <a:rPr lang="en-CA" sz="1200" dirty="0">
                <a:solidFill>
                  <a:srgbClr val="8000FF"/>
                </a:solidFill>
                <a:highlight>
                  <a:srgbClr val="FEFCF5"/>
                </a:highlight>
                <a:latin typeface="Courier New" panose="02070309020205020404" pitchFamily="49" charset="0"/>
              </a:rPr>
              <a:t>=</a:t>
            </a:r>
            <a:r>
              <a:rPr lang="en-CA" sz="1200" dirty="0">
                <a:solidFill>
                  <a:srgbClr val="000000"/>
                </a:solidFill>
                <a:highlight>
                  <a:srgbClr val="FEFCF5"/>
                </a:highlight>
                <a:latin typeface="Courier New" panose="02070309020205020404" pitchFamily="49" charset="0"/>
              </a:rPr>
              <a:t> </a:t>
            </a:r>
            <a:r>
              <a:rPr lang="en-CA" sz="1200" dirty="0">
                <a:solidFill>
                  <a:srgbClr val="808080"/>
                </a:solidFill>
                <a:highlight>
                  <a:srgbClr val="FEFCF5"/>
                </a:highlight>
                <a:latin typeface="Courier New" panose="02070309020205020404" pitchFamily="49" charset="0"/>
              </a:rPr>
              <a:t>"Star Wars"</a:t>
            </a:r>
            <a:r>
              <a:rPr lang="en-CA" sz="1200" dirty="0">
                <a:solidFill>
                  <a:srgbClr val="8000FF"/>
                </a:solidFill>
                <a:highlight>
                  <a:srgbClr val="FEFCF5"/>
                </a:highlight>
                <a:latin typeface="Courier New" panose="02070309020205020404" pitchFamily="49" charset="0"/>
              </a:rPr>
              <a:t>;</a:t>
            </a:r>
            <a:br>
              <a:rPr lang="en-CA" sz="1200" dirty="0">
                <a:solidFill>
                  <a:srgbClr val="000000"/>
                </a:solidFill>
                <a:highlight>
                  <a:srgbClr val="FEFCF5"/>
                </a:highlight>
                <a:latin typeface="Courier New" panose="02070309020205020404" pitchFamily="49" charset="0"/>
              </a:rPr>
            </a:br>
            <a:r>
              <a:rPr lang="en-CA" sz="1200" dirty="0">
                <a:solidFill>
                  <a:srgbClr val="000080"/>
                </a:solidFill>
                <a:highlight>
                  <a:srgbClr val="FEFCF5"/>
                </a:highlight>
                <a:latin typeface="Courier New" panose="02070309020205020404" pitchFamily="49" charset="0"/>
              </a:rPr>
              <a:t>$director</a:t>
            </a:r>
            <a:r>
              <a:rPr lang="en-CA" sz="1200" dirty="0">
                <a:solidFill>
                  <a:srgbClr val="000000"/>
                </a:solidFill>
                <a:highlight>
                  <a:srgbClr val="FEFCF5"/>
                </a:highlight>
                <a:latin typeface="Courier New" panose="02070309020205020404" pitchFamily="49" charset="0"/>
              </a:rPr>
              <a:t> </a:t>
            </a:r>
            <a:r>
              <a:rPr lang="en-CA" sz="1200" dirty="0">
                <a:solidFill>
                  <a:srgbClr val="8000FF"/>
                </a:solidFill>
                <a:highlight>
                  <a:srgbClr val="FEFCF5"/>
                </a:highlight>
                <a:latin typeface="Courier New" panose="02070309020205020404" pitchFamily="49" charset="0"/>
              </a:rPr>
              <a:t>=</a:t>
            </a:r>
            <a:r>
              <a:rPr lang="en-CA" sz="1200" dirty="0">
                <a:solidFill>
                  <a:srgbClr val="000000"/>
                </a:solidFill>
                <a:highlight>
                  <a:srgbClr val="FEFCF5"/>
                </a:highlight>
                <a:latin typeface="Courier New" panose="02070309020205020404" pitchFamily="49" charset="0"/>
              </a:rPr>
              <a:t> </a:t>
            </a:r>
            <a:r>
              <a:rPr lang="en-CA" sz="1200" dirty="0">
                <a:solidFill>
                  <a:srgbClr val="808080"/>
                </a:solidFill>
                <a:highlight>
                  <a:srgbClr val="FEFCF5"/>
                </a:highlight>
                <a:latin typeface="Courier New" panose="02070309020205020404" pitchFamily="49" charset="0"/>
              </a:rPr>
              <a:t>"George Lucas"</a:t>
            </a:r>
            <a:r>
              <a:rPr lang="en-CA" sz="1200" dirty="0">
                <a:solidFill>
                  <a:srgbClr val="8000FF"/>
                </a:solidFill>
                <a:highlight>
                  <a:srgbClr val="FEFCF5"/>
                </a:highlight>
                <a:latin typeface="Courier New" panose="02070309020205020404" pitchFamily="49" charset="0"/>
              </a:rPr>
              <a:t>;</a:t>
            </a:r>
            <a:endParaRPr lang="en-CA" sz="1200" dirty="0">
              <a:solidFill>
                <a:srgbClr val="000000"/>
              </a:solidFill>
              <a:highlight>
                <a:srgbClr val="FEFCF5"/>
              </a:highlight>
              <a:latin typeface="Courier New" panose="02070309020205020404" pitchFamily="49" charset="0"/>
            </a:endParaRPr>
          </a:p>
          <a:p>
            <a:r>
              <a:rPr lang="en-CA" sz="1200" dirty="0">
                <a:solidFill>
                  <a:srgbClr val="000080"/>
                </a:solidFill>
                <a:highlight>
                  <a:srgbClr val="FEFCF5"/>
                </a:highlight>
                <a:latin typeface="Courier New" panose="02070309020205020404" pitchFamily="49" charset="0"/>
              </a:rPr>
              <a:t>$</a:t>
            </a:r>
            <a:r>
              <a:rPr lang="en-CA" sz="1200" dirty="0" err="1">
                <a:solidFill>
                  <a:srgbClr val="000080"/>
                </a:solidFill>
                <a:highlight>
                  <a:srgbClr val="FEFCF5"/>
                </a:highlight>
                <a:latin typeface="Courier New" panose="02070309020205020404" pitchFamily="49" charset="0"/>
              </a:rPr>
              <a:t>bindVals</a:t>
            </a:r>
            <a:r>
              <a:rPr lang="en-CA" sz="1200" dirty="0">
                <a:solidFill>
                  <a:srgbClr val="000000"/>
                </a:solidFill>
                <a:highlight>
                  <a:srgbClr val="FEFCF5"/>
                </a:highlight>
                <a:latin typeface="Courier New" panose="02070309020205020404" pitchFamily="49" charset="0"/>
              </a:rPr>
              <a:t> </a:t>
            </a:r>
            <a:r>
              <a:rPr lang="en-CA" sz="1200" dirty="0">
                <a:solidFill>
                  <a:srgbClr val="8000FF"/>
                </a:solidFill>
                <a:highlight>
                  <a:srgbClr val="FEFCF5"/>
                </a:highlight>
                <a:latin typeface="Courier New" panose="02070309020205020404" pitchFamily="49" charset="0"/>
              </a:rPr>
              <a:t>=</a:t>
            </a:r>
            <a:r>
              <a:rPr lang="en-CA" sz="1200" dirty="0">
                <a:solidFill>
                  <a:srgbClr val="000000"/>
                </a:solidFill>
                <a:highlight>
                  <a:srgbClr val="FEFCF5"/>
                </a:highlight>
                <a:latin typeface="Courier New" panose="02070309020205020404" pitchFamily="49" charset="0"/>
              </a:rPr>
              <a:t> </a:t>
            </a:r>
            <a:r>
              <a:rPr lang="en-CA" sz="1200" b="1" dirty="0">
                <a:solidFill>
                  <a:srgbClr val="0000FF"/>
                </a:solidFill>
                <a:highlight>
                  <a:srgbClr val="FEFCF5"/>
                </a:highlight>
                <a:latin typeface="Courier New" panose="02070309020205020404" pitchFamily="49" charset="0"/>
              </a:rPr>
              <a:t>compact</a:t>
            </a:r>
            <a:r>
              <a:rPr lang="en-CA" sz="1200" dirty="0">
                <a:solidFill>
                  <a:srgbClr val="8000FF"/>
                </a:solidFill>
                <a:highlight>
                  <a:srgbClr val="FEFCF5"/>
                </a:highlight>
                <a:latin typeface="Courier New" panose="02070309020205020404" pitchFamily="49" charset="0"/>
              </a:rPr>
              <a:t>(</a:t>
            </a:r>
            <a:r>
              <a:rPr lang="en-CA" sz="1200" dirty="0">
                <a:solidFill>
                  <a:srgbClr val="808080"/>
                </a:solidFill>
                <a:highlight>
                  <a:srgbClr val="FEFCF5"/>
                </a:highlight>
                <a:latin typeface="Courier New" panose="02070309020205020404" pitchFamily="49" charset="0"/>
              </a:rPr>
              <a:t>"title"</a:t>
            </a:r>
            <a:r>
              <a:rPr lang="en-CA" sz="1200" dirty="0">
                <a:solidFill>
                  <a:srgbClr val="8000FF"/>
                </a:solidFill>
                <a:highlight>
                  <a:srgbClr val="FEFCF5"/>
                </a:highlight>
                <a:latin typeface="Courier New" panose="02070309020205020404" pitchFamily="49" charset="0"/>
              </a:rPr>
              <a:t>,</a:t>
            </a:r>
            <a:r>
              <a:rPr lang="en-CA" sz="1200" dirty="0">
                <a:solidFill>
                  <a:srgbClr val="000000"/>
                </a:solidFill>
                <a:highlight>
                  <a:srgbClr val="FEFCF5"/>
                </a:highlight>
                <a:latin typeface="Courier New" panose="02070309020205020404" pitchFamily="49" charset="0"/>
              </a:rPr>
              <a:t> </a:t>
            </a:r>
            <a:r>
              <a:rPr lang="en-CA" sz="1200" dirty="0">
                <a:solidFill>
                  <a:srgbClr val="808080"/>
                </a:solidFill>
                <a:highlight>
                  <a:srgbClr val="FEFCF5"/>
                </a:highlight>
                <a:latin typeface="Courier New" panose="02070309020205020404" pitchFamily="49" charset="0"/>
              </a:rPr>
              <a:t>"director"</a:t>
            </a:r>
            <a:r>
              <a:rPr lang="en-CA" sz="1200" dirty="0">
                <a:solidFill>
                  <a:srgbClr val="8000FF"/>
                </a:solidFill>
                <a:highlight>
                  <a:srgbClr val="FEFCF5"/>
                </a:highlight>
                <a:latin typeface="Courier New" panose="02070309020205020404" pitchFamily="49" charset="0"/>
              </a:rPr>
              <a:t>);</a:t>
            </a:r>
            <a:endParaRPr lang="en-CA" sz="1200" dirty="0">
              <a:solidFill>
                <a:srgbClr val="000000"/>
              </a:solidFill>
              <a:highlight>
                <a:srgbClr val="FEFCF5"/>
              </a:highlight>
              <a:latin typeface="Courier New" panose="02070309020205020404" pitchFamily="49" charset="0"/>
            </a:endParaRPr>
          </a:p>
          <a:p>
            <a:r>
              <a:rPr lang="en-CA" sz="1200" b="1" dirty="0" err="1">
                <a:solidFill>
                  <a:srgbClr val="0000FF"/>
                </a:solidFill>
                <a:highlight>
                  <a:srgbClr val="FEFCF5"/>
                </a:highlight>
                <a:latin typeface="Courier New" panose="02070309020205020404" pitchFamily="49" charset="0"/>
              </a:rPr>
              <a:t>var_dump</a:t>
            </a:r>
            <a:r>
              <a:rPr lang="en-CA" sz="1200" dirty="0">
                <a:solidFill>
                  <a:srgbClr val="8000FF"/>
                </a:solidFill>
                <a:highlight>
                  <a:srgbClr val="FEFCF5"/>
                </a:highlight>
                <a:latin typeface="Courier New" panose="02070309020205020404" pitchFamily="49" charset="0"/>
              </a:rPr>
              <a:t>(</a:t>
            </a:r>
            <a:r>
              <a:rPr lang="en-CA" sz="1200" dirty="0">
                <a:solidFill>
                  <a:srgbClr val="000080"/>
                </a:solidFill>
                <a:highlight>
                  <a:srgbClr val="FEFCF5"/>
                </a:highlight>
                <a:latin typeface="Courier New" panose="02070309020205020404" pitchFamily="49" charset="0"/>
              </a:rPr>
              <a:t>$</a:t>
            </a:r>
            <a:r>
              <a:rPr lang="en-CA" sz="1200" dirty="0" err="1">
                <a:solidFill>
                  <a:srgbClr val="000080"/>
                </a:solidFill>
                <a:highlight>
                  <a:srgbClr val="FEFCF5"/>
                </a:highlight>
                <a:latin typeface="Courier New" panose="02070309020205020404" pitchFamily="49" charset="0"/>
              </a:rPr>
              <a:t>bindVals</a:t>
            </a:r>
            <a:r>
              <a:rPr lang="en-CA" sz="1200" dirty="0">
                <a:solidFill>
                  <a:srgbClr val="8000FF"/>
                </a:solidFill>
                <a:highlight>
                  <a:srgbClr val="FEFCF5"/>
                </a:highlight>
                <a:latin typeface="Courier New" panose="02070309020205020404" pitchFamily="49" charset="0"/>
              </a:rPr>
              <a:t>);</a:t>
            </a:r>
            <a:endParaRPr lang="en-CA" sz="1200" dirty="0">
              <a:solidFill>
                <a:srgbClr val="000000"/>
              </a:solidFill>
              <a:highlight>
                <a:srgbClr val="FEFCF5"/>
              </a:highlight>
              <a:latin typeface="Courier New" panose="02070309020205020404" pitchFamily="49" charset="0"/>
            </a:endParaRPr>
          </a:p>
        </p:txBody>
      </p:sp>
      <p:pic>
        <p:nvPicPr>
          <p:cNvPr id="7" name="Picture 6">
            <a:extLst>
              <a:ext uri="{FF2B5EF4-FFF2-40B4-BE49-F238E27FC236}">
                <a16:creationId xmlns:a16="http://schemas.microsoft.com/office/drawing/2014/main" id="{9B99729E-D70C-45AE-AECB-358139C15465}"/>
              </a:ext>
            </a:extLst>
          </p:cNvPr>
          <p:cNvPicPr>
            <a:picLocks noChangeAspect="1"/>
          </p:cNvPicPr>
          <p:nvPr/>
        </p:nvPicPr>
        <p:blipFill>
          <a:blip r:embed="rId2"/>
          <a:stretch>
            <a:fillRect/>
          </a:stretch>
        </p:blipFill>
        <p:spPr>
          <a:xfrm>
            <a:off x="6863439" y="3535269"/>
            <a:ext cx="4566558" cy="684020"/>
          </a:xfrm>
          <a:prstGeom prst="rect">
            <a:avLst/>
          </a:prstGeom>
          <a:ln>
            <a:solidFill>
              <a:schemeClr val="tx1"/>
            </a:solidFill>
          </a:ln>
        </p:spPr>
      </p:pic>
    </p:spTree>
    <p:extLst>
      <p:ext uri="{BB962C8B-B14F-4D97-AF65-F5344CB8AC3E}">
        <p14:creationId xmlns:p14="http://schemas.microsoft.com/office/powerpoint/2010/main" val="2166095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Array Functions (count)</a:t>
            </a:r>
          </a:p>
        </p:txBody>
      </p:sp>
      <p:sp>
        <p:nvSpPr>
          <p:cNvPr id="3" name="Content Placeholder 2"/>
          <p:cNvSpPr>
            <a:spLocks noGrp="1"/>
          </p:cNvSpPr>
          <p:nvPr>
            <p:ph idx="1"/>
          </p:nvPr>
        </p:nvSpPr>
        <p:spPr/>
        <p:txBody>
          <a:bodyPr>
            <a:normAutofit/>
          </a:bodyPr>
          <a:lstStyle/>
          <a:p>
            <a:r>
              <a:rPr lang="en-US" sz="2000" b="1" dirty="0"/>
              <a:t>count()</a:t>
            </a:r>
            <a:r>
              <a:rPr lang="en-US" sz="2000" dirty="0"/>
              <a:t> is a built-in PHP function used to return the number of elements in an array.</a:t>
            </a:r>
          </a:p>
          <a:p>
            <a:r>
              <a:rPr lang="en-US" sz="2000" dirty="0"/>
              <a:t>Usage:</a:t>
            </a:r>
          </a:p>
          <a:p>
            <a:r>
              <a:rPr lang="en-US" sz="2000" dirty="0"/>
              <a:t>   </a:t>
            </a:r>
            <a:r>
              <a:rPr lang="en-US" sz="2000" i="1" dirty="0" err="1"/>
              <a:t>int</a:t>
            </a:r>
            <a:r>
              <a:rPr lang="en-US" sz="2000" dirty="0"/>
              <a:t> count ( </a:t>
            </a:r>
            <a:r>
              <a:rPr lang="en-US" sz="2000" i="1" dirty="0"/>
              <a:t>mixed</a:t>
            </a:r>
            <a:r>
              <a:rPr lang="en-US" sz="2000" dirty="0"/>
              <a:t> $array )</a:t>
            </a:r>
          </a:p>
        </p:txBody>
      </p:sp>
      <p:sp>
        <p:nvSpPr>
          <p:cNvPr id="4" name="Slide Number Placeholder 3"/>
          <p:cNvSpPr>
            <a:spLocks noGrp="1"/>
          </p:cNvSpPr>
          <p:nvPr>
            <p:ph type="sldNum" sz="quarter" idx="12"/>
          </p:nvPr>
        </p:nvSpPr>
        <p:spPr/>
        <p:txBody>
          <a:bodyPr/>
          <a:lstStyle/>
          <a:p>
            <a:fld id="{57BFFEA6-FD0A-418C-BE47-3DCCF1ED53BD}" type="slidenum">
              <a:rPr lang="en-US" smtClean="0"/>
              <a:t>23</a:t>
            </a:fld>
            <a:endParaRPr lang="en-US" dirty="0"/>
          </a:p>
        </p:txBody>
      </p:sp>
      <p:sp>
        <p:nvSpPr>
          <p:cNvPr id="5" name="Content Placeholder 2"/>
          <p:cNvSpPr txBox="1">
            <a:spLocks/>
          </p:cNvSpPr>
          <p:nvPr/>
        </p:nvSpPr>
        <p:spPr>
          <a:xfrm>
            <a:off x="762000" y="3535269"/>
            <a:ext cx="5900928" cy="2072323"/>
          </a:xfrm>
          <a:prstGeom prst="rect">
            <a:avLst/>
          </a:prstGeom>
          <a:solidFill>
            <a:srgbClr val="FEFCF5"/>
          </a:solidFill>
        </p:spPr>
        <p:txBody>
          <a:bodyPr vert="horz" lIns="91440" tIns="45720" rIns="91440" bIns="45720" rtlCol="0">
            <a:noAutofit/>
          </a:bodyPr>
          <a:lstStyle>
            <a:lvl1pPr marL="0" indent="0" algn="l" defTabSz="914400" rtl="0" eaLnBrk="1" latinLnBrk="0" hangingPunct="1">
              <a:lnSpc>
                <a:spcPct val="112000"/>
              </a:lnSpc>
              <a:spcBef>
                <a:spcPts val="900"/>
              </a:spcBef>
              <a:buFont typeface="Arial" panose="020B0604020202020204" pitchFamily="34" charset="0"/>
              <a:buNone/>
              <a:defRPr sz="24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Open Sans" panose="020B0606030504020204" pitchFamily="34" charset="0"/>
              <a:buChar char="–"/>
              <a:defRPr sz="20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8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Open Sans" panose="020B0606030504020204" pitchFamily="34" charset="0"/>
              <a:buChar char="–"/>
              <a:defRPr sz="16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6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a:lnSpc>
                <a:spcPts val="900"/>
              </a:lnSpc>
            </a:pPr>
            <a:r>
              <a:rPr lang="en-CA" sz="1200" dirty="0">
                <a:solidFill>
                  <a:srgbClr val="FF0000"/>
                </a:solidFill>
                <a:highlight>
                  <a:srgbClr val="FDF8E3"/>
                </a:highlight>
                <a:latin typeface="Courier New" panose="02070309020205020404" pitchFamily="49" charset="0"/>
              </a:rPr>
              <a:t>&lt;?php</a:t>
            </a:r>
            <a:endParaRPr lang="en-CA" sz="1200" dirty="0">
              <a:solidFill>
                <a:srgbClr val="000000"/>
              </a:solidFill>
              <a:highlight>
                <a:srgbClr val="FEFCF5"/>
              </a:highlight>
              <a:latin typeface="Courier New" panose="02070309020205020404" pitchFamily="49" charset="0"/>
            </a:endParaRPr>
          </a:p>
          <a:p>
            <a:pPr>
              <a:lnSpc>
                <a:spcPts val="900"/>
              </a:lnSpc>
            </a:pPr>
            <a:endParaRPr lang="en-CA" sz="1200" dirty="0">
              <a:solidFill>
                <a:srgbClr val="000000"/>
              </a:solidFill>
              <a:highlight>
                <a:srgbClr val="FEFCF5"/>
              </a:highlight>
              <a:latin typeface="Courier New" panose="02070309020205020404" pitchFamily="49" charset="0"/>
            </a:endParaRPr>
          </a:p>
          <a:p>
            <a:pPr>
              <a:lnSpc>
                <a:spcPts val="900"/>
              </a:lnSpc>
            </a:pPr>
            <a:r>
              <a:rPr lang="en-CA" sz="1200" dirty="0">
                <a:solidFill>
                  <a:srgbClr val="000080"/>
                </a:solidFill>
                <a:highlight>
                  <a:srgbClr val="FEFCF5"/>
                </a:highlight>
                <a:latin typeface="Courier New" panose="02070309020205020404" pitchFamily="49" charset="0"/>
              </a:rPr>
              <a:t>$</a:t>
            </a:r>
            <a:r>
              <a:rPr lang="en-CA" sz="1200" dirty="0" err="1">
                <a:solidFill>
                  <a:srgbClr val="000080"/>
                </a:solidFill>
                <a:highlight>
                  <a:srgbClr val="FEFCF5"/>
                </a:highlight>
                <a:latin typeface="Courier New" panose="02070309020205020404" pitchFamily="49" charset="0"/>
              </a:rPr>
              <a:t>arrayOfAnimals</a:t>
            </a:r>
            <a:r>
              <a:rPr lang="en-CA" sz="1200" dirty="0">
                <a:solidFill>
                  <a:srgbClr val="000000"/>
                </a:solidFill>
                <a:highlight>
                  <a:srgbClr val="FEFCF5"/>
                </a:highlight>
                <a:latin typeface="Courier New" panose="02070309020205020404" pitchFamily="49" charset="0"/>
              </a:rPr>
              <a:t> </a:t>
            </a:r>
            <a:r>
              <a:rPr lang="en-CA" sz="1200" dirty="0">
                <a:solidFill>
                  <a:srgbClr val="8000FF"/>
                </a:solidFill>
                <a:highlight>
                  <a:srgbClr val="FEFCF5"/>
                </a:highlight>
                <a:latin typeface="Courier New" panose="02070309020205020404" pitchFamily="49" charset="0"/>
              </a:rPr>
              <a:t>=</a:t>
            </a:r>
            <a:r>
              <a:rPr lang="en-CA" sz="1200" dirty="0">
                <a:solidFill>
                  <a:srgbClr val="000000"/>
                </a:solidFill>
                <a:highlight>
                  <a:srgbClr val="FEFCF5"/>
                </a:highlight>
                <a:latin typeface="Courier New" panose="02070309020205020404" pitchFamily="49" charset="0"/>
              </a:rPr>
              <a:t> </a:t>
            </a:r>
            <a:r>
              <a:rPr lang="en-CA" sz="1200" dirty="0">
                <a:solidFill>
                  <a:srgbClr val="8000FF"/>
                </a:solidFill>
                <a:highlight>
                  <a:srgbClr val="FEFCF5"/>
                </a:highlight>
                <a:latin typeface="Courier New" panose="02070309020205020404" pitchFamily="49" charset="0"/>
              </a:rPr>
              <a:t>[</a:t>
            </a:r>
            <a:r>
              <a:rPr lang="en-CA" sz="1200" dirty="0">
                <a:solidFill>
                  <a:srgbClr val="808080"/>
                </a:solidFill>
                <a:highlight>
                  <a:srgbClr val="FEFCF5"/>
                </a:highlight>
                <a:latin typeface="Courier New" panose="02070309020205020404" pitchFamily="49" charset="0"/>
              </a:rPr>
              <a:t>"Lion"</a:t>
            </a:r>
            <a:r>
              <a:rPr lang="en-CA" sz="1200" dirty="0">
                <a:solidFill>
                  <a:srgbClr val="8000FF"/>
                </a:solidFill>
                <a:highlight>
                  <a:srgbClr val="FEFCF5"/>
                </a:highlight>
                <a:latin typeface="Courier New" panose="02070309020205020404" pitchFamily="49" charset="0"/>
              </a:rPr>
              <a:t>,</a:t>
            </a:r>
            <a:r>
              <a:rPr lang="en-CA" sz="1200" dirty="0">
                <a:solidFill>
                  <a:srgbClr val="000000"/>
                </a:solidFill>
                <a:highlight>
                  <a:srgbClr val="FEFCF5"/>
                </a:highlight>
                <a:latin typeface="Courier New" panose="02070309020205020404" pitchFamily="49" charset="0"/>
              </a:rPr>
              <a:t> </a:t>
            </a:r>
            <a:r>
              <a:rPr lang="en-CA" sz="1200" dirty="0">
                <a:solidFill>
                  <a:srgbClr val="808080"/>
                </a:solidFill>
                <a:highlight>
                  <a:srgbClr val="FEFCF5"/>
                </a:highlight>
                <a:latin typeface="Courier New" panose="02070309020205020404" pitchFamily="49" charset="0"/>
              </a:rPr>
              <a:t>"Cat"</a:t>
            </a:r>
            <a:r>
              <a:rPr lang="en-CA" sz="1200" dirty="0">
                <a:solidFill>
                  <a:srgbClr val="8000FF"/>
                </a:solidFill>
                <a:highlight>
                  <a:srgbClr val="FEFCF5"/>
                </a:highlight>
                <a:latin typeface="Courier New" panose="02070309020205020404" pitchFamily="49" charset="0"/>
              </a:rPr>
              <a:t>,</a:t>
            </a:r>
            <a:r>
              <a:rPr lang="en-CA" sz="1200" dirty="0">
                <a:solidFill>
                  <a:srgbClr val="000000"/>
                </a:solidFill>
                <a:highlight>
                  <a:srgbClr val="FEFCF5"/>
                </a:highlight>
                <a:latin typeface="Courier New" panose="02070309020205020404" pitchFamily="49" charset="0"/>
              </a:rPr>
              <a:t> </a:t>
            </a:r>
            <a:r>
              <a:rPr lang="en-CA" sz="1200" dirty="0">
                <a:solidFill>
                  <a:srgbClr val="808080"/>
                </a:solidFill>
                <a:highlight>
                  <a:srgbClr val="FEFCF5"/>
                </a:highlight>
                <a:latin typeface="Courier New" panose="02070309020205020404" pitchFamily="49" charset="0"/>
              </a:rPr>
              <a:t>"Dog"</a:t>
            </a:r>
            <a:r>
              <a:rPr lang="en-CA" sz="1200" dirty="0">
                <a:solidFill>
                  <a:srgbClr val="8000FF"/>
                </a:solidFill>
                <a:highlight>
                  <a:srgbClr val="FEFCF5"/>
                </a:highlight>
                <a:latin typeface="Courier New" panose="02070309020205020404" pitchFamily="49" charset="0"/>
              </a:rPr>
              <a:t>,</a:t>
            </a:r>
            <a:r>
              <a:rPr lang="en-CA" sz="1200" dirty="0">
                <a:solidFill>
                  <a:srgbClr val="000000"/>
                </a:solidFill>
                <a:highlight>
                  <a:srgbClr val="FEFCF5"/>
                </a:highlight>
                <a:latin typeface="Courier New" panose="02070309020205020404" pitchFamily="49" charset="0"/>
              </a:rPr>
              <a:t> </a:t>
            </a:r>
            <a:r>
              <a:rPr lang="en-CA" sz="1200" dirty="0">
                <a:solidFill>
                  <a:srgbClr val="808080"/>
                </a:solidFill>
                <a:highlight>
                  <a:srgbClr val="FEFCF5"/>
                </a:highlight>
                <a:latin typeface="Courier New" panose="02070309020205020404" pitchFamily="49" charset="0"/>
              </a:rPr>
              <a:t>"Giraffe"</a:t>
            </a:r>
            <a:r>
              <a:rPr lang="en-CA" sz="1200" dirty="0">
                <a:solidFill>
                  <a:srgbClr val="8000FF"/>
                </a:solidFill>
                <a:highlight>
                  <a:srgbClr val="FEFCF5"/>
                </a:highlight>
                <a:latin typeface="Courier New" panose="02070309020205020404" pitchFamily="49" charset="0"/>
              </a:rPr>
              <a:t>,</a:t>
            </a:r>
            <a:r>
              <a:rPr lang="en-CA" sz="1200" dirty="0">
                <a:solidFill>
                  <a:srgbClr val="000000"/>
                </a:solidFill>
                <a:highlight>
                  <a:srgbClr val="FEFCF5"/>
                </a:highlight>
                <a:latin typeface="Courier New" panose="02070309020205020404" pitchFamily="49" charset="0"/>
              </a:rPr>
              <a:t> </a:t>
            </a:r>
            <a:r>
              <a:rPr lang="en-CA" sz="1200" dirty="0">
                <a:solidFill>
                  <a:srgbClr val="808080"/>
                </a:solidFill>
                <a:highlight>
                  <a:srgbClr val="FEFCF5"/>
                </a:highlight>
                <a:latin typeface="Courier New" panose="02070309020205020404" pitchFamily="49" charset="0"/>
              </a:rPr>
              <a:t>"Sloth"</a:t>
            </a:r>
            <a:r>
              <a:rPr lang="en-CA" sz="1200" dirty="0">
                <a:solidFill>
                  <a:srgbClr val="8000FF"/>
                </a:solidFill>
                <a:highlight>
                  <a:srgbClr val="FEFCF5"/>
                </a:highlight>
                <a:latin typeface="Courier New" panose="02070309020205020404" pitchFamily="49" charset="0"/>
              </a:rPr>
              <a:t>];</a:t>
            </a:r>
            <a:endParaRPr lang="en-CA" sz="1200" dirty="0">
              <a:solidFill>
                <a:srgbClr val="000000"/>
              </a:solidFill>
              <a:highlight>
                <a:srgbClr val="FEFCF5"/>
              </a:highlight>
              <a:latin typeface="Courier New" panose="02070309020205020404" pitchFamily="49" charset="0"/>
            </a:endParaRPr>
          </a:p>
          <a:p>
            <a:pPr>
              <a:lnSpc>
                <a:spcPts val="900"/>
              </a:lnSpc>
            </a:pPr>
            <a:endParaRPr lang="en-CA" sz="1200" dirty="0">
              <a:solidFill>
                <a:srgbClr val="000000"/>
              </a:solidFill>
              <a:highlight>
                <a:srgbClr val="FEFCF5"/>
              </a:highlight>
              <a:latin typeface="Courier New" panose="02070309020205020404" pitchFamily="49" charset="0"/>
            </a:endParaRPr>
          </a:p>
          <a:p>
            <a:pPr>
              <a:lnSpc>
                <a:spcPts val="900"/>
              </a:lnSpc>
            </a:pPr>
            <a:r>
              <a:rPr lang="en-CA" sz="1200" b="1" dirty="0">
                <a:solidFill>
                  <a:srgbClr val="0000FF"/>
                </a:solidFill>
                <a:highlight>
                  <a:srgbClr val="FEFCF5"/>
                </a:highlight>
                <a:latin typeface="Courier New" panose="02070309020205020404" pitchFamily="49" charset="0"/>
              </a:rPr>
              <a:t>echo</a:t>
            </a:r>
            <a:r>
              <a:rPr lang="en-CA" sz="1200" dirty="0">
                <a:solidFill>
                  <a:srgbClr val="000000"/>
                </a:solidFill>
                <a:highlight>
                  <a:srgbClr val="FEFCF5"/>
                </a:highlight>
                <a:latin typeface="Courier New" panose="02070309020205020404" pitchFamily="49" charset="0"/>
              </a:rPr>
              <a:t> </a:t>
            </a:r>
            <a:r>
              <a:rPr lang="en-CA" sz="1200" b="1" dirty="0">
                <a:solidFill>
                  <a:srgbClr val="0000FF"/>
                </a:solidFill>
                <a:highlight>
                  <a:srgbClr val="FEFCF5"/>
                </a:highlight>
                <a:latin typeface="Courier New" panose="02070309020205020404" pitchFamily="49" charset="0"/>
              </a:rPr>
              <a:t>count</a:t>
            </a:r>
            <a:r>
              <a:rPr lang="en-CA" sz="1200" dirty="0">
                <a:solidFill>
                  <a:srgbClr val="8000FF"/>
                </a:solidFill>
                <a:highlight>
                  <a:srgbClr val="FEFCF5"/>
                </a:highlight>
                <a:latin typeface="Courier New" panose="02070309020205020404" pitchFamily="49" charset="0"/>
              </a:rPr>
              <a:t>(</a:t>
            </a:r>
            <a:r>
              <a:rPr lang="en-CA" sz="1200" dirty="0">
                <a:solidFill>
                  <a:srgbClr val="000080"/>
                </a:solidFill>
                <a:highlight>
                  <a:srgbClr val="FEFCF5"/>
                </a:highlight>
                <a:latin typeface="Courier New" panose="02070309020205020404" pitchFamily="49" charset="0"/>
              </a:rPr>
              <a:t>$</a:t>
            </a:r>
            <a:r>
              <a:rPr lang="en-CA" sz="1200" dirty="0" err="1">
                <a:solidFill>
                  <a:srgbClr val="000080"/>
                </a:solidFill>
                <a:highlight>
                  <a:srgbClr val="FEFCF5"/>
                </a:highlight>
                <a:latin typeface="Courier New" panose="02070309020205020404" pitchFamily="49" charset="0"/>
              </a:rPr>
              <a:t>arrayOfAnimals</a:t>
            </a:r>
            <a:r>
              <a:rPr lang="en-CA" sz="1200" dirty="0">
                <a:solidFill>
                  <a:srgbClr val="8000FF"/>
                </a:solidFill>
                <a:highlight>
                  <a:srgbClr val="FEFCF5"/>
                </a:highlight>
                <a:latin typeface="Courier New" panose="02070309020205020404" pitchFamily="49" charset="0"/>
              </a:rPr>
              <a:t>);</a:t>
            </a:r>
            <a:endParaRPr lang="en-CA" sz="1200" dirty="0">
              <a:solidFill>
                <a:srgbClr val="000000"/>
              </a:solidFill>
              <a:highlight>
                <a:srgbClr val="FEFCF5"/>
              </a:highlight>
              <a:latin typeface="Courier New" panose="02070309020205020404" pitchFamily="49" charset="0"/>
            </a:endParaRPr>
          </a:p>
        </p:txBody>
      </p:sp>
      <p:pic>
        <p:nvPicPr>
          <p:cNvPr id="7" name="Picture 6"/>
          <p:cNvPicPr>
            <a:picLocks noChangeAspect="1"/>
          </p:cNvPicPr>
          <p:nvPr/>
        </p:nvPicPr>
        <p:blipFill>
          <a:blip r:embed="rId2"/>
          <a:stretch>
            <a:fillRect/>
          </a:stretch>
        </p:blipFill>
        <p:spPr>
          <a:xfrm>
            <a:off x="7718723" y="3669290"/>
            <a:ext cx="1190791" cy="714475"/>
          </a:xfrm>
          <a:prstGeom prst="rect">
            <a:avLst/>
          </a:prstGeom>
          <a:ln>
            <a:solidFill>
              <a:schemeClr val="accent1"/>
            </a:solidFill>
          </a:ln>
        </p:spPr>
      </p:pic>
    </p:spTree>
    <p:extLst>
      <p:ext uri="{BB962C8B-B14F-4D97-AF65-F5344CB8AC3E}">
        <p14:creationId xmlns:p14="http://schemas.microsoft.com/office/powerpoint/2010/main" val="27207653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Array Functions</a:t>
            </a:r>
          </a:p>
        </p:txBody>
      </p:sp>
      <p:sp>
        <p:nvSpPr>
          <p:cNvPr id="3" name="Content Placeholder 2"/>
          <p:cNvSpPr>
            <a:spLocks noGrp="1"/>
          </p:cNvSpPr>
          <p:nvPr>
            <p:ph idx="1"/>
          </p:nvPr>
        </p:nvSpPr>
        <p:spPr/>
        <p:txBody>
          <a:bodyPr>
            <a:normAutofit/>
          </a:bodyPr>
          <a:lstStyle/>
          <a:p>
            <a:r>
              <a:rPr lang="en-US" sz="2000" b="1" dirty="0"/>
              <a:t>reset() , current(), next(), previous() </a:t>
            </a:r>
            <a:r>
              <a:rPr lang="en-US" sz="2000" dirty="0"/>
              <a:t>and</a:t>
            </a:r>
            <a:r>
              <a:rPr lang="en-US" sz="2000" b="1" dirty="0"/>
              <a:t> end() </a:t>
            </a:r>
            <a:r>
              <a:rPr lang="en-US" sz="2000" dirty="0"/>
              <a:t>are related functions used to control iteration over an array. They all take an array as a parameter and can be used to control the location of the internal pointer of an array.</a:t>
            </a:r>
          </a:p>
        </p:txBody>
      </p:sp>
      <p:sp>
        <p:nvSpPr>
          <p:cNvPr id="4" name="Slide Number Placeholder 3"/>
          <p:cNvSpPr>
            <a:spLocks noGrp="1"/>
          </p:cNvSpPr>
          <p:nvPr>
            <p:ph type="sldNum" sz="quarter" idx="12"/>
          </p:nvPr>
        </p:nvSpPr>
        <p:spPr/>
        <p:txBody>
          <a:bodyPr/>
          <a:lstStyle/>
          <a:p>
            <a:fld id="{57BFFEA6-FD0A-418C-BE47-3DCCF1ED53BD}" type="slidenum">
              <a:rPr lang="en-US" smtClean="0"/>
              <a:t>24</a:t>
            </a:fld>
            <a:endParaRPr lang="en-US" dirty="0"/>
          </a:p>
        </p:txBody>
      </p:sp>
      <p:sp>
        <p:nvSpPr>
          <p:cNvPr id="5" name="Content Placeholder 2"/>
          <p:cNvSpPr txBox="1">
            <a:spLocks/>
          </p:cNvSpPr>
          <p:nvPr/>
        </p:nvSpPr>
        <p:spPr>
          <a:xfrm>
            <a:off x="762000" y="3535269"/>
            <a:ext cx="5900928" cy="2304216"/>
          </a:xfrm>
          <a:prstGeom prst="rect">
            <a:avLst/>
          </a:prstGeom>
          <a:solidFill>
            <a:srgbClr val="FEFCF5"/>
          </a:solidFill>
        </p:spPr>
        <p:txBody>
          <a:bodyPr vert="horz" lIns="91440" tIns="45720" rIns="91440" bIns="45720" rtlCol="0">
            <a:noAutofit/>
          </a:bodyPr>
          <a:lstStyle>
            <a:lvl1pPr marL="0" indent="0" algn="l" defTabSz="914400" rtl="0" eaLnBrk="1" latinLnBrk="0" hangingPunct="1">
              <a:lnSpc>
                <a:spcPct val="112000"/>
              </a:lnSpc>
              <a:spcBef>
                <a:spcPts val="900"/>
              </a:spcBef>
              <a:buFont typeface="Arial" panose="020B0604020202020204" pitchFamily="34" charset="0"/>
              <a:buNone/>
              <a:defRPr sz="24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Open Sans" panose="020B0606030504020204" pitchFamily="34" charset="0"/>
              <a:buChar char="–"/>
              <a:defRPr sz="20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8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Open Sans" panose="020B0606030504020204" pitchFamily="34" charset="0"/>
              <a:buChar char="–"/>
              <a:defRPr sz="16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6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a:lnSpc>
                <a:spcPts val="900"/>
              </a:lnSpc>
            </a:pPr>
            <a:r>
              <a:rPr lang="en-CA" sz="1200" dirty="0">
                <a:solidFill>
                  <a:srgbClr val="FF0000"/>
                </a:solidFill>
                <a:highlight>
                  <a:srgbClr val="FDF8E3"/>
                </a:highlight>
                <a:latin typeface="Courier New" panose="02070309020205020404" pitchFamily="49" charset="0"/>
              </a:rPr>
              <a:t>&lt;?php</a:t>
            </a:r>
            <a:endParaRPr lang="en-CA" sz="1200" dirty="0">
              <a:solidFill>
                <a:srgbClr val="000000"/>
              </a:solidFill>
              <a:highlight>
                <a:srgbClr val="FEFCF5"/>
              </a:highlight>
              <a:latin typeface="Courier New" panose="02070309020205020404" pitchFamily="49" charset="0"/>
            </a:endParaRPr>
          </a:p>
          <a:p>
            <a:pPr>
              <a:lnSpc>
                <a:spcPts val="900"/>
              </a:lnSpc>
            </a:pPr>
            <a:endParaRPr lang="en-CA" sz="1200" dirty="0">
              <a:solidFill>
                <a:srgbClr val="000000"/>
              </a:solidFill>
              <a:highlight>
                <a:srgbClr val="FEFCF5"/>
              </a:highlight>
              <a:latin typeface="Courier New" panose="02070309020205020404" pitchFamily="49" charset="0"/>
            </a:endParaRPr>
          </a:p>
          <a:p>
            <a:pPr>
              <a:lnSpc>
                <a:spcPts val="900"/>
              </a:lnSpc>
            </a:pPr>
            <a:r>
              <a:rPr lang="en-CA" sz="1200" dirty="0">
                <a:solidFill>
                  <a:srgbClr val="000080"/>
                </a:solidFill>
                <a:highlight>
                  <a:srgbClr val="FEFCF5"/>
                </a:highlight>
                <a:latin typeface="Courier New" panose="02070309020205020404" pitchFamily="49" charset="0"/>
              </a:rPr>
              <a:t>$</a:t>
            </a:r>
            <a:r>
              <a:rPr lang="en-CA" sz="1200" dirty="0" err="1">
                <a:solidFill>
                  <a:srgbClr val="000080"/>
                </a:solidFill>
                <a:highlight>
                  <a:srgbClr val="FEFCF5"/>
                </a:highlight>
                <a:latin typeface="Courier New" panose="02070309020205020404" pitchFamily="49" charset="0"/>
              </a:rPr>
              <a:t>arrayOfAnimals</a:t>
            </a:r>
            <a:r>
              <a:rPr lang="en-CA" sz="1200" dirty="0">
                <a:solidFill>
                  <a:srgbClr val="000000"/>
                </a:solidFill>
                <a:highlight>
                  <a:srgbClr val="FEFCF5"/>
                </a:highlight>
                <a:latin typeface="Courier New" panose="02070309020205020404" pitchFamily="49" charset="0"/>
              </a:rPr>
              <a:t> </a:t>
            </a:r>
            <a:r>
              <a:rPr lang="en-CA" sz="1200" dirty="0">
                <a:solidFill>
                  <a:srgbClr val="8000FF"/>
                </a:solidFill>
                <a:highlight>
                  <a:srgbClr val="FEFCF5"/>
                </a:highlight>
                <a:latin typeface="Courier New" panose="02070309020205020404" pitchFamily="49" charset="0"/>
              </a:rPr>
              <a:t>=</a:t>
            </a:r>
            <a:r>
              <a:rPr lang="en-CA" sz="1200" dirty="0">
                <a:solidFill>
                  <a:srgbClr val="000000"/>
                </a:solidFill>
                <a:highlight>
                  <a:srgbClr val="FEFCF5"/>
                </a:highlight>
                <a:latin typeface="Courier New" panose="02070309020205020404" pitchFamily="49" charset="0"/>
              </a:rPr>
              <a:t> </a:t>
            </a:r>
            <a:r>
              <a:rPr lang="en-CA" sz="1200" dirty="0">
                <a:solidFill>
                  <a:srgbClr val="8000FF"/>
                </a:solidFill>
                <a:highlight>
                  <a:srgbClr val="FEFCF5"/>
                </a:highlight>
                <a:latin typeface="Courier New" panose="02070309020205020404" pitchFamily="49" charset="0"/>
              </a:rPr>
              <a:t>[</a:t>
            </a:r>
            <a:r>
              <a:rPr lang="en-CA" sz="1200" dirty="0">
                <a:solidFill>
                  <a:srgbClr val="808080"/>
                </a:solidFill>
                <a:highlight>
                  <a:srgbClr val="FEFCF5"/>
                </a:highlight>
                <a:latin typeface="Courier New" panose="02070309020205020404" pitchFamily="49" charset="0"/>
              </a:rPr>
              <a:t>"Lion"</a:t>
            </a:r>
            <a:r>
              <a:rPr lang="en-CA" sz="1200" dirty="0">
                <a:solidFill>
                  <a:srgbClr val="8000FF"/>
                </a:solidFill>
                <a:highlight>
                  <a:srgbClr val="FEFCF5"/>
                </a:highlight>
                <a:latin typeface="Courier New" panose="02070309020205020404" pitchFamily="49" charset="0"/>
              </a:rPr>
              <a:t>,</a:t>
            </a:r>
            <a:r>
              <a:rPr lang="en-CA" sz="1200" dirty="0">
                <a:solidFill>
                  <a:srgbClr val="000000"/>
                </a:solidFill>
                <a:highlight>
                  <a:srgbClr val="FEFCF5"/>
                </a:highlight>
                <a:latin typeface="Courier New" panose="02070309020205020404" pitchFamily="49" charset="0"/>
              </a:rPr>
              <a:t> </a:t>
            </a:r>
            <a:r>
              <a:rPr lang="en-CA" sz="1200" dirty="0">
                <a:solidFill>
                  <a:srgbClr val="808080"/>
                </a:solidFill>
                <a:highlight>
                  <a:srgbClr val="FEFCF5"/>
                </a:highlight>
                <a:latin typeface="Courier New" panose="02070309020205020404" pitchFamily="49" charset="0"/>
              </a:rPr>
              <a:t>"Cat"</a:t>
            </a:r>
            <a:r>
              <a:rPr lang="en-CA" sz="1200" dirty="0">
                <a:solidFill>
                  <a:srgbClr val="8000FF"/>
                </a:solidFill>
                <a:highlight>
                  <a:srgbClr val="FEFCF5"/>
                </a:highlight>
                <a:latin typeface="Courier New" panose="02070309020205020404" pitchFamily="49" charset="0"/>
              </a:rPr>
              <a:t>,</a:t>
            </a:r>
            <a:r>
              <a:rPr lang="en-CA" sz="1200" dirty="0">
                <a:solidFill>
                  <a:srgbClr val="000000"/>
                </a:solidFill>
                <a:highlight>
                  <a:srgbClr val="FEFCF5"/>
                </a:highlight>
                <a:latin typeface="Courier New" panose="02070309020205020404" pitchFamily="49" charset="0"/>
              </a:rPr>
              <a:t> </a:t>
            </a:r>
            <a:r>
              <a:rPr lang="en-CA" sz="1200" dirty="0">
                <a:solidFill>
                  <a:srgbClr val="808080"/>
                </a:solidFill>
                <a:highlight>
                  <a:srgbClr val="FEFCF5"/>
                </a:highlight>
                <a:latin typeface="Courier New" panose="02070309020205020404" pitchFamily="49" charset="0"/>
              </a:rPr>
              <a:t>"Dog"</a:t>
            </a:r>
            <a:r>
              <a:rPr lang="en-CA" sz="1200" dirty="0">
                <a:solidFill>
                  <a:srgbClr val="8000FF"/>
                </a:solidFill>
                <a:highlight>
                  <a:srgbClr val="FEFCF5"/>
                </a:highlight>
                <a:latin typeface="Courier New" panose="02070309020205020404" pitchFamily="49" charset="0"/>
              </a:rPr>
              <a:t>,</a:t>
            </a:r>
            <a:r>
              <a:rPr lang="en-CA" sz="1200" dirty="0">
                <a:solidFill>
                  <a:srgbClr val="000000"/>
                </a:solidFill>
                <a:highlight>
                  <a:srgbClr val="FEFCF5"/>
                </a:highlight>
                <a:latin typeface="Courier New" panose="02070309020205020404" pitchFamily="49" charset="0"/>
              </a:rPr>
              <a:t> </a:t>
            </a:r>
            <a:r>
              <a:rPr lang="en-CA" sz="1200" dirty="0">
                <a:solidFill>
                  <a:srgbClr val="808080"/>
                </a:solidFill>
                <a:highlight>
                  <a:srgbClr val="FEFCF5"/>
                </a:highlight>
                <a:latin typeface="Courier New" panose="02070309020205020404" pitchFamily="49" charset="0"/>
              </a:rPr>
              <a:t>"Giraffe"</a:t>
            </a:r>
            <a:r>
              <a:rPr lang="en-CA" sz="1200" dirty="0">
                <a:solidFill>
                  <a:srgbClr val="8000FF"/>
                </a:solidFill>
                <a:highlight>
                  <a:srgbClr val="FEFCF5"/>
                </a:highlight>
                <a:latin typeface="Courier New" panose="02070309020205020404" pitchFamily="49" charset="0"/>
              </a:rPr>
              <a:t>,</a:t>
            </a:r>
            <a:r>
              <a:rPr lang="en-CA" sz="1200" dirty="0">
                <a:solidFill>
                  <a:srgbClr val="000000"/>
                </a:solidFill>
                <a:highlight>
                  <a:srgbClr val="FEFCF5"/>
                </a:highlight>
                <a:latin typeface="Courier New" panose="02070309020205020404" pitchFamily="49" charset="0"/>
              </a:rPr>
              <a:t> </a:t>
            </a:r>
            <a:r>
              <a:rPr lang="en-CA" sz="1200" dirty="0">
                <a:solidFill>
                  <a:srgbClr val="808080"/>
                </a:solidFill>
                <a:highlight>
                  <a:srgbClr val="FEFCF5"/>
                </a:highlight>
                <a:latin typeface="Courier New" panose="02070309020205020404" pitchFamily="49" charset="0"/>
              </a:rPr>
              <a:t>"Sloth"</a:t>
            </a:r>
            <a:r>
              <a:rPr lang="en-CA" sz="1200" dirty="0">
                <a:solidFill>
                  <a:srgbClr val="8000FF"/>
                </a:solidFill>
                <a:highlight>
                  <a:srgbClr val="FEFCF5"/>
                </a:highlight>
                <a:latin typeface="Courier New" panose="02070309020205020404" pitchFamily="49" charset="0"/>
              </a:rPr>
              <a:t>];</a:t>
            </a:r>
            <a:endParaRPr lang="en-CA" sz="1200" dirty="0">
              <a:solidFill>
                <a:srgbClr val="000000"/>
              </a:solidFill>
              <a:highlight>
                <a:srgbClr val="FEFCF5"/>
              </a:highlight>
              <a:latin typeface="Courier New" panose="02070309020205020404" pitchFamily="49" charset="0"/>
            </a:endParaRPr>
          </a:p>
          <a:p>
            <a:pPr>
              <a:lnSpc>
                <a:spcPts val="900"/>
              </a:lnSpc>
            </a:pPr>
            <a:endParaRPr lang="en-CA" sz="1200" dirty="0">
              <a:solidFill>
                <a:srgbClr val="000000"/>
              </a:solidFill>
              <a:highlight>
                <a:srgbClr val="FEFCF5"/>
              </a:highlight>
              <a:latin typeface="Courier New" panose="02070309020205020404" pitchFamily="49" charset="0"/>
            </a:endParaRPr>
          </a:p>
          <a:p>
            <a:pPr>
              <a:lnSpc>
                <a:spcPts val="900"/>
              </a:lnSpc>
            </a:pPr>
            <a:r>
              <a:rPr lang="en-CA" sz="1200" b="1" dirty="0">
                <a:solidFill>
                  <a:srgbClr val="0000FF"/>
                </a:solidFill>
                <a:highlight>
                  <a:srgbClr val="FEFCF5"/>
                </a:highlight>
                <a:latin typeface="Courier New" panose="02070309020205020404" pitchFamily="49" charset="0"/>
              </a:rPr>
              <a:t>reset</a:t>
            </a:r>
            <a:r>
              <a:rPr lang="en-CA" sz="1200" dirty="0">
                <a:solidFill>
                  <a:srgbClr val="8000FF"/>
                </a:solidFill>
                <a:highlight>
                  <a:srgbClr val="FEFCF5"/>
                </a:highlight>
                <a:latin typeface="Courier New" panose="02070309020205020404" pitchFamily="49" charset="0"/>
              </a:rPr>
              <a:t>(</a:t>
            </a:r>
            <a:r>
              <a:rPr lang="en-CA" sz="1200" dirty="0">
                <a:solidFill>
                  <a:srgbClr val="000080"/>
                </a:solidFill>
                <a:highlight>
                  <a:srgbClr val="FEFCF5"/>
                </a:highlight>
                <a:latin typeface="Courier New" panose="02070309020205020404" pitchFamily="49" charset="0"/>
              </a:rPr>
              <a:t>$</a:t>
            </a:r>
            <a:r>
              <a:rPr lang="en-CA" sz="1200" dirty="0" err="1">
                <a:solidFill>
                  <a:srgbClr val="000080"/>
                </a:solidFill>
                <a:highlight>
                  <a:srgbClr val="FEFCF5"/>
                </a:highlight>
                <a:latin typeface="Courier New" panose="02070309020205020404" pitchFamily="49" charset="0"/>
              </a:rPr>
              <a:t>arrayOfAnimals</a:t>
            </a:r>
            <a:r>
              <a:rPr lang="en-CA" sz="1200" dirty="0">
                <a:solidFill>
                  <a:srgbClr val="8000FF"/>
                </a:solidFill>
                <a:highlight>
                  <a:srgbClr val="FEFCF5"/>
                </a:highlight>
                <a:latin typeface="Courier New" panose="02070309020205020404" pitchFamily="49" charset="0"/>
              </a:rPr>
              <a:t>);</a:t>
            </a:r>
            <a:endParaRPr lang="en-CA" sz="1200" dirty="0">
              <a:solidFill>
                <a:srgbClr val="000000"/>
              </a:solidFill>
              <a:highlight>
                <a:srgbClr val="FEFCF5"/>
              </a:highlight>
              <a:latin typeface="Courier New" panose="02070309020205020404" pitchFamily="49" charset="0"/>
            </a:endParaRPr>
          </a:p>
          <a:p>
            <a:pPr>
              <a:lnSpc>
                <a:spcPts val="900"/>
              </a:lnSpc>
            </a:pPr>
            <a:endParaRPr lang="en-CA" sz="1200" dirty="0">
              <a:solidFill>
                <a:srgbClr val="000000"/>
              </a:solidFill>
              <a:highlight>
                <a:srgbClr val="FEFCF5"/>
              </a:highlight>
              <a:latin typeface="Courier New" panose="02070309020205020404" pitchFamily="49" charset="0"/>
            </a:endParaRPr>
          </a:p>
          <a:p>
            <a:pPr>
              <a:lnSpc>
                <a:spcPts val="900"/>
              </a:lnSpc>
            </a:pPr>
            <a:r>
              <a:rPr lang="en-CA" sz="1200" b="1" dirty="0">
                <a:solidFill>
                  <a:srgbClr val="0000FF"/>
                </a:solidFill>
                <a:highlight>
                  <a:srgbClr val="FEFCF5"/>
                </a:highlight>
                <a:latin typeface="Courier New" panose="02070309020205020404" pitchFamily="49" charset="0"/>
              </a:rPr>
              <a:t>while</a:t>
            </a:r>
            <a:r>
              <a:rPr lang="en-CA" sz="1200" dirty="0">
                <a:solidFill>
                  <a:srgbClr val="000000"/>
                </a:solidFill>
                <a:highlight>
                  <a:srgbClr val="FEFCF5"/>
                </a:highlight>
                <a:latin typeface="Courier New" panose="02070309020205020404" pitchFamily="49" charset="0"/>
              </a:rPr>
              <a:t> </a:t>
            </a:r>
            <a:r>
              <a:rPr lang="en-CA" sz="1200" dirty="0">
                <a:solidFill>
                  <a:srgbClr val="8000FF"/>
                </a:solidFill>
                <a:highlight>
                  <a:srgbClr val="FEFCF5"/>
                </a:highlight>
                <a:latin typeface="Courier New" panose="02070309020205020404" pitchFamily="49" charset="0"/>
              </a:rPr>
              <a:t>(</a:t>
            </a:r>
            <a:r>
              <a:rPr lang="en-CA" sz="1200" b="1" dirty="0">
                <a:solidFill>
                  <a:srgbClr val="0000FF"/>
                </a:solidFill>
                <a:highlight>
                  <a:srgbClr val="FEFCF5"/>
                </a:highlight>
                <a:latin typeface="Courier New" panose="02070309020205020404" pitchFamily="49" charset="0"/>
              </a:rPr>
              <a:t>current</a:t>
            </a:r>
            <a:r>
              <a:rPr lang="en-CA" sz="1200" dirty="0">
                <a:solidFill>
                  <a:srgbClr val="8000FF"/>
                </a:solidFill>
                <a:highlight>
                  <a:srgbClr val="FEFCF5"/>
                </a:highlight>
                <a:latin typeface="Courier New" panose="02070309020205020404" pitchFamily="49" charset="0"/>
              </a:rPr>
              <a:t>(</a:t>
            </a:r>
            <a:r>
              <a:rPr lang="en-CA" sz="1200" dirty="0">
                <a:solidFill>
                  <a:srgbClr val="000080"/>
                </a:solidFill>
                <a:highlight>
                  <a:srgbClr val="FEFCF5"/>
                </a:highlight>
                <a:latin typeface="Courier New" panose="02070309020205020404" pitchFamily="49" charset="0"/>
              </a:rPr>
              <a:t>$</a:t>
            </a:r>
            <a:r>
              <a:rPr lang="en-CA" sz="1200" dirty="0" err="1">
                <a:solidFill>
                  <a:srgbClr val="000080"/>
                </a:solidFill>
                <a:highlight>
                  <a:srgbClr val="FEFCF5"/>
                </a:highlight>
                <a:latin typeface="Courier New" panose="02070309020205020404" pitchFamily="49" charset="0"/>
              </a:rPr>
              <a:t>arrayOfAnimals</a:t>
            </a:r>
            <a:r>
              <a:rPr lang="en-CA" sz="1200" dirty="0">
                <a:solidFill>
                  <a:srgbClr val="8000FF"/>
                </a:solidFill>
                <a:highlight>
                  <a:srgbClr val="FEFCF5"/>
                </a:highlight>
                <a:latin typeface="Courier New" panose="02070309020205020404" pitchFamily="49" charset="0"/>
              </a:rPr>
              <a:t>))</a:t>
            </a:r>
            <a:r>
              <a:rPr lang="en-CA" sz="1200" dirty="0">
                <a:solidFill>
                  <a:srgbClr val="000000"/>
                </a:solidFill>
                <a:highlight>
                  <a:srgbClr val="FEFCF5"/>
                </a:highlight>
                <a:latin typeface="Courier New" panose="02070309020205020404" pitchFamily="49" charset="0"/>
              </a:rPr>
              <a:t> </a:t>
            </a:r>
            <a:r>
              <a:rPr lang="en-CA" sz="1200" dirty="0">
                <a:solidFill>
                  <a:srgbClr val="8000FF"/>
                </a:solidFill>
                <a:highlight>
                  <a:srgbClr val="FEFCF5"/>
                </a:highlight>
                <a:latin typeface="Courier New" panose="02070309020205020404" pitchFamily="49" charset="0"/>
              </a:rPr>
              <a:t>{</a:t>
            </a:r>
            <a:endParaRPr lang="en-CA" sz="1200" dirty="0">
              <a:solidFill>
                <a:srgbClr val="000000"/>
              </a:solidFill>
              <a:highlight>
                <a:srgbClr val="FEFCF5"/>
              </a:highlight>
              <a:latin typeface="Courier New" panose="02070309020205020404" pitchFamily="49" charset="0"/>
            </a:endParaRPr>
          </a:p>
          <a:p>
            <a:pPr>
              <a:lnSpc>
                <a:spcPts val="900"/>
              </a:lnSpc>
            </a:pPr>
            <a:r>
              <a:rPr lang="en-CA" sz="1200" dirty="0">
                <a:solidFill>
                  <a:srgbClr val="000000"/>
                </a:solidFill>
                <a:highlight>
                  <a:srgbClr val="FEFCF5"/>
                </a:highlight>
                <a:latin typeface="Courier New" panose="02070309020205020404" pitchFamily="49" charset="0"/>
              </a:rPr>
              <a:t>	</a:t>
            </a:r>
            <a:r>
              <a:rPr lang="en-CA" sz="1200" b="1" dirty="0">
                <a:solidFill>
                  <a:srgbClr val="0000FF"/>
                </a:solidFill>
                <a:highlight>
                  <a:srgbClr val="FEFCF5"/>
                </a:highlight>
                <a:latin typeface="Courier New" panose="02070309020205020404" pitchFamily="49" charset="0"/>
              </a:rPr>
              <a:t>echo</a:t>
            </a:r>
            <a:r>
              <a:rPr lang="en-CA" sz="1200" dirty="0">
                <a:solidFill>
                  <a:srgbClr val="000000"/>
                </a:solidFill>
                <a:highlight>
                  <a:srgbClr val="FEFCF5"/>
                </a:highlight>
                <a:latin typeface="Courier New" panose="02070309020205020404" pitchFamily="49" charset="0"/>
              </a:rPr>
              <a:t> </a:t>
            </a:r>
            <a:r>
              <a:rPr lang="en-CA" sz="1200" b="1" dirty="0">
                <a:solidFill>
                  <a:srgbClr val="0000FF"/>
                </a:solidFill>
                <a:highlight>
                  <a:srgbClr val="FEFCF5"/>
                </a:highlight>
                <a:latin typeface="Courier New" panose="02070309020205020404" pitchFamily="49" charset="0"/>
              </a:rPr>
              <a:t>current</a:t>
            </a:r>
            <a:r>
              <a:rPr lang="en-CA" sz="1200" dirty="0">
                <a:solidFill>
                  <a:srgbClr val="8000FF"/>
                </a:solidFill>
                <a:highlight>
                  <a:srgbClr val="FEFCF5"/>
                </a:highlight>
                <a:latin typeface="Courier New" panose="02070309020205020404" pitchFamily="49" charset="0"/>
              </a:rPr>
              <a:t>(</a:t>
            </a:r>
            <a:r>
              <a:rPr lang="en-CA" sz="1200" dirty="0">
                <a:solidFill>
                  <a:srgbClr val="000080"/>
                </a:solidFill>
                <a:highlight>
                  <a:srgbClr val="FEFCF5"/>
                </a:highlight>
                <a:latin typeface="Courier New" panose="02070309020205020404" pitchFamily="49" charset="0"/>
              </a:rPr>
              <a:t>$</a:t>
            </a:r>
            <a:r>
              <a:rPr lang="en-CA" sz="1200" dirty="0" err="1">
                <a:solidFill>
                  <a:srgbClr val="000080"/>
                </a:solidFill>
                <a:highlight>
                  <a:srgbClr val="FEFCF5"/>
                </a:highlight>
                <a:latin typeface="Courier New" panose="02070309020205020404" pitchFamily="49" charset="0"/>
              </a:rPr>
              <a:t>arrayOfAnimals</a:t>
            </a:r>
            <a:r>
              <a:rPr lang="en-CA" sz="1200" dirty="0">
                <a:solidFill>
                  <a:srgbClr val="8000FF"/>
                </a:solidFill>
                <a:highlight>
                  <a:srgbClr val="FEFCF5"/>
                </a:highlight>
                <a:latin typeface="Courier New" panose="02070309020205020404" pitchFamily="49" charset="0"/>
              </a:rPr>
              <a:t>)</a:t>
            </a:r>
            <a:r>
              <a:rPr lang="en-CA" sz="1200" dirty="0">
                <a:solidFill>
                  <a:srgbClr val="000000"/>
                </a:solidFill>
                <a:highlight>
                  <a:srgbClr val="FEFCF5"/>
                </a:highlight>
                <a:latin typeface="Courier New" panose="02070309020205020404" pitchFamily="49" charset="0"/>
              </a:rPr>
              <a:t> </a:t>
            </a:r>
            <a:r>
              <a:rPr lang="en-CA" sz="1200" dirty="0">
                <a:solidFill>
                  <a:srgbClr val="8000FF"/>
                </a:solidFill>
                <a:highlight>
                  <a:srgbClr val="FEFCF5"/>
                </a:highlight>
                <a:latin typeface="Courier New" panose="02070309020205020404" pitchFamily="49" charset="0"/>
              </a:rPr>
              <a:t>.</a:t>
            </a:r>
            <a:r>
              <a:rPr lang="en-CA" sz="1200" dirty="0">
                <a:solidFill>
                  <a:srgbClr val="000000"/>
                </a:solidFill>
                <a:highlight>
                  <a:srgbClr val="FEFCF5"/>
                </a:highlight>
                <a:latin typeface="Courier New" panose="02070309020205020404" pitchFamily="49" charset="0"/>
              </a:rPr>
              <a:t> </a:t>
            </a:r>
            <a:r>
              <a:rPr lang="en-CA" sz="1200" dirty="0">
                <a:solidFill>
                  <a:srgbClr val="808080"/>
                </a:solidFill>
                <a:highlight>
                  <a:srgbClr val="FEFCF5"/>
                </a:highlight>
                <a:latin typeface="Courier New" panose="02070309020205020404" pitchFamily="49" charset="0"/>
              </a:rPr>
              <a:t>"&lt;BR&gt;"</a:t>
            </a:r>
            <a:r>
              <a:rPr lang="en-CA" sz="1200" dirty="0">
                <a:solidFill>
                  <a:srgbClr val="8000FF"/>
                </a:solidFill>
                <a:highlight>
                  <a:srgbClr val="FEFCF5"/>
                </a:highlight>
                <a:latin typeface="Courier New" panose="02070309020205020404" pitchFamily="49" charset="0"/>
              </a:rPr>
              <a:t>;</a:t>
            </a:r>
            <a:endParaRPr lang="en-CA" sz="1200" dirty="0">
              <a:solidFill>
                <a:srgbClr val="000000"/>
              </a:solidFill>
              <a:highlight>
                <a:srgbClr val="FEFCF5"/>
              </a:highlight>
              <a:latin typeface="Courier New" panose="02070309020205020404" pitchFamily="49" charset="0"/>
            </a:endParaRPr>
          </a:p>
          <a:p>
            <a:pPr>
              <a:lnSpc>
                <a:spcPts val="900"/>
              </a:lnSpc>
            </a:pPr>
            <a:r>
              <a:rPr lang="en-CA" sz="1200" dirty="0">
                <a:solidFill>
                  <a:srgbClr val="000000"/>
                </a:solidFill>
                <a:highlight>
                  <a:srgbClr val="FEFCF5"/>
                </a:highlight>
                <a:latin typeface="Courier New" panose="02070309020205020404" pitchFamily="49" charset="0"/>
              </a:rPr>
              <a:t>	</a:t>
            </a:r>
            <a:r>
              <a:rPr lang="en-CA" sz="1200" b="1" dirty="0">
                <a:solidFill>
                  <a:srgbClr val="0000FF"/>
                </a:solidFill>
                <a:highlight>
                  <a:srgbClr val="FEFCF5"/>
                </a:highlight>
                <a:latin typeface="Courier New" panose="02070309020205020404" pitchFamily="49" charset="0"/>
              </a:rPr>
              <a:t>next</a:t>
            </a:r>
            <a:r>
              <a:rPr lang="en-CA" sz="1200" dirty="0">
                <a:solidFill>
                  <a:srgbClr val="8000FF"/>
                </a:solidFill>
                <a:highlight>
                  <a:srgbClr val="FEFCF5"/>
                </a:highlight>
                <a:latin typeface="Courier New" panose="02070309020205020404" pitchFamily="49" charset="0"/>
              </a:rPr>
              <a:t>(</a:t>
            </a:r>
            <a:r>
              <a:rPr lang="en-CA" sz="1200" dirty="0">
                <a:solidFill>
                  <a:srgbClr val="000080"/>
                </a:solidFill>
                <a:highlight>
                  <a:srgbClr val="FEFCF5"/>
                </a:highlight>
                <a:latin typeface="Courier New" panose="02070309020205020404" pitchFamily="49" charset="0"/>
              </a:rPr>
              <a:t>$</a:t>
            </a:r>
            <a:r>
              <a:rPr lang="en-CA" sz="1200" dirty="0" err="1">
                <a:solidFill>
                  <a:srgbClr val="000080"/>
                </a:solidFill>
                <a:highlight>
                  <a:srgbClr val="FEFCF5"/>
                </a:highlight>
                <a:latin typeface="Courier New" panose="02070309020205020404" pitchFamily="49" charset="0"/>
              </a:rPr>
              <a:t>arrayOfAnimals</a:t>
            </a:r>
            <a:r>
              <a:rPr lang="en-CA" sz="1200" dirty="0">
                <a:solidFill>
                  <a:srgbClr val="8000FF"/>
                </a:solidFill>
                <a:highlight>
                  <a:srgbClr val="FEFCF5"/>
                </a:highlight>
                <a:latin typeface="Courier New" panose="02070309020205020404" pitchFamily="49" charset="0"/>
              </a:rPr>
              <a:t>);</a:t>
            </a:r>
            <a:endParaRPr lang="en-CA" sz="1200" dirty="0">
              <a:solidFill>
                <a:srgbClr val="000000"/>
              </a:solidFill>
              <a:highlight>
                <a:srgbClr val="FEFCF5"/>
              </a:highlight>
              <a:latin typeface="Courier New" panose="02070309020205020404" pitchFamily="49" charset="0"/>
            </a:endParaRPr>
          </a:p>
          <a:p>
            <a:pPr>
              <a:lnSpc>
                <a:spcPts val="900"/>
              </a:lnSpc>
            </a:pPr>
            <a:r>
              <a:rPr lang="en-CA" sz="1200" dirty="0">
                <a:solidFill>
                  <a:srgbClr val="8000FF"/>
                </a:solidFill>
                <a:highlight>
                  <a:srgbClr val="FEFCF5"/>
                </a:highlight>
                <a:latin typeface="Courier New" panose="02070309020205020404" pitchFamily="49" charset="0"/>
              </a:rPr>
              <a:t>}</a:t>
            </a:r>
            <a:endParaRPr lang="en-CA" sz="1200" dirty="0">
              <a:solidFill>
                <a:srgbClr val="000000"/>
              </a:solidFill>
              <a:highlight>
                <a:srgbClr val="FEFCF5"/>
              </a:highlight>
              <a:latin typeface="Courier New" panose="02070309020205020404" pitchFamily="49" charset="0"/>
            </a:endParaRPr>
          </a:p>
        </p:txBody>
      </p:sp>
      <p:pic>
        <p:nvPicPr>
          <p:cNvPr id="6" name="Picture 5"/>
          <p:cNvPicPr>
            <a:picLocks noChangeAspect="1"/>
          </p:cNvPicPr>
          <p:nvPr/>
        </p:nvPicPr>
        <p:blipFill>
          <a:blip r:embed="rId2"/>
          <a:stretch>
            <a:fillRect/>
          </a:stretch>
        </p:blipFill>
        <p:spPr>
          <a:xfrm>
            <a:off x="7356723" y="3535269"/>
            <a:ext cx="3105583" cy="2391109"/>
          </a:xfrm>
          <a:prstGeom prst="rect">
            <a:avLst/>
          </a:prstGeom>
          <a:ln>
            <a:solidFill>
              <a:schemeClr val="accent1"/>
            </a:solidFill>
          </a:ln>
        </p:spPr>
      </p:pic>
    </p:spTree>
    <p:extLst>
      <p:ext uri="{BB962C8B-B14F-4D97-AF65-F5344CB8AC3E}">
        <p14:creationId xmlns:p14="http://schemas.microsoft.com/office/powerpoint/2010/main" val="3498643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Casting</a:t>
            </a:r>
          </a:p>
        </p:txBody>
      </p:sp>
      <p:sp>
        <p:nvSpPr>
          <p:cNvPr id="3" name="Content Placeholder 2"/>
          <p:cNvSpPr>
            <a:spLocks noGrp="1"/>
          </p:cNvSpPr>
          <p:nvPr>
            <p:ph idx="1"/>
          </p:nvPr>
        </p:nvSpPr>
        <p:spPr/>
        <p:txBody>
          <a:bodyPr>
            <a:normAutofit/>
          </a:bodyPr>
          <a:lstStyle/>
          <a:p>
            <a:r>
              <a:rPr lang="en-US" sz="2000" dirty="0"/>
              <a:t>As you know already, PHP is a loosely typed language that allows you to declare a variable and its type simply by using it. PHP will also automatically convert values from one type to another whenever required. This is called </a:t>
            </a:r>
            <a:r>
              <a:rPr lang="en-US" sz="2000" b="1" i="1" dirty="0"/>
              <a:t>implicit</a:t>
            </a:r>
            <a:r>
              <a:rPr lang="en-US" sz="2000" dirty="0"/>
              <a:t> casting.</a:t>
            </a:r>
          </a:p>
          <a:p>
            <a:r>
              <a:rPr lang="en-US" sz="2000" dirty="0"/>
              <a:t>However, at times PHP’s implicit casting may not be what you want.</a:t>
            </a:r>
          </a:p>
          <a:p>
            <a:r>
              <a:rPr lang="en-US" sz="2000" b="1" dirty="0"/>
              <a:t>Note:</a:t>
            </a:r>
            <a:r>
              <a:rPr lang="en-US" sz="2000" dirty="0"/>
              <a:t> </a:t>
            </a:r>
            <a:r>
              <a:rPr lang="en-US" sz="2000" b="1" dirty="0"/>
              <a:t>$a</a:t>
            </a:r>
            <a:r>
              <a:rPr lang="en-US" sz="2000" dirty="0"/>
              <a:t> &amp; </a:t>
            </a:r>
            <a:r>
              <a:rPr lang="en-US" sz="2000" b="1" dirty="0"/>
              <a:t>$b</a:t>
            </a:r>
            <a:r>
              <a:rPr lang="en-US" sz="2000" dirty="0"/>
              <a:t> are integers. By default, PHP converts the output to floating point so it can give the most precise value (4.666…)</a:t>
            </a:r>
          </a:p>
        </p:txBody>
      </p:sp>
      <p:sp>
        <p:nvSpPr>
          <p:cNvPr id="4" name="Slide Number Placeholder 3"/>
          <p:cNvSpPr>
            <a:spLocks noGrp="1"/>
          </p:cNvSpPr>
          <p:nvPr>
            <p:ph type="sldNum" sz="quarter" idx="12"/>
          </p:nvPr>
        </p:nvSpPr>
        <p:spPr/>
        <p:txBody>
          <a:bodyPr/>
          <a:lstStyle/>
          <a:p>
            <a:fld id="{57BFFEA6-FD0A-418C-BE47-3DCCF1ED53BD}" type="slidenum">
              <a:rPr lang="en-US" smtClean="0"/>
              <a:pPr/>
              <a:t>25</a:t>
            </a:fld>
            <a:endParaRPr lang="en-US" dirty="0"/>
          </a:p>
        </p:txBody>
      </p:sp>
      <p:sp>
        <p:nvSpPr>
          <p:cNvPr id="5" name="Content Placeholder 2"/>
          <p:cNvSpPr txBox="1">
            <a:spLocks/>
          </p:cNvSpPr>
          <p:nvPr/>
        </p:nvSpPr>
        <p:spPr>
          <a:xfrm>
            <a:off x="1173543" y="4011827"/>
            <a:ext cx="3291365" cy="2073194"/>
          </a:xfrm>
          <a:prstGeom prst="rect">
            <a:avLst/>
          </a:prstGeom>
          <a:solidFill>
            <a:srgbClr val="FEFCF5"/>
          </a:solidFill>
        </p:spPr>
        <p:txBody>
          <a:bodyPr vert="horz" lIns="91440" tIns="45720" rIns="91440" bIns="45720" rtlCol="0">
            <a:noAutofit/>
          </a:bodyPr>
          <a:lstStyle>
            <a:lvl1pPr marL="0" indent="0" algn="l" defTabSz="914400" rtl="0" eaLnBrk="1" latinLnBrk="0" hangingPunct="1">
              <a:lnSpc>
                <a:spcPct val="112000"/>
              </a:lnSpc>
              <a:spcBef>
                <a:spcPts val="900"/>
              </a:spcBef>
              <a:buFont typeface="Arial" panose="020B0604020202020204" pitchFamily="34" charset="0"/>
              <a:buNone/>
              <a:defRPr sz="24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Open Sans" panose="020B0606030504020204" pitchFamily="34" charset="0"/>
              <a:buChar char="–"/>
              <a:defRPr sz="20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8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Open Sans" panose="020B0606030504020204" pitchFamily="34" charset="0"/>
              <a:buChar char="–"/>
              <a:defRPr sz="16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6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a:lnSpc>
                <a:spcPts val="900"/>
              </a:lnSpc>
            </a:pPr>
            <a:r>
              <a:rPr lang="en-US" sz="1400" dirty="0">
                <a:solidFill>
                  <a:srgbClr val="FF0000"/>
                </a:solidFill>
                <a:highlight>
                  <a:srgbClr val="FDF8E3"/>
                </a:highlight>
                <a:latin typeface="Courier New" panose="02070309020205020404" pitchFamily="49" charset="0"/>
              </a:rPr>
              <a:t>&lt;?</a:t>
            </a:r>
            <a:r>
              <a:rPr lang="en-US" sz="1400" dirty="0" err="1">
                <a:solidFill>
                  <a:srgbClr val="FF0000"/>
                </a:solidFill>
                <a:highlight>
                  <a:srgbClr val="FDF8E3"/>
                </a:highlight>
                <a:latin typeface="Courier New" panose="02070309020205020404" pitchFamily="49" charset="0"/>
              </a:rPr>
              <a:t>php</a:t>
            </a:r>
            <a:endParaRPr lang="en-US" sz="1400" dirty="0">
              <a:solidFill>
                <a:srgbClr val="000000"/>
              </a:solidFill>
              <a:highlight>
                <a:srgbClr val="FEFCF5"/>
              </a:highlight>
              <a:latin typeface="Courier New" panose="02070309020205020404" pitchFamily="49" charset="0"/>
            </a:endParaRPr>
          </a:p>
          <a:p>
            <a:pPr>
              <a:lnSpc>
                <a:spcPts val="900"/>
              </a:lnSpc>
            </a:pPr>
            <a:endParaRPr lang="en-US" sz="1400" dirty="0">
              <a:solidFill>
                <a:srgbClr val="000000"/>
              </a:solidFill>
              <a:highlight>
                <a:srgbClr val="FEFCF5"/>
              </a:highlight>
              <a:latin typeface="Courier New" panose="02070309020205020404" pitchFamily="49" charset="0"/>
            </a:endParaRPr>
          </a:p>
          <a:p>
            <a:pPr>
              <a:lnSpc>
                <a:spcPts val="900"/>
              </a:lnSpc>
            </a:pPr>
            <a:r>
              <a:rPr lang="en-US" sz="1400" dirty="0">
                <a:solidFill>
                  <a:srgbClr val="000080"/>
                </a:solidFill>
                <a:highlight>
                  <a:srgbClr val="FEFCF5"/>
                </a:highlight>
                <a:latin typeface="Courier New" panose="02070309020205020404" pitchFamily="49" charset="0"/>
              </a:rPr>
              <a:t>$a</a:t>
            </a:r>
            <a:r>
              <a:rPr lang="en-US" sz="1400" dirty="0">
                <a:solidFill>
                  <a:srgbClr val="000000"/>
                </a:solidFill>
                <a:highlight>
                  <a:srgbClr val="FEFCF5"/>
                </a:highlight>
                <a:latin typeface="Courier New" panose="02070309020205020404" pitchFamily="49" charset="0"/>
              </a:rPr>
              <a:t> </a:t>
            </a:r>
            <a:r>
              <a:rPr lang="en-US" sz="1400" dirty="0">
                <a:solidFill>
                  <a:srgbClr val="8000FF"/>
                </a:solidFill>
                <a:highlight>
                  <a:srgbClr val="FEFCF5"/>
                </a:highlight>
                <a:latin typeface="Courier New" panose="02070309020205020404" pitchFamily="49" charset="0"/>
              </a:rPr>
              <a:t>=</a:t>
            </a:r>
            <a:r>
              <a:rPr lang="en-US" sz="1400" dirty="0">
                <a:solidFill>
                  <a:srgbClr val="000000"/>
                </a:solidFill>
                <a:highlight>
                  <a:srgbClr val="FEFCF5"/>
                </a:highlight>
                <a:latin typeface="Courier New" panose="02070309020205020404" pitchFamily="49" charset="0"/>
              </a:rPr>
              <a:t> </a:t>
            </a:r>
            <a:r>
              <a:rPr lang="en-US" sz="1400" dirty="0">
                <a:solidFill>
                  <a:srgbClr val="FF8000"/>
                </a:solidFill>
                <a:highlight>
                  <a:srgbClr val="FEFCF5"/>
                </a:highlight>
                <a:latin typeface="Courier New" panose="02070309020205020404" pitchFamily="49" charset="0"/>
              </a:rPr>
              <a:t>9</a:t>
            </a:r>
            <a:r>
              <a:rPr lang="en-US" sz="1400" dirty="0">
                <a:solidFill>
                  <a:srgbClr val="8000FF"/>
                </a:solidFill>
                <a:highlight>
                  <a:srgbClr val="FEFCF5"/>
                </a:highlight>
                <a:latin typeface="Courier New" panose="02070309020205020404" pitchFamily="49" charset="0"/>
              </a:rPr>
              <a:t>;</a:t>
            </a:r>
            <a:endParaRPr lang="en-US" sz="1400" dirty="0">
              <a:solidFill>
                <a:srgbClr val="000000"/>
              </a:solidFill>
              <a:highlight>
                <a:srgbClr val="FEFCF5"/>
              </a:highlight>
              <a:latin typeface="Courier New" panose="02070309020205020404" pitchFamily="49" charset="0"/>
            </a:endParaRPr>
          </a:p>
          <a:p>
            <a:pPr>
              <a:lnSpc>
                <a:spcPts val="900"/>
              </a:lnSpc>
            </a:pPr>
            <a:r>
              <a:rPr lang="en-US" sz="1400" dirty="0">
                <a:solidFill>
                  <a:srgbClr val="000080"/>
                </a:solidFill>
                <a:highlight>
                  <a:srgbClr val="FEFCF5"/>
                </a:highlight>
                <a:latin typeface="Courier New" panose="02070309020205020404" pitchFamily="49" charset="0"/>
              </a:rPr>
              <a:t>$b</a:t>
            </a:r>
            <a:r>
              <a:rPr lang="en-US" sz="1400" dirty="0">
                <a:solidFill>
                  <a:srgbClr val="000000"/>
                </a:solidFill>
                <a:highlight>
                  <a:srgbClr val="FEFCF5"/>
                </a:highlight>
                <a:latin typeface="Courier New" panose="02070309020205020404" pitchFamily="49" charset="0"/>
              </a:rPr>
              <a:t> </a:t>
            </a:r>
            <a:r>
              <a:rPr lang="en-US" sz="1400" dirty="0">
                <a:solidFill>
                  <a:srgbClr val="8000FF"/>
                </a:solidFill>
                <a:highlight>
                  <a:srgbClr val="FEFCF5"/>
                </a:highlight>
                <a:latin typeface="Courier New" panose="02070309020205020404" pitchFamily="49" charset="0"/>
              </a:rPr>
              <a:t>=</a:t>
            </a:r>
            <a:r>
              <a:rPr lang="en-US" sz="1400" dirty="0">
                <a:solidFill>
                  <a:srgbClr val="000000"/>
                </a:solidFill>
                <a:highlight>
                  <a:srgbClr val="FEFCF5"/>
                </a:highlight>
                <a:latin typeface="Courier New" panose="02070309020205020404" pitchFamily="49" charset="0"/>
              </a:rPr>
              <a:t> </a:t>
            </a:r>
            <a:r>
              <a:rPr lang="en-US" sz="1400" dirty="0">
                <a:solidFill>
                  <a:srgbClr val="FF8000"/>
                </a:solidFill>
                <a:highlight>
                  <a:srgbClr val="FEFCF5"/>
                </a:highlight>
                <a:latin typeface="Courier New" panose="02070309020205020404" pitchFamily="49" charset="0"/>
              </a:rPr>
              <a:t>4</a:t>
            </a:r>
            <a:r>
              <a:rPr lang="en-US" sz="1400" dirty="0">
                <a:solidFill>
                  <a:srgbClr val="8000FF"/>
                </a:solidFill>
                <a:highlight>
                  <a:srgbClr val="FEFCF5"/>
                </a:highlight>
                <a:latin typeface="Courier New" panose="02070309020205020404" pitchFamily="49" charset="0"/>
              </a:rPr>
              <a:t>;</a:t>
            </a:r>
            <a:endParaRPr lang="en-US" sz="1400" dirty="0">
              <a:solidFill>
                <a:srgbClr val="000000"/>
              </a:solidFill>
              <a:highlight>
                <a:srgbClr val="FEFCF5"/>
              </a:highlight>
              <a:latin typeface="Courier New" panose="02070309020205020404" pitchFamily="49" charset="0"/>
            </a:endParaRPr>
          </a:p>
          <a:p>
            <a:pPr>
              <a:lnSpc>
                <a:spcPts val="900"/>
              </a:lnSpc>
            </a:pPr>
            <a:r>
              <a:rPr lang="en-US" sz="1400" dirty="0">
                <a:solidFill>
                  <a:srgbClr val="000080"/>
                </a:solidFill>
                <a:highlight>
                  <a:srgbClr val="FEFCF5"/>
                </a:highlight>
                <a:latin typeface="Courier New" panose="02070309020205020404" pitchFamily="49" charset="0"/>
              </a:rPr>
              <a:t>$c</a:t>
            </a:r>
            <a:r>
              <a:rPr lang="en-US" sz="1400" dirty="0">
                <a:solidFill>
                  <a:srgbClr val="000000"/>
                </a:solidFill>
                <a:highlight>
                  <a:srgbClr val="FEFCF5"/>
                </a:highlight>
                <a:latin typeface="Courier New" panose="02070309020205020404" pitchFamily="49" charset="0"/>
              </a:rPr>
              <a:t> </a:t>
            </a:r>
            <a:r>
              <a:rPr lang="en-US" sz="1400" dirty="0">
                <a:solidFill>
                  <a:srgbClr val="8000FF"/>
                </a:solidFill>
                <a:highlight>
                  <a:srgbClr val="FEFCF5"/>
                </a:highlight>
                <a:latin typeface="Courier New" panose="02070309020205020404" pitchFamily="49" charset="0"/>
              </a:rPr>
              <a:t>=</a:t>
            </a:r>
            <a:r>
              <a:rPr lang="en-US" sz="1400" dirty="0">
                <a:solidFill>
                  <a:srgbClr val="000000"/>
                </a:solidFill>
                <a:highlight>
                  <a:srgbClr val="FEFCF5"/>
                </a:highlight>
                <a:latin typeface="Courier New" panose="02070309020205020404" pitchFamily="49" charset="0"/>
              </a:rPr>
              <a:t> </a:t>
            </a:r>
            <a:r>
              <a:rPr lang="en-US" sz="1400" dirty="0">
                <a:solidFill>
                  <a:srgbClr val="000080"/>
                </a:solidFill>
                <a:highlight>
                  <a:srgbClr val="FEFCF5"/>
                </a:highlight>
                <a:latin typeface="Courier New" panose="02070309020205020404" pitchFamily="49" charset="0"/>
              </a:rPr>
              <a:t>$a</a:t>
            </a:r>
            <a:r>
              <a:rPr lang="en-US" sz="1400" dirty="0">
                <a:solidFill>
                  <a:srgbClr val="000000"/>
                </a:solidFill>
                <a:highlight>
                  <a:srgbClr val="FEFCF5"/>
                </a:highlight>
                <a:latin typeface="Courier New" panose="02070309020205020404" pitchFamily="49" charset="0"/>
              </a:rPr>
              <a:t> </a:t>
            </a:r>
            <a:r>
              <a:rPr lang="en-US" sz="1400" dirty="0">
                <a:solidFill>
                  <a:srgbClr val="8000FF"/>
                </a:solidFill>
                <a:highlight>
                  <a:srgbClr val="FEFCF5"/>
                </a:highlight>
                <a:latin typeface="Courier New" panose="02070309020205020404" pitchFamily="49" charset="0"/>
              </a:rPr>
              <a:t>/</a:t>
            </a:r>
            <a:r>
              <a:rPr lang="en-US" sz="1400" dirty="0">
                <a:solidFill>
                  <a:srgbClr val="000000"/>
                </a:solidFill>
                <a:highlight>
                  <a:srgbClr val="FEFCF5"/>
                </a:highlight>
                <a:latin typeface="Courier New" panose="02070309020205020404" pitchFamily="49" charset="0"/>
              </a:rPr>
              <a:t> </a:t>
            </a:r>
            <a:r>
              <a:rPr lang="en-US" sz="1400" dirty="0">
                <a:solidFill>
                  <a:srgbClr val="000080"/>
                </a:solidFill>
                <a:highlight>
                  <a:srgbClr val="FEFCF5"/>
                </a:highlight>
                <a:latin typeface="Courier New" panose="02070309020205020404" pitchFamily="49" charset="0"/>
              </a:rPr>
              <a:t>$b</a:t>
            </a:r>
            <a:r>
              <a:rPr lang="en-US" sz="1400" dirty="0">
                <a:solidFill>
                  <a:srgbClr val="8000FF"/>
                </a:solidFill>
                <a:highlight>
                  <a:srgbClr val="FEFCF5"/>
                </a:highlight>
                <a:latin typeface="Courier New" panose="02070309020205020404" pitchFamily="49" charset="0"/>
              </a:rPr>
              <a:t>;</a:t>
            </a:r>
            <a:endParaRPr lang="en-US" sz="1400" dirty="0">
              <a:solidFill>
                <a:srgbClr val="000000"/>
              </a:solidFill>
              <a:highlight>
                <a:srgbClr val="FEFCF5"/>
              </a:highlight>
              <a:latin typeface="Courier New" panose="02070309020205020404" pitchFamily="49" charset="0"/>
            </a:endParaRPr>
          </a:p>
          <a:p>
            <a:pPr>
              <a:lnSpc>
                <a:spcPts val="900"/>
              </a:lnSpc>
            </a:pPr>
            <a:endParaRPr lang="en-US" sz="1400" dirty="0">
              <a:solidFill>
                <a:srgbClr val="000000"/>
              </a:solidFill>
              <a:highlight>
                <a:srgbClr val="FEFCF5"/>
              </a:highlight>
              <a:latin typeface="Courier New" panose="02070309020205020404" pitchFamily="49" charset="0"/>
            </a:endParaRPr>
          </a:p>
          <a:p>
            <a:pPr>
              <a:lnSpc>
                <a:spcPts val="900"/>
              </a:lnSpc>
            </a:pPr>
            <a:r>
              <a:rPr lang="en-US" sz="1400" b="1" dirty="0">
                <a:solidFill>
                  <a:srgbClr val="0000FF"/>
                </a:solidFill>
                <a:highlight>
                  <a:srgbClr val="FEFCF5"/>
                </a:highlight>
                <a:latin typeface="Courier New" panose="02070309020205020404" pitchFamily="49" charset="0"/>
              </a:rPr>
              <a:t>echo</a:t>
            </a:r>
            <a:r>
              <a:rPr lang="en-US" sz="1400" dirty="0">
                <a:solidFill>
                  <a:srgbClr val="000000"/>
                </a:solidFill>
                <a:highlight>
                  <a:srgbClr val="FEFCF5"/>
                </a:highlight>
                <a:latin typeface="Courier New" panose="02070309020205020404" pitchFamily="49" charset="0"/>
              </a:rPr>
              <a:t> </a:t>
            </a:r>
            <a:r>
              <a:rPr lang="en-US" sz="1400" dirty="0">
                <a:solidFill>
                  <a:srgbClr val="000080"/>
                </a:solidFill>
                <a:highlight>
                  <a:srgbClr val="FEFCF5"/>
                </a:highlight>
                <a:latin typeface="Courier New" panose="02070309020205020404" pitchFamily="49" charset="0"/>
              </a:rPr>
              <a:t>$c</a:t>
            </a:r>
            <a:r>
              <a:rPr lang="en-US" sz="1400" dirty="0">
                <a:solidFill>
                  <a:srgbClr val="8000FF"/>
                </a:solidFill>
                <a:highlight>
                  <a:srgbClr val="FEFCF5"/>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rotWithShape="1">
          <a:blip r:embed="rId2"/>
          <a:srcRect r="16473"/>
          <a:stretch/>
        </p:blipFill>
        <p:spPr>
          <a:xfrm>
            <a:off x="7160144" y="4855012"/>
            <a:ext cx="1710759" cy="752580"/>
          </a:xfrm>
          <a:prstGeom prst="rect">
            <a:avLst/>
          </a:prstGeom>
          <a:ln>
            <a:solidFill>
              <a:schemeClr val="tx1"/>
            </a:solidFill>
          </a:ln>
        </p:spPr>
      </p:pic>
      <p:sp>
        <p:nvSpPr>
          <p:cNvPr id="7" name="TextBox 6"/>
          <p:cNvSpPr txBox="1"/>
          <p:nvPr/>
        </p:nvSpPr>
        <p:spPr>
          <a:xfrm>
            <a:off x="7160144" y="4485680"/>
            <a:ext cx="1710759" cy="369332"/>
          </a:xfrm>
          <a:prstGeom prst="rect">
            <a:avLst/>
          </a:prstGeom>
          <a:noFill/>
        </p:spPr>
        <p:txBody>
          <a:bodyPr wrap="square" rtlCol="0">
            <a:spAutoFit/>
          </a:bodyPr>
          <a:lstStyle/>
          <a:p>
            <a:pPr algn="ctr"/>
            <a:r>
              <a:rPr lang="en-US" b="1" dirty="0">
                <a:solidFill>
                  <a:srgbClr val="FF0000"/>
                </a:solidFill>
              </a:rPr>
              <a:t>Output:</a:t>
            </a:r>
          </a:p>
        </p:txBody>
      </p:sp>
    </p:spTree>
    <p:extLst>
      <p:ext uri="{BB962C8B-B14F-4D97-AF65-F5344CB8AC3E}">
        <p14:creationId xmlns:p14="http://schemas.microsoft.com/office/powerpoint/2010/main" val="416884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Casting</a:t>
            </a:r>
          </a:p>
        </p:txBody>
      </p:sp>
      <p:sp>
        <p:nvSpPr>
          <p:cNvPr id="3" name="Content Placeholder 2"/>
          <p:cNvSpPr>
            <a:spLocks noGrp="1"/>
          </p:cNvSpPr>
          <p:nvPr>
            <p:ph idx="1"/>
          </p:nvPr>
        </p:nvSpPr>
        <p:spPr>
          <a:xfrm>
            <a:off x="762000" y="1387929"/>
            <a:ext cx="7376633" cy="4584788"/>
          </a:xfrm>
        </p:spPr>
        <p:txBody>
          <a:bodyPr>
            <a:normAutofit/>
          </a:bodyPr>
          <a:lstStyle/>
          <a:p>
            <a:r>
              <a:rPr lang="en-US" sz="2000" dirty="0"/>
              <a:t>What if we had wanted </a:t>
            </a:r>
            <a:r>
              <a:rPr lang="en-US" sz="2000" b="1" dirty="0"/>
              <a:t>$c</a:t>
            </a:r>
            <a:r>
              <a:rPr lang="en-US" sz="2000" dirty="0"/>
              <a:t> to be an integer instead? There are various ways in which we could achieve this, one of which is to force the result of </a:t>
            </a:r>
            <a:r>
              <a:rPr lang="en-US" sz="2000" b="1" dirty="0"/>
              <a:t>$a/$b</a:t>
            </a:r>
            <a:r>
              <a:rPr lang="en-US" sz="2000" dirty="0"/>
              <a:t> to be cast to an integer value using the integer cast type </a:t>
            </a:r>
            <a:r>
              <a:rPr lang="en-US" sz="2000" b="1" dirty="0"/>
              <a:t>(</a:t>
            </a:r>
            <a:r>
              <a:rPr lang="en-US" sz="2000" b="1" dirty="0" err="1"/>
              <a:t>int</a:t>
            </a:r>
            <a:r>
              <a:rPr lang="en-US" sz="2000" b="1" dirty="0"/>
              <a:t>)</a:t>
            </a:r>
            <a:r>
              <a:rPr lang="en-US" sz="2000" dirty="0"/>
              <a:t>.</a:t>
            </a:r>
          </a:p>
          <a:p>
            <a:endParaRPr lang="en-US" sz="2000" dirty="0"/>
          </a:p>
          <a:p>
            <a:r>
              <a:rPr lang="en-US" sz="2000" dirty="0"/>
              <a:t>This is called </a:t>
            </a:r>
            <a:r>
              <a:rPr lang="en-US" sz="2000" b="1" i="1" dirty="0"/>
              <a:t>explicit</a:t>
            </a:r>
            <a:r>
              <a:rPr lang="en-US" sz="2000" i="1" dirty="0"/>
              <a:t> </a:t>
            </a:r>
            <a:r>
              <a:rPr lang="en-US" sz="2000" dirty="0"/>
              <a:t>casting. Note that in order to ensure that the value of the entire expression is cast to an integer, we place the expression within parentheses. Otherwise, only the variable </a:t>
            </a:r>
            <a:r>
              <a:rPr lang="en-US" sz="2000" b="1" dirty="0"/>
              <a:t>$a</a:t>
            </a:r>
            <a:r>
              <a:rPr lang="en-US" sz="2000" dirty="0"/>
              <a:t> would have been cast to an integer—a pointless exercise, as the division by $b would still have returned a floating-point number.</a:t>
            </a:r>
          </a:p>
        </p:txBody>
      </p:sp>
      <p:sp>
        <p:nvSpPr>
          <p:cNvPr id="4" name="Slide Number Placeholder 3"/>
          <p:cNvSpPr>
            <a:spLocks noGrp="1"/>
          </p:cNvSpPr>
          <p:nvPr>
            <p:ph type="sldNum" sz="quarter" idx="12"/>
          </p:nvPr>
        </p:nvSpPr>
        <p:spPr/>
        <p:txBody>
          <a:bodyPr/>
          <a:lstStyle/>
          <a:p>
            <a:fld id="{57BFFEA6-FD0A-418C-BE47-3DCCF1ED53BD}" type="slidenum">
              <a:rPr lang="en-US" smtClean="0"/>
              <a:pPr/>
              <a:t>26</a:t>
            </a:fld>
            <a:endParaRPr lang="en-US" dirty="0"/>
          </a:p>
        </p:txBody>
      </p:sp>
      <p:sp>
        <p:nvSpPr>
          <p:cNvPr id="5" name="Content Placeholder 2"/>
          <p:cNvSpPr txBox="1">
            <a:spLocks/>
          </p:cNvSpPr>
          <p:nvPr/>
        </p:nvSpPr>
        <p:spPr>
          <a:xfrm>
            <a:off x="8138633" y="2183027"/>
            <a:ext cx="3291365" cy="2257168"/>
          </a:xfrm>
          <a:prstGeom prst="rect">
            <a:avLst/>
          </a:prstGeom>
          <a:solidFill>
            <a:srgbClr val="FEFCF5"/>
          </a:solidFill>
        </p:spPr>
        <p:txBody>
          <a:bodyPr vert="horz" lIns="91440" tIns="45720" rIns="91440" bIns="45720" rtlCol="0">
            <a:noAutofit/>
          </a:bodyPr>
          <a:lstStyle>
            <a:lvl1pPr marL="0" indent="0" algn="l" defTabSz="914400" rtl="0" eaLnBrk="1" latinLnBrk="0" hangingPunct="1">
              <a:lnSpc>
                <a:spcPct val="112000"/>
              </a:lnSpc>
              <a:spcBef>
                <a:spcPts val="900"/>
              </a:spcBef>
              <a:buFont typeface="Arial" panose="020B0604020202020204" pitchFamily="34" charset="0"/>
              <a:buNone/>
              <a:defRPr sz="24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Open Sans" panose="020B0606030504020204" pitchFamily="34" charset="0"/>
              <a:buChar char="–"/>
              <a:defRPr sz="20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8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Open Sans" panose="020B0606030504020204" pitchFamily="34" charset="0"/>
              <a:buChar char="–"/>
              <a:defRPr sz="16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6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US" sz="1400" dirty="0">
                <a:solidFill>
                  <a:srgbClr val="FF0000"/>
                </a:solidFill>
                <a:highlight>
                  <a:srgbClr val="FDF8E3"/>
                </a:highlight>
                <a:latin typeface="Courier New" panose="02070309020205020404" pitchFamily="49" charset="0"/>
              </a:rPr>
              <a:t>&lt;?</a:t>
            </a:r>
            <a:r>
              <a:rPr lang="en-US" sz="1400" dirty="0" err="1">
                <a:solidFill>
                  <a:srgbClr val="FF0000"/>
                </a:solidFill>
                <a:highlight>
                  <a:srgbClr val="FDF8E3"/>
                </a:highlight>
                <a:latin typeface="Courier New" panose="02070309020205020404" pitchFamily="49" charset="0"/>
              </a:rPr>
              <a:t>php</a:t>
            </a:r>
            <a:endParaRPr lang="en-US" sz="1400" dirty="0">
              <a:solidFill>
                <a:srgbClr val="000000"/>
              </a:solidFill>
              <a:highlight>
                <a:srgbClr val="FEFCF5"/>
              </a:highlight>
              <a:latin typeface="Courier New" panose="02070309020205020404" pitchFamily="49" charset="0"/>
            </a:endParaRPr>
          </a:p>
          <a:p>
            <a:endParaRPr lang="en-US" sz="1400" dirty="0">
              <a:solidFill>
                <a:srgbClr val="000000"/>
              </a:solidFill>
              <a:highlight>
                <a:srgbClr val="FEFCF5"/>
              </a:highlight>
              <a:latin typeface="Courier New" panose="02070309020205020404" pitchFamily="49" charset="0"/>
            </a:endParaRPr>
          </a:p>
          <a:p>
            <a:r>
              <a:rPr lang="en-US" sz="1400" dirty="0">
                <a:solidFill>
                  <a:srgbClr val="000080"/>
                </a:solidFill>
                <a:highlight>
                  <a:srgbClr val="FEFCF5"/>
                </a:highlight>
                <a:latin typeface="Courier New" panose="02070309020205020404" pitchFamily="49" charset="0"/>
              </a:rPr>
              <a:t>$a</a:t>
            </a:r>
            <a:r>
              <a:rPr lang="en-US" sz="1400" dirty="0">
                <a:solidFill>
                  <a:srgbClr val="000000"/>
                </a:solidFill>
                <a:highlight>
                  <a:srgbClr val="FEFCF5"/>
                </a:highlight>
                <a:latin typeface="Courier New" panose="02070309020205020404" pitchFamily="49" charset="0"/>
              </a:rPr>
              <a:t> </a:t>
            </a:r>
            <a:r>
              <a:rPr lang="en-US" sz="1400" dirty="0">
                <a:solidFill>
                  <a:srgbClr val="8000FF"/>
                </a:solidFill>
                <a:highlight>
                  <a:srgbClr val="FEFCF5"/>
                </a:highlight>
                <a:latin typeface="Courier New" panose="02070309020205020404" pitchFamily="49" charset="0"/>
              </a:rPr>
              <a:t>=</a:t>
            </a:r>
            <a:r>
              <a:rPr lang="en-US" sz="1400" dirty="0">
                <a:solidFill>
                  <a:srgbClr val="000000"/>
                </a:solidFill>
                <a:highlight>
                  <a:srgbClr val="FEFCF5"/>
                </a:highlight>
                <a:latin typeface="Courier New" panose="02070309020205020404" pitchFamily="49" charset="0"/>
              </a:rPr>
              <a:t> </a:t>
            </a:r>
            <a:r>
              <a:rPr lang="en-US" sz="1400" dirty="0">
                <a:solidFill>
                  <a:srgbClr val="FF8000"/>
                </a:solidFill>
                <a:highlight>
                  <a:srgbClr val="FEFCF5"/>
                </a:highlight>
                <a:latin typeface="Courier New" panose="02070309020205020404" pitchFamily="49" charset="0"/>
              </a:rPr>
              <a:t>56</a:t>
            </a:r>
            <a:r>
              <a:rPr lang="en-US" sz="1400" dirty="0">
                <a:solidFill>
                  <a:srgbClr val="8000FF"/>
                </a:solidFill>
                <a:highlight>
                  <a:srgbClr val="FEFCF5"/>
                </a:highlight>
                <a:latin typeface="Courier New" panose="02070309020205020404" pitchFamily="49" charset="0"/>
              </a:rPr>
              <a:t>;</a:t>
            </a:r>
            <a:endParaRPr lang="en-US" sz="1400" dirty="0">
              <a:solidFill>
                <a:srgbClr val="000000"/>
              </a:solidFill>
              <a:highlight>
                <a:srgbClr val="FEFCF5"/>
              </a:highlight>
              <a:latin typeface="Courier New" panose="02070309020205020404" pitchFamily="49" charset="0"/>
            </a:endParaRPr>
          </a:p>
          <a:p>
            <a:r>
              <a:rPr lang="en-US" sz="1400" dirty="0">
                <a:solidFill>
                  <a:srgbClr val="000080"/>
                </a:solidFill>
                <a:highlight>
                  <a:srgbClr val="FEFCF5"/>
                </a:highlight>
                <a:latin typeface="Courier New" panose="02070309020205020404" pitchFamily="49" charset="0"/>
              </a:rPr>
              <a:t>$b</a:t>
            </a:r>
            <a:r>
              <a:rPr lang="en-US" sz="1400" dirty="0">
                <a:solidFill>
                  <a:srgbClr val="000000"/>
                </a:solidFill>
                <a:highlight>
                  <a:srgbClr val="FEFCF5"/>
                </a:highlight>
                <a:latin typeface="Courier New" panose="02070309020205020404" pitchFamily="49" charset="0"/>
              </a:rPr>
              <a:t> </a:t>
            </a:r>
            <a:r>
              <a:rPr lang="en-US" sz="1400" dirty="0">
                <a:solidFill>
                  <a:srgbClr val="8000FF"/>
                </a:solidFill>
                <a:highlight>
                  <a:srgbClr val="FEFCF5"/>
                </a:highlight>
                <a:latin typeface="Courier New" panose="02070309020205020404" pitchFamily="49" charset="0"/>
              </a:rPr>
              <a:t>=</a:t>
            </a:r>
            <a:r>
              <a:rPr lang="en-US" sz="1400" dirty="0">
                <a:solidFill>
                  <a:srgbClr val="000000"/>
                </a:solidFill>
                <a:highlight>
                  <a:srgbClr val="FEFCF5"/>
                </a:highlight>
                <a:latin typeface="Courier New" panose="02070309020205020404" pitchFamily="49" charset="0"/>
              </a:rPr>
              <a:t> </a:t>
            </a:r>
            <a:r>
              <a:rPr lang="en-US" sz="1400" dirty="0">
                <a:solidFill>
                  <a:srgbClr val="FF8000"/>
                </a:solidFill>
                <a:highlight>
                  <a:srgbClr val="FEFCF5"/>
                </a:highlight>
                <a:latin typeface="Courier New" panose="02070309020205020404" pitchFamily="49" charset="0"/>
              </a:rPr>
              <a:t>12</a:t>
            </a:r>
            <a:r>
              <a:rPr lang="en-US" sz="1400" dirty="0">
                <a:solidFill>
                  <a:srgbClr val="8000FF"/>
                </a:solidFill>
                <a:highlight>
                  <a:srgbClr val="FEFCF5"/>
                </a:highlight>
                <a:latin typeface="Courier New" panose="02070309020205020404" pitchFamily="49" charset="0"/>
              </a:rPr>
              <a:t>;</a:t>
            </a:r>
            <a:endParaRPr lang="en-US" sz="1400" dirty="0">
              <a:solidFill>
                <a:srgbClr val="000000"/>
              </a:solidFill>
              <a:highlight>
                <a:srgbClr val="FEFCF5"/>
              </a:highlight>
              <a:latin typeface="Courier New" panose="02070309020205020404" pitchFamily="49" charset="0"/>
            </a:endParaRPr>
          </a:p>
          <a:p>
            <a:r>
              <a:rPr lang="en-US" sz="1400" dirty="0">
                <a:solidFill>
                  <a:srgbClr val="000080"/>
                </a:solidFill>
                <a:highlight>
                  <a:srgbClr val="FEFCF5"/>
                </a:highlight>
                <a:latin typeface="Courier New" panose="02070309020205020404" pitchFamily="49" charset="0"/>
              </a:rPr>
              <a:t>$c</a:t>
            </a:r>
            <a:r>
              <a:rPr lang="en-US" sz="1400" dirty="0">
                <a:solidFill>
                  <a:srgbClr val="000000"/>
                </a:solidFill>
                <a:highlight>
                  <a:srgbClr val="FEFCF5"/>
                </a:highlight>
                <a:latin typeface="Courier New" panose="02070309020205020404" pitchFamily="49" charset="0"/>
              </a:rPr>
              <a:t> </a:t>
            </a:r>
            <a:r>
              <a:rPr lang="en-US" sz="1400" dirty="0">
                <a:solidFill>
                  <a:srgbClr val="8000FF"/>
                </a:solidFill>
                <a:highlight>
                  <a:srgbClr val="FEFCF5"/>
                </a:highlight>
                <a:latin typeface="Courier New" panose="02070309020205020404" pitchFamily="49" charset="0"/>
              </a:rPr>
              <a:t>=</a:t>
            </a:r>
            <a:r>
              <a:rPr lang="en-US" sz="1400" dirty="0">
                <a:solidFill>
                  <a:srgbClr val="000000"/>
                </a:solidFill>
                <a:highlight>
                  <a:srgbClr val="FEFCF5"/>
                </a:highlight>
                <a:latin typeface="Courier New" panose="02070309020205020404" pitchFamily="49" charset="0"/>
              </a:rPr>
              <a:t> </a:t>
            </a:r>
            <a:r>
              <a:rPr lang="en-US" sz="1400" dirty="0">
                <a:solidFill>
                  <a:srgbClr val="8000FF"/>
                </a:solidFill>
                <a:highlight>
                  <a:srgbClr val="FEFCF5"/>
                </a:highlight>
                <a:latin typeface="Courier New" panose="02070309020205020404" pitchFamily="49" charset="0"/>
              </a:rPr>
              <a:t>(</a:t>
            </a:r>
            <a:r>
              <a:rPr lang="en-US" sz="1400" b="1" dirty="0" err="1">
                <a:solidFill>
                  <a:srgbClr val="0000FF"/>
                </a:solidFill>
                <a:highlight>
                  <a:srgbClr val="FEFCF5"/>
                </a:highlight>
                <a:latin typeface="Courier New" panose="02070309020205020404" pitchFamily="49" charset="0"/>
              </a:rPr>
              <a:t>int</a:t>
            </a:r>
            <a:r>
              <a:rPr lang="en-US" sz="1400" dirty="0">
                <a:solidFill>
                  <a:srgbClr val="8000FF"/>
                </a:solidFill>
                <a:highlight>
                  <a:srgbClr val="FEFCF5"/>
                </a:highlight>
                <a:latin typeface="Courier New" panose="02070309020205020404" pitchFamily="49" charset="0"/>
              </a:rPr>
              <a:t>)</a:t>
            </a:r>
            <a:r>
              <a:rPr lang="en-US" sz="1400" dirty="0">
                <a:solidFill>
                  <a:srgbClr val="000000"/>
                </a:solidFill>
                <a:highlight>
                  <a:srgbClr val="FEFCF5"/>
                </a:highlight>
                <a:latin typeface="Courier New" panose="02070309020205020404" pitchFamily="49" charset="0"/>
              </a:rPr>
              <a:t> </a:t>
            </a:r>
            <a:r>
              <a:rPr lang="en-US" sz="1400" dirty="0">
                <a:solidFill>
                  <a:srgbClr val="8000FF"/>
                </a:solidFill>
                <a:highlight>
                  <a:srgbClr val="FEFCF5"/>
                </a:highlight>
                <a:latin typeface="Courier New" panose="02070309020205020404" pitchFamily="49" charset="0"/>
              </a:rPr>
              <a:t>(</a:t>
            </a:r>
            <a:r>
              <a:rPr lang="en-US" sz="1400" dirty="0">
                <a:solidFill>
                  <a:srgbClr val="000080"/>
                </a:solidFill>
                <a:highlight>
                  <a:srgbClr val="FEFCF5"/>
                </a:highlight>
                <a:latin typeface="Courier New" panose="02070309020205020404" pitchFamily="49" charset="0"/>
              </a:rPr>
              <a:t>$a</a:t>
            </a:r>
            <a:r>
              <a:rPr lang="en-US" sz="1400" dirty="0">
                <a:solidFill>
                  <a:srgbClr val="000000"/>
                </a:solidFill>
                <a:highlight>
                  <a:srgbClr val="FEFCF5"/>
                </a:highlight>
                <a:latin typeface="Courier New" panose="02070309020205020404" pitchFamily="49" charset="0"/>
              </a:rPr>
              <a:t> </a:t>
            </a:r>
            <a:r>
              <a:rPr lang="en-US" sz="1400" dirty="0">
                <a:solidFill>
                  <a:srgbClr val="8000FF"/>
                </a:solidFill>
                <a:highlight>
                  <a:srgbClr val="FEFCF5"/>
                </a:highlight>
                <a:latin typeface="Courier New" panose="02070309020205020404" pitchFamily="49" charset="0"/>
              </a:rPr>
              <a:t>/</a:t>
            </a:r>
            <a:r>
              <a:rPr lang="en-US" sz="1400" dirty="0">
                <a:solidFill>
                  <a:srgbClr val="000000"/>
                </a:solidFill>
                <a:highlight>
                  <a:srgbClr val="FEFCF5"/>
                </a:highlight>
                <a:latin typeface="Courier New" panose="02070309020205020404" pitchFamily="49" charset="0"/>
              </a:rPr>
              <a:t> </a:t>
            </a:r>
            <a:r>
              <a:rPr lang="en-US" sz="1400" dirty="0">
                <a:solidFill>
                  <a:srgbClr val="000080"/>
                </a:solidFill>
                <a:highlight>
                  <a:srgbClr val="FEFCF5"/>
                </a:highlight>
                <a:latin typeface="Courier New" panose="02070309020205020404" pitchFamily="49" charset="0"/>
              </a:rPr>
              <a:t>$b</a:t>
            </a:r>
            <a:r>
              <a:rPr lang="en-US" sz="1400" dirty="0">
                <a:solidFill>
                  <a:srgbClr val="8000FF"/>
                </a:solidFill>
                <a:highlight>
                  <a:srgbClr val="FEFCF5"/>
                </a:highlight>
                <a:latin typeface="Courier New" panose="02070309020205020404" pitchFamily="49" charset="0"/>
              </a:rPr>
              <a:t>);</a:t>
            </a:r>
            <a:endParaRPr lang="en-US" sz="1400" dirty="0">
              <a:solidFill>
                <a:srgbClr val="000000"/>
              </a:solidFill>
              <a:highlight>
                <a:srgbClr val="FEFCF5"/>
              </a:highlight>
              <a:latin typeface="Courier New" panose="02070309020205020404" pitchFamily="49" charset="0"/>
            </a:endParaRPr>
          </a:p>
          <a:p>
            <a:r>
              <a:rPr lang="en-US" sz="1400" b="1" dirty="0">
                <a:solidFill>
                  <a:srgbClr val="0000FF"/>
                </a:solidFill>
                <a:highlight>
                  <a:srgbClr val="FEFCF5"/>
                </a:highlight>
                <a:latin typeface="Courier New" panose="02070309020205020404" pitchFamily="49" charset="0"/>
              </a:rPr>
              <a:t>echo</a:t>
            </a:r>
            <a:r>
              <a:rPr lang="en-US" sz="1400" dirty="0">
                <a:solidFill>
                  <a:srgbClr val="000000"/>
                </a:solidFill>
                <a:highlight>
                  <a:srgbClr val="FEFCF5"/>
                </a:highlight>
                <a:latin typeface="Courier New" panose="02070309020205020404" pitchFamily="49" charset="0"/>
              </a:rPr>
              <a:t> </a:t>
            </a:r>
            <a:r>
              <a:rPr lang="en-US" sz="1400" dirty="0">
                <a:solidFill>
                  <a:srgbClr val="000080"/>
                </a:solidFill>
                <a:highlight>
                  <a:srgbClr val="FEFCF5"/>
                </a:highlight>
                <a:latin typeface="Courier New" panose="02070309020205020404" pitchFamily="49" charset="0"/>
              </a:rPr>
              <a:t>$c</a:t>
            </a:r>
            <a:r>
              <a:rPr lang="en-US" sz="1400" dirty="0">
                <a:solidFill>
                  <a:srgbClr val="8000FF"/>
                </a:solidFill>
                <a:highlight>
                  <a:srgbClr val="FEFCF5"/>
                </a:highlight>
                <a:latin typeface="Courier New" panose="02070309020205020404" pitchFamily="49" charset="0"/>
              </a:rPr>
              <a:t>;</a:t>
            </a:r>
            <a:endParaRPr lang="en-US" sz="1400" dirty="0">
              <a:solidFill>
                <a:srgbClr val="000000"/>
              </a:solidFill>
              <a:highlight>
                <a:srgbClr val="FFFFFF"/>
              </a:highlight>
              <a:latin typeface="Courier New" panose="02070309020205020404" pitchFamily="49" charset="0"/>
              <a:cs typeface="Courier New" panose="02070309020205020404" pitchFamily="49" charset="0"/>
            </a:endParaRPr>
          </a:p>
        </p:txBody>
      </p:sp>
      <p:sp>
        <p:nvSpPr>
          <p:cNvPr id="7" name="TextBox 6"/>
          <p:cNvSpPr txBox="1"/>
          <p:nvPr/>
        </p:nvSpPr>
        <p:spPr>
          <a:xfrm>
            <a:off x="9170083" y="4524636"/>
            <a:ext cx="1238423" cy="369332"/>
          </a:xfrm>
          <a:prstGeom prst="rect">
            <a:avLst/>
          </a:prstGeom>
          <a:noFill/>
        </p:spPr>
        <p:txBody>
          <a:bodyPr wrap="square" rtlCol="0">
            <a:spAutoFit/>
          </a:bodyPr>
          <a:lstStyle/>
          <a:p>
            <a:pPr algn="ctr"/>
            <a:r>
              <a:rPr lang="en-US" b="1" dirty="0">
                <a:solidFill>
                  <a:srgbClr val="FF0000"/>
                </a:solidFill>
              </a:rPr>
              <a:t>Output:</a:t>
            </a:r>
          </a:p>
        </p:txBody>
      </p:sp>
      <p:pic>
        <p:nvPicPr>
          <p:cNvPr id="8" name="Picture 7"/>
          <p:cNvPicPr>
            <a:picLocks noChangeAspect="1"/>
          </p:cNvPicPr>
          <p:nvPr/>
        </p:nvPicPr>
        <p:blipFill>
          <a:blip r:embed="rId2"/>
          <a:stretch>
            <a:fillRect/>
          </a:stretch>
        </p:blipFill>
        <p:spPr>
          <a:xfrm>
            <a:off x="9170083" y="4893968"/>
            <a:ext cx="1238423" cy="619211"/>
          </a:xfrm>
          <a:prstGeom prst="rect">
            <a:avLst/>
          </a:prstGeom>
          <a:ln>
            <a:solidFill>
              <a:schemeClr val="tx1"/>
            </a:solidFill>
          </a:ln>
        </p:spPr>
      </p:pic>
    </p:spTree>
    <p:extLst>
      <p:ext uri="{BB962C8B-B14F-4D97-AF65-F5344CB8AC3E}">
        <p14:creationId xmlns:p14="http://schemas.microsoft.com/office/powerpoint/2010/main" val="664962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Casting</a:t>
            </a:r>
          </a:p>
        </p:txBody>
      </p:sp>
      <p:sp>
        <p:nvSpPr>
          <p:cNvPr id="3" name="Content Placeholder 2"/>
          <p:cNvSpPr>
            <a:spLocks noGrp="1"/>
          </p:cNvSpPr>
          <p:nvPr>
            <p:ph idx="1"/>
          </p:nvPr>
        </p:nvSpPr>
        <p:spPr>
          <a:xfrm>
            <a:off x="762001" y="1387929"/>
            <a:ext cx="10667998" cy="4584788"/>
          </a:xfrm>
        </p:spPr>
        <p:txBody>
          <a:bodyPr>
            <a:normAutofit/>
          </a:bodyPr>
          <a:lstStyle/>
          <a:p>
            <a:r>
              <a:rPr lang="en-US" sz="2000" dirty="0"/>
              <a:t>PHP also has built-in functions to convert from one type to another. It’s useful to know how to convert from one type to another using both methods.</a:t>
            </a:r>
          </a:p>
          <a:p>
            <a:endParaRPr lang="en-US" sz="2000" dirty="0"/>
          </a:p>
          <a:p>
            <a:r>
              <a:rPr lang="en-US" sz="2000" dirty="0"/>
              <a:t>Below is a table with the cast types and their equivalent built-in functions:</a:t>
            </a:r>
          </a:p>
        </p:txBody>
      </p:sp>
      <p:sp>
        <p:nvSpPr>
          <p:cNvPr id="4" name="Slide Number Placeholder 3"/>
          <p:cNvSpPr>
            <a:spLocks noGrp="1"/>
          </p:cNvSpPr>
          <p:nvPr>
            <p:ph type="sldNum" sz="quarter" idx="12"/>
          </p:nvPr>
        </p:nvSpPr>
        <p:spPr/>
        <p:txBody>
          <a:bodyPr/>
          <a:lstStyle/>
          <a:p>
            <a:fld id="{57BFFEA6-FD0A-418C-BE47-3DCCF1ED53BD}" type="slidenum">
              <a:rPr lang="en-US" smtClean="0"/>
              <a:pPr/>
              <a:t>27</a:t>
            </a:fld>
            <a:endParaRPr lang="en-US" dirty="0"/>
          </a:p>
        </p:txBody>
      </p:sp>
      <p:graphicFrame>
        <p:nvGraphicFramePr>
          <p:cNvPr id="6" name="Table 5"/>
          <p:cNvGraphicFramePr>
            <a:graphicFrameLocks noGrp="1"/>
          </p:cNvGraphicFramePr>
          <p:nvPr/>
        </p:nvGraphicFramePr>
        <p:xfrm>
          <a:off x="1809578" y="3082197"/>
          <a:ext cx="8127999" cy="2890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370840">
                <a:tc>
                  <a:txBody>
                    <a:bodyPr/>
                    <a:lstStyle/>
                    <a:p>
                      <a:r>
                        <a:rPr lang="en-US" sz="1400" dirty="0"/>
                        <a:t>Cast</a:t>
                      </a:r>
                      <a:r>
                        <a:rPr lang="en-US" sz="1400" baseline="0" dirty="0"/>
                        <a:t> Type</a:t>
                      </a:r>
                      <a:endParaRPr lang="en-US" sz="1400" dirty="0"/>
                    </a:p>
                  </a:txBody>
                  <a:tcPr/>
                </a:tc>
                <a:tc>
                  <a:txBody>
                    <a:bodyPr/>
                    <a:lstStyle/>
                    <a:p>
                      <a:r>
                        <a:rPr lang="en-US" sz="1400" dirty="0"/>
                        <a:t>Function</a:t>
                      </a:r>
                    </a:p>
                  </a:txBody>
                  <a:tcPr/>
                </a:tc>
                <a:tc>
                  <a:txBody>
                    <a:bodyPr/>
                    <a:lstStyle/>
                    <a:p>
                      <a:r>
                        <a:rPr lang="en-US" sz="1400" dirty="0"/>
                        <a:t>Description</a:t>
                      </a:r>
                    </a:p>
                  </a:txBody>
                  <a:tcPr/>
                </a:tc>
                <a:extLst>
                  <a:ext uri="{0D108BD9-81ED-4DB2-BD59-A6C34878D82A}">
                    <a16:rowId xmlns:a16="http://schemas.microsoft.com/office/drawing/2014/main" val="10000"/>
                  </a:ext>
                </a:extLst>
              </a:tr>
              <a:tr h="370840">
                <a:tc>
                  <a:txBody>
                    <a:bodyPr/>
                    <a:lstStyle/>
                    <a:p>
                      <a:r>
                        <a:rPr lang="en-US" sz="1400" dirty="0"/>
                        <a:t>(</a:t>
                      </a:r>
                      <a:r>
                        <a:rPr lang="en-US" sz="1400" dirty="0" err="1"/>
                        <a:t>int</a:t>
                      </a:r>
                      <a:r>
                        <a:rPr lang="en-US" sz="1400" dirty="0"/>
                        <a:t>)</a:t>
                      </a:r>
                      <a:r>
                        <a:rPr lang="en-US" sz="1400" baseline="0" dirty="0"/>
                        <a:t> (integer)</a:t>
                      </a:r>
                      <a:endParaRPr lang="en-US" sz="1400" dirty="0"/>
                    </a:p>
                  </a:txBody>
                  <a:tcPr/>
                </a:tc>
                <a:tc>
                  <a:txBody>
                    <a:bodyPr/>
                    <a:lstStyle/>
                    <a:p>
                      <a:r>
                        <a:rPr lang="en-US" sz="1400" dirty="0" err="1"/>
                        <a:t>intval</a:t>
                      </a:r>
                      <a:r>
                        <a:rPr lang="en-US" sz="1400" dirty="0"/>
                        <a:t>()</a:t>
                      </a:r>
                    </a:p>
                  </a:txBody>
                  <a:tcPr/>
                </a:tc>
                <a:tc>
                  <a:txBody>
                    <a:bodyPr/>
                    <a:lstStyle/>
                    <a:p>
                      <a:r>
                        <a:rPr lang="en-US" sz="1400" dirty="0"/>
                        <a:t>Covert</a:t>
                      </a:r>
                      <a:r>
                        <a:rPr lang="en-US" sz="1400" baseline="0" dirty="0"/>
                        <a:t> </a:t>
                      </a:r>
                      <a:r>
                        <a:rPr lang="en-US" sz="1400" dirty="0"/>
                        <a:t>to an integer by dropping the decimal point</a:t>
                      </a:r>
                    </a:p>
                  </a:txBody>
                  <a:tcPr/>
                </a:tc>
                <a:extLst>
                  <a:ext uri="{0D108BD9-81ED-4DB2-BD59-A6C34878D82A}">
                    <a16:rowId xmlns:a16="http://schemas.microsoft.com/office/drawing/2014/main" val="10001"/>
                  </a:ext>
                </a:extLst>
              </a:tr>
              <a:tr h="370840">
                <a:tc>
                  <a:txBody>
                    <a:bodyPr/>
                    <a:lstStyle/>
                    <a:p>
                      <a:r>
                        <a:rPr lang="en-US" sz="1400" dirty="0"/>
                        <a:t>(bool) (</a:t>
                      </a:r>
                      <a:r>
                        <a:rPr lang="en-US" sz="1400" dirty="0" err="1"/>
                        <a:t>boolean</a:t>
                      </a:r>
                      <a:r>
                        <a:rPr lang="en-US" sz="1400" dirty="0"/>
                        <a:t>)</a:t>
                      </a:r>
                    </a:p>
                  </a:txBody>
                  <a:tcPr/>
                </a:tc>
                <a:tc>
                  <a:txBody>
                    <a:bodyPr/>
                    <a:lstStyle/>
                    <a:p>
                      <a:r>
                        <a:rPr lang="en-US" sz="1400" dirty="0" err="1"/>
                        <a:t>boolval</a:t>
                      </a:r>
                      <a:r>
                        <a:rPr lang="en-US" sz="1400" dirty="0"/>
                        <a:t>()</a:t>
                      </a:r>
                    </a:p>
                  </a:txBody>
                  <a:tcPr/>
                </a:tc>
                <a:tc>
                  <a:txBody>
                    <a:bodyPr/>
                    <a:lstStyle/>
                    <a:p>
                      <a:r>
                        <a:rPr lang="en-US" sz="1400" dirty="0"/>
                        <a:t>Covert</a:t>
                      </a:r>
                      <a:r>
                        <a:rPr lang="en-US" sz="1400" baseline="0" dirty="0"/>
                        <a:t> </a:t>
                      </a:r>
                      <a:r>
                        <a:rPr lang="en-US" sz="1400" dirty="0"/>
                        <a:t>to a Boolean</a:t>
                      </a:r>
                    </a:p>
                  </a:txBody>
                  <a:tcPr/>
                </a:tc>
                <a:extLst>
                  <a:ext uri="{0D108BD9-81ED-4DB2-BD59-A6C34878D82A}">
                    <a16:rowId xmlns:a16="http://schemas.microsoft.com/office/drawing/2014/main" val="10002"/>
                  </a:ext>
                </a:extLst>
              </a:tr>
              <a:tr h="370840">
                <a:tc>
                  <a:txBody>
                    <a:bodyPr/>
                    <a:lstStyle/>
                    <a:p>
                      <a:r>
                        <a:rPr lang="en-US" sz="1400" dirty="0"/>
                        <a:t>(float)</a:t>
                      </a:r>
                      <a:r>
                        <a:rPr lang="en-US" sz="1400" baseline="0" dirty="0"/>
                        <a:t> (double) (real)</a:t>
                      </a:r>
                      <a:endParaRPr lang="en-US" sz="1400" dirty="0"/>
                    </a:p>
                  </a:txBody>
                  <a:tcPr/>
                </a:tc>
                <a:tc>
                  <a:txBody>
                    <a:bodyPr/>
                    <a:lstStyle/>
                    <a:p>
                      <a:r>
                        <a:rPr lang="en-US" sz="1400" dirty="0" err="1"/>
                        <a:t>floatval</a:t>
                      </a:r>
                      <a:r>
                        <a:rPr lang="en-US" sz="1400" dirty="0"/>
                        <a:t>()</a:t>
                      </a:r>
                    </a:p>
                  </a:txBody>
                  <a:tcPr/>
                </a:tc>
                <a:tc>
                  <a:txBody>
                    <a:bodyPr/>
                    <a:lstStyle/>
                    <a:p>
                      <a:r>
                        <a:rPr lang="en-US" sz="1400" dirty="0"/>
                        <a:t>Covert</a:t>
                      </a:r>
                      <a:r>
                        <a:rPr lang="en-US" sz="1400" baseline="0" dirty="0"/>
                        <a:t> </a:t>
                      </a:r>
                      <a:r>
                        <a:rPr lang="en-US" sz="1400" dirty="0"/>
                        <a:t>to a floating-point</a:t>
                      </a:r>
                      <a:r>
                        <a:rPr lang="en-US" sz="1400" baseline="0" dirty="0"/>
                        <a:t> number</a:t>
                      </a:r>
                      <a:endParaRPr lang="en-US" sz="1400" dirty="0"/>
                    </a:p>
                  </a:txBody>
                  <a:tcPr/>
                </a:tc>
                <a:extLst>
                  <a:ext uri="{0D108BD9-81ED-4DB2-BD59-A6C34878D82A}">
                    <a16:rowId xmlns:a16="http://schemas.microsoft.com/office/drawing/2014/main" val="10003"/>
                  </a:ext>
                </a:extLst>
              </a:tr>
              <a:tr h="370840">
                <a:tc>
                  <a:txBody>
                    <a:bodyPr/>
                    <a:lstStyle/>
                    <a:p>
                      <a:r>
                        <a:rPr lang="en-US" sz="1400" dirty="0"/>
                        <a:t>(string)</a:t>
                      </a:r>
                    </a:p>
                  </a:txBody>
                  <a:tcPr/>
                </a:tc>
                <a:tc>
                  <a:txBody>
                    <a:bodyPr/>
                    <a:lstStyle/>
                    <a:p>
                      <a:r>
                        <a:rPr lang="en-US" sz="1400" dirty="0" err="1"/>
                        <a:t>strval</a:t>
                      </a:r>
                      <a:r>
                        <a:rPr lang="en-US" sz="1400" dirty="0"/>
                        <a:t>()</a:t>
                      </a:r>
                    </a:p>
                  </a:txBody>
                  <a:tcPr/>
                </a:tc>
                <a:tc>
                  <a:txBody>
                    <a:bodyPr/>
                    <a:lstStyle/>
                    <a:p>
                      <a:r>
                        <a:rPr lang="en-US" sz="1400" dirty="0"/>
                        <a:t>Covert</a:t>
                      </a:r>
                      <a:r>
                        <a:rPr lang="en-US" sz="1400" baseline="0" dirty="0"/>
                        <a:t> to a string</a:t>
                      </a:r>
                      <a:endParaRPr lang="en-US" sz="1400" dirty="0"/>
                    </a:p>
                  </a:txBody>
                  <a:tcPr/>
                </a:tc>
                <a:extLst>
                  <a:ext uri="{0D108BD9-81ED-4DB2-BD59-A6C34878D82A}">
                    <a16:rowId xmlns:a16="http://schemas.microsoft.com/office/drawing/2014/main" val="10004"/>
                  </a:ext>
                </a:extLst>
              </a:tr>
              <a:tr h="370840">
                <a:tc>
                  <a:txBody>
                    <a:bodyPr/>
                    <a:lstStyle/>
                    <a:p>
                      <a:r>
                        <a:rPr lang="en-US" sz="1400" dirty="0"/>
                        <a:t>(array)</a:t>
                      </a:r>
                    </a:p>
                  </a:txBody>
                  <a:tcPr/>
                </a:tc>
                <a:tc>
                  <a:txBody>
                    <a:bodyPr/>
                    <a:lstStyle/>
                    <a:p>
                      <a:r>
                        <a:rPr lang="en-US" sz="1400" dirty="0" err="1"/>
                        <a:t>settype</a:t>
                      </a:r>
                      <a:r>
                        <a:rPr lang="en-US" sz="1400" dirty="0"/>
                        <a:t>( $</a:t>
                      </a:r>
                      <a:r>
                        <a:rPr lang="en-US" sz="1400" dirty="0" err="1"/>
                        <a:t>var</a:t>
                      </a:r>
                      <a:r>
                        <a:rPr lang="en-US" sz="1400" dirty="0"/>
                        <a:t>, “array”)</a:t>
                      </a:r>
                    </a:p>
                  </a:txBody>
                  <a:tcPr/>
                </a:tc>
                <a:tc>
                  <a:txBody>
                    <a:bodyPr/>
                    <a:lstStyle/>
                    <a:p>
                      <a:r>
                        <a:rPr lang="en-US" sz="1400" dirty="0"/>
                        <a:t>Covert</a:t>
                      </a:r>
                      <a:r>
                        <a:rPr lang="en-US" sz="1400" baseline="0" dirty="0"/>
                        <a:t> to an array</a:t>
                      </a:r>
                      <a:endParaRPr lang="en-US" sz="1400" dirty="0"/>
                    </a:p>
                  </a:txBody>
                  <a:tcPr/>
                </a:tc>
                <a:extLst>
                  <a:ext uri="{0D108BD9-81ED-4DB2-BD59-A6C34878D82A}">
                    <a16:rowId xmlns:a16="http://schemas.microsoft.com/office/drawing/2014/main" val="10005"/>
                  </a:ext>
                </a:extLst>
              </a:tr>
              <a:tr h="370840">
                <a:tc>
                  <a:txBody>
                    <a:bodyPr/>
                    <a:lstStyle/>
                    <a:p>
                      <a:r>
                        <a:rPr lang="en-US" sz="1400" dirty="0"/>
                        <a:t>(object)</a:t>
                      </a:r>
                    </a:p>
                  </a:txBody>
                  <a:tcPr/>
                </a:tc>
                <a:tc>
                  <a:txBody>
                    <a:bodyPr/>
                    <a:lstStyle/>
                    <a:p>
                      <a:r>
                        <a:rPr lang="en-US" sz="1400" dirty="0" err="1"/>
                        <a:t>settype</a:t>
                      </a:r>
                      <a:r>
                        <a:rPr lang="en-US" sz="1400" dirty="0"/>
                        <a:t>( $</a:t>
                      </a:r>
                      <a:r>
                        <a:rPr lang="en-US" sz="1400" dirty="0" err="1"/>
                        <a:t>var</a:t>
                      </a:r>
                      <a:r>
                        <a:rPr lang="en-US" sz="1400" dirty="0"/>
                        <a:t>, “object”)</a:t>
                      </a:r>
                    </a:p>
                  </a:txBody>
                  <a:tcPr/>
                </a:tc>
                <a:tc>
                  <a:txBody>
                    <a:bodyPr/>
                    <a:lstStyle/>
                    <a:p>
                      <a:r>
                        <a:rPr lang="en-US" sz="1400" dirty="0"/>
                        <a:t>Covert</a:t>
                      </a:r>
                      <a:r>
                        <a:rPr lang="en-US" sz="1400" baseline="0" dirty="0"/>
                        <a:t> to an object</a:t>
                      </a:r>
                      <a:endParaRPr lang="en-US" sz="14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604782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Anonymous Functions</a:t>
            </a:r>
          </a:p>
        </p:txBody>
      </p:sp>
      <p:sp>
        <p:nvSpPr>
          <p:cNvPr id="3" name="Content Placeholder 2"/>
          <p:cNvSpPr>
            <a:spLocks noGrp="1"/>
          </p:cNvSpPr>
          <p:nvPr>
            <p:ph idx="1"/>
          </p:nvPr>
        </p:nvSpPr>
        <p:spPr/>
        <p:txBody>
          <a:bodyPr>
            <a:normAutofit fontScale="92500" lnSpcReduction="10000"/>
          </a:bodyPr>
          <a:lstStyle/>
          <a:p>
            <a:r>
              <a:rPr lang="en-US" dirty="0"/>
              <a:t>Anonymous functions, also called Closures or Lambda functions, are functions without a name.</a:t>
            </a:r>
          </a:p>
          <a:p>
            <a:endParaRPr lang="en-US" dirty="0"/>
          </a:p>
          <a:p>
            <a:r>
              <a:rPr lang="en-US" dirty="0"/>
              <a:t>The ability to create Anonymous functions was added in PHP 5.3 and further expanded in PHP 5.4</a:t>
            </a:r>
          </a:p>
          <a:p>
            <a:endParaRPr lang="en-US" dirty="0"/>
          </a:p>
          <a:p>
            <a:r>
              <a:rPr lang="en-US" dirty="0"/>
              <a:t>Anonymous functions are created by defining a function as you would any other, but without a name.</a:t>
            </a:r>
          </a:p>
          <a:p>
            <a:endParaRPr lang="en-US" dirty="0"/>
          </a:p>
          <a:p>
            <a:r>
              <a:rPr lang="en-US" dirty="0"/>
              <a:t>To later reference the function the unnamed definition needs to be assigned to variable.</a:t>
            </a:r>
          </a:p>
        </p:txBody>
      </p:sp>
      <p:sp>
        <p:nvSpPr>
          <p:cNvPr id="4" name="Slide Number Placeholder 3"/>
          <p:cNvSpPr>
            <a:spLocks noGrp="1"/>
          </p:cNvSpPr>
          <p:nvPr>
            <p:ph type="sldNum" sz="quarter" idx="12"/>
          </p:nvPr>
        </p:nvSpPr>
        <p:spPr/>
        <p:txBody>
          <a:bodyPr/>
          <a:lstStyle/>
          <a:p>
            <a:fld id="{57BFFEA6-FD0A-418C-BE47-3DCCF1ED53BD}" type="slidenum">
              <a:rPr lang="en-US" smtClean="0"/>
              <a:t>28</a:t>
            </a:fld>
            <a:endParaRPr lang="en-US" dirty="0"/>
          </a:p>
        </p:txBody>
      </p:sp>
    </p:spTree>
    <p:extLst>
      <p:ext uri="{BB962C8B-B14F-4D97-AF65-F5344CB8AC3E}">
        <p14:creationId xmlns:p14="http://schemas.microsoft.com/office/powerpoint/2010/main" val="9221616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Anonymous Functions</a:t>
            </a:r>
          </a:p>
        </p:txBody>
      </p:sp>
      <p:sp>
        <p:nvSpPr>
          <p:cNvPr id="3" name="Content Placeholder 2"/>
          <p:cNvSpPr>
            <a:spLocks noGrp="1"/>
          </p:cNvSpPr>
          <p:nvPr>
            <p:ph idx="1"/>
          </p:nvPr>
        </p:nvSpPr>
        <p:spPr>
          <a:xfrm>
            <a:off x="6347557" y="2612405"/>
            <a:ext cx="5082441" cy="1680920"/>
          </a:xfrm>
        </p:spPr>
        <p:txBody>
          <a:bodyPr>
            <a:normAutofit/>
          </a:bodyPr>
          <a:lstStyle/>
          <a:p>
            <a:r>
              <a:rPr lang="en-US" sz="1800" dirty="0">
                <a:solidFill>
                  <a:srgbClr val="FF0000"/>
                </a:solidFill>
                <a:highlight>
                  <a:srgbClr val="FDF8E3"/>
                </a:highlight>
              </a:rPr>
              <a:t>&lt;?</a:t>
            </a:r>
            <a:r>
              <a:rPr lang="en-US" sz="1800" dirty="0" err="1">
                <a:solidFill>
                  <a:srgbClr val="FF0000"/>
                </a:solidFill>
                <a:highlight>
                  <a:srgbClr val="FDF8E3"/>
                </a:highlight>
              </a:rPr>
              <a:t>php</a:t>
            </a:r>
            <a:endParaRPr lang="en-US" sz="1800" dirty="0">
              <a:solidFill>
                <a:srgbClr val="000000"/>
              </a:solidFill>
              <a:highlight>
                <a:srgbClr val="FEFCF5"/>
              </a:highlight>
            </a:endParaRPr>
          </a:p>
          <a:p>
            <a:endParaRPr lang="en-US" sz="1800" dirty="0">
              <a:solidFill>
                <a:srgbClr val="000000"/>
              </a:solidFill>
              <a:highlight>
                <a:srgbClr val="FEFCF5"/>
              </a:highlight>
            </a:endParaRPr>
          </a:p>
          <a:p>
            <a:r>
              <a:rPr lang="en-US" sz="1800" dirty="0">
                <a:solidFill>
                  <a:srgbClr val="000080"/>
                </a:solidFill>
                <a:highlight>
                  <a:srgbClr val="FEFCF5"/>
                </a:highlight>
              </a:rPr>
              <a:t>$hello</a:t>
            </a:r>
            <a:r>
              <a:rPr lang="en-US" sz="1800" dirty="0">
                <a:solidFill>
                  <a:srgbClr val="000000"/>
                </a:solidFill>
                <a:highlight>
                  <a:srgbClr val="FEFCF5"/>
                </a:highlight>
              </a:rPr>
              <a:t> </a:t>
            </a:r>
            <a:r>
              <a:rPr lang="en-US" sz="1800" dirty="0">
                <a:solidFill>
                  <a:srgbClr val="8000FF"/>
                </a:solidFill>
                <a:highlight>
                  <a:srgbClr val="FEFCF5"/>
                </a:highlight>
              </a:rPr>
              <a:t>=</a:t>
            </a:r>
            <a:r>
              <a:rPr lang="en-US" sz="1800" dirty="0">
                <a:solidFill>
                  <a:srgbClr val="000000"/>
                </a:solidFill>
                <a:highlight>
                  <a:srgbClr val="FEFCF5"/>
                </a:highlight>
              </a:rPr>
              <a:t> </a:t>
            </a:r>
            <a:r>
              <a:rPr lang="en-US" sz="1800" b="1" dirty="0">
                <a:solidFill>
                  <a:srgbClr val="0000FF"/>
                </a:solidFill>
                <a:highlight>
                  <a:srgbClr val="FEFCF5"/>
                </a:highlight>
              </a:rPr>
              <a:t>function</a:t>
            </a:r>
            <a:r>
              <a:rPr lang="en-US" sz="1800" dirty="0">
                <a:solidFill>
                  <a:srgbClr val="8000FF"/>
                </a:solidFill>
                <a:highlight>
                  <a:srgbClr val="FEFCF5"/>
                </a:highlight>
              </a:rPr>
              <a:t>(</a:t>
            </a:r>
            <a:r>
              <a:rPr lang="en-US" sz="1800" dirty="0">
                <a:solidFill>
                  <a:srgbClr val="000080"/>
                </a:solidFill>
                <a:highlight>
                  <a:srgbClr val="FEFCF5"/>
                </a:highlight>
              </a:rPr>
              <a:t>$who</a:t>
            </a:r>
            <a:r>
              <a:rPr lang="en-US" sz="1800" dirty="0">
                <a:solidFill>
                  <a:srgbClr val="8000FF"/>
                </a:solidFill>
                <a:highlight>
                  <a:srgbClr val="FEFCF5"/>
                </a:highlight>
              </a:rPr>
              <a:t>)</a:t>
            </a:r>
            <a:r>
              <a:rPr lang="en-US" sz="1800" dirty="0">
                <a:solidFill>
                  <a:srgbClr val="000000"/>
                </a:solidFill>
                <a:highlight>
                  <a:srgbClr val="FEFCF5"/>
                </a:highlight>
              </a:rPr>
              <a:t> </a:t>
            </a:r>
            <a:r>
              <a:rPr lang="en-US" sz="1800" dirty="0">
                <a:solidFill>
                  <a:srgbClr val="8000FF"/>
                </a:solidFill>
                <a:highlight>
                  <a:srgbClr val="FEFCF5"/>
                </a:highlight>
              </a:rPr>
              <a:t>{</a:t>
            </a:r>
            <a:endParaRPr lang="en-US" sz="1800" dirty="0">
              <a:solidFill>
                <a:srgbClr val="000000"/>
              </a:solidFill>
              <a:highlight>
                <a:srgbClr val="FEFCF5"/>
              </a:highlight>
            </a:endParaRPr>
          </a:p>
          <a:p>
            <a:r>
              <a:rPr lang="en-US" sz="1800" dirty="0">
                <a:solidFill>
                  <a:srgbClr val="000000"/>
                </a:solidFill>
                <a:highlight>
                  <a:srgbClr val="FEFCF5"/>
                </a:highlight>
              </a:rPr>
              <a:t>	 </a:t>
            </a:r>
            <a:r>
              <a:rPr lang="en-US" sz="1800" b="1" dirty="0">
                <a:solidFill>
                  <a:srgbClr val="0000FF"/>
                </a:solidFill>
                <a:highlight>
                  <a:srgbClr val="FEFCF5"/>
                </a:highlight>
              </a:rPr>
              <a:t>echo</a:t>
            </a:r>
            <a:r>
              <a:rPr lang="en-US" sz="1800" dirty="0">
                <a:solidFill>
                  <a:srgbClr val="000000"/>
                </a:solidFill>
                <a:highlight>
                  <a:srgbClr val="FEFCF5"/>
                </a:highlight>
              </a:rPr>
              <a:t> </a:t>
            </a:r>
            <a:r>
              <a:rPr lang="en-US" sz="1800" dirty="0">
                <a:solidFill>
                  <a:srgbClr val="808080"/>
                </a:solidFill>
                <a:highlight>
                  <a:srgbClr val="FEFCF5"/>
                </a:highlight>
              </a:rPr>
              <a:t>"&lt;p&gt; Hello </a:t>
            </a:r>
            <a:r>
              <a:rPr lang="en-US" sz="1800" b="1" dirty="0">
                <a:solidFill>
                  <a:srgbClr val="808080"/>
                </a:solidFill>
                <a:highlight>
                  <a:srgbClr val="FEFCF5"/>
                </a:highlight>
              </a:rPr>
              <a:t>$who</a:t>
            </a:r>
            <a:r>
              <a:rPr lang="en-US" sz="1800" dirty="0">
                <a:solidFill>
                  <a:srgbClr val="808080"/>
                </a:solidFill>
                <a:highlight>
                  <a:srgbClr val="FEFCF5"/>
                </a:highlight>
              </a:rPr>
              <a:t>&lt;/p&gt;"</a:t>
            </a:r>
            <a:r>
              <a:rPr lang="en-US" sz="1800" dirty="0">
                <a:solidFill>
                  <a:srgbClr val="8000FF"/>
                </a:solidFill>
                <a:highlight>
                  <a:srgbClr val="FEFCF5"/>
                </a:highlight>
              </a:rPr>
              <a:t>;</a:t>
            </a:r>
            <a:endParaRPr lang="en-US" sz="1800" dirty="0">
              <a:solidFill>
                <a:srgbClr val="000000"/>
              </a:solidFill>
              <a:highlight>
                <a:srgbClr val="FEFCF5"/>
              </a:highlight>
            </a:endParaRPr>
          </a:p>
          <a:p>
            <a:r>
              <a:rPr lang="en-US" sz="1800" dirty="0">
                <a:solidFill>
                  <a:srgbClr val="8000FF"/>
                </a:solidFill>
                <a:highlight>
                  <a:srgbClr val="FEFCF5"/>
                </a:highlight>
              </a:rPr>
              <a:t>};</a:t>
            </a:r>
            <a:endParaRPr lang="en-US" sz="1800" dirty="0">
              <a:solidFill>
                <a:srgbClr val="000000"/>
              </a:solidFill>
              <a:highlight>
                <a:srgbClr val="FEFCF5"/>
              </a:highlight>
            </a:endParaRPr>
          </a:p>
        </p:txBody>
      </p:sp>
      <p:sp>
        <p:nvSpPr>
          <p:cNvPr id="4" name="Slide Number Placeholder 3"/>
          <p:cNvSpPr>
            <a:spLocks noGrp="1"/>
          </p:cNvSpPr>
          <p:nvPr>
            <p:ph type="sldNum" sz="quarter" idx="12"/>
          </p:nvPr>
        </p:nvSpPr>
        <p:spPr/>
        <p:txBody>
          <a:bodyPr/>
          <a:lstStyle/>
          <a:p>
            <a:fld id="{57BFFEA6-FD0A-418C-BE47-3DCCF1ED53BD}" type="slidenum">
              <a:rPr lang="en-US" smtClean="0"/>
              <a:t>29</a:t>
            </a:fld>
            <a:endParaRPr lang="en-US" dirty="0"/>
          </a:p>
        </p:txBody>
      </p:sp>
      <p:sp>
        <p:nvSpPr>
          <p:cNvPr id="6" name="TextBox 5"/>
          <p:cNvSpPr txBox="1"/>
          <p:nvPr/>
        </p:nvSpPr>
        <p:spPr>
          <a:xfrm>
            <a:off x="762000" y="2575702"/>
            <a:ext cx="4700016" cy="1754326"/>
          </a:xfrm>
          <a:prstGeom prst="rect">
            <a:avLst/>
          </a:prstGeom>
          <a:noFill/>
        </p:spPr>
        <p:txBody>
          <a:bodyPr wrap="square" rtlCol="0">
            <a:spAutoFit/>
          </a:bodyPr>
          <a:lstStyle/>
          <a:p>
            <a:r>
              <a:rPr lang="en-US" dirty="0"/>
              <a:t>Instead of assigning a string or number to the variable, you’re assigning a function definition. For this reason, a semicolon is </a:t>
            </a:r>
            <a:r>
              <a:rPr lang="en-US" b="1" dirty="0"/>
              <a:t>required</a:t>
            </a:r>
            <a:r>
              <a:rPr lang="en-US" dirty="0"/>
              <a:t> at the end to complete the assignment statement.</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856887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Fluent Setters</a:t>
            </a:r>
          </a:p>
        </p:txBody>
      </p:sp>
      <p:sp>
        <p:nvSpPr>
          <p:cNvPr id="3" name="Content Placeholder 2"/>
          <p:cNvSpPr>
            <a:spLocks noGrp="1"/>
          </p:cNvSpPr>
          <p:nvPr>
            <p:ph idx="1"/>
          </p:nvPr>
        </p:nvSpPr>
        <p:spPr>
          <a:xfrm>
            <a:off x="762000" y="1387928"/>
            <a:ext cx="5548349" cy="4697093"/>
          </a:xfrm>
        </p:spPr>
        <p:txBody>
          <a:bodyPr>
            <a:normAutofit/>
          </a:bodyPr>
          <a:lstStyle/>
          <a:p>
            <a:pPr marL="342900" indent="-342900">
              <a:buFont typeface="Arial" panose="020B0604020202020204" pitchFamily="34" charset="0"/>
              <a:buChar char="•"/>
            </a:pPr>
            <a:r>
              <a:rPr lang="en-US" sz="2000" dirty="0"/>
              <a:t>Sometimes calling mutator methods on objects can become cumbersome. Each call must be made on an object of the appropriate type.</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Notice the various calls to the setter methods of the </a:t>
            </a:r>
            <a:r>
              <a:rPr lang="en-US" sz="2000" dirty="0" err="1"/>
              <a:t>HourlyEmployee</a:t>
            </a:r>
            <a:r>
              <a:rPr lang="en-US" sz="2000" dirty="0"/>
              <a:t> object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As an alternative, conversion to Fluent setters can be used to improve the look and functionality of the previous code.</a:t>
            </a:r>
          </a:p>
          <a:p>
            <a:pPr marL="342900" indent="-342900">
              <a:buFont typeface="Arial" panose="020B0604020202020204" pitchFamily="34" charset="0"/>
              <a:buChar char="•"/>
            </a:pPr>
            <a:endParaRPr lang="en-US" sz="2000" dirty="0"/>
          </a:p>
        </p:txBody>
      </p:sp>
      <p:sp>
        <p:nvSpPr>
          <p:cNvPr id="4" name="Slide Number Placeholder 3"/>
          <p:cNvSpPr>
            <a:spLocks noGrp="1"/>
          </p:cNvSpPr>
          <p:nvPr>
            <p:ph type="sldNum" sz="quarter" idx="12"/>
          </p:nvPr>
        </p:nvSpPr>
        <p:spPr/>
        <p:txBody>
          <a:bodyPr/>
          <a:lstStyle/>
          <a:p>
            <a:fld id="{57BFFEA6-FD0A-418C-BE47-3DCCF1ED53BD}" type="slidenum">
              <a:rPr lang="en-US" smtClean="0"/>
              <a:pPr/>
              <a:t>3</a:t>
            </a:fld>
            <a:endParaRPr lang="en-US" dirty="0"/>
          </a:p>
        </p:txBody>
      </p:sp>
      <p:sp>
        <p:nvSpPr>
          <p:cNvPr id="6" name="Content Placeholder 2">
            <a:extLst>
              <a:ext uri="{FF2B5EF4-FFF2-40B4-BE49-F238E27FC236}">
                <a16:creationId xmlns:a16="http://schemas.microsoft.com/office/drawing/2014/main" id="{8BE244C3-2E88-C8F0-68DA-E336D147B7C9}"/>
              </a:ext>
            </a:extLst>
          </p:cNvPr>
          <p:cNvSpPr txBox="1">
            <a:spLocks/>
          </p:cNvSpPr>
          <p:nvPr/>
        </p:nvSpPr>
        <p:spPr>
          <a:xfrm>
            <a:off x="6310349" y="1578855"/>
            <a:ext cx="5119649" cy="4315237"/>
          </a:xfrm>
          <a:prstGeom prst="rect">
            <a:avLst/>
          </a:prstGeom>
          <a:solidFill>
            <a:srgbClr val="FEFCF5"/>
          </a:solidFill>
        </p:spPr>
        <p:txBody>
          <a:bodyPr vert="horz" lIns="91440" tIns="45720" rIns="91440" bIns="45720" rtlCol="0">
            <a:noAutofit/>
          </a:bodyPr>
          <a:lstStyle>
            <a:lvl1pPr marL="0" indent="0" algn="l" defTabSz="914400" rtl="0" eaLnBrk="1" latinLnBrk="0" hangingPunct="1">
              <a:lnSpc>
                <a:spcPct val="112000"/>
              </a:lnSpc>
              <a:spcBef>
                <a:spcPts val="900"/>
              </a:spcBef>
              <a:buFont typeface="Arial" panose="020B0604020202020204" pitchFamily="34" charset="0"/>
              <a:buNone/>
              <a:defRPr sz="24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Open Sans" panose="020B0606030504020204" pitchFamily="34" charset="0"/>
              <a:buChar char="–"/>
              <a:defRPr sz="20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8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Open Sans" panose="020B0606030504020204" pitchFamily="34" charset="0"/>
              <a:buChar char="–"/>
              <a:defRPr sz="16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6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a:lnSpc>
                <a:spcPct val="100000"/>
              </a:lnSpc>
              <a:spcBef>
                <a:spcPts val="0"/>
              </a:spcBef>
            </a:pPr>
            <a:r>
              <a:rPr lang="en-CA" sz="1100" dirty="0">
                <a:solidFill>
                  <a:srgbClr val="FF0000"/>
                </a:solidFill>
                <a:highlight>
                  <a:srgbClr val="FDF8E3"/>
                </a:highlight>
                <a:latin typeface="Courier New" panose="02070309020205020404" pitchFamily="49" charset="0"/>
                <a:cs typeface="Courier New" panose="02070309020205020404" pitchFamily="49" charset="0"/>
              </a:rPr>
              <a:t>&lt;?php</a:t>
            </a:r>
            <a:endParaRPr lang="en-CA" sz="1100" dirty="0">
              <a:solidFill>
                <a:srgbClr val="000000"/>
              </a:solidFill>
              <a:highlight>
                <a:srgbClr val="FEFCF5"/>
              </a:highlight>
              <a:latin typeface="Courier New" panose="02070309020205020404" pitchFamily="49" charset="0"/>
              <a:cs typeface="Courier New" panose="02070309020205020404" pitchFamily="49" charset="0"/>
            </a:endParaRPr>
          </a:p>
          <a:p>
            <a:pPr>
              <a:lnSpc>
                <a:spcPct val="100000"/>
              </a:lnSpc>
              <a:spcBef>
                <a:spcPts val="0"/>
              </a:spcBef>
            </a:pPr>
            <a:r>
              <a:rPr lang="en-CA" sz="1100" b="1" dirty="0">
                <a:solidFill>
                  <a:srgbClr val="0000FF"/>
                </a:solidFill>
                <a:highlight>
                  <a:srgbClr val="FEFCF5"/>
                </a:highlight>
                <a:latin typeface="Courier New" panose="02070309020205020404" pitchFamily="49" charset="0"/>
                <a:cs typeface="Courier New" panose="02070309020205020404" pitchFamily="49" charset="0"/>
              </a:rPr>
              <a:t>class</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0" dirty="0" err="1">
                <a:solidFill>
                  <a:srgbClr val="000000"/>
                </a:solidFill>
                <a:highlight>
                  <a:srgbClr val="FEFCF5"/>
                </a:highlight>
                <a:latin typeface="Courier New" panose="02070309020205020404" pitchFamily="49" charset="0"/>
                <a:cs typeface="Courier New" panose="02070309020205020404" pitchFamily="49" charset="0"/>
              </a:rPr>
              <a:t>HourlyEmployee</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endParaRPr lang="en-CA" sz="1100" b="0" dirty="0">
              <a:solidFill>
                <a:srgbClr val="000000"/>
              </a:solidFill>
              <a:highlight>
                <a:srgbClr val="FEFCF5"/>
              </a:highlight>
              <a:latin typeface="Courier New" panose="02070309020205020404" pitchFamily="49" charset="0"/>
              <a:cs typeface="Courier New" panose="02070309020205020404" pitchFamily="49" charset="0"/>
            </a:endParaRPr>
          </a:p>
          <a:p>
            <a:pPr>
              <a:lnSpc>
                <a:spcPct val="100000"/>
              </a:lnSpc>
              <a:spcBef>
                <a:spcPts val="0"/>
              </a:spcBef>
            </a:pP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1" dirty="0">
                <a:solidFill>
                  <a:srgbClr val="0000FF"/>
                </a:solidFill>
                <a:highlight>
                  <a:srgbClr val="FEFCF5"/>
                </a:highlight>
                <a:latin typeface="Courier New" panose="02070309020205020404" pitchFamily="49" charset="0"/>
                <a:cs typeface="Courier New" panose="02070309020205020404" pitchFamily="49" charset="0"/>
              </a:rPr>
              <a:t>private</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0" dirty="0">
                <a:solidFill>
                  <a:srgbClr val="000080"/>
                </a:solidFill>
                <a:highlight>
                  <a:srgbClr val="FEFCF5"/>
                </a:highlight>
                <a:latin typeface="Courier New" panose="02070309020205020404" pitchFamily="49" charset="0"/>
                <a:cs typeface="Courier New" panose="02070309020205020404" pitchFamily="49" charset="0"/>
              </a:rPr>
              <a:t>$name</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endParaRPr lang="en-CA" sz="1100" dirty="0">
              <a:solidFill>
                <a:srgbClr val="000000"/>
              </a:solidFill>
              <a:highlight>
                <a:srgbClr val="FEFCF5"/>
              </a:highlight>
              <a:latin typeface="Courier New" panose="02070309020205020404" pitchFamily="49" charset="0"/>
              <a:cs typeface="Courier New" panose="02070309020205020404" pitchFamily="49" charset="0"/>
            </a:endParaRPr>
          </a:p>
          <a:p>
            <a:pPr>
              <a:lnSpc>
                <a:spcPct val="100000"/>
              </a:lnSpc>
              <a:spcBef>
                <a:spcPts val="0"/>
              </a:spcBef>
            </a:pPr>
            <a:r>
              <a:rPr lang="en-CA" sz="1100" b="1"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1" dirty="0">
                <a:solidFill>
                  <a:srgbClr val="0000FF"/>
                </a:solidFill>
                <a:highlight>
                  <a:srgbClr val="FEFCF5"/>
                </a:highlight>
                <a:latin typeface="Courier New" panose="02070309020205020404" pitchFamily="49" charset="0"/>
                <a:cs typeface="Courier New" panose="02070309020205020404" pitchFamily="49" charset="0"/>
              </a:rPr>
              <a:t>private</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0" dirty="0">
                <a:solidFill>
                  <a:srgbClr val="000080"/>
                </a:solidFill>
                <a:highlight>
                  <a:srgbClr val="FEFCF5"/>
                </a:highlight>
                <a:latin typeface="Courier New" panose="02070309020205020404" pitchFamily="49" charset="0"/>
                <a:cs typeface="Courier New" panose="02070309020205020404" pitchFamily="49" charset="0"/>
              </a:rPr>
              <a:t>$</a:t>
            </a:r>
            <a:r>
              <a:rPr lang="en-CA" sz="1100" b="0" dirty="0" err="1">
                <a:solidFill>
                  <a:srgbClr val="000080"/>
                </a:solidFill>
                <a:highlight>
                  <a:srgbClr val="FEFCF5"/>
                </a:highlight>
                <a:latin typeface="Courier New" panose="02070309020205020404" pitchFamily="49" charset="0"/>
                <a:cs typeface="Courier New" panose="02070309020205020404" pitchFamily="49" charset="0"/>
              </a:rPr>
              <a:t>wageRate</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endParaRPr lang="en-CA" sz="1100" b="0" dirty="0">
              <a:solidFill>
                <a:srgbClr val="000000"/>
              </a:solidFill>
              <a:highlight>
                <a:srgbClr val="FEFCF5"/>
              </a:highlight>
              <a:latin typeface="Courier New" panose="02070309020205020404" pitchFamily="49" charset="0"/>
              <a:cs typeface="Courier New" panose="02070309020205020404" pitchFamily="49" charset="0"/>
            </a:endParaRPr>
          </a:p>
          <a:p>
            <a:pPr>
              <a:lnSpc>
                <a:spcPct val="100000"/>
              </a:lnSpc>
              <a:spcBef>
                <a:spcPts val="0"/>
              </a:spcBef>
            </a:pP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1" dirty="0">
                <a:solidFill>
                  <a:srgbClr val="0000FF"/>
                </a:solidFill>
                <a:highlight>
                  <a:srgbClr val="FEFCF5"/>
                </a:highlight>
                <a:latin typeface="Courier New" panose="02070309020205020404" pitchFamily="49" charset="0"/>
                <a:cs typeface="Courier New" panose="02070309020205020404" pitchFamily="49" charset="0"/>
              </a:rPr>
              <a:t>private</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0" dirty="0">
                <a:solidFill>
                  <a:srgbClr val="000080"/>
                </a:solidFill>
                <a:highlight>
                  <a:srgbClr val="FEFCF5"/>
                </a:highlight>
                <a:latin typeface="Courier New" panose="02070309020205020404" pitchFamily="49" charset="0"/>
                <a:cs typeface="Courier New" panose="02070309020205020404" pitchFamily="49" charset="0"/>
              </a:rPr>
              <a:t>$hours</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endParaRPr lang="en-CA" sz="1100" b="0" dirty="0">
              <a:solidFill>
                <a:srgbClr val="000000"/>
              </a:solidFill>
              <a:highlight>
                <a:srgbClr val="FEFCF5"/>
              </a:highlight>
              <a:latin typeface="Courier New" panose="02070309020205020404" pitchFamily="49" charset="0"/>
              <a:cs typeface="Courier New" panose="02070309020205020404" pitchFamily="49" charset="0"/>
            </a:endParaRPr>
          </a:p>
          <a:p>
            <a:pPr>
              <a:lnSpc>
                <a:spcPct val="100000"/>
              </a:lnSpc>
              <a:spcBef>
                <a:spcPts val="0"/>
              </a:spcBef>
            </a:pP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p>
          <a:p>
            <a:pPr>
              <a:lnSpc>
                <a:spcPct val="100000"/>
              </a:lnSpc>
              <a:spcBef>
                <a:spcPts val="0"/>
              </a:spcBef>
            </a:pP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1" dirty="0">
                <a:solidFill>
                  <a:srgbClr val="0000FF"/>
                </a:solidFill>
                <a:highlight>
                  <a:srgbClr val="FEFCF5"/>
                </a:highlight>
                <a:latin typeface="Courier New" panose="02070309020205020404" pitchFamily="49" charset="0"/>
                <a:cs typeface="Courier New" panose="02070309020205020404" pitchFamily="49" charset="0"/>
              </a:rPr>
              <a:t>public</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1" dirty="0">
                <a:solidFill>
                  <a:srgbClr val="0000FF"/>
                </a:solidFill>
                <a:highlight>
                  <a:srgbClr val="FEFCF5"/>
                </a:highlight>
                <a:latin typeface="Courier New" panose="02070309020205020404" pitchFamily="49" charset="0"/>
                <a:cs typeface="Courier New" panose="02070309020205020404" pitchFamily="49" charset="0"/>
              </a:rPr>
              <a:t>function</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0" dirty="0" err="1">
                <a:solidFill>
                  <a:srgbClr val="000000"/>
                </a:solidFill>
                <a:highlight>
                  <a:srgbClr val="FEFCF5"/>
                </a:highlight>
                <a:latin typeface="Courier New" panose="02070309020205020404" pitchFamily="49" charset="0"/>
                <a:cs typeface="Courier New" panose="02070309020205020404" pitchFamily="49" charset="0"/>
              </a:rPr>
              <a:t>setName</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r>
              <a:rPr lang="en-CA" sz="1100" b="0" dirty="0">
                <a:solidFill>
                  <a:srgbClr val="000080"/>
                </a:solidFill>
                <a:highlight>
                  <a:srgbClr val="FEFCF5"/>
                </a:highlight>
                <a:latin typeface="Courier New" panose="02070309020205020404" pitchFamily="49" charset="0"/>
                <a:cs typeface="Courier New" panose="02070309020205020404" pitchFamily="49" charset="0"/>
              </a:rPr>
              <a:t>$name</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endParaRPr lang="en-CA" sz="1100" b="0" dirty="0">
              <a:solidFill>
                <a:srgbClr val="000000"/>
              </a:solidFill>
              <a:highlight>
                <a:srgbClr val="FEFCF5"/>
              </a:highlight>
              <a:latin typeface="Courier New" panose="02070309020205020404" pitchFamily="49" charset="0"/>
              <a:cs typeface="Courier New" panose="02070309020205020404" pitchFamily="49" charset="0"/>
            </a:endParaRPr>
          </a:p>
          <a:p>
            <a:pPr>
              <a:lnSpc>
                <a:spcPct val="100000"/>
              </a:lnSpc>
              <a:spcBef>
                <a:spcPts val="0"/>
              </a:spcBef>
            </a:pP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0" dirty="0">
                <a:solidFill>
                  <a:srgbClr val="000080"/>
                </a:solidFill>
                <a:highlight>
                  <a:srgbClr val="FEFCF5"/>
                </a:highlight>
                <a:latin typeface="Courier New" panose="02070309020205020404" pitchFamily="49" charset="0"/>
                <a:cs typeface="Courier New" panose="02070309020205020404" pitchFamily="49" charset="0"/>
              </a:rPr>
              <a:t>$this</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-&gt;</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name </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0" dirty="0">
                <a:solidFill>
                  <a:srgbClr val="000080"/>
                </a:solidFill>
                <a:highlight>
                  <a:srgbClr val="FEFCF5"/>
                </a:highlight>
                <a:latin typeface="Courier New" panose="02070309020205020404" pitchFamily="49" charset="0"/>
                <a:cs typeface="Courier New" panose="02070309020205020404" pitchFamily="49" charset="0"/>
              </a:rPr>
              <a:t>$name</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endParaRPr lang="en-CA" sz="1100" b="0" dirty="0">
              <a:solidFill>
                <a:srgbClr val="000000"/>
              </a:solidFill>
              <a:highlight>
                <a:srgbClr val="FEFCF5"/>
              </a:highlight>
              <a:latin typeface="Courier New" panose="02070309020205020404" pitchFamily="49" charset="0"/>
              <a:cs typeface="Courier New" panose="02070309020205020404" pitchFamily="49" charset="0"/>
            </a:endParaRPr>
          </a:p>
          <a:p>
            <a:pPr>
              <a:lnSpc>
                <a:spcPct val="100000"/>
              </a:lnSpc>
              <a:spcBef>
                <a:spcPts val="0"/>
              </a:spcBef>
            </a:pP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endParaRPr lang="en-CA" sz="1100" b="0" dirty="0">
              <a:solidFill>
                <a:srgbClr val="000000"/>
              </a:solidFill>
              <a:highlight>
                <a:srgbClr val="FEFCF5"/>
              </a:highlight>
              <a:latin typeface="Courier New" panose="02070309020205020404" pitchFamily="49" charset="0"/>
              <a:cs typeface="Courier New" panose="02070309020205020404" pitchFamily="49" charset="0"/>
            </a:endParaRPr>
          </a:p>
          <a:p>
            <a:pPr>
              <a:lnSpc>
                <a:spcPct val="100000"/>
              </a:lnSpc>
              <a:spcBef>
                <a:spcPts val="0"/>
              </a:spcBef>
            </a:pPr>
            <a:endParaRPr lang="en-CA" sz="1100" b="0" dirty="0">
              <a:solidFill>
                <a:srgbClr val="000000"/>
              </a:solidFill>
              <a:highlight>
                <a:srgbClr val="FEFCF5"/>
              </a:highlight>
              <a:latin typeface="Courier New" panose="02070309020205020404" pitchFamily="49" charset="0"/>
              <a:cs typeface="Courier New" panose="02070309020205020404" pitchFamily="49" charset="0"/>
            </a:endParaRPr>
          </a:p>
          <a:p>
            <a:pPr>
              <a:lnSpc>
                <a:spcPct val="100000"/>
              </a:lnSpc>
              <a:spcBef>
                <a:spcPts val="0"/>
              </a:spcBef>
            </a:pP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1" dirty="0">
                <a:solidFill>
                  <a:srgbClr val="0000FF"/>
                </a:solidFill>
                <a:highlight>
                  <a:srgbClr val="FEFCF5"/>
                </a:highlight>
                <a:latin typeface="Courier New" panose="02070309020205020404" pitchFamily="49" charset="0"/>
                <a:cs typeface="Courier New" panose="02070309020205020404" pitchFamily="49" charset="0"/>
              </a:rPr>
              <a:t>public</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1" dirty="0">
                <a:solidFill>
                  <a:srgbClr val="0000FF"/>
                </a:solidFill>
                <a:highlight>
                  <a:srgbClr val="FEFCF5"/>
                </a:highlight>
                <a:latin typeface="Courier New" panose="02070309020205020404" pitchFamily="49" charset="0"/>
                <a:cs typeface="Courier New" panose="02070309020205020404" pitchFamily="49" charset="0"/>
              </a:rPr>
              <a:t>function</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0" dirty="0" err="1">
                <a:solidFill>
                  <a:srgbClr val="000000"/>
                </a:solidFill>
                <a:highlight>
                  <a:srgbClr val="FEFCF5"/>
                </a:highlight>
                <a:latin typeface="Courier New" panose="02070309020205020404" pitchFamily="49" charset="0"/>
                <a:cs typeface="Courier New" panose="02070309020205020404" pitchFamily="49" charset="0"/>
              </a:rPr>
              <a:t>setWageRate</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r>
              <a:rPr lang="en-CA" sz="1100" b="0" dirty="0">
                <a:solidFill>
                  <a:srgbClr val="000080"/>
                </a:solidFill>
                <a:highlight>
                  <a:srgbClr val="FEFCF5"/>
                </a:highlight>
                <a:latin typeface="Courier New" panose="02070309020205020404" pitchFamily="49" charset="0"/>
                <a:cs typeface="Courier New" panose="02070309020205020404" pitchFamily="49" charset="0"/>
              </a:rPr>
              <a:t>$</a:t>
            </a:r>
            <a:r>
              <a:rPr lang="en-CA" sz="1100" b="0" dirty="0" err="1">
                <a:solidFill>
                  <a:srgbClr val="000080"/>
                </a:solidFill>
                <a:highlight>
                  <a:srgbClr val="FEFCF5"/>
                </a:highlight>
                <a:latin typeface="Courier New" panose="02070309020205020404" pitchFamily="49" charset="0"/>
                <a:cs typeface="Courier New" panose="02070309020205020404" pitchFamily="49" charset="0"/>
              </a:rPr>
              <a:t>wageRate</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endParaRPr lang="en-CA" sz="1100" b="0" dirty="0">
              <a:solidFill>
                <a:srgbClr val="000000"/>
              </a:solidFill>
              <a:highlight>
                <a:srgbClr val="FEFCF5"/>
              </a:highlight>
              <a:latin typeface="Courier New" panose="02070309020205020404" pitchFamily="49" charset="0"/>
              <a:cs typeface="Courier New" panose="02070309020205020404" pitchFamily="49" charset="0"/>
            </a:endParaRPr>
          </a:p>
          <a:p>
            <a:pPr>
              <a:lnSpc>
                <a:spcPct val="100000"/>
              </a:lnSpc>
              <a:spcBef>
                <a:spcPts val="0"/>
              </a:spcBef>
            </a:pP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0" dirty="0">
                <a:solidFill>
                  <a:srgbClr val="000080"/>
                </a:solidFill>
                <a:highlight>
                  <a:srgbClr val="FEFCF5"/>
                </a:highlight>
                <a:latin typeface="Courier New" panose="02070309020205020404" pitchFamily="49" charset="0"/>
                <a:cs typeface="Courier New" panose="02070309020205020404" pitchFamily="49" charset="0"/>
              </a:rPr>
              <a:t>$this</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-&gt;</a:t>
            </a:r>
            <a:r>
              <a:rPr lang="en-CA" sz="1100" b="0" dirty="0" err="1">
                <a:solidFill>
                  <a:srgbClr val="000000"/>
                </a:solidFill>
                <a:highlight>
                  <a:srgbClr val="FEFCF5"/>
                </a:highlight>
                <a:latin typeface="Courier New" panose="02070309020205020404" pitchFamily="49" charset="0"/>
                <a:cs typeface="Courier New" panose="02070309020205020404" pitchFamily="49" charset="0"/>
              </a:rPr>
              <a:t>wageRate</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0" dirty="0">
                <a:solidFill>
                  <a:srgbClr val="000080"/>
                </a:solidFill>
                <a:highlight>
                  <a:srgbClr val="FEFCF5"/>
                </a:highlight>
                <a:latin typeface="Courier New" panose="02070309020205020404" pitchFamily="49" charset="0"/>
                <a:cs typeface="Courier New" panose="02070309020205020404" pitchFamily="49" charset="0"/>
              </a:rPr>
              <a:t>$</a:t>
            </a:r>
            <a:r>
              <a:rPr lang="en-CA" sz="1100" b="0" dirty="0" err="1">
                <a:solidFill>
                  <a:srgbClr val="000080"/>
                </a:solidFill>
                <a:highlight>
                  <a:srgbClr val="FEFCF5"/>
                </a:highlight>
                <a:latin typeface="Courier New" panose="02070309020205020404" pitchFamily="49" charset="0"/>
                <a:cs typeface="Courier New" panose="02070309020205020404" pitchFamily="49" charset="0"/>
              </a:rPr>
              <a:t>wageRate</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endParaRPr lang="en-CA" sz="1100" b="0" dirty="0">
              <a:solidFill>
                <a:srgbClr val="000000"/>
              </a:solidFill>
              <a:highlight>
                <a:srgbClr val="FEFCF5"/>
              </a:highlight>
              <a:latin typeface="Courier New" panose="02070309020205020404" pitchFamily="49" charset="0"/>
              <a:cs typeface="Courier New" panose="02070309020205020404" pitchFamily="49" charset="0"/>
            </a:endParaRPr>
          </a:p>
          <a:p>
            <a:pPr>
              <a:lnSpc>
                <a:spcPct val="100000"/>
              </a:lnSpc>
              <a:spcBef>
                <a:spcPts val="0"/>
              </a:spcBef>
            </a:pP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endParaRPr lang="en-CA" sz="1100" b="0" dirty="0">
              <a:solidFill>
                <a:srgbClr val="000000"/>
              </a:solidFill>
              <a:highlight>
                <a:srgbClr val="FEFCF5"/>
              </a:highlight>
              <a:latin typeface="Courier New" panose="02070309020205020404" pitchFamily="49" charset="0"/>
              <a:cs typeface="Courier New" panose="02070309020205020404" pitchFamily="49" charset="0"/>
            </a:endParaRPr>
          </a:p>
          <a:p>
            <a:pPr>
              <a:lnSpc>
                <a:spcPct val="100000"/>
              </a:lnSpc>
              <a:spcBef>
                <a:spcPts val="0"/>
              </a:spcBef>
            </a:pPr>
            <a:endParaRPr lang="en-CA" sz="1100" b="0" dirty="0">
              <a:solidFill>
                <a:srgbClr val="000000"/>
              </a:solidFill>
              <a:highlight>
                <a:srgbClr val="FEFCF5"/>
              </a:highlight>
              <a:latin typeface="Courier New" panose="02070309020205020404" pitchFamily="49" charset="0"/>
              <a:cs typeface="Courier New" panose="02070309020205020404" pitchFamily="49" charset="0"/>
            </a:endParaRPr>
          </a:p>
          <a:p>
            <a:pPr>
              <a:lnSpc>
                <a:spcPct val="100000"/>
              </a:lnSpc>
              <a:spcBef>
                <a:spcPts val="0"/>
              </a:spcBef>
            </a:pP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1" dirty="0">
                <a:solidFill>
                  <a:srgbClr val="0000FF"/>
                </a:solidFill>
                <a:highlight>
                  <a:srgbClr val="FEFCF5"/>
                </a:highlight>
                <a:latin typeface="Courier New" panose="02070309020205020404" pitchFamily="49" charset="0"/>
                <a:cs typeface="Courier New" panose="02070309020205020404" pitchFamily="49" charset="0"/>
              </a:rPr>
              <a:t>public</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1" dirty="0">
                <a:solidFill>
                  <a:srgbClr val="0000FF"/>
                </a:solidFill>
                <a:highlight>
                  <a:srgbClr val="FEFCF5"/>
                </a:highlight>
                <a:latin typeface="Courier New" panose="02070309020205020404" pitchFamily="49" charset="0"/>
                <a:cs typeface="Courier New" panose="02070309020205020404" pitchFamily="49" charset="0"/>
              </a:rPr>
              <a:t>function</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0" dirty="0" err="1">
                <a:solidFill>
                  <a:srgbClr val="000000"/>
                </a:solidFill>
                <a:highlight>
                  <a:srgbClr val="FEFCF5"/>
                </a:highlight>
                <a:latin typeface="Courier New" panose="02070309020205020404" pitchFamily="49" charset="0"/>
                <a:cs typeface="Courier New" panose="02070309020205020404" pitchFamily="49" charset="0"/>
              </a:rPr>
              <a:t>setHours</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r>
              <a:rPr lang="en-CA" sz="1100" b="0" dirty="0">
                <a:solidFill>
                  <a:srgbClr val="000080"/>
                </a:solidFill>
                <a:highlight>
                  <a:srgbClr val="FEFCF5"/>
                </a:highlight>
                <a:latin typeface="Courier New" panose="02070309020205020404" pitchFamily="49" charset="0"/>
                <a:cs typeface="Courier New" panose="02070309020205020404" pitchFamily="49" charset="0"/>
              </a:rPr>
              <a:t>$hours</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endParaRPr lang="en-CA" sz="1100" b="0" dirty="0">
              <a:solidFill>
                <a:srgbClr val="000000"/>
              </a:solidFill>
              <a:highlight>
                <a:srgbClr val="FEFCF5"/>
              </a:highlight>
              <a:latin typeface="Courier New" panose="02070309020205020404" pitchFamily="49" charset="0"/>
              <a:cs typeface="Courier New" panose="02070309020205020404" pitchFamily="49" charset="0"/>
            </a:endParaRPr>
          </a:p>
          <a:p>
            <a:pPr>
              <a:lnSpc>
                <a:spcPct val="100000"/>
              </a:lnSpc>
              <a:spcBef>
                <a:spcPts val="0"/>
              </a:spcBef>
            </a:pP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0" dirty="0">
                <a:solidFill>
                  <a:srgbClr val="000080"/>
                </a:solidFill>
                <a:highlight>
                  <a:srgbClr val="FEFCF5"/>
                </a:highlight>
                <a:latin typeface="Courier New" panose="02070309020205020404" pitchFamily="49" charset="0"/>
                <a:cs typeface="Courier New" panose="02070309020205020404" pitchFamily="49" charset="0"/>
              </a:rPr>
              <a:t>$this</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-&gt;</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hours </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0" dirty="0">
                <a:solidFill>
                  <a:srgbClr val="000080"/>
                </a:solidFill>
                <a:highlight>
                  <a:srgbClr val="FEFCF5"/>
                </a:highlight>
                <a:latin typeface="Courier New" panose="02070309020205020404" pitchFamily="49" charset="0"/>
                <a:cs typeface="Courier New" panose="02070309020205020404" pitchFamily="49" charset="0"/>
              </a:rPr>
              <a:t>$hours</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endParaRPr lang="en-CA" sz="1100" b="0" dirty="0">
              <a:solidFill>
                <a:srgbClr val="000000"/>
              </a:solidFill>
              <a:highlight>
                <a:srgbClr val="FEFCF5"/>
              </a:highlight>
              <a:latin typeface="Courier New" panose="02070309020205020404" pitchFamily="49" charset="0"/>
              <a:cs typeface="Courier New" panose="02070309020205020404" pitchFamily="49" charset="0"/>
            </a:endParaRPr>
          </a:p>
          <a:p>
            <a:pPr>
              <a:lnSpc>
                <a:spcPct val="100000"/>
              </a:lnSpc>
              <a:spcBef>
                <a:spcPts val="0"/>
              </a:spcBef>
            </a:pP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endParaRPr lang="en-CA" sz="1100" b="0" dirty="0">
              <a:solidFill>
                <a:srgbClr val="000000"/>
              </a:solidFill>
              <a:highlight>
                <a:srgbClr val="FEFCF5"/>
              </a:highlight>
              <a:latin typeface="Courier New" panose="02070309020205020404" pitchFamily="49" charset="0"/>
              <a:cs typeface="Courier New" panose="02070309020205020404" pitchFamily="49" charset="0"/>
            </a:endParaRPr>
          </a:p>
          <a:p>
            <a:pPr>
              <a:lnSpc>
                <a:spcPct val="100000"/>
              </a:lnSpc>
              <a:spcBef>
                <a:spcPts val="0"/>
              </a:spcBef>
            </a:pP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0" dirty="0">
                <a:solidFill>
                  <a:srgbClr val="008000"/>
                </a:solidFill>
                <a:highlight>
                  <a:srgbClr val="FEFCF5"/>
                </a:highlight>
                <a:latin typeface="Courier New" panose="02070309020205020404" pitchFamily="49" charset="0"/>
                <a:cs typeface="Courier New" panose="02070309020205020404" pitchFamily="49" charset="0"/>
              </a:rPr>
              <a:t>//End of </a:t>
            </a:r>
            <a:r>
              <a:rPr lang="en-CA" sz="1100" b="0" dirty="0" err="1">
                <a:solidFill>
                  <a:srgbClr val="008000"/>
                </a:solidFill>
                <a:highlight>
                  <a:srgbClr val="FEFCF5"/>
                </a:highlight>
                <a:latin typeface="Courier New" panose="02070309020205020404" pitchFamily="49" charset="0"/>
                <a:cs typeface="Courier New" panose="02070309020205020404" pitchFamily="49" charset="0"/>
              </a:rPr>
              <a:t>HourlyEmployee</a:t>
            </a:r>
            <a:r>
              <a:rPr lang="en-CA" sz="1100" b="0" dirty="0">
                <a:solidFill>
                  <a:srgbClr val="008000"/>
                </a:solidFill>
                <a:highlight>
                  <a:srgbClr val="FEFCF5"/>
                </a:highlight>
                <a:latin typeface="Courier New" panose="02070309020205020404" pitchFamily="49" charset="0"/>
                <a:cs typeface="Courier New" panose="02070309020205020404" pitchFamily="49" charset="0"/>
              </a:rPr>
              <a:t> Class</a:t>
            </a:r>
            <a:endParaRPr lang="en-CA" sz="1100" b="0" dirty="0">
              <a:solidFill>
                <a:srgbClr val="000000"/>
              </a:solidFill>
              <a:highlight>
                <a:srgbClr val="FEFCF5"/>
              </a:highlight>
              <a:latin typeface="Courier New" panose="02070309020205020404" pitchFamily="49" charset="0"/>
              <a:cs typeface="Courier New" panose="02070309020205020404" pitchFamily="49" charset="0"/>
            </a:endParaRPr>
          </a:p>
          <a:p>
            <a:pPr>
              <a:lnSpc>
                <a:spcPct val="100000"/>
              </a:lnSpc>
              <a:spcBef>
                <a:spcPts val="0"/>
              </a:spcBef>
            </a:pPr>
            <a:endParaRPr lang="en-CA" sz="1100" b="0" dirty="0">
              <a:solidFill>
                <a:srgbClr val="000000"/>
              </a:solidFill>
              <a:highlight>
                <a:srgbClr val="FEFCF5"/>
              </a:highlight>
              <a:latin typeface="Courier New" panose="02070309020205020404" pitchFamily="49" charset="0"/>
              <a:cs typeface="Courier New" panose="02070309020205020404" pitchFamily="49" charset="0"/>
            </a:endParaRPr>
          </a:p>
          <a:p>
            <a:pPr>
              <a:lnSpc>
                <a:spcPct val="100000"/>
              </a:lnSpc>
              <a:spcBef>
                <a:spcPts val="0"/>
              </a:spcBef>
            </a:pPr>
            <a:r>
              <a:rPr lang="en-CA" sz="1100" b="0" dirty="0">
                <a:solidFill>
                  <a:srgbClr val="000080"/>
                </a:solidFill>
                <a:highlight>
                  <a:srgbClr val="FEFCF5"/>
                </a:highlight>
                <a:latin typeface="Courier New" panose="02070309020205020404" pitchFamily="49" charset="0"/>
                <a:cs typeface="Courier New" panose="02070309020205020404" pitchFamily="49" charset="0"/>
              </a:rPr>
              <a:t>$joe</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1" dirty="0">
                <a:solidFill>
                  <a:srgbClr val="0000FF"/>
                </a:solidFill>
                <a:highlight>
                  <a:srgbClr val="FEFCF5"/>
                </a:highlight>
                <a:latin typeface="Courier New" panose="02070309020205020404" pitchFamily="49" charset="0"/>
                <a:cs typeface="Courier New" panose="02070309020205020404" pitchFamily="49" charset="0"/>
              </a:rPr>
              <a:t>new</a:t>
            </a:r>
            <a:r>
              <a:rPr lang="en-CA" sz="1100" b="0" dirty="0">
                <a:solidFill>
                  <a:srgbClr val="000000"/>
                </a:solidFill>
                <a:highlight>
                  <a:srgbClr val="FEFCF5"/>
                </a:highlight>
                <a:latin typeface="Courier New" panose="02070309020205020404" pitchFamily="49" charset="0"/>
                <a:cs typeface="Courier New" panose="02070309020205020404" pitchFamily="49" charset="0"/>
              </a:rPr>
              <a:t> </a:t>
            </a:r>
            <a:r>
              <a:rPr lang="en-CA" sz="1100" b="0" dirty="0" err="1">
                <a:solidFill>
                  <a:srgbClr val="000000"/>
                </a:solidFill>
                <a:highlight>
                  <a:srgbClr val="FEFCF5"/>
                </a:highlight>
                <a:latin typeface="Courier New" panose="02070309020205020404" pitchFamily="49" charset="0"/>
                <a:cs typeface="Courier New" panose="02070309020205020404" pitchFamily="49" charset="0"/>
              </a:rPr>
              <a:t>HourlyEmployee</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endParaRPr lang="en-CA" sz="1100" b="0" dirty="0">
              <a:solidFill>
                <a:srgbClr val="000000"/>
              </a:solidFill>
              <a:highlight>
                <a:srgbClr val="FEFCF5"/>
              </a:highlight>
              <a:latin typeface="Courier New" panose="02070309020205020404" pitchFamily="49" charset="0"/>
              <a:cs typeface="Courier New" panose="02070309020205020404" pitchFamily="49" charset="0"/>
            </a:endParaRPr>
          </a:p>
          <a:p>
            <a:pPr>
              <a:lnSpc>
                <a:spcPct val="100000"/>
              </a:lnSpc>
              <a:spcBef>
                <a:spcPts val="0"/>
              </a:spcBef>
            </a:pPr>
            <a:r>
              <a:rPr lang="en-CA" sz="1100" b="0" dirty="0">
                <a:solidFill>
                  <a:srgbClr val="000080"/>
                </a:solidFill>
                <a:highlight>
                  <a:srgbClr val="FEFCF5"/>
                </a:highlight>
                <a:latin typeface="Courier New" panose="02070309020205020404" pitchFamily="49" charset="0"/>
                <a:cs typeface="Courier New" panose="02070309020205020404" pitchFamily="49" charset="0"/>
              </a:rPr>
              <a:t>$joe</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-&gt;</a:t>
            </a:r>
            <a:r>
              <a:rPr lang="en-CA" sz="1100" b="0" dirty="0" err="1">
                <a:solidFill>
                  <a:srgbClr val="000000"/>
                </a:solidFill>
                <a:highlight>
                  <a:srgbClr val="FEFCF5"/>
                </a:highlight>
                <a:latin typeface="Courier New" panose="02070309020205020404" pitchFamily="49" charset="0"/>
                <a:cs typeface="Courier New" panose="02070309020205020404" pitchFamily="49" charset="0"/>
              </a:rPr>
              <a:t>setName</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r>
              <a:rPr lang="en-CA" sz="1100" b="0" dirty="0">
                <a:solidFill>
                  <a:srgbClr val="808080"/>
                </a:solidFill>
                <a:highlight>
                  <a:srgbClr val="FEFCF5"/>
                </a:highlight>
                <a:latin typeface="Courier New" panose="02070309020205020404" pitchFamily="49" charset="0"/>
                <a:cs typeface="Courier New" panose="02070309020205020404" pitchFamily="49" charset="0"/>
              </a:rPr>
              <a:t>"Joe"</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endParaRPr lang="en-CA" sz="1100" b="0" dirty="0">
              <a:solidFill>
                <a:srgbClr val="000000"/>
              </a:solidFill>
              <a:highlight>
                <a:srgbClr val="FEFCF5"/>
              </a:highlight>
              <a:latin typeface="Courier New" panose="02070309020205020404" pitchFamily="49" charset="0"/>
              <a:cs typeface="Courier New" panose="02070309020205020404" pitchFamily="49" charset="0"/>
            </a:endParaRPr>
          </a:p>
          <a:p>
            <a:pPr>
              <a:lnSpc>
                <a:spcPct val="100000"/>
              </a:lnSpc>
              <a:spcBef>
                <a:spcPts val="0"/>
              </a:spcBef>
            </a:pPr>
            <a:r>
              <a:rPr lang="en-CA" sz="1100" b="0" dirty="0">
                <a:solidFill>
                  <a:srgbClr val="000080"/>
                </a:solidFill>
                <a:highlight>
                  <a:srgbClr val="FEFCF5"/>
                </a:highlight>
                <a:latin typeface="Courier New" panose="02070309020205020404" pitchFamily="49" charset="0"/>
                <a:cs typeface="Courier New" panose="02070309020205020404" pitchFamily="49" charset="0"/>
              </a:rPr>
              <a:t>$joe</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-&gt;</a:t>
            </a:r>
            <a:r>
              <a:rPr lang="en-CA" sz="1100" b="0" dirty="0" err="1">
                <a:solidFill>
                  <a:srgbClr val="000000"/>
                </a:solidFill>
                <a:highlight>
                  <a:srgbClr val="FEFCF5"/>
                </a:highlight>
                <a:latin typeface="Courier New" panose="02070309020205020404" pitchFamily="49" charset="0"/>
                <a:cs typeface="Courier New" panose="02070309020205020404" pitchFamily="49" charset="0"/>
              </a:rPr>
              <a:t>setWageRate</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r>
              <a:rPr lang="en-CA" sz="1100" b="0" dirty="0">
                <a:solidFill>
                  <a:srgbClr val="FF8000"/>
                </a:solidFill>
                <a:highlight>
                  <a:srgbClr val="FEFCF5"/>
                </a:highlight>
                <a:latin typeface="Courier New" panose="02070309020205020404" pitchFamily="49" charset="0"/>
                <a:cs typeface="Courier New" panose="02070309020205020404" pitchFamily="49" charset="0"/>
              </a:rPr>
              <a:t>40</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endParaRPr lang="en-CA" sz="1100" b="0" dirty="0">
              <a:solidFill>
                <a:srgbClr val="000000"/>
              </a:solidFill>
              <a:highlight>
                <a:srgbClr val="FEFCF5"/>
              </a:highlight>
              <a:latin typeface="Courier New" panose="02070309020205020404" pitchFamily="49" charset="0"/>
              <a:cs typeface="Courier New" panose="02070309020205020404" pitchFamily="49" charset="0"/>
            </a:endParaRPr>
          </a:p>
          <a:p>
            <a:pPr>
              <a:lnSpc>
                <a:spcPct val="100000"/>
              </a:lnSpc>
              <a:spcBef>
                <a:spcPts val="0"/>
              </a:spcBef>
            </a:pPr>
            <a:r>
              <a:rPr lang="en-CA" sz="1100" b="0" dirty="0">
                <a:solidFill>
                  <a:srgbClr val="000080"/>
                </a:solidFill>
                <a:highlight>
                  <a:srgbClr val="FEFCF5"/>
                </a:highlight>
                <a:latin typeface="Courier New" panose="02070309020205020404" pitchFamily="49" charset="0"/>
                <a:cs typeface="Courier New" panose="02070309020205020404" pitchFamily="49" charset="0"/>
              </a:rPr>
              <a:t>$joe</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-&gt;</a:t>
            </a:r>
            <a:r>
              <a:rPr lang="en-CA" sz="1100" b="0" dirty="0" err="1">
                <a:solidFill>
                  <a:srgbClr val="000000"/>
                </a:solidFill>
                <a:highlight>
                  <a:srgbClr val="FEFCF5"/>
                </a:highlight>
                <a:latin typeface="Courier New" panose="02070309020205020404" pitchFamily="49" charset="0"/>
                <a:cs typeface="Courier New" panose="02070309020205020404" pitchFamily="49" charset="0"/>
              </a:rPr>
              <a:t>setHours</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r>
              <a:rPr lang="en-CA" sz="1100" b="0" dirty="0">
                <a:solidFill>
                  <a:srgbClr val="FF8000"/>
                </a:solidFill>
                <a:highlight>
                  <a:srgbClr val="FEFCF5"/>
                </a:highlight>
                <a:latin typeface="Courier New" panose="02070309020205020404" pitchFamily="49" charset="0"/>
                <a:cs typeface="Courier New" panose="02070309020205020404" pitchFamily="49" charset="0"/>
              </a:rPr>
              <a:t>40</a:t>
            </a:r>
            <a:r>
              <a:rPr lang="en-CA" sz="1100" b="0" dirty="0">
                <a:solidFill>
                  <a:srgbClr val="8000FF"/>
                </a:solidFill>
                <a:highlight>
                  <a:srgbClr val="FEFCF5"/>
                </a:highlight>
                <a:latin typeface="Courier New" panose="02070309020205020404" pitchFamily="49" charset="0"/>
                <a:cs typeface="Courier New" panose="02070309020205020404" pitchFamily="49" charset="0"/>
              </a:rPr>
              <a:t>);</a:t>
            </a:r>
            <a:endParaRPr lang="en-CA" sz="1100" b="0" dirty="0">
              <a:solidFill>
                <a:srgbClr val="000000"/>
              </a:solidFill>
              <a:highlight>
                <a:srgbClr val="FEFCF5"/>
              </a:highlight>
              <a:latin typeface="Courier New" panose="02070309020205020404" pitchFamily="49" charset="0"/>
              <a:cs typeface="Courier New" panose="02070309020205020404" pitchFamily="49" charset="0"/>
            </a:endParaRPr>
          </a:p>
          <a:p>
            <a:pPr>
              <a:lnSpc>
                <a:spcPct val="100000"/>
              </a:lnSpc>
              <a:spcBef>
                <a:spcPts val="0"/>
              </a:spcBef>
            </a:pPr>
            <a:endParaRPr lang="en-CA" sz="1100" b="0" dirty="0">
              <a:solidFill>
                <a:srgbClr val="000000"/>
              </a:solidFill>
              <a:highlight>
                <a:srgbClr val="FEFCF5"/>
              </a:highlight>
              <a:latin typeface="Courier New" panose="02070309020205020404" pitchFamily="49" charset="0"/>
              <a:cs typeface="Courier New" panose="02070309020205020404" pitchFamily="49" charset="0"/>
            </a:endParaRPr>
          </a:p>
          <a:p>
            <a:pPr>
              <a:lnSpc>
                <a:spcPct val="100000"/>
              </a:lnSpc>
              <a:spcBef>
                <a:spcPts val="0"/>
              </a:spcBef>
            </a:pPr>
            <a:r>
              <a:rPr lang="en-CA" sz="1100" b="0" dirty="0">
                <a:solidFill>
                  <a:srgbClr val="FF0000"/>
                </a:solidFill>
                <a:highlight>
                  <a:srgbClr val="FDF8E3"/>
                </a:highlight>
                <a:latin typeface="Courier New" panose="02070309020205020404" pitchFamily="49" charset="0"/>
                <a:cs typeface="Courier New" panose="02070309020205020404" pitchFamily="49" charset="0"/>
              </a:rPr>
              <a:t>?&gt;</a:t>
            </a:r>
            <a:endParaRPr lang="en-US" sz="800"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768058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Anonymous Functions</a:t>
            </a:r>
          </a:p>
        </p:txBody>
      </p:sp>
      <p:sp>
        <p:nvSpPr>
          <p:cNvPr id="3" name="Content Placeholder 2"/>
          <p:cNvSpPr>
            <a:spLocks noGrp="1"/>
          </p:cNvSpPr>
          <p:nvPr>
            <p:ph idx="1"/>
          </p:nvPr>
        </p:nvSpPr>
        <p:spPr>
          <a:xfrm>
            <a:off x="6347557" y="2118861"/>
            <a:ext cx="5082441" cy="2017710"/>
          </a:xfrm>
        </p:spPr>
        <p:txBody>
          <a:bodyPr>
            <a:normAutofit/>
          </a:bodyPr>
          <a:lstStyle/>
          <a:p>
            <a:r>
              <a:rPr lang="en-US" sz="1800" dirty="0">
                <a:solidFill>
                  <a:srgbClr val="FF0000"/>
                </a:solidFill>
                <a:highlight>
                  <a:srgbClr val="FDF8E3"/>
                </a:highlight>
              </a:rPr>
              <a:t>&lt;?</a:t>
            </a:r>
            <a:r>
              <a:rPr lang="en-US" sz="1800" dirty="0" err="1">
                <a:solidFill>
                  <a:srgbClr val="FF0000"/>
                </a:solidFill>
                <a:highlight>
                  <a:srgbClr val="FDF8E3"/>
                </a:highlight>
              </a:rPr>
              <a:t>php</a:t>
            </a:r>
            <a:endParaRPr lang="en-US" sz="1800" dirty="0">
              <a:solidFill>
                <a:srgbClr val="000000"/>
              </a:solidFill>
              <a:highlight>
                <a:srgbClr val="FEFCF5"/>
              </a:highlight>
            </a:endParaRPr>
          </a:p>
          <a:p>
            <a:endParaRPr lang="en-US" sz="1800" dirty="0">
              <a:solidFill>
                <a:srgbClr val="000000"/>
              </a:solidFill>
              <a:highlight>
                <a:srgbClr val="FEFCF5"/>
              </a:highlight>
            </a:endParaRPr>
          </a:p>
          <a:p>
            <a:r>
              <a:rPr lang="en-US" sz="1800" dirty="0">
                <a:solidFill>
                  <a:srgbClr val="000080"/>
                </a:solidFill>
                <a:highlight>
                  <a:srgbClr val="FEFCF5"/>
                </a:highlight>
              </a:rPr>
              <a:t>$hello</a:t>
            </a:r>
            <a:r>
              <a:rPr lang="en-US" sz="1800" dirty="0">
                <a:solidFill>
                  <a:srgbClr val="000000"/>
                </a:solidFill>
                <a:highlight>
                  <a:srgbClr val="FEFCF5"/>
                </a:highlight>
              </a:rPr>
              <a:t> </a:t>
            </a:r>
            <a:r>
              <a:rPr lang="en-US" sz="1800" dirty="0">
                <a:solidFill>
                  <a:srgbClr val="8000FF"/>
                </a:solidFill>
                <a:highlight>
                  <a:srgbClr val="FEFCF5"/>
                </a:highlight>
              </a:rPr>
              <a:t>=</a:t>
            </a:r>
            <a:r>
              <a:rPr lang="en-US" sz="1800" dirty="0">
                <a:solidFill>
                  <a:srgbClr val="000000"/>
                </a:solidFill>
                <a:highlight>
                  <a:srgbClr val="FEFCF5"/>
                </a:highlight>
              </a:rPr>
              <a:t> </a:t>
            </a:r>
            <a:r>
              <a:rPr lang="en-US" sz="1800" b="1" dirty="0">
                <a:solidFill>
                  <a:srgbClr val="0000FF"/>
                </a:solidFill>
                <a:highlight>
                  <a:srgbClr val="FEFCF5"/>
                </a:highlight>
              </a:rPr>
              <a:t>function</a:t>
            </a:r>
            <a:r>
              <a:rPr lang="en-US" sz="1800" dirty="0">
                <a:solidFill>
                  <a:srgbClr val="8000FF"/>
                </a:solidFill>
                <a:highlight>
                  <a:srgbClr val="FEFCF5"/>
                </a:highlight>
              </a:rPr>
              <a:t>(</a:t>
            </a:r>
            <a:r>
              <a:rPr lang="en-US" sz="1800" dirty="0">
                <a:solidFill>
                  <a:srgbClr val="000080"/>
                </a:solidFill>
                <a:highlight>
                  <a:srgbClr val="FEFCF5"/>
                </a:highlight>
              </a:rPr>
              <a:t>$who</a:t>
            </a:r>
            <a:r>
              <a:rPr lang="en-US" sz="1800" dirty="0">
                <a:solidFill>
                  <a:srgbClr val="8000FF"/>
                </a:solidFill>
                <a:highlight>
                  <a:srgbClr val="FEFCF5"/>
                </a:highlight>
              </a:rPr>
              <a:t>)</a:t>
            </a:r>
            <a:r>
              <a:rPr lang="en-US" sz="1800" dirty="0">
                <a:solidFill>
                  <a:srgbClr val="000000"/>
                </a:solidFill>
                <a:highlight>
                  <a:srgbClr val="FEFCF5"/>
                </a:highlight>
              </a:rPr>
              <a:t> </a:t>
            </a:r>
            <a:r>
              <a:rPr lang="en-US" sz="1800" dirty="0">
                <a:solidFill>
                  <a:srgbClr val="8000FF"/>
                </a:solidFill>
                <a:highlight>
                  <a:srgbClr val="FEFCF5"/>
                </a:highlight>
              </a:rPr>
              <a:t>{</a:t>
            </a:r>
            <a:endParaRPr lang="en-US" sz="1800" dirty="0">
              <a:solidFill>
                <a:srgbClr val="000000"/>
              </a:solidFill>
              <a:highlight>
                <a:srgbClr val="FEFCF5"/>
              </a:highlight>
            </a:endParaRPr>
          </a:p>
          <a:p>
            <a:r>
              <a:rPr lang="en-US" sz="1800" dirty="0">
                <a:solidFill>
                  <a:srgbClr val="000000"/>
                </a:solidFill>
                <a:highlight>
                  <a:srgbClr val="FEFCF5"/>
                </a:highlight>
              </a:rPr>
              <a:t>	 </a:t>
            </a:r>
            <a:r>
              <a:rPr lang="en-US" sz="1800" b="1" dirty="0">
                <a:solidFill>
                  <a:srgbClr val="0000FF"/>
                </a:solidFill>
                <a:highlight>
                  <a:srgbClr val="FEFCF5"/>
                </a:highlight>
              </a:rPr>
              <a:t>echo</a:t>
            </a:r>
            <a:r>
              <a:rPr lang="en-US" sz="1800" dirty="0">
                <a:solidFill>
                  <a:srgbClr val="000000"/>
                </a:solidFill>
                <a:highlight>
                  <a:srgbClr val="FEFCF5"/>
                </a:highlight>
              </a:rPr>
              <a:t> </a:t>
            </a:r>
            <a:r>
              <a:rPr lang="en-US" sz="1800" dirty="0">
                <a:solidFill>
                  <a:srgbClr val="808080"/>
                </a:solidFill>
                <a:highlight>
                  <a:srgbClr val="FEFCF5"/>
                </a:highlight>
              </a:rPr>
              <a:t>"&lt;p&gt; Hello </a:t>
            </a:r>
            <a:r>
              <a:rPr lang="en-US" sz="1800" b="1" dirty="0">
                <a:solidFill>
                  <a:srgbClr val="808080"/>
                </a:solidFill>
                <a:highlight>
                  <a:srgbClr val="FEFCF5"/>
                </a:highlight>
              </a:rPr>
              <a:t>$who</a:t>
            </a:r>
            <a:r>
              <a:rPr lang="en-US" sz="1800" dirty="0">
                <a:solidFill>
                  <a:srgbClr val="808080"/>
                </a:solidFill>
                <a:highlight>
                  <a:srgbClr val="FEFCF5"/>
                </a:highlight>
              </a:rPr>
              <a:t>&lt;/p&gt;"</a:t>
            </a:r>
            <a:r>
              <a:rPr lang="en-US" sz="1800" dirty="0">
                <a:solidFill>
                  <a:srgbClr val="8000FF"/>
                </a:solidFill>
                <a:highlight>
                  <a:srgbClr val="FEFCF5"/>
                </a:highlight>
              </a:rPr>
              <a:t>;</a:t>
            </a:r>
            <a:endParaRPr lang="en-US" sz="1800" dirty="0">
              <a:solidFill>
                <a:srgbClr val="000000"/>
              </a:solidFill>
              <a:highlight>
                <a:srgbClr val="FEFCF5"/>
              </a:highlight>
            </a:endParaRPr>
          </a:p>
          <a:p>
            <a:r>
              <a:rPr lang="en-US" sz="1800" dirty="0">
                <a:solidFill>
                  <a:srgbClr val="8000FF"/>
                </a:solidFill>
                <a:highlight>
                  <a:srgbClr val="FEFCF5"/>
                </a:highlight>
              </a:rPr>
              <a:t>};</a:t>
            </a:r>
            <a:endParaRPr lang="en-US" sz="1800" dirty="0">
              <a:solidFill>
                <a:srgbClr val="000000"/>
              </a:solidFill>
              <a:highlight>
                <a:srgbClr val="FEFCF5"/>
              </a:highlight>
            </a:endParaRPr>
          </a:p>
          <a:p>
            <a:endParaRPr lang="en-US" sz="1800" dirty="0">
              <a:solidFill>
                <a:srgbClr val="000000"/>
              </a:solidFill>
              <a:highlight>
                <a:srgbClr val="FEFCF5"/>
              </a:highlight>
            </a:endParaRPr>
          </a:p>
          <a:p>
            <a:r>
              <a:rPr lang="en-US" sz="1800" dirty="0">
                <a:solidFill>
                  <a:srgbClr val="000080"/>
                </a:solidFill>
                <a:highlight>
                  <a:srgbClr val="FEFCF5"/>
                </a:highlight>
              </a:rPr>
              <a:t>$hello</a:t>
            </a:r>
            <a:r>
              <a:rPr lang="en-US" sz="1800" dirty="0">
                <a:solidFill>
                  <a:srgbClr val="8000FF"/>
                </a:solidFill>
                <a:highlight>
                  <a:srgbClr val="FEFCF5"/>
                </a:highlight>
              </a:rPr>
              <a:t>(</a:t>
            </a:r>
            <a:r>
              <a:rPr lang="en-US" sz="1800" dirty="0">
                <a:solidFill>
                  <a:srgbClr val="808080"/>
                </a:solidFill>
                <a:highlight>
                  <a:srgbClr val="FEFCF5"/>
                </a:highlight>
              </a:rPr>
              <a:t>"World!"</a:t>
            </a:r>
            <a:r>
              <a:rPr lang="en-US" sz="1800" dirty="0">
                <a:solidFill>
                  <a:srgbClr val="8000FF"/>
                </a:solidFill>
                <a:highlight>
                  <a:srgbClr val="FEFCF5"/>
                </a:highlight>
              </a:rPr>
              <a:t>);</a:t>
            </a:r>
            <a:endParaRPr lang="en-US" sz="1800" dirty="0">
              <a:solidFill>
                <a:srgbClr val="000000"/>
              </a:solidFill>
              <a:highlight>
                <a:srgbClr val="FEFCF5"/>
              </a:highlight>
            </a:endParaRPr>
          </a:p>
        </p:txBody>
      </p:sp>
      <p:sp>
        <p:nvSpPr>
          <p:cNvPr id="4" name="Slide Number Placeholder 3"/>
          <p:cNvSpPr>
            <a:spLocks noGrp="1"/>
          </p:cNvSpPr>
          <p:nvPr>
            <p:ph type="sldNum" sz="quarter" idx="12"/>
          </p:nvPr>
        </p:nvSpPr>
        <p:spPr/>
        <p:txBody>
          <a:bodyPr/>
          <a:lstStyle/>
          <a:p>
            <a:fld id="{57BFFEA6-FD0A-418C-BE47-3DCCF1ED53BD}" type="slidenum">
              <a:rPr lang="en-US" smtClean="0"/>
              <a:t>30</a:t>
            </a:fld>
            <a:endParaRPr lang="en-US" dirty="0"/>
          </a:p>
        </p:txBody>
      </p:sp>
      <p:pic>
        <p:nvPicPr>
          <p:cNvPr id="8" name="Picture 7"/>
          <p:cNvPicPr>
            <a:picLocks noChangeAspect="1"/>
          </p:cNvPicPr>
          <p:nvPr/>
        </p:nvPicPr>
        <p:blipFill>
          <a:blip r:embed="rId2"/>
          <a:stretch>
            <a:fillRect/>
          </a:stretch>
        </p:blipFill>
        <p:spPr>
          <a:xfrm>
            <a:off x="7009168" y="4661342"/>
            <a:ext cx="2057687" cy="809738"/>
          </a:xfrm>
          <a:prstGeom prst="rect">
            <a:avLst/>
          </a:prstGeom>
        </p:spPr>
      </p:pic>
      <p:sp>
        <p:nvSpPr>
          <p:cNvPr id="9" name="TextBox 8"/>
          <p:cNvSpPr txBox="1"/>
          <p:nvPr/>
        </p:nvSpPr>
        <p:spPr>
          <a:xfrm>
            <a:off x="762000" y="2700135"/>
            <a:ext cx="4700016" cy="1754326"/>
          </a:xfrm>
          <a:prstGeom prst="rect">
            <a:avLst/>
          </a:prstGeom>
          <a:noFill/>
        </p:spPr>
        <p:txBody>
          <a:bodyPr wrap="square" rtlCol="0">
            <a:spAutoFit/>
          </a:bodyPr>
          <a:lstStyle/>
          <a:p>
            <a:r>
              <a:rPr lang="en-US" dirty="0"/>
              <a:t>To invoke the Anonymous function, add parenthesis to the variables name. </a:t>
            </a:r>
          </a:p>
          <a:p>
            <a:endParaRPr lang="en-US" dirty="0"/>
          </a:p>
          <a:p>
            <a:r>
              <a:rPr lang="en-US" dirty="0"/>
              <a:t>Because this function accepts an argument, add a value inside the parentheses.</a:t>
            </a:r>
          </a:p>
        </p:txBody>
      </p:sp>
    </p:spTree>
    <p:extLst>
      <p:ext uri="{BB962C8B-B14F-4D97-AF65-F5344CB8AC3E}">
        <p14:creationId xmlns:p14="http://schemas.microsoft.com/office/powerpoint/2010/main" val="22598313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Anonymous Functions</a:t>
            </a:r>
          </a:p>
        </p:txBody>
      </p:sp>
      <p:sp>
        <p:nvSpPr>
          <p:cNvPr id="3" name="Content Placeholder 2"/>
          <p:cNvSpPr>
            <a:spLocks noGrp="1"/>
          </p:cNvSpPr>
          <p:nvPr>
            <p:ph idx="1"/>
          </p:nvPr>
        </p:nvSpPr>
        <p:spPr>
          <a:xfrm>
            <a:off x="5730240" y="1360275"/>
            <a:ext cx="5699759" cy="2114445"/>
          </a:xfrm>
        </p:spPr>
        <p:txBody>
          <a:bodyPr>
            <a:noAutofit/>
          </a:bodyPr>
          <a:lstStyle/>
          <a:p>
            <a:r>
              <a:rPr lang="en-US" sz="1200" dirty="0">
                <a:solidFill>
                  <a:srgbClr val="FF0000"/>
                </a:solidFill>
                <a:highlight>
                  <a:srgbClr val="FDF8E3"/>
                </a:highlight>
              </a:rPr>
              <a:t>&lt;?</a:t>
            </a:r>
            <a:r>
              <a:rPr lang="en-US" sz="1200" dirty="0" err="1">
                <a:solidFill>
                  <a:srgbClr val="FF0000"/>
                </a:solidFill>
                <a:highlight>
                  <a:srgbClr val="FDF8E3"/>
                </a:highlight>
              </a:rPr>
              <a:t>php</a:t>
            </a:r>
            <a:endParaRPr lang="en-US" sz="1200" dirty="0">
              <a:solidFill>
                <a:srgbClr val="000000"/>
              </a:solidFill>
              <a:highlight>
                <a:srgbClr val="FEFCF5"/>
              </a:highlight>
            </a:endParaRPr>
          </a:p>
          <a:p>
            <a:endParaRPr lang="en-US" sz="1200" dirty="0">
              <a:solidFill>
                <a:srgbClr val="000000"/>
              </a:solidFill>
              <a:highlight>
                <a:srgbClr val="FEFCF5"/>
              </a:highlight>
            </a:endParaRPr>
          </a:p>
          <a:p>
            <a:r>
              <a:rPr lang="en-US" sz="1200" dirty="0">
                <a:solidFill>
                  <a:srgbClr val="000080"/>
                </a:solidFill>
                <a:highlight>
                  <a:srgbClr val="FEFCF5"/>
                </a:highlight>
              </a:rPr>
              <a:t>$double</a:t>
            </a:r>
            <a:r>
              <a:rPr lang="en-US" sz="1200" dirty="0">
                <a:solidFill>
                  <a:srgbClr val="000000"/>
                </a:solidFill>
                <a:highlight>
                  <a:srgbClr val="FEFCF5"/>
                </a:highlight>
              </a:rPr>
              <a:t> </a:t>
            </a:r>
            <a:r>
              <a:rPr lang="en-US" sz="1200" dirty="0">
                <a:solidFill>
                  <a:srgbClr val="8000FF"/>
                </a:solidFill>
                <a:highlight>
                  <a:srgbClr val="FEFCF5"/>
                </a:highlight>
              </a:rPr>
              <a:t>=</a:t>
            </a:r>
            <a:r>
              <a:rPr lang="en-US" sz="1200" dirty="0">
                <a:solidFill>
                  <a:srgbClr val="000000"/>
                </a:solidFill>
                <a:highlight>
                  <a:srgbClr val="FEFCF5"/>
                </a:highlight>
              </a:rPr>
              <a:t> </a:t>
            </a:r>
            <a:r>
              <a:rPr lang="en-US" sz="1200" b="1" dirty="0">
                <a:solidFill>
                  <a:srgbClr val="0000FF"/>
                </a:solidFill>
                <a:highlight>
                  <a:srgbClr val="FEFCF5"/>
                </a:highlight>
              </a:rPr>
              <a:t>function</a:t>
            </a:r>
            <a:r>
              <a:rPr lang="en-US" sz="1200" dirty="0">
                <a:solidFill>
                  <a:srgbClr val="8000FF"/>
                </a:solidFill>
                <a:highlight>
                  <a:srgbClr val="FEFCF5"/>
                </a:highlight>
              </a:rPr>
              <a:t>(</a:t>
            </a:r>
            <a:r>
              <a:rPr lang="en-US" sz="1200" dirty="0">
                <a:solidFill>
                  <a:srgbClr val="000080"/>
                </a:solidFill>
                <a:highlight>
                  <a:srgbClr val="FEFCF5"/>
                </a:highlight>
              </a:rPr>
              <a:t>$</a:t>
            </a:r>
            <a:r>
              <a:rPr lang="en-US" sz="1200" dirty="0" err="1">
                <a:solidFill>
                  <a:srgbClr val="000080"/>
                </a:solidFill>
                <a:highlight>
                  <a:srgbClr val="FEFCF5"/>
                </a:highlight>
              </a:rPr>
              <a:t>elem</a:t>
            </a:r>
            <a:r>
              <a:rPr lang="en-US" sz="1200" dirty="0">
                <a:solidFill>
                  <a:srgbClr val="8000FF"/>
                </a:solidFill>
                <a:highlight>
                  <a:srgbClr val="FEFCF5"/>
                </a:highlight>
              </a:rPr>
              <a:t>)</a:t>
            </a:r>
            <a:r>
              <a:rPr lang="en-US" sz="1200" dirty="0">
                <a:solidFill>
                  <a:srgbClr val="000000"/>
                </a:solidFill>
                <a:highlight>
                  <a:srgbClr val="FEFCF5"/>
                </a:highlight>
              </a:rPr>
              <a:t> </a:t>
            </a:r>
            <a:r>
              <a:rPr lang="en-US" sz="1200" dirty="0">
                <a:solidFill>
                  <a:srgbClr val="8000FF"/>
                </a:solidFill>
                <a:highlight>
                  <a:srgbClr val="FEFCF5"/>
                </a:highlight>
              </a:rPr>
              <a:t>{</a:t>
            </a:r>
            <a:endParaRPr lang="en-US" sz="1200" dirty="0">
              <a:solidFill>
                <a:srgbClr val="000000"/>
              </a:solidFill>
              <a:highlight>
                <a:srgbClr val="FEFCF5"/>
              </a:highlight>
            </a:endParaRPr>
          </a:p>
          <a:p>
            <a:r>
              <a:rPr lang="en-US" sz="1200" dirty="0">
                <a:solidFill>
                  <a:srgbClr val="000000"/>
                </a:solidFill>
                <a:highlight>
                  <a:srgbClr val="FEFCF5"/>
                </a:highlight>
              </a:rPr>
              <a:t>	 </a:t>
            </a:r>
            <a:r>
              <a:rPr lang="en-US" sz="1200" b="1" dirty="0">
                <a:solidFill>
                  <a:srgbClr val="0000FF"/>
                </a:solidFill>
                <a:highlight>
                  <a:srgbClr val="FEFCF5"/>
                </a:highlight>
              </a:rPr>
              <a:t>return</a:t>
            </a:r>
            <a:r>
              <a:rPr lang="en-US" sz="1200" dirty="0">
                <a:solidFill>
                  <a:srgbClr val="000000"/>
                </a:solidFill>
                <a:highlight>
                  <a:srgbClr val="FEFCF5"/>
                </a:highlight>
              </a:rPr>
              <a:t> </a:t>
            </a:r>
            <a:r>
              <a:rPr lang="en-US" sz="1200" dirty="0">
                <a:solidFill>
                  <a:srgbClr val="000080"/>
                </a:solidFill>
                <a:highlight>
                  <a:srgbClr val="FEFCF5"/>
                </a:highlight>
              </a:rPr>
              <a:t>$</a:t>
            </a:r>
            <a:r>
              <a:rPr lang="en-US" sz="1200" dirty="0" err="1">
                <a:solidFill>
                  <a:srgbClr val="000080"/>
                </a:solidFill>
                <a:highlight>
                  <a:srgbClr val="FEFCF5"/>
                </a:highlight>
              </a:rPr>
              <a:t>elem</a:t>
            </a:r>
            <a:r>
              <a:rPr lang="en-US" sz="1200" dirty="0">
                <a:solidFill>
                  <a:srgbClr val="000000"/>
                </a:solidFill>
                <a:highlight>
                  <a:srgbClr val="FEFCF5"/>
                </a:highlight>
              </a:rPr>
              <a:t> </a:t>
            </a:r>
            <a:r>
              <a:rPr lang="en-US" sz="1200" dirty="0">
                <a:solidFill>
                  <a:srgbClr val="8000FF"/>
                </a:solidFill>
                <a:highlight>
                  <a:srgbClr val="FEFCF5"/>
                </a:highlight>
              </a:rPr>
              <a:t>*</a:t>
            </a:r>
            <a:r>
              <a:rPr lang="en-US" sz="1200" dirty="0">
                <a:solidFill>
                  <a:srgbClr val="000000"/>
                </a:solidFill>
                <a:highlight>
                  <a:srgbClr val="FEFCF5"/>
                </a:highlight>
              </a:rPr>
              <a:t> </a:t>
            </a:r>
            <a:r>
              <a:rPr lang="en-US" sz="1200" dirty="0">
                <a:solidFill>
                  <a:srgbClr val="FF8000"/>
                </a:solidFill>
                <a:highlight>
                  <a:srgbClr val="FEFCF5"/>
                </a:highlight>
              </a:rPr>
              <a:t>2</a:t>
            </a:r>
            <a:r>
              <a:rPr lang="en-US" sz="1200" dirty="0">
                <a:solidFill>
                  <a:srgbClr val="8000FF"/>
                </a:solidFill>
                <a:highlight>
                  <a:srgbClr val="FEFCF5"/>
                </a:highlight>
              </a:rPr>
              <a:t>;</a:t>
            </a:r>
            <a:endParaRPr lang="en-US" sz="1200" dirty="0">
              <a:solidFill>
                <a:srgbClr val="000000"/>
              </a:solidFill>
              <a:highlight>
                <a:srgbClr val="FEFCF5"/>
              </a:highlight>
            </a:endParaRPr>
          </a:p>
          <a:p>
            <a:r>
              <a:rPr lang="en-US" sz="1200" dirty="0">
                <a:solidFill>
                  <a:srgbClr val="8000FF"/>
                </a:solidFill>
                <a:highlight>
                  <a:srgbClr val="FEFCF5"/>
                </a:highlight>
              </a:rPr>
              <a:t>};</a:t>
            </a:r>
            <a:endParaRPr lang="en-US" sz="1200" dirty="0">
              <a:solidFill>
                <a:srgbClr val="000000"/>
              </a:solidFill>
              <a:highlight>
                <a:srgbClr val="FEFCF5"/>
              </a:highlight>
            </a:endParaRPr>
          </a:p>
          <a:p>
            <a:endParaRPr lang="en-US" sz="1200" dirty="0">
              <a:solidFill>
                <a:srgbClr val="000000"/>
              </a:solidFill>
              <a:highlight>
                <a:srgbClr val="FEFCF5"/>
              </a:highlight>
            </a:endParaRPr>
          </a:p>
          <a:p>
            <a:r>
              <a:rPr lang="en-US" sz="1200" dirty="0">
                <a:solidFill>
                  <a:srgbClr val="000080"/>
                </a:solidFill>
                <a:highlight>
                  <a:srgbClr val="FEFCF5"/>
                </a:highlight>
              </a:rPr>
              <a:t>$</a:t>
            </a:r>
            <a:r>
              <a:rPr lang="en-US" sz="1200" dirty="0" err="1">
                <a:solidFill>
                  <a:srgbClr val="000080"/>
                </a:solidFill>
                <a:highlight>
                  <a:srgbClr val="FEFCF5"/>
                </a:highlight>
              </a:rPr>
              <a:t>arrayOfNum</a:t>
            </a:r>
            <a:r>
              <a:rPr lang="en-US" sz="1200" dirty="0">
                <a:solidFill>
                  <a:srgbClr val="000000"/>
                </a:solidFill>
                <a:highlight>
                  <a:srgbClr val="FEFCF5"/>
                </a:highlight>
              </a:rPr>
              <a:t> </a:t>
            </a:r>
            <a:r>
              <a:rPr lang="en-US" sz="1200" dirty="0">
                <a:solidFill>
                  <a:srgbClr val="8000FF"/>
                </a:solidFill>
                <a:highlight>
                  <a:srgbClr val="FEFCF5"/>
                </a:highlight>
              </a:rPr>
              <a:t>=</a:t>
            </a:r>
            <a:r>
              <a:rPr lang="en-US" sz="1200" dirty="0">
                <a:solidFill>
                  <a:srgbClr val="000000"/>
                </a:solidFill>
                <a:highlight>
                  <a:srgbClr val="FEFCF5"/>
                </a:highlight>
              </a:rPr>
              <a:t> </a:t>
            </a:r>
            <a:r>
              <a:rPr lang="en-US" sz="1200" dirty="0">
                <a:solidFill>
                  <a:srgbClr val="8000FF"/>
                </a:solidFill>
                <a:highlight>
                  <a:srgbClr val="FEFCF5"/>
                </a:highlight>
              </a:rPr>
              <a:t>[</a:t>
            </a:r>
            <a:r>
              <a:rPr lang="en-US" sz="1200" dirty="0">
                <a:solidFill>
                  <a:srgbClr val="FF8000"/>
                </a:solidFill>
                <a:highlight>
                  <a:srgbClr val="FEFCF5"/>
                </a:highlight>
              </a:rPr>
              <a:t>1</a:t>
            </a:r>
            <a:r>
              <a:rPr lang="en-US" sz="1200" dirty="0">
                <a:solidFill>
                  <a:srgbClr val="8000FF"/>
                </a:solidFill>
                <a:highlight>
                  <a:srgbClr val="FEFCF5"/>
                </a:highlight>
              </a:rPr>
              <a:t>,</a:t>
            </a:r>
            <a:r>
              <a:rPr lang="en-US" sz="1200" dirty="0">
                <a:solidFill>
                  <a:srgbClr val="FF8000"/>
                </a:solidFill>
                <a:highlight>
                  <a:srgbClr val="FEFCF5"/>
                </a:highlight>
              </a:rPr>
              <a:t>2</a:t>
            </a:r>
            <a:r>
              <a:rPr lang="en-US" sz="1200" dirty="0">
                <a:solidFill>
                  <a:srgbClr val="8000FF"/>
                </a:solidFill>
                <a:highlight>
                  <a:srgbClr val="FEFCF5"/>
                </a:highlight>
              </a:rPr>
              <a:t>,</a:t>
            </a:r>
            <a:r>
              <a:rPr lang="en-US" sz="1200" dirty="0">
                <a:solidFill>
                  <a:srgbClr val="FF8000"/>
                </a:solidFill>
                <a:highlight>
                  <a:srgbClr val="FEFCF5"/>
                </a:highlight>
              </a:rPr>
              <a:t>3</a:t>
            </a:r>
            <a:r>
              <a:rPr lang="en-US" sz="1200" dirty="0">
                <a:solidFill>
                  <a:srgbClr val="8000FF"/>
                </a:solidFill>
                <a:highlight>
                  <a:srgbClr val="FEFCF5"/>
                </a:highlight>
              </a:rPr>
              <a:t>,</a:t>
            </a:r>
            <a:r>
              <a:rPr lang="en-US" sz="1200" dirty="0">
                <a:solidFill>
                  <a:srgbClr val="FF8000"/>
                </a:solidFill>
                <a:highlight>
                  <a:srgbClr val="FEFCF5"/>
                </a:highlight>
              </a:rPr>
              <a:t>4</a:t>
            </a:r>
            <a:r>
              <a:rPr lang="en-US" sz="1200" dirty="0">
                <a:solidFill>
                  <a:srgbClr val="8000FF"/>
                </a:solidFill>
                <a:highlight>
                  <a:srgbClr val="FEFCF5"/>
                </a:highlight>
              </a:rPr>
              <a:t>,</a:t>
            </a:r>
            <a:r>
              <a:rPr lang="en-US" sz="1200" dirty="0">
                <a:solidFill>
                  <a:srgbClr val="FF8000"/>
                </a:solidFill>
                <a:highlight>
                  <a:srgbClr val="FEFCF5"/>
                </a:highlight>
              </a:rPr>
              <a:t>5</a:t>
            </a:r>
            <a:r>
              <a:rPr lang="en-US" sz="1200" dirty="0">
                <a:solidFill>
                  <a:srgbClr val="8000FF"/>
                </a:solidFill>
                <a:highlight>
                  <a:srgbClr val="FEFCF5"/>
                </a:highlight>
              </a:rPr>
              <a:t>];</a:t>
            </a:r>
            <a:endParaRPr lang="en-US" sz="1200" dirty="0">
              <a:solidFill>
                <a:srgbClr val="000000"/>
              </a:solidFill>
              <a:highlight>
                <a:srgbClr val="FEFCF5"/>
              </a:highlight>
            </a:endParaRPr>
          </a:p>
          <a:p>
            <a:endParaRPr lang="en-US" sz="1200" dirty="0">
              <a:solidFill>
                <a:srgbClr val="000000"/>
              </a:solidFill>
              <a:highlight>
                <a:srgbClr val="FEFCF5"/>
              </a:highlight>
            </a:endParaRPr>
          </a:p>
          <a:p>
            <a:r>
              <a:rPr lang="en-US" sz="1200" b="1" dirty="0" err="1">
                <a:solidFill>
                  <a:srgbClr val="0000FF"/>
                </a:solidFill>
                <a:highlight>
                  <a:srgbClr val="FEFCF5"/>
                </a:highlight>
              </a:rPr>
              <a:t>var_dump</a:t>
            </a:r>
            <a:r>
              <a:rPr lang="en-US" sz="1200" dirty="0">
                <a:solidFill>
                  <a:srgbClr val="8000FF"/>
                </a:solidFill>
                <a:highlight>
                  <a:srgbClr val="FEFCF5"/>
                </a:highlight>
              </a:rPr>
              <a:t>(</a:t>
            </a:r>
            <a:r>
              <a:rPr lang="en-US" sz="1200" b="1" dirty="0" err="1">
                <a:solidFill>
                  <a:srgbClr val="0000FF"/>
                </a:solidFill>
                <a:highlight>
                  <a:srgbClr val="FEFCF5"/>
                </a:highlight>
              </a:rPr>
              <a:t>array_map</a:t>
            </a:r>
            <a:r>
              <a:rPr lang="en-US" sz="1200" dirty="0">
                <a:solidFill>
                  <a:srgbClr val="8000FF"/>
                </a:solidFill>
                <a:highlight>
                  <a:srgbClr val="FEFCF5"/>
                </a:highlight>
              </a:rPr>
              <a:t>(</a:t>
            </a:r>
            <a:r>
              <a:rPr lang="en-US" sz="1200" dirty="0">
                <a:solidFill>
                  <a:srgbClr val="000080"/>
                </a:solidFill>
                <a:highlight>
                  <a:srgbClr val="FEFCF5"/>
                </a:highlight>
              </a:rPr>
              <a:t>$double</a:t>
            </a:r>
            <a:r>
              <a:rPr lang="en-US" sz="1200" dirty="0">
                <a:solidFill>
                  <a:srgbClr val="000000"/>
                </a:solidFill>
                <a:highlight>
                  <a:srgbClr val="FEFCF5"/>
                </a:highlight>
              </a:rPr>
              <a:t> </a:t>
            </a:r>
            <a:r>
              <a:rPr lang="en-US" sz="1200" dirty="0">
                <a:solidFill>
                  <a:srgbClr val="8000FF"/>
                </a:solidFill>
                <a:highlight>
                  <a:srgbClr val="FEFCF5"/>
                </a:highlight>
              </a:rPr>
              <a:t>,</a:t>
            </a:r>
            <a:r>
              <a:rPr lang="en-US" sz="1200" dirty="0">
                <a:solidFill>
                  <a:srgbClr val="000000"/>
                </a:solidFill>
                <a:highlight>
                  <a:srgbClr val="FEFCF5"/>
                </a:highlight>
              </a:rPr>
              <a:t> </a:t>
            </a:r>
            <a:r>
              <a:rPr lang="en-US" sz="1200" dirty="0">
                <a:solidFill>
                  <a:srgbClr val="000080"/>
                </a:solidFill>
                <a:highlight>
                  <a:srgbClr val="FEFCF5"/>
                </a:highlight>
              </a:rPr>
              <a:t>$</a:t>
            </a:r>
            <a:r>
              <a:rPr lang="en-US" sz="1200" dirty="0" err="1">
                <a:solidFill>
                  <a:srgbClr val="000080"/>
                </a:solidFill>
                <a:highlight>
                  <a:srgbClr val="FEFCF5"/>
                </a:highlight>
              </a:rPr>
              <a:t>arrayOfNum</a:t>
            </a:r>
            <a:r>
              <a:rPr lang="en-US" sz="1200" dirty="0">
                <a:solidFill>
                  <a:srgbClr val="8000FF"/>
                </a:solidFill>
                <a:highlight>
                  <a:srgbClr val="FEFCF5"/>
                </a:highlight>
              </a:rPr>
              <a:t>));</a:t>
            </a:r>
            <a:endParaRPr lang="en-US" sz="1200" dirty="0">
              <a:solidFill>
                <a:srgbClr val="000000"/>
              </a:solidFill>
              <a:highlight>
                <a:srgbClr val="FEFCF5"/>
              </a:highlight>
            </a:endParaRPr>
          </a:p>
          <a:p>
            <a:endParaRPr lang="en-US" sz="1200" dirty="0">
              <a:solidFill>
                <a:srgbClr val="000000"/>
              </a:solidFill>
              <a:highlight>
                <a:srgbClr val="FEFCF5"/>
              </a:highlight>
            </a:endParaRPr>
          </a:p>
          <a:p>
            <a:r>
              <a:rPr lang="en-US" sz="1200" b="1" dirty="0" err="1">
                <a:solidFill>
                  <a:srgbClr val="0000FF"/>
                </a:solidFill>
                <a:highlight>
                  <a:srgbClr val="FEFCF5"/>
                </a:highlight>
              </a:rPr>
              <a:t>var_dump</a:t>
            </a:r>
            <a:r>
              <a:rPr lang="en-US" sz="1200" dirty="0">
                <a:solidFill>
                  <a:srgbClr val="8000FF"/>
                </a:solidFill>
                <a:highlight>
                  <a:srgbClr val="FEFCF5"/>
                </a:highlight>
              </a:rPr>
              <a:t>(</a:t>
            </a:r>
            <a:r>
              <a:rPr lang="en-US" sz="1200" dirty="0">
                <a:solidFill>
                  <a:srgbClr val="000080"/>
                </a:solidFill>
                <a:highlight>
                  <a:srgbClr val="FEFCF5"/>
                </a:highlight>
              </a:rPr>
              <a:t>$</a:t>
            </a:r>
            <a:r>
              <a:rPr lang="en-US" sz="1200" dirty="0" err="1">
                <a:solidFill>
                  <a:srgbClr val="000080"/>
                </a:solidFill>
                <a:highlight>
                  <a:srgbClr val="FEFCF5"/>
                </a:highlight>
              </a:rPr>
              <a:t>arrayOfNum</a:t>
            </a:r>
            <a:r>
              <a:rPr lang="en-US" sz="1200" dirty="0">
                <a:solidFill>
                  <a:srgbClr val="8000FF"/>
                </a:solidFill>
                <a:highlight>
                  <a:srgbClr val="FEFCF5"/>
                </a:highlight>
              </a:rPr>
              <a:t>);</a:t>
            </a:r>
            <a:endParaRPr lang="en-US" sz="1200" dirty="0">
              <a:solidFill>
                <a:srgbClr val="000000"/>
              </a:solidFill>
              <a:highlight>
                <a:srgbClr val="FEFCF5"/>
              </a:highlight>
            </a:endParaRPr>
          </a:p>
        </p:txBody>
      </p:sp>
      <p:sp>
        <p:nvSpPr>
          <p:cNvPr id="4" name="Slide Number Placeholder 3"/>
          <p:cNvSpPr>
            <a:spLocks noGrp="1"/>
          </p:cNvSpPr>
          <p:nvPr>
            <p:ph type="sldNum" sz="quarter" idx="12"/>
          </p:nvPr>
        </p:nvSpPr>
        <p:spPr/>
        <p:txBody>
          <a:bodyPr/>
          <a:lstStyle/>
          <a:p>
            <a:fld id="{57BFFEA6-FD0A-418C-BE47-3DCCF1ED53BD}" type="slidenum">
              <a:rPr lang="en-US" smtClean="0"/>
              <a:t>31</a:t>
            </a:fld>
            <a:endParaRPr lang="en-US" dirty="0"/>
          </a:p>
        </p:txBody>
      </p:sp>
      <p:sp>
        <p:nvSpPr>
          <p:cNvPr id="9" name="TextBox 8"/>
          <p:cNvSpPr txBox="1"/>
          <p:nvPr/>
        </p:nvSpPr>
        <p:spPr>
          <a:xfrm>
            <a:off x="762000" y="1360275"/>
            <a:ext cx="4700016" cy="4247317"/>
          </a:xfrm>
          <a:prstGeom prst="rect">
            <a:avLst/>
          </a:prstGeom>
          <a:noFill/>
        </p:spPr>
        <p:txBody>
          <a:bodyPr wrap="square" rtlCol="0">
            <a:spAutoFit/>
          </a:bodyPr>
          <a:lstStyle/>
          <a:p>
            <a:r>
              <a:rPr lang="en-US" dirty="0"/>
              <a:t>This particular use of Anonymous functions has its benefits.</a:t>
            </a:r>
          </a:p>
          <a:p>
            <a:endParaRPr lang="en-US" dirty="0"/>
          </a:p>
          <a:p>
            <a:r>
              <a:rPr lang="en-US" dirty="0"/>
              <a:t>Several functions in PHP take a function as an argument.</a:t>
            </a:r>
          </a:p>
          <a:p>
            <a:endParaRPr lang="en-US" dirty="0"/>
          </a:p>
          <a:p>
            <a:r>
              <a:rPr lang="en-US" dirty="0"/>
              <a:t>Example:</a:t>
            </a:r>
          </a:p>
          <a:p>
            <a:endParaRPr lang="en-US" dirty="0"/>
          </a:p>
          <a:p>
            <a:r>
              <a:rPr lang="en-US" dirty="0"/>
              <a:t>The </a:t>
            </a:r>
            <a:r>
              <a:rPr lang="en-US" b="1" dirty="0" err="1"/>
              <a:t>array_map</a:t>
            </a:r>
            <a:r>
              <a:rPr lang="en-US" b="1" dirty="0"/>
              <a:t>()</a:t>
            </a:r>
            <a:r>
              <a:rPr lang="en-US" dirty="0"/>
              <a:t> function takes a function as its first argument and an array as its second.</a:t>
            </a:r>
          </a:p>
          <a:p>
            <a:endParaRPr lang="en-US" dirty="0"/>
          </a:p>
          <a:p>
            <a:r>
              <a:rPr lang="en-US" dirty="0"/>
              <a:t>The </a:t>
            </a:r>
            <a:r>
              <a:rPr lang="en-US" b="1" dirty="0" err="1"/>
              <a:t>array_map</a:t>
            </a:r>
            <a:r>
              <a:rPr lang="en-US" b="1" dirty="0"/>
              <a:t>()</a:t>
            </a:r>
            <a:r>
              <a:rPr lang="en-US" dirty="0"/>
              <a:t> function will apply the function argument to each element within the array.</a:t>
            </a:r>
          </a:p>
        </p:txBody>
      </p:sp>
      <p:pic>
        <p:nvPicPr>
          <p:cNvPr id="5" name="Picture 4"/>
          <p:cNvPicPr>
            <a:picLocks noChangeAspect="1"/>
          </p:cNvPicPr>
          <p:nvPr/>
        </p:nvPicPr>
        <p:blipFill>
          <a:blip r:embed="rId2"/>
          <a:stretch>
            <a:fillRect/>
          </a:stretch>
        </p:blipFill>
        <p:spPr>
          <a:xfrm>
            <a:off x="7584834" y="3577695"/>
            <a:ext cx="1934506" cy="1339825"/>
          </a:xfrm>
          <a:prstGeom prst="rect">
            <a:avLst/>
          </a:prstGeom>
        </p:spPr>
      </p:pic>
      <p:pic>
        <p:nvPicPr>
          <p:cNvPr id="6" name="Picture 5"/>
          <p:cNvPicPr>
            <a:picLocks noChangeAspect="1"/>
          </p:cNvPicPr>
          <p:nvPr/>
        </p:nvPicPr>
        <p:blipFill rotWithShape="1">
          <a:blip r:embed="rId3"/>
          <a:srcRect b="11936"/>
          <a:stretch/>
        </p:blipFill>
        <p:spPr>
          <a:xfrm>
            <a:off x="7584834" y="4917520"/>
            <a:ext cx="1934506" cy="1343943"/>
          </a:xfrm>
          <a:prstGeom prst="rect">
            <a:avLst/>
          </a:prstGeom>
        </p:spPr>
      </p:pic>
      <p:sp>
        <p:nvSpPr>
          <p:cNvPr id="10" name="TextBox 9"/>
          <p:cNvSpPr txBox="1"/>
          <p:nvPr/>
        </p:nvSpPr>
        <p:spPr>
          <a:xfrm>
            <a:off x="10036627" y="5122259"/>
            <a:ext cx="1393371" cy="1015663"/>
          </a:xfrm>
          <a:prstGeom prst="rect">
            <a:avLst/>
          </a:prstGeom>
          <a:noFill/>
          <a:ln>
            <a:solidFill>
              <a:srgbClr val="939393"/>
            </a:solidFill>
          </a:ln>
        </p:spPr>
        <p:txBody>
          <a:bodyPr wrap="square" rtlCol="0">
            <a:spAutoFit/>
          </a:bodyPr>
          <a:lstStyle/>
          <a:p>
            <a:r>
              <a:rPr lang="en-US" sz="1200" b="1" dirty="0">
                <a:solidFill>
                  <a:srgbClr val="FF0000"/>
                </a:solidFill>
              </a:rPr>
              <a:t>Note: </a:t>
            </a:r>
          </a:p>
          <a:p>
            <a:r>
              <a:rPr lang="en-US" sz="1200" dirty="0"/>
              <a:t>The original array is not changed by the map function</a:t>
            </a:r>
          </a:p>
        </p:txBody>
      </p:sp>
      <p:cxnSp>
        <p:nvCxnSpPr>
          <p:cNvPr id="15" name="Elbow Connector 14"/>
          <p:cNvCxnSpPr>
            <a:endCxn id="5" idx="1"/>
          </p:cNvCxnSpPr>
          <p:nvPr/>
        </p:nvCxnSpPr>
        <p:spPr>
          <a:xfrm rot="16200000" flipH="1">
            <a:off x="6497516" y="3160289"/>
            <a:ext cx="1129939" cy="104469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ight Brace 16"/>
          <p:cNvSpPr/>
          <p:nvPr/>
        </p:nvSpPr>
        <p:spPr>
          <a:xfrm>
            <a:off x="9519340" y="5050971"/>
            <a:ext cx="451974" cy="114953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Elbow Connector 18"/>
          <p:cNvCxnSpPr>
            <a:endCxn id="6" idx="1"/>
          </p:cNvCxnSpPr>
          <p:nvPr/>
        </p:nvCxnSpPr>
        <p:spPr>
          <a:xfrm rot="16200000" flipH="1">
            <a:off x="5817865" y="3822523"/>
            <a:ext cx="2114772" cy="141916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63495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Pass By Value</a:t>
            </a:r>
          </a:p>
        </p:txBody>
      </p:sp>
      <p:sp>
        <p:nvSpPr>
          <p:cNvPr id="3" name="Content Placeholder 2"/>
          <p:cNvSpPr>
            <a:spLocks noGrp="1"/>
          </p:cNvSpPr>
          <p:nvPr>
            <p:ph idx="1"/>
          </p:nvPr>
        </p:nvSpPr>
        <p:spPr>
          <a:xfrm>
            <a:off x="1480457" y="1985554"/>
            <a:ext cx="8699864" cy="3622038"/>
          </a:xfrm>
          <a:solidFill>
            <a:srgbClr val="FF9900"/>
          </a:solidFill>
          <a:ln>
            <a:solidFill>
              <a:srgbClr val="FF0000"/>
            </a:solidFill>
          </a:ln>
          <a:effectLst>
            <a:outerShdw blurRad="50800" dist="38100" dir="2700000" algn="tl" rotWithShape="0">
              <a:prstClr val="black">
                <a:alpha val="40000"/>
              </a:prstClr>
            </a:outerShdw>
            <a:softEdge rad="63500"/>
          </a:effectLst>
        </p:spPr>
        <p:txBody>
          <a:bodyPr>
            <a:normAutofit fontScale="77500" lnSpcReduction="20000"/>
          </a:bodyPr>
          <a:lstStyle/>
          <a:p>
            <a:endParaRPr lang="en-US" b="1" dirty="0">
              <a:solidFill>
                <a:srgbClr val="FF0000"/>
              </a:solidFill>
            </a:endParaRPr>
          </a:p>
          <a:p>
            <a:r>
              <a:rPr lang="en-US" b="1" dirty="0">
                <a:solidFill>
                  <a:srgbClr val="FF0000"/>
                </a:solidFill>
              </a:rPr>
              <a:t>NOTE:</a:t>
            </a:r>
          </a:p>
          <a:p>
            <a:r>
              <a:rPr lang="en-US" dirty="0"/>
              <a:t>In the last example, no modifications were made to the original array by the Anonymous function.</a:t>
            </a:r>
          </a:p>
          <a:p>
            <a:endParaRPr lang="en-US" dirty="0"/>
          </a:p>
          <a:p>
            <a:r>
              <a:rPr lang="en-US" dirty="0"/>
              <a:t>This is because of a concept called “</a:t>
            </a:r>
            <a:r>
              <a:rPr lang="en-US" b="1" dirty="0"/>
              <a:t>Pass By Value</a:t>
            </a:r>
            <a:r>
              <a:rPr lang="en-US" dirty="0"/>
              <a:t>”.</a:t>
            </a:r>
          </a:p>
          <a:p>
            <a:endParaRPr lang="en-US" dirty="0"/>
          </a:p>
          <a:p>
            <a:r>
              <a:rPr lang="en-US" dirty="0"/>
              <a:t>Later, we will see how to modify elements directly from within the function using an opposing concept called “</a:t>
            </a:r>
            <a:r>
              <a:rPr lang="en-US" b="1" dirty="0"/>
              <a:t>Pass By Reference</a:t>
            </a:r>
            <a:r>
              <a:rPr lang="en-US" dirty="0"/>
              <a:t>”.</a:t>
            </a:r>
          </a:p>
          <a:p>
            <a:r>
              <a:rPr lang="en-US" dirty="0"/>
              <a:t> </a:t>
            </a:r>
          </a:p>
          <a:p>
            <a:endParaRPr lang="en-US" dirty="0"/>
          </a:p>
        </p:txBody>
      </p:sp>
      <p:sp>
        <p:nvSpPr>
          <p:cNvPr id="4" name="Slide Number Placeholder 3"/>
          <p:cNvSpPr>
            <a:spLocks noGrp="1"/>
          </p:cNvSpPr>
          <p:nvPr>
            <p:ph type="sldNum" sz="quarter" idx="12"/>
          </p:nvPr>
        </p:nvSpPr>
        <p:spPr/>
        <p:txBody>
          <a:bodyPr/>
          <a:lstStyle/>
          <a:p>
            <a:fld id="{57BFFEA6-FD0A-418C-BE47-3DCCF1ED53BD}" type="slidenum">
              <a:rPr lang="en-US" smtClean="0"/>
              <a:t>32</a:t>
            </a:fld>
            <a:endParaRPr lang="en-US" dirty="0"/>
          </a:p>
        </p:txBody>
      </p:sp>
    </p:spTree>
    <p:extLst>
      <p:ext uri="{BB962C8B-B14F-4D97-AF65-F5344CB8AC3E}">
        <p14:creationId xmlns:p14="http://schemas.microsoft.com/office/powerpoint/2010/main" val="1146970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30286" y="2423152"/>
            <a:ext cx="5699759" cy="3037122"/>
          </a:xfrm>
        </p:spPr>
        <p:txBody>
          <a:bodyPr>
            <a:noAutofit/>
          </a:bodyPr>
          <a:lstStyle/>
          <a:p>
            <a:r>
              <a:rPr lang="en-US" sz="1600" dirty="0">
                <a:solidFill>
                  <a:srgbClr val="FF0000"/>
                </a:solidFill>
                <a:highlight>
                  <a:srgbClr val="FDF8E3"/>
                </a:highlight>
              </a:rPr>
              <a:t>&lt;?</a:t>
            </a:r>
            <a:r>
              <a:rPr lang="en-US" sz="1600" dirty="0" err="1">
                <a:solidFill>
                  <a:srgbClr val="FF0000"/>
                </a:solidFill>
                <a:highlight>
                  <a:srgbClr val="FDF8E3"/>
                </a:highlight>
              </a:rPr>
              <a:t>php</a:t>
            </a:r>
            <a:endParaRPr lang="en-US" sz="1600" dirty="0">
              <a:solidFill>
                <a:srgbClr val="000000"/>
              </a:solidFill>
              <a:highlight>
                <a:srgbClr val="FEFCF5"/>
              </a:highlight>
            </a:endParaRPr>
          </a:p>
          <a:p>
            <a:endParaRPr lang="en-US" sz="1600" dirty="0">
              <a:solidFill>
                <a:srgbClr val="000000"/>
              </a:solidFill>
              <a:highlight>
                <a:srgbClr val="FEFCF5"/>
              </a:highlight>
            </a:endParaRPr>
          </a:p>
          <a:p>
            <a:r>
              <a:rPr lang="pt-BR" sz="1600" dirty="0">
                <a:solidFill>
                  <a:srgbClr val="000080"/>
                </a:solidFill>
                <a:highlight>
                  <a:srgbClr val="FEFCF5"/>
                </a:highlight>
              </a:rPr>
              <a:t>$arrayOfNum</a:t>
            </a:r>
            <a:r>
              <a:rPr lang="pt-BR" sz="1600" dirty="0">
                <a:solidFill>
                  <a:srgbClr val="000000"/>
                </a:solidFill>
                <a:highlight>
                  <a:srgbClr val="FEFCF5"/>
                </a:highlight>
              </a:rPr>
              <a:t> </a:t>
            </a:r>
            <a:r>
              <a:rPr lang="pt-BR" sz="1600" dirty="0">
                <a:solidFill>
                  <a:srgbClr val="8000FF"/>
                </a:solidFill>
                <a:highlight>
                  <a:srgbClr val="FEFCF5"/>
                </a:highlight>
              </a:rPr>
              <a:t>=</a:t>
            </a:r>
            <a:r>
              <a:rPr lang="pt-BR" sz="1600" dirty="0">
                <a:solidFill>
                  <a:srgbClr val="000000"/>
                </a:solidFill>
                <a:highlight>
                  <a:srgbClr val="FEFCF5"/>
                </a:highlight>
              </a:rPr>
              <a:t> </a:t>
            </a:r>
            <a:r>
              <a:rPr lang="pt-BR" sz="1600" dirty="0">
                <a:solidFill>
                  <a:srgbClr val="8000FF"/>
                </a:solidFill>
                <a:highlight>
                  <a:srgbClr val="FEFCF5"/>
                </a:highlight>
              </a:rPr>
              <a:t>[</a:t>
            </a:r>
            <a:r>
              <a:rPr lang="pt-BR" sz="1600" dirty="0">
                <a:solidFill>
                  <a:srgbClr val="FF8000"/>
                </a:solidFill>
                <a:highlight>
                  <a:srgbClr val="FEFCF5"/>
                </a:highlight>
              </a:rPr>
              <a:t>1</a:t>
            </a:r>
            <a:r>
              <a:rPr lang="pt-BR" sz="1600" dirty="0">
                <a:solidFill>
                  <a:srgbClr val="8000FF"/>
                </a:solidFill>
                <a:highlight>
                  <a:srgbClr val="FEFCF5"/>
                </a:highlight>
              </a:rPr>
              <a:t>,</a:t>
            </a:r>
            <a:r>
              <a:rPr lang="pt-BR" sz="1600" dirty="0">
                <a:solidFill>
                  <a:srgbClr val="000000"/>
                </a:solidFill>
                <a:highlight>
                  <a:srgbClr val="FEFCF5"/>
                </a:highlight>
              </a:rPr>
              <a:t> </a:t>
            </a:r>
            <a:r>
              <a:rPr lang="pt-BR" sz="1600" dirty="0">
                <a:solidFill>
                  <a:srgbClr val="FF8000"/>
                </a:solidFill>
                <a:highlight>
                  <a:srgbClr val="FEFCF5"/>
                </a:highlight>
              </a:rPr>
              <a:t>2</a:t>
            </a:r>
            <a:r>
              <a:rPr lang="pt-BR" sz="1600" dirty="0">
                <a:solidFill>
                  <a:srgbClr val="8000FF"/>
                </a:solidFill>
                <a:highlight>
                  <a:srgbClr val="FEFCF5"/>
                </a:highlight>
              </a:rPr>
              <a:t>,</a:t>
            </a:r>
            <a:r>
              <a:rPr lang="pt-BR" sz="1600" dirty="0">
                <a:solidFill>
                  <a:srgbClr val="000000"/>
                </a:solidFill>
                <a:highlight>
                  <a:srgbClr val="FEFCF5"/>
                </a:highlight>
              </a:rPr>
              <a:t> </a:t>
            </a:r>
            <a:r>
              <a:rPr lang="pt-BR" sz="1600" dirty="0">
                <a:solidFill>
                  <a:srgbClr val="FF8000"/>
                </a:solidFill>
                <a:highlight>
                  <a:srgbClr val="FEFCF5"/>
                </a:highlight>
              </a:rPr>
              <a:t>3</a:t>
            </a:r>
            <a:r>
              <a:rPr lang="pt-BR" sz="1600" dirty="0">
                <a:solidFill>
                  <a:srgbClr val="8000FF"/>
                </a:solidFill>
                <a:highlight>
                  <a:srgbClr val="FEFCF5"/>
                </a:highlight>
              </a:rPr>
              <a:t>,</a:t>
            </a:r>
            <a:r>
              <a:rPr lang="pt-BR" sz="1600" dirty="0">
                <a:solidFill>
                  <a:srgbClr val="000000"/>
                </a:solidFill>
                <a:highlight>
                  <a:srgbClr val="FEFCF5"/>
                </a:highlight>
              </a:rPr>
              <a:t> </a:t>
            </a:r>
            <a:r>
              <a:rPr lang="pt-BR" sz="1600" dirty="0">
                <a:solidFill>
                  <a:srgbClr val="FF8000"/>
                </a:solidFill>
                <a:highlight>
                  <a:srgbClr val="FEFCF5"/>
                </a:highlight>
              </a:rPr>
              <a:t>4</a:t>
            </a:r>
            <a:r>
              <a:rPr lang="pt-BR" sz="1600" dirty="0">
                <a:solidFill>
                  <a:srgbClr val="8000FF"/>
                </a:solidFill>
                <a:highlight>
                  <a:srgbClr val="FEFCF5"/>
                </a:highlight>
              </a:rPr>
              <a:t>,</a:t>
            </a:r>
            <a:r>
              <a:rPr lang="pt-BR" sz="1600" dirty="0">
                <a:solidFill>
                  <a:srgbClr val="000000"/>
                </a:solidFill>
                <a:highlight>
                  <a:srgbClr val="FEFCF5"/>
                </a:highlight>
              </a:rPr>
              <a:t> </a:t>
            </a:r>
            <a:r>
              <a:rPr lang="pt-BR" sz="1600" dirty="0">
                <a:solidFill>
                  <a:srgbClr val="FF8000"/>
                </a:solidFill>
                <a:highlight>
                  <a:srgbClr val="FEFCF5"/>
                </a:highlight>
              </a:rPr>
              <a:t>5</a:t>
            </a:r>
            <a:r>
              <a:rPr lang="pt-BR" sz="1600" dirty="0">
                <a:solidFill>
                  <a:srgbClr val="8000FF"/>
                </a:solidFill>
                <a:highlight>
                  <a:srgbClr val="FEFCF5"/>
                </a:highlight>
              </a:rPr>
              <a:t>];</a:t>
            </a:r>
            <a:endParaRPr lang="pt-BR" sz="1600" dirty="0">
              <a:solidFill>
                <a:srgbClr val="000000"/>
              </a:solidFill>
              <a:highlight>
                <a:srgbClr val="FEFCF5"/>
              </a:highlight>
            </a:endParaRPr>
          </a:p>
          <a:p>
            <a:endParaRPr lang="en-US" sz="1600" dirty="0">
              <a:solidFill>
                <a:srgbClr val="000000"/>
              </a:solidFill>
              <a:highlight>
                <a:srgbClr val="FEFCF5"/>
              </a:highlight>
            </a:endParaRPr>
          </a:p>
          <a:p>
            <a:r>
              <a:rPr lang="en-US" sz="1600" b="1" dirty="0" err="1">
                <a:solidFill>
                  <a:srgbClr val="0000FF"/>
                </a:solidFill>
                <a:highlight>
                  <a:srgbClr val="FEFCF5"/>
                </a:highlight>
              </a:rPr>
              <a:t>var_dump</a:t>
            </a:r>
            <a:r>
              <a:rPr lang="en-US" sz="1600" dirty="0">
                <a:solidFill>
                  <a:srgbClr val="8000FF"/>
                </a:solidFill>
                <a:highlight>
                  <a:srgbClr val="FEFCF5"/>
                </a:highlight>
              </a:rPr>
              <a:t>(</a:t>
            </a:r>
            <a:r>
              <a:rPr lang="en-US" sz="1600" b="1" dirty="0" err="1">
                <a:solidFill>
                  <a:srgbClr val="0000FF"/>
                </a:solidFill>
                <a:highlight>
                  <a:srgbClr val="FEFCF5"/>
                </a:highlight>
              </a:rPr>
              <a:t>array_map</a:t>
            </a:r>
            <a:r>
              <a:rPr lang="en-US" sz="1600" dirty="0">
                <a:solidFill>
                  <a:srgbClr val="8000FF"/>
                </a:solidFill>
                <a:highlight>
                  <a:srgbClr val="FEFCF5"/>
                </a:highlight>
              </a:rPr>
              <a:t>(</a:t>
            </a:r>
            <a:endParaRPr lang="en-US" sz="1600" dirty="0">
              <a:solidFill>
                <a:srgbClr val="000000"/>
              </a:solidFill>
              <a:highlight>
                <a:srgbClr val="FEFCF5"/>
              </a:highlight>
            </a:endParaRPr>
          </a:p>
          <a:p>
            <a:r>
              <a:rPr lang="en-US" sz="1600" dirty="0">
                <a:solidFill>
                  <a:srgbClr val="000000"/>
                </a:solidFill>
                <a:highlight>
                  <a:srgbClr val="FEFCF5"/>
                </a:highlight>
              </a:rPr>
              <a:t>	</a:t>
            </a:r>
            <a:r>
              <a:rPr lang="en-US" sz="1600" b="1" dirty="0">
                <a:solidFill>
                  <a:srgbClr val="0000FF"/>
                </a:solidFill>
                <a:highlight>
                  <a:srgbClr val="FEFCF5"/>
                </a:highlight>
              </a:rPr>
              <a:t>function</a:t>
            </a:r>
            <a:r>
              <a:rPr lang="en-US" sz="1600" dirty="0">
                <a:solidFill>
                  <a:srgbClr val="000000"/>
                </a:solidFill>
                <a:highlight>
                  <a:srgbClr val="FEFCF5"/>
                </a:highlight>
              </a:rPr>
              <a:t> </a:t>
            </a:r>
            <a:r>
              <a:rPr lang="en-US" sz="1600" dirty="0">
                <a:solidFill>
                  <a:srgbClr val="8000FF"/>
                </a:solidFill>
                <a:highlight>
                  <a:srgbClr val="FEFCF5"/>
                </a:highlight>
              </a:rPr>
              <a:t>(</a:t>
            </a:r>
            <a:r>
              <a:rPr lang="en-US" sz="1600" dirty="0">
                <a:solidFill>
                  <a:srgbClr val="000080"/>
                </a:solidFill>
                <a:highlight>
                  <a:srgbClr val="FEFCF5"/>
                </a:highlight>
              </a:rPr>
              <a:t>$</a:t>
            </a:r>
            <a:r>
              <a:rPr lang="en-US" sz="1600" dirty="0" err="1">
                <a:solidFill>
                  <a:srgbClr val="000080"/>
                </a:solidFill>
                <a:highlight>
                  <a:srgbClr val="FEFCF5"/>
                </a:highlight>
              </a:rPr>
              <a:t>elem</a:t>
            </a:r>
            <a:r>
              <a:rPr lang="en-US" sz="1600" dirty="0">
                <a:solidFill>
                  <a:srgbClr val="8000FF"/>
                </a:solidFill>
                <a:highlight>
                  <a:srgbClr val="FEFCF5"/>
                </a:highlight>
              </a:rPr>
              <a:t>)</a:t>
            </a:r>
            <a:r>
              <a:rPr lang="en-US" sz="1600" dirty="0">
                <a:solidFill>
                  <a:srgbClr val="000000"/>
                </a:solidFill>
                <a:highlight>
                  <a:srgbClr val="FEFCF5"/>
                </a:highlight>
              </a:rPr>
              <a:t> </a:t>
            </a:r>
            <a:r>
              <a:rPr lang="en-US" sz="1600" dirty="0">
                <a:solidFill>
                  <a:srgbClr val="8000FF"/>
                </a:solidFill>
                <a:highlight>
                  <a:srgbClr val="FEFCF5"/>
                </a:highlight>
              </a:rPr>
              <a:t>{</a:t>
            </a:r>
            <a:endParaRPr lang="en-US" sz="1600" dirty="0">
              <a:solidFill>
                <a:srgbClr val="000000"/>
              </a:solidFill>
              <a:highlight>
                <a:srgbClr val="FEFCF5"/>
              </a:highlight>
            </a:endParaRPr>
          </a:p>
          <a:p>
            <a:r>
              <a:rPr lang="en-US" sz="1600" dirty="0">
                <a:solidFill>
                  <a:srgbClr val="000000"/>
                </a:solidFill>
                <a:highlight>
                  <a:srgbClr val="FEFCF5"/>
                </a:highlight>
              </a:rPr>
              <a:t>	    </a:t>
            </a:r>
            <a:r>
              <a:rPr lang="en-US" sz="1600" b="1" dirty="0">
                <a:solidFill>
                  <a:srgbClr val="0000FF"/>
                </a:solidFill>
                <a:highlight>
                  <a:srgbClr val="FEFCF5"/>
                </a:highlight>
              </a:rPr>
              <a:t>return</a:t>
            </a:r>
            <a:r>
              <a:rPr lang="en-US" sz="1600" dirty="0">
                <a:solidFill>
                  <a:srgbClr val="000000"/>
                </a:solidFill>
                <a:highlight>
                  <a:srgbClr val="FEFCF5"/>
                </a:highlight>
              </a:rPr>
              <a:t> </a:t>
            </a:r>
            <a:r>
              <a:rPr lang="en-US" sz="1600" dirty="0">
                <a:solidFill>
                  <a:srgbClr val="000080"/>
                </a:solidFill>
                <a:highlight>
                  <a:srgbClr val="FEFCF5"/>
                </a:highlight>
              </a:rPr>
              <a:t>$</a:t>
            </a:r>
            <a:r>
              <a:rPr lang="en-US" sz="1600" dirty="0" err="1">
                <a:solidFill>
                  <a:srgbClr val="000080"/>
                </a:solidFill>
                <a:highlight>
                  <a:srgbClr val="FEFCF5"/>
                </a:highlight>
              </a:rPr>
              <a:t>elem</a:t>
            </a:r>
            <a:r>
              <a:rPr lang="en-US" sz="1600" dirty="0">
                <a:solidFill>
                  <a:srgbClr val="000000"/>
                </a:solidFill>
                <a:highlight>
                  <a:srgbClr val="FEFCF5"/>
                </a:highlight>
              </a:rPr>
              <a:t> </a:t>
            </a:r>
            <a:r>
              <a:rPr lang="en-US" sz="1600" dirty="0">
                <a:solidFill>
                  <a:srgbClr val="8000FF"/>
                </a:solidFill>
                <a:highlight>
                  <a:srgbClr val="FEFCF5"/>
                </a:highlight>
              </a:rPr>
              <a:t>*</a:t>
            </a:r>
            <a:r>
              <a:rPr lang="en-US" sz="1600" dirty="0">
                <a:solidFill>
                  <a:srgbClr val="000000"/>
                </a:solidFill>
                <a:highlight>
                  <a:srgbClr val="FEFCF5"/>
                </a:highlight>
              </a:rPr>
              <a:t> </a:t>
            </a:r>
            <a:r>
              <a:rPr lang="en-US" sz="1600" dirty="0">
                <a:solidFill>
                  <a:srgbClr val="FF8000"/>
                </a:solidFill>
                <a:highlight>
                  <a:srgbClr val="FEFCF5"/>
                </a:highlight>
              </a:rPr>
              <a:t>2</a:t>
            </a:r>
            <a:r>
              <a:rPr lang="en-US" sz="1600" dirty="0">
                <a:solidFill>
                  <a:srgbClr val="8000FF"/>
                </a:solidFill>
                <a:highlight>
                  <a:srgbClr val="FEFCF5"/>
                </a:highlight>
              </a:rPr>
              <a:t>;</a:t>
            </a:r>
            <a:endParaRPr lang="en-US" sz="1600" dirty="0">
              <a:solidFill>
                <a:srgbClr val="000000"/>
              </a:solidFill>
              <a:highlight>
                <a:srgbClr val="FEFCF5"/>
              </a:highlight>
            </a:endParaRPr>
          </a:p>
          <a:p>
            <a:r>
              <a:rPr lang="en-US" sz="1600" dirty="0">
                <a:solidFill>
                  <a:srgbClr val="000000"/>
                </a:solidFill>
                <a:highlight>
                  <a:srgbClr val="FEFCF5"/>
                </a:highlight>
              </a:rPr>
              <a:t>	</a:t>
            </a:r>
            <a:r>
              <a:rPr lang="en-US" sz="1600" dirty="0">
                <a:solidFill>
                  <a:srgbClr val="8000FF"/>
                </a:solidFill>
                <a:highlight>
                  <a:srgbClr val="FEFCF5"/>
                </a:highlight>
              </a:rPr>
              <a:t>}</a:t>
            </a:r>
            <a:endParaRPr lang="en-US" sz="1600" dirty="0">
              <a:solidFill>
                <a:srgbClr val="000000"/>
              </a:solidFill>
              <a:highlight>
                <a:srgbClr val="FEFCF5"/>
              </a:highlight>
            </a:endParaRPr>
          </a:p>
          <a:p>
            <a:r>
              <a:rPr lang="en-US" sz="1600" dirty="0">
                <a:solidFill>
                  <a:srgbClr val="000000"/>
                </a:solidFill>
                <a:highlight>
                  <a:srgbClr val="FEFCF5"/>
                </a:highlight>
              </a:rPr>
              <a:t>	</a:t>
            </a:r>
            <a:r>
              <a:rPr lang="en-US" sz="1600" dirty="0">
                <a:solidFill>
                  <a:srgbClr val="8000FF"/>
                </a:solidFill>
                <a:highlight>
                  <a:srgbClr val="FEFCF5"/>
                </a:highlight>
              </a:rPr>
              <a:t>,</a:t>
            </a:r>
            <a:r>
              <a:rPr lang="en-US" sz="1600" dirty="0">
                <a:solidFill>
                  <a:srgbClr val="000000"/>
                </a:solidFill>
                <a:highlight>
                  <a:srgbClr val="FEFCF5"/>
                </a:highlight>
              </a:rPr>
              <a:t> </a:t>
            </a:r>
            <a:r>
              <a:rPr lang="en-US" sz="1600" dirty="0">
                <a:solidFill>
                  <a:srgbClr val="000080"/>
                </a:solidFill>
                <a:highlight>
                  <a:srgbClr val="FEFCF5"/>
                </a:highlight>
              </a:rPr>
              <a:t>$</a:t>
            </a:r>
            <a:r>
              <a:rPr lang="en-US" sz="1600" dirty="0" err="1">
                <a:solidFill>
                  <a:srgbClr val="000080"/>
                </a:solidFill>
                <a:highlight>
                  <a:srgbClr val="FEFCF5"/>
                </a:highlight>
              </a:rPr>
              <a:t>arrayOfNum</a:t>
            </a:r>
            <a:r>
              <a:rPr lang="en-US" sz="1600" dirty="0">
                <a:solidFill>
                  <a:srgbClr val="8000FF"/>
                </a:solidFill>
                <a:highlight>
                  <a:srgbClr val="FEFCF5"/>
                </a:highlight>
              </a:rPr>
              <a:t>)</a:t>
            </a:r>
            <a:endParaRPr lang="en-US" sz="1600" dirty="0">
              <a:solidFill>
                <a:srgbClr val="000000"/>
              </a:solidFill>
              <a:highlight>
                <a:srgbClr val="FEFCF5"/>
              </a:highlight>
            </a:endParaRPr>
          </a:p>
          <a:p>
            <a:r>
              <a:rPr lang="en-US" sz="1600" dirty="0">
                <a:solidFill>
                  <a:srgbClr val="8000FF"/>
                </a:solidFill>
                <a:highlight>
                  <a:srgbClr val="FEFCF5"/>
                </a:highlight>
              </a:rPr>
              <a:t>);</a:t>
            </a:r>
            <a:endParaRPr lang="en-US" sz="1600" dirty="0">
              <a:solidFill>
                <a:srgbClr val="000000"/>
              </a:solidFill>
              <a:highlight>
                <a:srgbClr val="FEFCF5"/>
              </a:highlight>
            </a:endParaRPr>
          </a:p>
          <a:p>
            <a:endParaRPr lang="en-US" sz="1600" dirty="0">
              <a:solidFill>
                <a:srgbClr val="000000"/>
              </a:solidFill>
              <a:highlight>
                <a:srgbClr val="FEFCF5"/>
              </a:highlight>
            </a:endParaRPr>
          </a:p>
          <a:p>
            <a:r>
              <a:rPr lang="en-US" sz="1600" b="1" dirty="0" err="1">
                <a:solidFill>
                  <a:srgbClr val="0000FF"/>
                </a:solidFill>
                <a:highlight>
                  <a:srgbClr val="FEFCF5"/>
                </a:highlight>
              </a:rPr>
              <a:t>var_dump</a:t>
            </a:r>
            <a:r>
              <a:rPr lang="en-US" sz="1600" dirty="0">
                <a:solidFill>
                  <a:srgbClr val="8000FF"/>
                </a:solidFill>
                <a:highlight>
                  <a:srgbClr val="FEFCF5"/>
                </a:highlight>
              </a:rPr>
              <a:t>(</a:t>
            </a:r>
            <a:r>
              <a:rPr lang="en-US" sz="1600" dirty="0">
                <a:solidFill>
                  <a:srgbClr val="000080"/>
                </a:solidFill>
                <a:highlight>
                  <a:srgbClr val="FEFCF5"/>
                </a:highlight>
              </a:rPr>
              <a:t>$</a:t>
            </a:r>
            <a:r>
              <a:rPr lang="en-US" sz="1600" dirty="0" err="1">
                <a:solidFill>
                  <a:srgbClr val="000080"/>
                </a:solidFill>
                <a:highlight>
                  <a:srgbClr val="FEFCF5"/>
                </a:highlight>
              </a:rPr>
              <a:t>arrayOfNum</a:t>
            </a:r>
            <a:r>
              <a:rPr lang="en-US" sz="1600" dirty="0">
                <a:solidFill>
                  <a:srgbClr val="8000FF"/>
                </a:solidFill>
                <a:highlight>
                  <a:srgbClr val="FEFCF5"/>
                </a:highlight>
              </a:rPr>
              <a:t>);</a:t>
            </a:r>
            <a:endParaRPr lang="en-US" sz="1600" dirty="0">
              <a:solidFill>
                <a:srgbClr val="000000"/>
              </a:solidFill>
              <a:highlight>
                <a:srgbClr val="FEFCF5"/>
              </a:highlight>
            </a:endParaRPr>
          </a:p>
        </p:txBody>
      </p:sp>
      <p:sp>
        <p:nvSpPr>
          <p:cNvPr id="2" name="Title 1"/>
          <p:cNvSpPr>
            <a:spLocks noGrp="1"/>
          </p:cNvSpPr>
          <p:nvPr>
            <p:ph type="title"/>
          </p:nvPr>
        </p:nvSpPr>
        <p:spPr/>
        <p:txBody>
          <a:bodyPr>
            <a:normAutofit fontScale="90000"/>
          </a:bodyPr>
          <a:lstStyle/>
          <a:p>
            <a:r>
              <a:rPr lang="en-US" dirty="0"/>
              <a:t>Anonymous Functions</a:t>
            </a:r>
          </a:p>
        </p:txBody>
      </p:sp>
      <p:sp>
        <p:nvSpPr>
          <p:cNvPr id="4" name="Slide Number Placeholder 3"/>
          <p:cNvSpPr>
            <a:spLocks noGrp="1"/>
          </p:cNvSpPr>
          <p:nvPr>
            <p:ph type="sldNum" sz="quarter" idx="12"/>
          </p:nvPr>
        </p:nvSpPr>
        <p:spPr/>
        <p:txBody>
          <a:bodyPr/>
          <a:lstStyle/>
          <a:p>
            <a:fld id="{57BFFEA6-FD0A-418C-BE47-3DCCF1ED53BD}" type="slidenum">
              <a:rPr lang="en-US" smtClean="0"/>
              <a:t>33</a:t>
            </a:fld>
            <a:endParaRPr lang="en-US" dirty="0"/>
          </a:p>
        </p:txBody>
      </p:sp>
      <p:sp>
        <p:nvSpPr>
          <p:cNvPr id="9" name="TextBox 8"/>
          <p:cNvSpPr txBox="1"/>
          <p:nvPr/>
        </p:nvSpPr>
        <p:spPr>
          <a:xfrm>
            <a:off x="762000" y="1360275"/>
            <a:ext cx="10667998" cy="1200329"/>
          </a:xfrm>
          <a:prstGeom prst="rect">
            <a:avLst/>
          </a:prstGeom>
          <a:noFill/>
        </p:spPr>
        <p:txBody>
          <a:bodyPr wrap="square" rtlCol="0">
            <a:spAutoFit/>
          </a:bodyPr>
          <a:lstStyle/>
          <a:p>
            <a:r>
              <a:rPr lang="en-US" dirty="0"/>
              <a:t>Alternatively to the last example, Anonymous functions can be directly substituted for the first argument of the </a:t>
            </a:r>
            <a:r>
              <a:rPr lang="en-US" b="1" i="1" dirty="0" err="1"/>
              <a:t>array_map</a:t>
            </a:r>
            <a:r>
              <a:rPr lang="en-US" b="1" i="1" dirty="0"/>
              <a:t>()</a:t>
            </a:r>
            <a:r>
              <a:rPr lang="en-US" dirty="0"/>
              <a:t> function.</a:t>
            </a:r>
          </a:p>
          <a:p>
            <a:endParaRPr lang="en-US" dirty="0"/>
          </a:p>
          <a:p>
            <a:r>
              <a:rPr lang="en-US" dirty="0"/>
              <a:t>Example:</a:t>
            </a:r>
          </a:p>
        </p:txBody>
      </p:sp>
      <p:sp>
        <p:nvSpPr>
          <p:cNvPr id="7" name="Right Brace 6"/>
          <p:cNvSpPr/>
          <p:nvPr/>
        </p:nvSpPr>
        <p:spPr>
          <a:xfrm>
            <a:off x="5965370" y="3757682"/>
            <a:ext cx="226423" cy="47026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6311536" y="3623481"/>
            <a:ext cx="2029097" cy="954107"/>
          </a:xfrm>
          <a:prstGeom prst="rect">
            <a:avLst/>
          </a:prstGeom>
          <a:noFill/>
          <a:ln>
            <a:solidFill>
              <a:srgbClr val="939393"/>
            </a:solidFill>
          </a:ln>
        </p:spPr>
        <p:txBody>
          <a:bodyPr wrap="square" rtlCol="0">
            <a:spAutoFit/>
          </a:bodyPr>
          <a:lstStyle/>
          <a:p>
            <a:r>
              <a:rPr lang="en-US" sz="1400" dirty="0"/>
              <a:t>Anonymous function  as first argument to the </a:t>
            </a:r>
            <a:r>
              <a:rPr lang="en-US" sz="1400" dirty="0" err="1"/>
              <a:t>array_map</a:t>
            </a:r>
            <a:r>
              <a:rPr lang="en-US" sz="1400" dirty="0"/>
              <a:t> function</a:t>
            </a:r>
          </a:p>
        </p:txBody>
      </p:sp>
    </p:spTree>
    <p:extLst>
      <p:ext uri="{BB962C8B-B14F-4D97-AF65-F5344CB8AC3E}">
        <p14:creationId xmlns:p14="http://schemas.microsoft.com/office/powerpoint/2010/main" val="1296529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Benefits of Anonymous Functions</a:t>
            </a:r>
          </a:p>
        </p:txBody>
      </p:sp>
      <p:sp>
        <p:nvSpPr>
          <p:cNvPr id="3" name="Content Placeholder 2"/>
          <p:cNvSpPr>
            <a:spLocks noGrp="1"/>
          </p:cNvSpPr>
          <p:nvPr>
            <p:ph idx="1"/>
          </p:nvPr>
        </p:nvSpPr>
        <p:spPr/>
        <p:txBody>
          <a:bodyPr>
            <a:normAutofit/>
          </a:bodyPr>
          <a:lstStyle/>
          <a:p>
            <a:r>
              <a:rPr lang="en-US" dirty="0"/>
              <a:t>There are several benefits to this approach:</a:t>
            </a:r>
          </a:p>
          <a:p>
            <a:pPr marL="1028700" lvl="1" indent="-342900">
              <a:buFont typeface="Arial" panose="020B0604020202020204" pitchFamily="34" charset="0"/>
              <a:buChar char="•"/>
            </a:pPr>
            <a:endParaRPr lang="en-US" dirty="0"/>
          </a:p>
          <a:p>
            <a:pPr marL="1028700" lvl="1" indent="-342900">
              <a:buFont typeface="Arial" panose="020B0604020202020204" pitchFamily="34" charset="0"/>
              <a:buChar char="•"/>
            </a:pPr>
            <a:r>
              <a:rPr lang="en-US" dirty="0"/>
              <a:t>Related code the function definition and its implied invocation is kept tightly together</a:t>
            </a:r>
          </a:p>
          <a:p>
            <a:pPr marL="1028700" lvl="1" indent="-342900">
              <a:buFont typeface="Arial" panose="020B0604020202020204" pitchFamily="34" charset="0"/>
              <a:buChar char="•"/>
            </a:pPr>
            <a:endParaRPr lang="en-US" dirty="0"/>
          </a:p>
          <a:p>
            <a:pPr marL="1028700" lvl="1" indent="-342900">
              <a:buFont typeface="Arial" panose="020B0604020202020204" pitchFamily="34" charset="0"/>
              <a:buChar char="•"/>
            </a:pPr>
            <a:r>
              <a:rPr lang="en-US" dirty="0"/>
              <a:t>PHP will only need to maintain the closure’s definition while the function is being directly used.</a:t>
            </a:r>
          </a:p>
          <a:p>
            <a:endParaRPr lang="en-US" dirty="0"/>
          </a:p>
        </p:txBody>
      </p:sp>
      <p:sp>
        <p:nvSpPr>
          <p:cNvPr id="4" name="Slide Number Placeholder 3"/>
          <p:cNvSpPr>
            <a:spLocks noGrp="1"/>
          </p:cNvSpPr>
          <p:nvPr>
            <p:ph type="sldNum" sz="quarter" idx="12"/>
          </p:nvPr>
        </p:nvSpPr>
        <p:spPr/>
        <p:txBody>
          <a:bodyPr/>
          <a:lstStyle/>
          <a:p>
            <a:fld id="{57BFFEA6-FD0A-418C-BE47-3DCCF1ED53BD}" type="slidenum">
              <a:rPr lang="en-US" smtClean="0"/>
              <a:t>34</a:t>
            </a:fld>
            <a:endParaRPr lang="en-US" dirty="0"/>
          </a:p>
        </p:txBody>
      </p:sp>
    </p:spTree>
    <p:extLst>
      <p:ext uri="{BB962C8B-B14F-4D97-AF65-F5344CB8AC3E}">
        <p14:creationId xmlns:p14="http://schemas.microsoft.com/office/powerpoint/2010/main" val="17787820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Autoloading Classes</a:t>
            </a:r>
            <a:endParaRPr lang="en-US" dirty="0"/>
          </a:p>
        </p:txBody>
      </p:sp>
      <p:sp>
        <p:nvSpPr>
          <p:cNvPr id="3" name="Content Placeholder 2"/>
          <p:cNvSpPr>
            <a:spLocks noGrp="1"/>
          </p:cNvSpPr>
          <p:nvPr>
            <p:ph idx="1"/>
          </p:nvPr>
        </p:nvSpPr>
        <p:spPr>
          <a:xfrm>
            <a:off x="762000" y="1387928"/>
            <a:ext cx="6302351" cy="4697093"/>
          </a:xfrm>
        </p:spPr>
        <p:txBody>
          <a:bodyPr>
            <a:normAutofit lnSpcReduction="10000"/>
          </a:bodyPr>
          <a:lstStyle/>
          <a:p>
            <a:r>
              <a:rPr lang="en-US" dirty="0"/>
              <a:t>The most common and logical way to modularize files in an application is to place each class definition in its own file. </a:t>
            </a:r>
          </a:p>
          <a:p>
            <a:endParaRPr lang="en-US" dirty="0"/>
          </a:p>
          <a:p>
            <a:r>
              <a:rPr lang="en-US" dirty="0"/>
              <a:t>In such cases, the class file has to be required by the script that needs to create an object of that type.</a:t>
            </a:r>
          </a:p>
          <a:p>
            <a:endParaRPr lang="en-US" dirty="0"/>
          </a:p>
          <a:p>
            <a:r>
              <a:rPr lang="en-US" dirty="0"/>
              <a:t>In the first project, you have been using the </a:t>
            </a:r>
            <a:r>
              <a:rPr lang="en-US" dirty="0" err="1"/>
              <a:t>bootstrap.php</a:t>
            </a:r>
            <a:r>
              <a:rPr lang="en-US" dirty="0"/>
              <a:t> script to load all class files prior to their invocation.</a:t>
            </a:r>
          </a:p>
        </p:txBody>
      </p:sp>
      <p:sp>
        <p:nvSpPr>
          <p:cNvPr id="4" name="Slide Number Placeholder 3"/>
          <p:cNvSpPr>
            <a:spLocks noGrp="1"/>
          </p:cNvSpPr>
          <p:nvPr>
            <p:ph type="sldNum" sz="quarter" idx="12"/>
          </p:nvPr>
        </p:nvSpPr>
        <p:spPr/>
        <p:txBody>
          <a:bodyPr/>
          <a:lstStyle/>
          <a:p>
            <a:fld id="{57BFFEA6-FD0A-418C-BE47-3DCCF1ED53BD}" type="slidenum">
              <a:rPr lang="en-US" smtClean="0"/>
              <a:pPr/>
              <a:t>35</a:t>
            </a:fld>
            <a:endParaRPr lang="en-US" dirty="0"/>
          </a:p>
        </p:txBody>
      </p:sp>
      <p:sp>
        <p:nvSpPr>
          <p:cNvPr id="5" name="Content Placeholder 2"/>
          <p:cNvSpPr txBox="1">
            <a:spLocks/>
          </p:cNvSpPr>
          <p:nvPr/>
        </p:nvSpPr>
        <p:spPr>
          <a:xfrm>
            <a:off x="7064351" y="2464526"/>
            <a:ext cx="3949016" cy="2351314"/>
          </a:xfrm>
          <a:prstGeom prst="rect">
            <a:avLst/>
          </a:prstGeom>
          <a:solidFill>
            <a:srgbClr val="FEFCF5"/>
          </a:solidFill>
        </p:spPr>
        <p:txBody>
          <a:bodyPr vert="horz" lIns="91440" tIns="45720" rIns="91440" bIns="45720" rtlCol="0">
            <a:noAutofit/>
          </a:bodyPr>
          <a:lstStyle>
            <a:lvl1pPr marL="0" indent="0" algn="l" defTabSz="914400" rtl="0" eaLnBrk="1" latinLnBrk="0" hangingPunct="1">
              <a:lnSpc>
                <a:spcPct val="112000"/>
              </a:lnSpc>
              <a:spcBef>
                <a:spcPts val="900"/>
              </a:spcBef>
              <a:buFont typeface="Arial" panose="020B0604020202020204" pitchFamily="34" charset="0"/>
              <a:buNone/>
              <a:defRPr sz="24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Open Sans" panose="020B0606030504020204" pitchFamily="34" charset="0"/>
              <a:buChar char="–"/>
              <a:defRPr sz="20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8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Open Sans" panose="020B0606030504020204" pitchFamily="34" charset="0"/>
              <a:buChar char="–"/>
              <a:defRPr sz="16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6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CA" sz="1400" dirty="0">
                <a:solidFill>
                  <a:srgbClr val="FF0000"/>
                </a:solidFill>
                <a:latin typeface="Courier New" panose="02070309020205020404" pitchFamily="49" charset="0"/>
              </a:rPr>
              <a:t>&lt;?php</a:t>
            </a:r>
            <a:r>
              <a:rPr lang="en-CA" sz="1400" dirty="0">
                <a:solidFill>
                  <a:srgbClr val="000000"/>
                </a:solidFill>
                <a:latin typeface="Courier New" panose="02070309020205020404" pitchFamily="49" charset="0"/>
              </a:rPr>
              <a:t> </a:t>
            </a:r>
            <a:br>
              <a:rPr lang="en-CA" sz="1400" dirty="0">
                <a:solidFill>
                  <a:srgbClr val="000000"/>
                </a:solidFill>
                <a:latin typeface="Courier New" panose="02070309020205020404" pitchFamily="49" charset="0"/>
              </a:rPr>
            </a:br>
            <a:r>
              <a:rPr lang="en-CA" sz="1400" b="1" dirty="0" err="1">
                <a:solidFill>
                  <a:srgbClr val="0000FF"/>
                </a:solidFill>
                <a:latin typeface="Courier New" panose="02070309020205020404" pitchFamily="49" charset="0"/>
              </a:rPr>
              <a:t>require_once</a:t>
            </a:r>
            <a:r>
              <a:rPr lang="en-CA" sz="1400" dirty="0">
                <a:solidFill>
                  <a:srgbClr val="8000FF"/>
                </a:solidFill>
                <a:latin typeface="Courier New" panose="02070309020205020404" pitchFamily="49" charset="0"/>
              </a:rPr>
              <a:t>(</a:t>
            </a:r>
            <a:r>
              <a:rPr lang="en-CA" sz="1400" dirty="0">
                <a:solidFill>
                  <a:srgbClr val="808080"/>
                </a:solidFill>
                <a:latin typeface="Courier New" panose="02070309020205020404" pitchFamily="49" charset="0"/>
              </a:rPr>
              <a:t>'</a:t>
            </a:r>
            <a:r>
              <a:rPr lang="en-CA" sz="1400" dirty="0" err="1">
                <a:solidFill>
                  <a:srgbClr val="808080"/>
                </a:solidFill>
                <a:latin typeface="Courier New" panose="02070309020205020404" pitchFamily="49" charset="0"/>
              </a:rPr>
              <a:t>config.php</a:t>
            </a:r>
            <a:r>
              <a:rPr lang="en-CA" sz="1400" dirty="0">
                <a:solidFill>
                  <a:srgbClr val="808080"/>
                </a:solidFill>
                <a:latin typeface="Courier New" panose="02070309020205020404" pitchFamily="49" charset="0"/>
              </a:rPr>
              <a:t>'</a:t>
            </a:r>
            <a:r>
              <a:rPr lang="en-CA" sz="1400" dirty="0">
                <a:solidFill>
                  <a:srgbClr val="8000FF"/>
                </a:solidFill>
                <a:latin typeface="Courier New" panose="02070309020205020404" pitchFamily="49" charset="0"/>
              </a:rPr>
              <a:t>);</a:t>
            </a:r>
            <a:r>
              <a:rPr lang="en-CA" sz="1400" dirty="0">
                <a:solidFill>
                  <a:srgbClr val="000000"/>
                </a:solidFill>
                <a:latin typeface="Courier New" panose="02070309020205020404" pitchFamily="49" charset="0"/>
              </a:rPr>
              <a:t> </a:t>
            </a:r>
            <a:r>
              <a:rPr lang="en-CA" sz="1400" b="1" dirty="0" err="1">
                <a:solidFill>
                  <a:srgbClr val="0000FF"/>
                </a:solidFill>
                <a:latin typeface="Courier New" panose="02070309020205020404" pitchFamily="49" charset="0"/>
              </a:rPr>
              <a:t>require_once</a:t>
            </a:r>
            <a:r>
              <a:rPr lang="en-CA" sz="1400" dirty="0">
                <a:solidFill>
                  <a:srgbClr val="8000FF"/>
                </a:solidFill>
                <a:latin typeface="Courier New" panose="02070309020205020404" pitchFamily="49" charset="0"/>
              </a:rPr>
              <a:t>(</a:t>
            </a:r>
            <a:r>
              <a:rPr lang="en-CA" sz="1400" dirty="0">
                <a:solidFill>
                  <a:srgbClr val="808080"/>
                </a:solidFill>
                <a:latin typeface="Courier New" panose="02070309020205020404" pitchFamily="49" charset="0"/>
              </a:rPr>
              <a:t>'</a:t>
            </a:r>
            <a:r>
              <a:rPr lang="en-CA" sz="1400" dirty="0" err="1">
                <a:solidFill>
                  <a:srgbClr val="808080"/>
                </a:solidFill>
                <a:latin typeface="Courier New" panose="02070309020205020404" pitchFamily="49" charset="0"/>
              </a:rPr>
              <a:t>Database.php</a:t>
            </a:r>
            <a:r>
              <a:rPr lang="en-CA" sz="1400" dirty="0">
                <a:solidFill>
                  <a:srgbClr val="808080"/>
                </a:solidFill>
                <a:latin typeface="Courier New" panose="02070309020205020404" pitchFamily="49" charset="0"/>
              </a:rPr>
              <a:t>'</a:t>
            </a:r>
            <a:r>
              <a:rPr lang="en-CA" sz="1400" dirty="0">
                <a:solidFill>
                  <a:srgbClr val="8000FF"/>
                </a:solidFill>
                <a:latin typeface="Courier New" panose="02070309020205020404" pitchFamily="49" charset="0"/>
              </a:rPr>
              <a:t>);</a:t>
            </a:r>
            <a:r>
              <a:rPr lang="en-CA" sz="1400" dirty="0">
                <a:solidFill>
                  <a:srgbClr val="000000"/>
                </a:solidFill>
                <a:latin typeface="Courier New" panose="02070309020205020404" pitchFamily="49" charset="0"/>
              </a:rPr>
              <a:t> </a:t>
            </a:r>
            <a:r>
              <a:rPr lang="en-CA" sz="1400" b="1" dirty="0" err="1">
                <a:solidFill>
                  <a:srgbClr val="0000FF"/>
                </a:solidFill>
                <a:latin typeface="Courier New" panose="02070309020205020404" pitchFamily="49" charset="0"/>
              </a:rPr>
              <a:t>require_once</a:t>
            </a:r>
            <a:r>
              <a:rPr lang="en-CA" sz="1400" dirty="0">
                <a:solidFill>
                  <a:srgbClr val="8000FF"/>
                </a:solidFill>
                <a:latin typeface="Courier New" panose="02070309020205020404" pitchFamily="49" charset="0"/>
              </a:rPr>
              <a:t>(</a:t>
            </a:r>
            <a:r>
              <a:rPr lang="en-CA" sz="1400" dirty="0">
                <a:solidFill>
                  <a:srgbClr val="808080"/>
                </a:solidFill>
                <a:latin typeface="Courier New" panose="02070309020205020404" pitchFamily="49" charset="0"/>
              </a:rPr>
              <a:t>'</a:t>
            </a:r>
            <a:r>
              <a:rPr lang="en-CA" sz="1400" dirty="0" err="1">
                <a:solidFill>
                  <a:srgbClr val="808080"/>
                </a:solidFill>
                <a:latin typeface="Courier New" panose="02070309020205020404" pitchFamily="49" charset="0"/>
              </a:rPr>
              <a:t>Session.php</a:t>
            </a:r>
            <a:r>
              <a:rPr lang="en-CA" sz="1400" dirty="0">
                <a:solidFill>
                  <a:srgbClr val="808080"/>
                </a:solidFill>
                <a:latin typeface="Courier New" panose="02070309020205020404" pitchFamily="49" charset="0"/>
              </a:rPr>
              <a:t>'</a:t>
            </a:r>
            <a:r>
              <a:rPr lang="en-CA" sz="1400" dirty="0">
                <a:solidFill>
                  <a:srgbClr val="8000FF"/>
                </a:solidFill>
                <a:latin typeface="Courier New" panose="02070309020205020404" pitchFamily="49" charset="0"/>
              </a:rPr>
              <a:t>);</a:t>
            </a:r>
            <a:r>
              <a:rPr lang="en-CA" sz="1400" dirty="0">
                <a:solidFill>
                  <a:srgbClr val="000000"/>
                </a:solidFill>
                <a:latin typeface="Courier New" panose="02070309020205020404" pitchFamily="49" charset="0"/>
              </a:rPr>
              <a:t> </a:t>
            </a:r>
            <a:r>
              <a:rPr lang="en-CA" sz="1400" b="1" dirty="0" err="1">
                <a:solidFill>
                  <a:srgbClr val="0000FF"/>
                </a:solidFill>
                <a:latin typeface="Courier New" panose="02070309020205020404" pitchFamily="49" charset="0"/>
              </a:rPr>
              <a:t>require_once</a:t>
            </a:r>
            <a:r>
              <a:rPr lang="en-CA" sz="1400" dirty="0">
                <a:solidFill>
                  <a:srgbClr val="8000FF"/>
                </a:solidFill>
                <a:latin typeface="Courier New" panose="02070309020205020404" pitchFamily="49" charset="0"/>
              </a:rPr>
              <a:t>(</a:t>
            </a:r>
            <a:r>
              <a:rPr lang="en-CA" sz="1400" dirty="0">
                <a:solidFill>
                  <a:srgbClr val="808080"/>
                </a:solidFill>
                <a:latin typeface="Courier New" panose="02070309020205020404" pitchFamily="49" charset="0"/>
              </a:rPr>
              <a:t>'</a:t>
            </a:r>
            <a:r>
              <a:rPr lang="en-CA" sz="1400" dirty="0" err="1">
                <a:solidFill>
                  <a:srgbClr val="808080"/>
                </a:solidFill>
                <a:latin typeface="Courier New" panose="02070309020205020404" pitchFamily="49" charset="0"/>
              </a:rPr>
              <a:t>Category.php</a:t>
            </a:r>
            <a:r>
              <a:rPr lang="en-CA" sz="1400" dirty="0">
                <a:solidFill>
                  <a:srgbClr val="808080"/>
                </a:solidFill>
                <a:latin typeface="Courier New" panose="02070309020205020404" pitchFamily="49" charset="0"/>
              </a:rPr>
              <a:t>'</a:t>
            </a:r>
            <a:r>
              <a:rPr lang="en-CA" sz="1400" dirty="0">
                <a:solidFill>
                  <a:srgbClr val="8000FF"/>
                </a:solidFill>
                <a:latin typeface="Courier New" panose="02070309020205020404" pitchFamily="49" charset="0"/>
              </a:rPr>
              <a:t>);</a:t>
            </a:r>
            <a:r>
              <a:rPr lang="en-CA" sz="1400" dirty="0">
                <a:solidFill>
                  <a:srgbClr val="000000"/>
                </a:solidFill>
                <a:latin typeface="Courier New" panose="02070309020205020404" pitchFamily="49" charset="0"/>
              </a:rPr>
              <a:t> </a:t>
            </a:r>
            <a:r>
              <a:rPr lang="en-CA" sz="1400" b="1" dirty="0" err="1">
                <a:solidFill>
                  <a:srgbClr val="0000FF"/>
                </a:solidFill>
                <a:latin typeface="Courier New" panose="02070309020205020404" pitchFamily="49" charset="0"/>
              </a:rPr>
              <a:t>require_once</a:t>
            </a:r>
            <a:r>
              <a:rPr lang="en-CA" sz="1400" dirty="0">
                <a:solidFill>
                  <a:srgbClr val="8000FF"/>
                </a:solidFill>
                <a:latin typeface="Courier New" panose="02070309020205020404" pitchFamily="49" charset="0"/>
              </a:rPr>
              <a:t>(</a:t>
            </a:r>
            <a:r>
              <a:rPr lang="en-CA" sz="1400" dirty="0">
                <a:solidFill>
                  <a:srgbClr val="808080"/>
                </a:solidFill>
                <a:latin typeface="Courier New" panose="02070309020205020404" pitchFamily="49" charset="0"/>
              </a:rPr>
              <a:t>'</a:t>
            </a:r>
            <a:r>
              <a:rPr lang="en-CA" sz="1400" dirty="0" err="1">
                <a:solidFill>
                  <a:srgbClr val="808080"/>
                </a:solidFill>
                <a:latin typeface="Courier New" panose="02070309020205020404" pitchFamily="49" charset="0"/>
              </a:rPr>
              <a:t>Entry.php</a:t>
            </a:r>
            <a:r>
              <a:rPr lang="en-CA" sz="1400" dirty="0">
                <a:solidFill>
                  <a:srgbClr val="808080"/>
                </a:solidFill>
                <a:latin typeface="Courier New" panose="02070309020205020404" pitchFamily="49" charset="0"/>
              </a:rPr>
              <a:t>'</a:t>
            </a:r>
            <a:r>
              <a:rPr lang="en-CA" sz="1400" dirty="0">
                <a:solidFill>
                  <a:srgbClr val="8000FF"/>
                </a:solidFill>
                <a:latin typeface="Courier New" panose="02070309020205020404" pitchFamily="49" charset="0"/>
              </a:rPr>
              <a:t>);</a:t>
            </a:r>
            <a:r>
              <a:rPr lang="en-CA" sz="1400" dirty="0">
                <a:solidFill>
                  <a:srgbClr val="000000"/>
                </a:solidFill>
                <a:latin typeface="Courier New" panose="02070309020205020404" pitchFamily="49" charset="0"/>
              </a:rPr>
              <a:t> </a:t>
            </a:r>
            <a:r>
              <a:rPr lang="en-CA" sz="1400" b="1" dirty="0" err="1">
                <a:solidFill>
                  <a:srgbClr val="0000FF"/>
                </a:solidFill>
                <a:latin typeface="Courier New" panose="02070309020205020404" pitchFamily="49" charset="0"/>
              </a:rPr>
              <a:t>require_once</a:t>
            </a:r>
            <a:r>
              <a:rPr lang="en-CA" sz="1400" dirty="0">
                <a:solidFill>
                  <a:srgbClr val="8000FF"/>
                </a:solidFill>
                <a:latin typeface="Courier New" panose="02070309020205020404" pitchFamily="49" charset="0"/>
              </a:rPr>
              <a:t>(</a:t>
            </a:r>
            <a:r>
              <a:rPr lang="en-CA" sz="1400" dirty="0">
                <a:solidFill>
                  <a:srgbClr val="808080"/>
                </a:solidFill>
                <a:latin typeface="Courier New" panose="02070309020205020404" pitchFamily="49" charset="0"/>
              </a:rPr>
              <a:t>'</a:t>
            </a:r>
            <a:r>
              <a:rPr lang="en-CA" sz="1400" dirty="0" err="1">
                <a:solidFill>
                  <a:srgbClr val="808080"/>
                </a:solidFill>
                <a:latin typeface="Courier New" panose="02070309020205020404" pitchFamily="49" charset="0"/>
              </a:rPr>
              <a:t>Comment.php</a:t>
            </a:r>
            <a:r>
              <a:rPr lang="en-CA" sz="1400" dirty="0">
                <a:solidFill>
                  <a:srgbClr val="808080"/>
                </a:solidFill>
                <a:latin typeface="Courier New" panose="02070309020205020404" pitchFamily="49" charset="0"/>
              </a:rPr>
              <a:t>'</a:t>
            </a:r>
            <a:r>
              <a:rPr lang="en-CA" sz="1400" dirty="0">
                <a:solidFill>
                  <a:srgbClr val="8000FF"/>
                </a:solidFill>
                <a:latin typeface="Courier New" panose="02070309020205020404" pitchFamily="49" charset="0"/>
              </a:rPr>
              <a:t>);</a:t>
            </a:r>
            <a:r>
              <a:rPr lang="en-CA" sz="1400" dirty="0">
                <a:solidFill>
                  <a:srgbClr val="000000"/>
                </a:solidFill>
                <a:latin typeface="Courier New" panose="02070309020205020404" pitchFamily="49" charset="0"/>
              </a:rPr>
              <a:t> </a:t>
            </a:r>
            <a:r>
              <a:rPr lang="en-CA" sz="1400" b="1" dirty="0" err="1">
                <a:solidFill>
                  <a:srgbClr val="0000FF"/>
                </a:solidFill>
                <a:latin typeface="Courier New" panose="02070309020205020404" pitchFamily="49" charset="0"/>
              </a:rPr>
              <a:t>require_once</a:t>
            </a:r>
            <a:r>
              <a:rPr lang="en-CA" sz="1400" dirty="0">
                <a:solidFill>
                  <a:srgbClr val="8000FF"/>
                </a:solidFill>
                <a:latin typeface="Courier New" panose="02070309020205020404" pitchFamily="49" charset="0"/>
              </a:rPr>
              <a:t>(</a:t>
            </a:r>
            <a:r>
              <a:rPr lang="en-CA" sz="1400" dirty="0">
                <a:solidFill>
                  <a:srgbClr val="808080"/>
                </a:solidFill>
                <a:latin typeface="Courier New" panose="02070309020205020404" pitchFamily="49" charset="0"/>
              </a:rPr>
              <a:t>'</a:t>
            </a:r>
            <a:r>
              <a:rPr lang="en-CA" sz="1400" dirty="0" err="1">
                <a:solidFill>
                  <a:srgbClr val="808080"/>
                </a:solidFill>
                <a:latin typeface="Courier New" panose="02070309020205020404" pitchFamily="49" charset="0"/>
              </a:rPr>
              <a:t>User.php</a:t>
            </a:r>
            <a:r>
              <a:rPr lang="en-CA" sz="1400" dirty="0">
                <a:solidFill>
                  <a:srgbClr val="808080"/>
                </a:solidFill>
                <a:latin typeface="Courier New" panose="02070309020205020404" pitchFamily="49" charset="0"/>
              </a:rPr>
              <a:t>’</a:t>
            </a:r>
            <a:r>
              <a:rPr lang="en-CA" sz="1400" dirty="0">
                <a:solidFill>
                  <a:srgbClr val="8000FF"/>
                </a:solidFill>
                <a:latin typeface="Courier New" panose="02070309020205020404" pitchFamily="49" charset="0"/>
              </a:rPr>
              <a:t>);</a:t>
            </a:r>
            <a:r>
              <a:rPr lang="en-CA" sz="1400" dirty="0">
                <a:solidFill>
                  <a:srgbClr val="000000"/>
                </a:solidFill>
                <a:latin typeface="Courier New" panose="02070309020205020404" pitchFamily="49" charset="0"/>
              </a:rPr>
              <a:t> </a:t>
            </a:r>
            <a:br>
              <a:rPr lang="en-CA" sz="1400" dirty="0">
                <a:solidFill>
                  <a:srgbClr val="000000"/>
                </a:solidFill>
                <a:latin typeface="Courier New" panose="02070309020205020404" pitchFamily="49" charset="0"/>
              </a:rPr>
            </a:br>
            <a:r>
              <a:rPr lang="en-CA" sz="1400" dirty="0">
                <a:solidFill>
                  <a:srgbClr val="FF0000"/>
                </a:solidFill>
                <a:latin typeface="Courier New" panose="02070309020205020404" pitchFamily="49" charset="0"/>
              </a:rPr>
              <a:t>?&gt;</a:t>
            </a:r>
            <a:r>
              <a:rPr lang="en-CA" sz="1400" b="1" dirty="0">
                <a:solidFill>
                  <a:srgbClr val="000000"/>
                </a:solidFill>
                <a:latin typeface="Courier New" panose="02070309020205020404" pitchFamily="49" charset="0"/>
              </a:rPr>
              <a:t> </a:t>
            </a:r>
            <a:endParaRPr lang="en-CA" sz="1400" dirty="0"/>
          </a:p>
        </p:txBody>
      </p:sp>
    </p:spTree>
    <p:extLst>
      <p:ext uri="{BB962C8B-B14F-4D97-AF65-F5344CB8AC3E}">
        <p14:creationId xmlns:p14="http://schemas.microsoft.com/office/powerpoint/2010/main" val="41951504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Autoloading</a:t>
            </a:r>
            <a:r>
              <a:rPr lang="en-US" dirty="0"/>
              <a:t> Classes</a:t>
            </a:r>
          </a:p>
        </p:txBody>
      </p:sp>
      <p:sp>
        <p:nvSpPr>
          <p:cNvPr id="3" name="Content Placeholder 2"/>
          <p:cNvSpPr>
            <a:spLocks noGrp="1"/>
          </p:cNvSpPr>
          <p:nvPr>
            <p:ph idx="1"/>
          </p:nvPr>
        </p:nvSpPr>
        <p:spPr>
          <a:xfrm>
            <a:off x="762000" y="1387928"/>
            <a:ext cx="10667998" cy="4697093"/>
          </a:xfrm>
        </p:spPr>
        <p:txBody>
          <a:bodyPr>
            <a:normAutofit/>
          </a:bodyPr>
          <a:lstStyle/>
          <a:p>
            <a:r>
              <a:rPr lang="en-US" sz="2000" dirty="0"/>
              <a:t>This may work for small projects, but as the number of classes grow, this quickly becomes an impractical method to load class files.</a:t>
            </a:r>
          </a:p>
          <a:p>
            <a:r>
              <a:rPr lang="en-US" sz="2000" dirty="0"/>
              <a:t>Additionally, when classes rely upon one another (through the use of inheritance, for example) the order in which classes are loaded become critically important.</a:t>
            </a:r>
          </a:p>
          <a:p>
            <a:endParaRPr lang="en-US" sz="2000" dirty="0"/>
          </a:p>
        </p:txBody>
      </p:sp>
      <p:sp>
        <p:nvSpPr>
          <p:cNvPr id="4" name="Slide Number Placeholder 3"/>
          <p:cNvSpPr>
            <a:spLocks noGrp="1"/>
          </p:cNvSpPr>
          <p:nvPr>
            <p:ph type="sldNum" sz="quarter" idx="12"/>
          </p:nvPr>
        </p:nvSpPr>
        <p:spPr/>
        <p:txBody>
          <a:bodyPr/>
          <a:lstStyle/>
          <a:p>
            <a:fld id="{57BFFEA6-FD0A-418C-BE47-3DCCF1ED53BD}" type="slidenum">
              <a:rPr lang="en-US" smtClean="0"/>
              <a:pPr/>
              <a:t>36</a:t>
            </a:fld>
            <a:endParaRPr lang="en-US" dirty="0"/>
          </a:p>
        </p:txBody>
      </p:sp>
      <p:sp>
        <p:nvSpPr>
          <p:cNvPr id="5" name="Content Placeholder 2"/>
          <p:cNvSpPr txBox="1">
            <a:spLocks/>
          </p:cNvSpPr>
          <p:nvPr/>
        </p:nvSpPr>
        <p:spPr>
          <a:xfrm>
            <a:off x="6374673" y="4021879"/>
            <a:ext cx="4489269" cy="677422"/>
          </a:xfrm>
          <a:prstGeom prst="rect">
            <a:avLst/>
          </a:prstGeom>
          <a:solidFill>
            <a:srgbClr val="FEFCF5"/>
          </a:solidFill>
        </p:spPr>
        <p:txBody>
          <a:bodyPr vert="horz" lIns="91440" tIns="45720" rIns="91440" bIns="45720" rtlCol="0">
            <a:noAutofit/>
          </a:bodyPr>
          <a:lstStyle>
            <a:lvl1pPr marL="0" indent="0" algn="l" defTabSz="914400" rtl="0" eaLnBrk="1" latinLnBrk="0" hangingPunct="1">
              <a:lnSpc>
                <a:spcPct val="112000"/>
              </a:lnSpc>
              <a:spcBef>
                <a:spcPts val="900"/>
              </a:spcBef>
              <a:buFont typeface="Arial" panose="020B0604020202020204" pitchFamily="34" charset="0"/>
              <a:buNone/>
              <a:defRPr sz="24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Open Sans" panose="020B0606030504020204" pitchFamily="34" charset="0"/>
              <a:buChar char="–"/>
              <a:defRPr sz="20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8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Open Sans" panose="020B0606030504020204" pitchFamily="34" charset="0"/>
              <a:buChar char="–"/>
              <a:defRPr sz="16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6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a:lnSpc>
                <a:spcPts val="900"/>
              </a:lnSpc>
            </a:pPr>
            <a:br>
              <a:rPr lang="en-US" sz="1400" b="1" dirty="0">
                <a:solidFill>
                  <a:srgbClr val="0000FF"/>
                </a:solidFill>
                <a:highlight>
                  <a:srgbClr val="FEFCF5"/>
                </a:highlight>
                <a:latin typeface="Courier New" panose="02070309020205020404" pitchFamily="49" charset="0"/>
              </a:rPr>
            </a:br>
            <a:r>
              <a:rPr lang="en-US" sz="1400" b="1" dirty="0" err="1">
                <a:solidFill>
                  <a:srgbClr val="0000FF"/>
                </a:solidFill>
                <a:highlight>
                  <a:srgbClr val="FEFCF5"/>
                </a:highlight>
                <a:latin typeface="Courier New" panose="02070309020205020404" pitchFamily="49" charset="0"/>
              </a:rPr>
              <a:t>require_once</a:t>
            </a:r>
            <a:r>
              <a:rPr lang="en-US" sz="1400" dirty="0">
                <a:solidFill>
                  <a:srgbClr val="8000FF"/>
                </a:solidFill>
                <a:highlight>
                  <a:srgbClr val="FEFCF5"/>
                </a:highlight>
                <a:latin typeface="Courier New" panose="02070309020205020404" pitchFamily="49" charset="0"/>
              </a:rPr>
              <a:t>(</a:t>
            </a:r>
            <a:r>
              <a:rPr lang="en-US" sz="1400" dirty="0">
                <a:solidFill>
                  <a:srgbClr val="808080"/>
                </a:solidFill>
                <a:highlight>
                  <a:srgbClr val="FEFCF5"/>
                </a:highlight>
                <a:latin typeface="Courier New" panose="02070309020205020404" pitchFamily="49" charset="0"/>
              </a:rPr>
              <a:t>'</a:t>
            </a:r>
            <a:r>
              <a:rPr lang="en-US" sz="1400" dirty="0" err="1">
                <a:solidFill>
                  <a:srgbClr val="808080"/>
                </a:solidFill>
                <a:highlight>
                  <a:srgbClr val="FEFCF5"/>
                </a:highlight>
                <a:latin typeface="Courier New" panose="02070309020205020404" pitchFamily="49" charset="0"/>
              </a:rPr>
              <a:t>ClassB.php</a:t>
            </a:r>
            <a:r>
              <a:rPr lang="en-US" sz="1400" dirty="0">
                <a:solidFill>
                  <a:srgbClr val="808080"/>
                </a:solidFill>
                <a:highlight>
                  <a:srgbClr val="FEFCF5"/>
                </a:highlight>
                <a:latin typeface="Courier New" panose="02070309020205020404" pitchFamily="49" charset="0"/>
              </a:rPr>
              <a:t>'</a:t>
            </a:r>
            <a:r>
              <a:rPr lang="en-US" sz="1400" dirty="0">
                <a:solidFill>
                  <a:srgbClr val="8000FF"/>
                </a:solidFill>
                <a:highlight>
                  <a:srgbClr val="FEFCF5"/>
                </a:highlight>
                <a:latin typeface="Courier New" panose="02070309020205020404" pitchFamily="49" charset="0"/>
              </a:rPr>
              <a:t>);</a:t>
            </a:r>
          </a:p>
          <a:p>
            <a:pPr>
              <a:lnSpc>
                <a:spcPts val="900"/>
              </a:lnSpc>
            </a:pPr>
            <a:r>
              <a:rPr lang="en-US" sz="1400" b="1" dirty="0" err="1">
                <a:solidFill>
                  <a:srgbClr val="0000FF"/>
                </a:solidFill>
                <a:highlight>
                  <a:srgbClr val="FEFCF5"/>
                </a:highlight>
                <a:latin typeface="Courier New" panose="02070309020205020404" pitchFamily="49" charset="0"/>
              </a:rPr>
              <a:t>require_once</a:t>
            </a:r>
            <a:r>
              <a:rPr lang="en-US" sz="1400" dirty="0">
                <a:solidFill>
                  <a:srgbClr val="8000FF"/>
                </a:solidFill>
                <a:highlight>
                  <a:srgbClr val="FEFCF5"/>
                </a:highlight>
                <a:latin typeface="Courier New" panose="02070309020205020404" pitchFamily="49" charset="0"/>
              </a:rPr>
              <a:t>(</a:t>
            </a:r>
            <a:r>
              <a:rPr lang="en-US" sz="1400" dirty="0">
                <a:solidFill>
                  <a:srgbClr val="808080"/>
                </a:solidFill>
                <a:highlight>
                  <a:srgbClr val="FEFCF5"/>
                </a:highlight>
                <a:latin typeface="Courier New" panose="02070309020205020404" pitchFamily="49" charset="0"/>
              </a:rPr>
              <a:t>'</a:t>
            </a:r>
            <a:r>
              <a:rPr lang="en-US" sz="1400" dirty="0" err="1">
                <a:solidFill>
                  <a:srgbClr val="808080"/>
                </a:solidFill>
                <a:highlight>
                  <a:srgbClr val="FEFCF5"/>
                </a:highlight>
                <a:latin typeface="Courier New" panose="02070309020205020404" pitchFamily="49" charset="0"/>
              </a:rPr>
              <a:t>ClassA.php</a:t>
            </a:r>
            <a:r>
              <a:rPr lang="en-US" sz="1400" dirty="0">
                <a:solidFill>
                  <a:srgbClr val="808080"/>
                </a:solidFill>
                <a:highlight>
                  <a:srgbClr val="FEFCF5"/>
                </a:highlight>
                <a:latin typeface="Courier New" panose="02070309020205020404" pitchFamily="49" charset="0"/>
              </a:rPr>
              <a:t>'</a:t>
            </a:r>
            <a:r>
              <a:rPr lang="en-US" sz="1400" dirty="0">
                <a:solidFill>
                  <a:srgbClr val="8000FF"/>
                </a:solidFill>
                <a:highlight>
                  <a:srgbClr val="FEFCF5"/>
                </a:highlight>
                <a:latin typeface="Courier New" panose="02070309020205020404" pitchFamily="49" charset="0"/>
              </a:rPr>
              <a:t>);</a:t>
            </a:r>
            <a:endParaRPr lang="en-US" sz="1400" dirty="0">
              <a:solidFill>
                <a:srgbClr val="000000"/>
              </a:solidFill>
              <a:highlight>
                <a:srgbClr val="FEFCF5"/>
              </a:highlight>
              <a:latin typeface="Courier New" panose="02070309020205020404" pitchFamily="49" charset="0"/>
            </a:endParaRPr>
          </a:p>
        </p:txBody>
      </p:sp>
      <p:sp>
        <p:nvSpPr>
          <p:cNvPr id="9" name="Multiply 8"/>
          <p:cNvSpPr/>
          <p:nvPr/>
        </p:nvSpPr>
        <p:spPr>
          <a:xfrm>
            <a:off x="10054044" y="3940731"/>
            <a:ext cx="724930" cy="75857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79134624-73D7-40A9-9365-9459A4FC6CDD}"/>
              </a:ext>
            </a:extLst>
          </p:cNvPr>
          <p:cNvPicPr>
            <a:picLocks noChangeAspect="1"/>
          </p:cNvPicPr>
          <p:nvPr/>
        </p:nvPicPr>
        <p:blipFill rotWithShape="1">
          <a:blip r:embed="rId2"/>
          <a:srcRect r="5562"/>
          <a:stretch/>
        </p:blipFill>
        <p:spPr>
          <a:xfrm>
            <a:off x="1349828" y="4987978"/>
            <a:ext cx="4894217" cy="482094"/>
          </a:xfrm>
          <a:prstGeom prst="rect">
            <a:avLst/>
          </a:prstGeom>
          <a:ln>
            <a:solidFill>
              <a:schemeClr val="accent1"/>
            </a:solidFill>
          </a:ln>
        </p:spPr>
      </p:pic>
      <p:sp>
        <p:nvSpPr>
          <p:cNvPr id="11" name="Content Placeholder 2">
            <a:extLst>
              <a:ext uri="{FF2B5EF4-FFF2-40B4-BE49-F238E27FC236}">
                <a16:creationId xmlns:a16="http://schemas.microsoft.com/office/drawing/2014/main" id="{CE855FA7-4F95-456D-BE8B-9C585AADE031}"/>
              </a:ext>
            </a:extLst>
          </p:cNvPr>
          <p:cNvSpPr txBox="1">
            <a:spLocks/>
          </p:cNvSpPr>
          <p:nvPr/>
        </p:nvSpPr>
        <p:spPr>
          <a:xfrm>
            <a:off x="762000" y="3429000"/>
            <a:ext cx="4489269" cy="758570"/>
          </a:xfrm>
          <a:prstGeom prst="rect">
            <a:avLst/>
          </a:prstGeom>
          <a:solidFill>
            <a:srgbClr val="FEFCF5"/>
          </a:solidFill>
        </p:spPr>
        <p:txBody>
          <a:bodyPr vert="horz" lIns="91440" tIns="45720" rIns="91440" bIns="45720" rtlCol="0">
            <a:noAutofit/>
          </a:bodyPr>
          <a:lstStyle>
            <a:lvl1pPr marL="0" indent="0" algn="l" defTabSz="914400" rtl="0" eaLnBrk="1" latinLnBrk="0" hangingPunct="1">
              <a:lnSpc>
                <a:spcPct val="112000"/>
              </a:lnSpc>
              <a:spcBef>
                <a:spcPts val="900"/>
              </a:spcBef>
              <a:buFont typeface="Arial" panose="020B0604020202020204" pitchFamily="34" charset="0"/>
              <a:buNone/>
              <a:defRPr sz="24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Open Sans" panose="020B0606030504020204" pitchFamily="34" charset="0"/>
              <a:buChar char="–"/>
              <a:defRPr sz="20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8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Open Sans" panose="020B0606030504020204" pitchFamily="34" charset="0"/>
              <a:buChar char="–"/>
              <a:defRPr sz="16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6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US" sz="1400" dirty="0">
                <a:solidFill>
                  <a:srgbClr val="FF0000"/>
                </a:solidFill>
                <a:latin typeface="Courier New" panose="02070309020205020404" pitchFamily="49" charset="0"/>
              </a:rPr>
              <a:t>&lt;?php</a:t>
            </a:r>
            <a:r>
              <a:rPr lang="en-US" sz="1400" dirty="0">
                <a:solidFill>
                  <a:srgbClr val="000000"/>
                </a:solidFill>
                <a:latin typeface="Courier New" panose="02070309020205020404" pitchFamily="49" charset="0"/>
              </a:rPr>
              <a:t> </a:t>
            </a:r>
          </a:p>
          <a:p>
            <a:r>
              <a:rPr lang="en-US" sz="1400" b="1" dirty="0">
                <a:solidFill>
                  <a:srgbClr val="0000FF"/>
                </a:solidFill>
                <a:latin typeface="Courier New" panose="02070309020205020404" pitchFamily="49" charset="0"/>
              </a:rPr>
              <a:t>class</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ClassB</a:t>
            </a:r>
            <a:r>
              <a:rPr lang="en-US" sz="1400" dirty="0">
                <a:solidFill>
                  <a:srgbClr val="000000"/>
                </a:solidFill>
                <a:latin typeface="Courier New" panose="02070309020205020404" pitchFamily="49" charset="0"/>
              </a:rPr>
              <a:t> </a:t>
            </a:r>
            <a:r>
              <a:rPr lang="en-US" sz="1400" b="1" dirty="0">
                <a:solidFill>
                  <a:srgbClr val="0000FF"/>
                </a:solidFill>
                <a:latin typeface="Courier New" panose="02070309020205020404" pitchFamily="49" charset="0"/>
              </a:rPr>
              <a:t>extends</a:t>
            </a:r>
            <a:r>
              <a:rPr lang="en-US" sz="1400" dirty="0">
                <a:solidFill>
                  <a:srgbClr val="000000"/>
                </a:solidFill>
                <a:latin typeface="Courier New" panose="02070309020205020404" pitchFamily="49" charset="0"/>
              </a:rPr>
              <a:t> </a:t>
            </a:r>
            <a:r>
              <a:rPr lang="en-US" sz="1400" dirty="0" err="1">
                <a:solidFill>
                  <a:srgbClr val="000000"/>
                </a:solidFill>
                <a:latin typeface="Courier New" panose="02070309020205020404" pitchFamily="49" charset="0"/>
              </a:rPr>
              <a:t>ClassA</a:t>
            </a:r>
            <a:r>
              <a:rPr lang="en-US" sz="1400" dirty="0">
                <a:solidFill>
                  <a:srgbClr val="000000"/>
                </a:solidFill>
                <a:latin typeface="Courier New" panose="02070309020205020404" pitchFamily="49" charset="0"/>
              </a:rPr>
              <a:t> </a:t>
            </a:r>
            <a:r>
              <a:rPr lang="en-US" sz="1400" dirty="0">
                <a:solidFill>
                  <a:srgbClr val="8000FF"/>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a:solidFill>
                  <a:srgbClr val="8000FF"/>
                </a:solidFill>
                <a:latin typeface="Courier New" panose="02070309020205020404" pitchFamily="49" charset="0"/>
              </a:rPr>
              <a:t>}</a:t>
            </a:r>
            <a:r>
              <a:rPr lang="en-US" sz="1400" dirty="0">
                <a:solidFill>
                  <a:srgbClr val="000000"/>
                </a:solidFill>
                <a:latin typeface="Courier New" panose="02070309020205020404" pitchFamily="49" charset="0"/>
              </a:rPr>
              <a:t> </a:t>
            </a:r>
            <a:endParaRPr lang="en-US" sz="1400" dirty="0"/>
          </a:p>
        </p:txBody>
      </p:sp>
      <p:cxnSp>
        <p:nvCxnSpPr>
          <p:cNvPr id="13" name="Straight Arrow Connector 12">
            <a:extLst>
              <a:ext uri="{FF2B5EF4-FFF2-40B4-BE49-F238E27FC236}">
                <a16:creationId xmlns:a16="http://schemas.microsoft.com/office/drawing/2014/main" id="{786FCF77-DB8D-4A48-B6DA-9220F6874267}"/>
              </a:ext>
            </a:extLst>
          </p:cNvPr>
          <p:cNvCxnSpPr/>
          <p:nvPr/>
        </p:nvCxnSpPr>
        <p:spPr>
          <a:xfrm>
            <a:off x="5364480" y="3631474"/>
            <a:ext cx="879565" cy="309257"/>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72C2ACF-575C-4546-9A90-1D936A5E4288}"/>
              </a:ext>
            </a:extLst>
          </p:cNvPr>
          <p:cNvCxnSpPr/>
          <p:nvPr/>
        </p:nvCxnSpPr>
        <p:spPr>
          <a:xfrm flipH="1">
            <a:off x="5843451" y="4502331"/>
            <a:ext cx="400594" cy="355019"/>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5555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Autoloading Classes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Thankfully, the developers behind PHP created a workaround to the tiresome process of always including class definition files.</a:t>
            </a:r>
          </a:p>
          <a:p>
            <a:endParaRPr lang="en-US" dirty="0"/>
          </a:p>
          <a:p>
            <a:r>
              <a:rPr lang="en-US" dirty="0"/>
              <a:t>Starting in PHP 5.0, PHP included a new magic method which was automatically invoked when references to a class that hadn’t been loaded yet. This method was called </a:t>
            </a:r>
            <a:r>
              <a:rPr lang="en-US" b="1" dirty="0"/>
              <a:t>__autoload()</a:t>
            </a:r>
          </a:p>
          <a:p>
            <a:endParaRPr lang="en-US" dirty="0"/>
          </a:p>
          <a:p>
            <a:r>
              <a:rPr lang="en-US" dirty="0"/>
              <a:t>Unfortunately, it has a major limitation and in PHP 5.1.2, a replacement function was introduced called </a:t>
            </a:r>
            <a:r>
              <a:rPr lang="en-US" b="1" dirty="0" err="1"/>
              <a:t>spl_autoload_register</a:t>
            </a:r>
            <a:r>
              <a:rPr lang="en-US" b="1" dirty="0"/>
              <a:t>()</a:t>
            </a:r>
            <a:r>
              <a:rPr lang="en-US" dirty="0"/>
              <a:t>. </a:t>
            </a:r>
          </a:p>
          <a:p>
            <a:endParaRPr lang="en-US" dirty="0"/>
          </a:p>
          <a:p>
            <a:r>
              <a:rPr lang="en-US" dirty="0"/>
              <a:t>As of PHP 8.0, the </a:t>
            </a:r>
            <a:r>
              <a:rPr lang="en-US" b="1" dirty="0"/>
              <a:t>__autoload()</a:t>
            </a:r>
            <a:r>
              <a:rPr lang="en-US" dirty="0"/>
              <a:t> function has now been removed.</a:t>
            </a:r>
          </a:p>
        </p:txBody>
      </p:sp>
      <p:sp>
        <p:nvSpPr>
          <p:cNvPr id="4" name="Slide Number Placeholder 3"/>
          <p:cNvSpPr>
            <a:spLocks noGrp="1"/>
          </p:cNvSpPr>
          <p:nvPr>
            <p:ph type="sldNum" sz="quarter" idx="12"/>
          </p:nvPr>
        </p:nvSpPr>
        <p:spPr/>
        <p:txBody>
          <a:bodyPr/>
          <a:lstStyle/>
          <a:p>
            <a:fld id="{57BFFEA6-FD0A-418C-BE47-3DCCF1ED53BD}" type="slidenum">
              <a:rPr lang="en-US" smtClean="0"/>
              <a:pPr/>
              <a:t>37</a:t>
            </a:fld>
            <a:endParaRPr lang="en-US" dirty="0"/>
          </a:p>
        </p:txBody>
      </p:sp>
    </p:spTree>
    <p:extLst>
      <p:ext uri="{BB962C8B-B14F-4D97-AF65-F5344CB8AC3E}">
        <p14:creationId xmlns:p14="http://schemas.microsoft.com/office/powerpoint/2010/main" val="16785977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Autoloading</a:t>
            </a:r>
            <a:r>
              <a:rPr lang="en-US" dirty="0"/>
              <a:t> Classes</a:t>
            </a:r>
          </a:p>
        </p:txBody>
      </p:sp>
      <p:sp>
        <p:nvSpPr>
          <p:cNvPr id="3" name="Content Placeholder 2"/>
          <p:cNvSpPr>
            <a:spLocks noGrp="1"/>
          </p:cNvSpPr>
          <p:nvPr>
            <p:ph idx="1"/>
          </p:nvPr>
        </p:nvSpPr>
        <p:spPr>
          <a:xfrm>
            <a:off x="762000" y="1387928"/>
            <a:ext cx="10667998" cy="4697093"/>
          </a:xfrm>
        </p:spPr>
        <p:txBody>
          <a:bodyPr>
            <a:normAutofit/>
          </a:bodyPr>
          <a:lstStyle/>
          <a:p>
            <a:r>
              <a:rPr lang="en-US" dirty="0"/>
              <a:t>The </a:t>
            </a:r>
            <a:r>
              <a:rPr lang="en-US" b="1" dirty="0" err="1"/>
              <a:t>spl_autoload_register</a:t>
            </a:r>
            <a:r>
              <a:rPr lang="en-US" b="1" dirty="0"/>
              <a:t> </a:t>
            </a:r>
            <a:r>
              <a:rPr lang="en-US" dirty="0"/>
              <a:t>function has the following signature:</a:t>
            </a:r>
          </a:p>
          <a:p>
            <a:pPr algn="ctr"/>
            <a:r>
              <a:rPr lang="en-US" sz="2200" i="1" dirty="0">
                <a:latin typeface="Courier New" panose="02070309020205020404" pitchFamily="49" charset="0"/>
                <a:cs typeface="Courier New" panose="02070309020205020404" pitchFamily="49" charset="0"/>
              </a:rPr>
              <a:t>bool</a:t>
            </a:r>
            <a:r>
              <a:rPr lang="en-US" sz="2200" dirty="0">
                <a:latin typeface="Courier New" panose="02070309020205020404" pitchFamily="49" charset="0"/>
                <a:cs typeface="Courier New" panose="02070309020205020404" pitchFamily="49" charset="0"/>
              </a:rPr>
              <a:t> </a:t>
            </a:r>
            <a:r>
              <a:rPr lang="en-US" sz="2200" b="1" dirty="0" err="1">
                <a:latin typeface="Courier New" panose="02070309020205020404" pitchFamily="49" charset="0"/>
                <a:cs typeface="Courier New" panose="02070309020205020404" pitchFamily="49" charset="0"/>
              </a:rPr>
              <a:t>spl_autoload_register</a:t>
            </a:r>
            <a:r>
              <a:rPr lang="en-US" sz="2200" b="1" dirty="0">
                <a:latin typeface="Courier New" panose="02070309020205020404" pitchFamily="49" charset="0"/>
                <a:cs typeface="Courier New" panose="02070309020205020404" pitchFamily="49" charset="0"/>
              </a:rPr>
              <a:t>( </a:t>
            </a:r>
            <a:r>
              <a:rPr lang="en-US" sz="2200" dirty="0">
                <a:latin typeface="Courier New" panose="02070309020205020404" pitchFamily="49" charset="0"/>
                <a:cs typeface="Courier New" panose="02070309020205020404" pitchFamily="49" charset="0"/>
              </a:rPr>
              <a:t>[callable </a:t>
            </a:r>
            <a:r>
              <a:rPr lang="en-US" sz="2200" i="1" dirty="0">
                <a:latin typeface="Courier New" panose="02070309020205020404" pitchFamily="49" charset="0"/>
                <a:cs typeface="Courier New" panose="02070309020205020404" pitchFamily="49" charset="0"/>
              </a:rPr>
              <a:t>$</a:t>
            </a:r>
            <a:r>
              <a:rPr lang="en-US" sz="2200" i="1" dirty="0" err="1">
                <a:latin typeface="Courier New" panose="02070309020205020404" pitchFamily="49" charset="0"/>
                <a:cs typeface="Courier New" panose="02070309020205020404" pitchFamily="49" charset="0"/>
              </a:rPr>
              <a:t>autoload_function</a:t>
            </a:r>
            <a:r>
              <a:rPr lang="en-US" sz="2200" dirty="0">
                <a:latin typeface="Courier New" panose="02070309020205020404" pitchFamily="49" charset="0"/>
                <a:cs typeface="Courier New" panose="02070309020205020404" pitchFamily="49" charset="0"/>
              </a:rPr>
              <a:t>] </a:t>
            </a:r>
            <a:r>
              <a:rPr lang="en-US" sz="2200" b="1" dirty="0">
                <a:latin typeface="Courier New" panose="02070309020205020404" pitchFamily="49" charset="0"/>
                <a:cs typeface="Courier New" panose="02070309020205020404" pitchFamily="49" charset="0"/>
              </a:rPr>
              <a:t>)</a:t>
            </a:r>
          </a:p>
          <a:p>
            <a:pPr algn="ctr"/>
            <a:endParaRPr lang="en-US" b="1" dirty="0"/>
          </a:p>
          <a:p>
            <a:r>
              <a:rPr lang="en-US" dirty="0"/>
              <a:t>The first parameter is a function, which, when added, is registered in a queue to be run whenever the </a:t>
            </a:r>
            <a:r>
              <a:rPr lang="en-US" b="1" dirty="0"/>
              <a:t>__autoload()</a:t>
            </a:r>
            <a:r>
              <a:rPr lang="en-US" dirty="0"/>
              <a:t> function would have been invoked. </a:t>
            </a:r>
          </a:p>
          <a:p>
            <a:r>
              <a:rPr lang="en-US" dirty="0"/>
              <a:t>Effectively, the queue overrides the default behavior of the </a:t>
            </a:r>
            <a:r>
              <a:rPr lang="en-US" b="1" dirty="0"/>
              <a:t>__</a:t>
            </a:r>
            <a:r>
              <a:rPr lang="en-US" b="1" dirty="0" err="1"/>
              <a:t>autoload</a:t>
            </a:r>
            <a:r>
              <a:rPr lang="en-US" b="1" dirty="0"/>
              <a:t>()</a:t>
            </a:r>
            <a:r>
              <a:rPr lang="en-US" dirty="0"/>
              <a:t> function allowing you to define your own functions to load classes.</a:t>
            </a:r>
          </a:p>
          <a:p>
            <a:r>
              <a:rPr lang="en-US" b="1" dirty="0"/>
              <a:t>Note:</a:t>
            </a:r>
            <a:r>
              <a:rPr lang="en-US" dirty="0"/>
              <a:t> All functions in the queue are invoked in order they were registered</a:t>
            </a:r>
          </a:p>
        </p:txBody>
      </p:sp>
      <p:sp>
        <p:nvSpPr>
          <p:cNvPr id="4" name="Slide Number Placeholder 3"/>
          <p:cNvSpPr>
            <a:spLocks noGrp="1"/>
          </p:cNvSpPr>
          <p:nvPr>
            <p:ph type="sldNum" sz="quarter" idx="12"/>
          </p:nvPr>
        </p:nvSpPr>
        <p:spPr/>
        <p:txBody>
          <a:bodyPr/>
          <a:lstStyle/>
          <a:p>
            <a:fld id="{57BFFEA6-FD0A-418C-BE47-3DCCF1ED53BD}" type="slidenum">
              <a:rPr lang="en-US" smtClean="0"/>
              <a:pPr/>
              <a:t>38</a:t>
            </a:fld>
            <a:endParaRPr lang="en-US" dirty="0"/>
          </a:p>
        </p:txBody>
      </p:sp>
    </p:spTree>
    <p:extLst>
      <p:ext uri="{BB962C8B-B14F-4D97-AF65-F5344CB8AC3E}">
        <p14:creationId xmlns:p14="http://schemas.microsoft.com/office/powerpoint/2010/main" val="16636538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Autoloading</a:t>
            </a:r>
            <a:r>
              <a:rPr lang="en-US" dirty="0"/>
              <a:t> Classes</a:t>
            </a:r>
          </a:p>
        </p:txBody>
      </p:sp>
      <p:sp>
        <p:nvSpPr>
          <p:cNvPr id="3" name="Content Placeholder 2"/>
          <p:cNvSpPr>
            <a:spLocks noGrp="1"/>
          </p:cNvSpPr>
          <p:nvPr>
            <p:ph idx="1"/>
          </p:nvPr>
        </p:nvSpPr>
        <p:spPr>
          <a:xfrm>
            <a:off x="762000" y="1387928"/>
            <a:ext cx="10667998" cy="4697093"/>
          </a:xfrm>
        </p:spPr>
        <p:txBody>
          <a:bodyPr>
            <a:normAutofit fontScale="92500" lnSpcReduction="10000"/>
          </a:bodyPr>
          <a:lstStyle/>
          <a:p>
            <a:r>
              <a:rPr lang="en-US" dirty="0"/>
              <a:t>To create the autoloader script, define a function that will know how to include class files for you:</a:t>
            </a:r>
          </a:p>
          <a:p>
            <a:endParaRPr lang="en-US" dirty="0"/>
          </a:p>
          <a:p>
            <a:endParaRPr lang="en-US" dirty="0"/>
          </a:p>
          <a:p>
            <a:endParaRPr lang="en-US" dirty="0"/>
          </a:p>
          <a:p>
            <a:endParaRPr lang="en-US" dirty="0"/>
          </a:p>
          <a:p>
            <a:endParaRPr lang="en-US" dirty="0"/>
          </a:p>
          <a:p>
            <a:r>
              <a:rPr lang="en-US" b="1" dirty="0"/>
              <a:t>Note: </a:t>
            </a:r>
            <a:r>
              <a:rPr lang="en-US" dirty="0"/>
              <a:t>this function assumes that the classes are placed in a sub-directory called “classes”.</a:t>
            </a:r>
          </a:p>
          <a:p>
            <a:r>
              <a:rPr lang="en-US" b="1" dirty="0"/>
              <a:t>Note: </a:t>
            </a:r>
            <a:r>
              <a:rPr lang="en-US" dirty="0"/>
              <a:t>by using the</a:t>
            </a:r>
            <a:r>
              <a:rPr lang="en-US" b="1" dirty="0"/>
              <a:t> </a:t>
            </a:r>
            <a:r>
              <a:rPr lang="en-US" b="1" dirty="0" err="1"/>
              <a:t>is_readable</a:t>
            </a:r>
            <a:r>
              <a:rPr lang="en-US" b="1" dirty="0"/>
              <a:t>()</a:t>
            </a:r>
            <a:r>
              <a:rPr lang="en-US" dirty="0"/>
              <a:t> function we check if the file exists &amp; is readable before we try to access it.</a:t>
            </a:r>
          </a:p>
        </p:txBody>
      </p:sp>
      <p:sp>
        <p:nvSpPr>
          <p:cNvPr id="4" name="Slide Number Placeholder 3"/>
          <p:cNvSpPr>
            <a:spLocks noGrp="1"/>
          </p:cNvSpPr>
          <p:nvPr>
            <p:ph type="sldNum" sz="quarter" idx="12"/>
          </p:nvPr>
        </p:nvSpPr>
        <p:spPr/>
        <p:txBody>
          <a:bodyPr/>
          <a:lstStyle/>
          <a:p>
            <a:fld id="{57BFFEA6-FD0A-418C-BE47-3DCCF1ED53BD}" type="slidenum">
              <a:rPr lang="en-US" smtClean="0"/>
              <a:pPr/>
              <a:t>39</a:t>
            </a:fld>
            <a:endParaRPr lang="en-US" dirty="0"/>
          </a:p>
        </p:txBody>
      </p:sp>
      <p:sp>
        <p:nvSpPr>
          <p:cNvPr id="5" name="Content Placeholder 2"/>
          <p:cNvSpPr txBox="1">
            <a:spLocks/>
          </p:cNvSpPr>
          <p:nvPr/>
        </p:nvSpPr>
        <p:spPr>
          <a:xfrm>
            <a:off x="3286897" y="2151073"/>
            <a:ext cx="5216408" cy="1580668"/>
          </a:xfrm>
          <a:prstGeom prst="rect">
            <a:avLst/>
          </a:prstGeom>
          <a:solidFill>
            <a:srgbClr val="FEFCF5"/>
          </a:solidFill>
        </p:spPr>
        <p:txBody>
          <a:bodyPr vert="horz" lIns="91440" tIns="45720" rIns="91440" bIns="45720" rtlCol="0">
            <a:noAutofit/>
          </a:bodyPr>
          <a:lstStyle>
            <a:lvl1pPr marL="0" indent="0" algn="l" defTabSz="914400" rtl="0" eaLnBrk="1" latinLnBrk="0" hangingPunct="1">
              <a:lnSpc>
                <a:spcPct val="112000"/>
              </a:lnSpc>
              <a:spcBef>
                <a:spcPts val="900"/>
              </a:spcBef>
              <a:buFont typeface="Arial" panose="020B0604020202020204" pitchFamily="34" charset="0"/>
              <a:buNone/>
              <a:defRPr sz="24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Open Sans" panose="020B0606030504020204" pitchFamily="34" charset="0"/>
              <a:buChar char="–"/>
              <a:defRPr sz="20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8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Open Sans" panose="020B0606030504020204" pitchFamily="34" charset="0"/>
              <a:buChar char="–"/>
              <a:defRPr sz="16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6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defTabSz="274320">
              <a:lnSpc>
                <a:spcPts val="1100"/>
              </a:lnSpc>
            </a:pPr>
            <a:r>
              <a:rPr lang="en-US" sz="1100" b="1" dirty="0">
                <a:solidFill>
                  <a:srgbClr val="0000FF"/>
                </a:solidFill>
                <a:highlight>
                  <a:srgbClr val="FEFCF5"/>
                </a:highlight>
                <a:latin typeface="Courier New" panose="02070309020205020404" pitchFamily="49" charset="0"/>
              </a:rPr>
              <a:t>function</a:t>
            </a:r>
            <a:r>
              <a:rPr lang="en-US" sz="1100" dirty="0">
                <a:solidFill>
                  <a:srgbClr val="000000"/>
                </a:solidFill>
                <a:highlight>
                  <a:srgbClr val="FEFCF5"/>
                </a:highlight>
                <a:latin typeface="Courier New" panose="02070309020205020404" pitchFamily="49" charset="0"/>
              </a:rPr>
              <a:t> autoloader</a:t>
            </a:r>
            <a:r>
              <a:rPr lang="en-US" sz="1100" dirty="0">
                <a:solidFill>
                  <a:srgbClr val="8000FF"/>
                </a:solidFill>
                <a:highlight>
                  <a:srgbClr val="FEFCF5"/>
                </a:highlight>
                <a:latin typeface="Courier New" panose="02070309020205020404" pitchFamily="49" charset="0"/>
              </a:rPr>
              <a:t>(</a:t>
            </a:r>
            <a:r>
              <a:rPr lang="en-US" sz="1100" dirty="0">
                <a:solidFill>
                  <a:srgbClr val="000080"/>
                </a:solidFill>
                <a:highlight>
                  <a:srgbClr val="FEFCF5"/>
                </a:highlight>
                <a:latin typeface="Courier New" panose="02070309020205020404" pitchFamily="49" charset="0"/>
              </a:rPr>
              <a:t>$class</a:t>
            </a:r>
            <a:r>
              <a:rPr lang="en-US" sz="1100" dirty="0">
                <a:solidFill>
                  <a:srgbClr val="8000FF"/>
                </a:solidFill>
                <a:highlight>
                  <a:srgbClr val="FEFCF5"/>
                </a:highlight>
                <a:latin typeface="Courier New" panose="02070309020205020404" pitchFamily="49" charset="0"/>
              </a:rPr>
              <a:t>)</a:t>
            </a:r>
            <a:r>
              <a:rPr lang="en-US" sz="1100" dirty="0">
                <a:solidFill>
                  <a:srgbClr val="000000"/>
                </a:solidFill>
                <a:highlight>
                  <a:srgbClr val="FEFCF5"/>
                </a:highlight>
                <a:latin typeface="Courier New" panose="02070309020205020404" pitchFamily="49" charset="0"/>
              </a:rPr>
              <a:t> </a:t>
            </a:r>
            <a:r>
              <a:rPr lang="en-US" sz="1100" dirty="0">
                <a:solidFill>
                  <a:srgbClr val="8000FF"/>
                </a:solidFill>
                <a:highlight>
                  <a:srgbClr val="FEFCF5"/>
                </a:highlight>
                <a:latin typeface="Courier New" panose="02070309020205020404" pitchFamily="49" charset="0"/>
              </a:rPr>
              <a:t>{</a:t>
            </a:r>
            <a:endParaRPr lang="en-US" sz="1100" dirty="0">
              <a:solidFill>
                <a:srgbClr val="000000"/>
              </a:solidFill>
              <a:highlight>
                <a:srgbClr val="FEFCF5"/>
              </a:highlight>
              <a:latin typeface="Courier New" panose="02070309020205020404" pitchFamily="49" charset="0"/>
            </a:endParaRPr>
          </a:p>
          <a:p>
            <a:pPr defTabSz="274320">
              <a:lnSpc>
                <a:spcPts val="1100"/>
              </a:lnSpc>
            </a:pPr>
            <a:r>
              <a:rPr lang="en-US" sz="1100" dirty="0">
                <a:solidFill>
                  <a:srgbClr val="000000"/>
                </a:solidFill>
                <a:highlight>
                  <a:srgbClr val="FEFCF5"/>
                </a:highlight>
                <a:latin typeface="Courier New" panose="02070309020205020404" pitchFamily="49" charset="0"/>
              </a:rPr>
              <a:t>	</a:t>
            </a:r>
            <a:r>
              <a:rPr lang="en-US" sz="1100" dirty="0">
                <a:solidFill>
                  <a:srgbClr val="000080"/>
                </a:solidFill>
                <a:highlight>
                  <a:srgbClr val="FEFCF5"/>
                </a:highlight>
                <a:latin typeface="Courier New" panose="02070309020205020404" pitchFamily="49" charset="0"/>
              </a:rPr>
              <a:t>$</a:t>
            </a:r>
            <a:r>
              <a:rPr lang="en-US" sz="1100" dirty="0" err="1">
                <a:solidFill>
                  <a:srgbClr val="000080"/>
                </a:solidFill>
                <a:highlight>
                  <a:srgbClr val="FEFCF5"/>
                </a:highlight>
                <a:latin typeface="Courier New" panose="02070309020205020404" pitchFamily="49" charset="0"/>
              </a:rPr>
              <a:t>ext</a:t>
            </a:r>
            <a:r>
              <a:rPr lang="en-US" sz="1100" dirty="0">
                <a:solidFill>
                  <a:srgbClr val="000000"/>
                </a:solidFill>
                <a:highlight>
                  <a:srgbClr val="FEFCF5"/>
                </a:highlight>
                <a:latin typeface="Courier New" panose="02070309020205020404" pitchFamily="49" charset="0"/>
              </a:rPr>
              <a:t> </a:t>
            </a:r>
            <a:r>
              <a:rPr lang="en-US" sz="1100" dirty="0">
                <a:solidFill>
                  <a:srgbClr val="8000FF"/>
                </a:solidFill>
                <a:highlight>
                  <a:srgbClr val="FEFCF5"/>
                </a:highlight>
                <a:latin typeface="Courier New" panose="02070309020205020404" pitchFamily="49" charset="0"/>
              </a:rPr>
              <a:t>=</a:t>
            </a:r>
            <a:r>
              <a:rPr lang="en-US" sz="1100" dirty="0">
                <a:solidFill>
                  <a:srgbClr val="000000"/>
                </a:solidFill>
                <a:highlight>
                  <a:srgbClr val="FEFCF5"/>
                </a:highlight>
                <a:latin typeface="Courier New" panose="02070309020205020404" pitchFamily="49" charset="0"/>
              </a:rPr>
              <a:t> </a:t>
            </a:r>
            <a:r>
              <a:rPr lang="en-US" sz="1100" dirty="0">
                <a:solidFill>
                  <a:srgbClr val="808080"/>
                </a:solidFill>
                <a:highlight>
                  <a:srgbClr val="FEFCF5"/>
                </a:highlight>
                <a:latin typeface="Courier New" panose="02070309020205020404" pitchFamily="49" charset="0"/>
              </a:rPr>
              <a:t>'.php'</a:t>
            </a:r>
            <a:r>
              <a:rPr lang="en-US" sz="1100" dirty="0">
                <a:solidFill>
                  <a:srgbClr val="8000FF"/>
                </a:solidFill>
                <a:highlight>
                  <a:srgbClr val="FEFCF5"/>
                </a:highlight>
                <a:latin typeface="Courier New" panose="02070309020205020404" pitchFamily="49" charset="0"/>
              </a:rPr>
              <a:t>;</a:t>
            </a:r>
            <a:endParaRPr lang="en-US" sz="1100" dirty="0">
              <a:solidFill>
                <a:srgbClr val="000000"/>
              </a:solidFill>
              <a:highlight>
                <a:srgbClr val="FEFCF5"/>
              </a:highlight>
              <a:latin typeface="Courier New" panose="02070309020205020404" pitchFamily="49" charset="0"/>
            </a:endParaRPr>
          </a:p>
          <a:p>
            <a:pPr defTabSz="274320">
              <a:lnSpc>
                <a:spcPts val="1100"/>
              </a:lnSpc>
            </a:pPr>
            <a:r>
              <a:rPr lang="en-US" sz="1100" dirty="0">
                <a:solidFill>
                  <a:srgbClr val="000000"/>
                </a:solidFill>
                <a:highlight>
                  <a:srgbClr val="FEFCF5"/>
                </a:highlight>
                <a:latin typeface="Courier New" panose="02070309020205020404" pitchFamily="49" charset="0"/>
              </a:rPr>
              <a:t>	</a:t>
            </a:r>
            <a:r>
              <a:rPr lang="en-US" sz="1100" b="1" dirty="0">
                <a:solidFill>
                  <a:srgbClr val="0000FF"/>
                </a:solidFill>
                <a:highlight>
                  <a:srgbClr val="FEFCF5"/>
                </a:highlight>
                <a:latin typeface="Courier New" panose="02070309020205020404" pitchFamily="49" charset="0"/>
              </a:rPr>
              <a:t>if</a:t>
            </a:r>
            <a:r>
              <a:rPr lang="en-US" sz="1100" dirty="0">
                <a:solidFill>
                  <a:srgbClr val="8000FF"/>
                </a:solidFill>
                <a:highlight>
                  <a:srgbClr val="FEFCF5"/>
                </a:highlight>
                <a:latin typeface="Courier New" panose="02070309020205020404" pitchFamily="49" charset="0"/>
              </a:rPr>
              <a:t>(</a:t>
            </a:r>
            <a:r>
              <a:rPr lang="en-US" sz="1100" b="1" dirty="0" err="1">
                <a:solidFill>
                  <a:srgbClr val="0000FF"/>
                </a:solidFill>
                <a:highlight>
                  <a:srgbClr val="FEFCF5"/>
                </a:highlight>
                <a:latin typeface="Courier New" panose="02070309020205020404" pitchFamily="49" charset="0"/>
              </a:rPr>
              <a:t>is_readable</a:t>
            </a:r>
            <a:r>
              <a:rPr lang="en-US" sz="1100" dirty="0">
                <a:solidFill>
                  <a:srgbClr val="8000FF"/>
                </a:solidFill>
                <a:highlight>
                  <a:srgbClr val="FEFCF5"/>
                </a:highlight>
                <a:latin typeface="Courier New" panose="02070309020205020404" pitchFamily="49" charset="0"/>
              </a:rPr>
              <a:t>(</a:t>
            </a:r>
            <a:r>
              <a:rPr lang="en-US" sz="1100" b="1" dirty="0">
                <a:solidFill>
                  <a:srgbClr val="0000FF"/>
                </a:solidFill>
                <a:highlight>
                  <a:srgbClr val="FEFCF5"/>
                </a:highlight>
                <a:latin typeface="Courier New" panose="02070309020205020404" pitchFamily="49" charset="0"/>
              </a:rPr>
              <a:t>__DIR__</a:t>
            </a:r>
            <a:r>
              <a:rPr lang="en-US" sz="1100" dirty="0">
                <a:solidFill>
                  <a:srgbClr val="000000"/>
                </a:solidFill>
                <a:highlight>
                  <a:srgbClr val="FEFCF5"/>
                </a:highlight>
                <a:latin typeface="Courier New" panose="02070309020205020404" pitchFamily="49" charset="0"/>
              </a:rPr>
              <a:t> </a:t>
            </a:r>
            <a:r>
              <a:rPr lang="en-US" sz="1100" dirty="0">
                <a:solidFill>
                  <a:srgbClr val="8000FF"/>
                </a:solidFill>
                <a:highlight>
                  <a:srgbClr val="FEFCF5"/>
                </a:highlight>
                <a:latin typeface="Courier New" panose="02070309020205020404" pitchFamily="49" charset="0"/>
              </a:rPr>
              <a:t>.</a:t>
            </a:r>
            <a:r>
              <a:rPr lang="en-US" sz="1100" dirty="0">
                <a:solidFill>
                  <a:srgbClr val="000000"/>
                </a:solidFill>
                <a:highlight>
                  <a:srgbClr val="FEFCF5"/>
                </a:highlight>
                <a:latin typeface="Courier New" panose="02070309020205020404" pitchFamily="49" charset="0"/>
              </a:rPr>
              <a:t> </a:t>
            </a:r>
            <a:r>
              <a:rPr lang="en-US" sz="1100" dirty="0">
                <a:solidFill>
                  <a:srgbClr val="808080"/>
                </a:solidFill>
                <a:highlight>
                  <a:srgbClr val="FEFCF5"/>
                </a:highlight>
                <a:latin typeface="Courier New" panose="02070309020205020404" pitchFamily="49" charset="0"/>
              </a:rPr>
              <a:t>'/classes/'</a:t>
            </a:r>
            <a:r>
              <a:rPr lang="en-US" sz="1100" dirty="0">
                <a:solidFill>
                  <a:srgbClr val="8000FF"/>
                </a:solidFill>
                <a:highlight>
                  <a:srgbClr val="FEFCF5"/>
                </a:highlight>
                <a:latin typeface="Courier New" panose="02070309020205020404" pitchFamily="49" charset="0"/>
              </a:rPr>
              <a:t>.</a:t>
            </a:r>
            <a:r>
              <a:rPr lang="en-US" sz="1100" dirty="0">
                <a:solidFill>
                  <a:srgbClr val="000000"/>
                </a:solidFill>
                <a:highlight>
                  <a:srgbClr val="FEFCF5"/>
                </a:highlight>
                <a:latin typeface="Courier New" panose="02070309020205020404" pitchFamily="49" charset="0"/>
              </a:rPr>
              <a:t> </a:t>
            </a:r>
            <a:r>
              <a:rPr lang="en-US" sz="1100" dirty="0">
                <a:solidFill>
                  <a:srgbClr val="000080"/>
                </a:solidFill>
                <a:highlight>
                  <a:srgbClr val="FEFCF5"/>
                </a:highlight>
                <a:latin typeface="Courier New" panose="02070309020205020404" pitchFamily="49" charset="0"/>
              </a:rPr>
              <a:t>$class</a:t>
            </a:r>
            <a:r>
              <a:rPr lang="en-US" sz="1100" dirty="0">
                <a:solidFill>
                  <a:srgbClr val="000000"/>
                </a:solidFill>
                <a:highlight>
                  <a:srgbClr val="FEFCF5"/>
                </a:highlight>
                <a:latin typeface="Courier New" panose="02070309020205020404" pitchFamily="49" charset="0"/>
              </a:rPr>
              <a:t> </a:t>
            </a:r>
            <a:r>
              <a:rPr lang="en-US" sz="1100" dirty="0">
                <a:solidFill>
                  <a:srgbClr val="8000FF"/>
                </a:solidFill>
                <a:highlight>
                  <a:srgbClr val="FEFCF5"/>
                </a:highlight>
                <a:latin typeface="Courier New" panose="02070309020205020404" pitchFamily="49" charset="0"/>
              </a:rPr>
              <a:t>.</a:t>
            </a:r>
            <a:r>
              <a:rPr lang="en-US" sz="1100" dirty="0">
                <a:solidFill>
                  <a:srgbClr val="000000"/>
                </a:solidFill>
                <a:highlight>
                  <a:srgbClr val="FEFCF5"/>
                </a:highlight>
                <a:latin typeface="Courier New" panose="02070309020205020404" pitchFamily="49" charset="0"/>
              </a:rPr>
              <a:t> </a:t>
            </a:r>
            <a:r>
              <a:rPr lang="en-US" sz="1100" dirty="0">
                <a:solidFill>
                  <a:srgbClr val="000080"/>
                </a:solidFill>
                <a:highlight>
                  <a:srgbClr val="FEFCF5"/>
                </a:highlight>
                <a:latin typeface="Courier New" panose="02070309020205020404" pitchFamily="49" charset="0"/>
              </a:rPr>
              <a:t>$</a:t>
            </a:r>
            <a:r>
              <a:rPr lang="en-US" sz="1100" dirty="0" err="1">
                <a:solidFill>
                  <a:srgbClr val="000080"/>
                </a:solidFill>
                <a:highlight>
                  <a:srgbClr val="FEFCF5"/>
                </a:highlight>
                <a:latin typeface="Courier New" panose="02070309020205020404" pitchFamily="49" charset="0"/>
              </a:rPr>
              <a:t>ext</a:t>
            </a:r>
            <a:r>
              <a:rPr lang="en-US" sz="1100" dirty="0">
                <a:solidFill>
                  <a:srgbClr val="8000FF"/>
                </a:solidFill>
                <a:highlight>
                  <a:srgbClr val="FEFCF5"/>
                </a:highlight>
                <a:latin typeface="Courier New" panose="02070309020205020404" pitchFamily="49" charset="0"/>
              </a:rPr>
              <a:t>))</a:t>
            </a:r>
            <a:r>
              <a:rPr lang="en-US" sz="1100" dirty="0">
                <a:solidFill>
                  <a:srgbClr val="000000"/>
                </a:solidFill>
                <a:highlight>
                  <a:srgbClr val="FEFCF5"/>
                </a:highlight>
                <a:latin typeface="Courier New" panose="02070309020205020404" pitchFamily="49" charset="0"/>
              </a:rPr>
              <a:t> </a:t>
            </a:r>
            <a:r>
              <a:rPr lang="en-US" sz="1100" dirty="0">
                <a:solidFill>
                  <a:srgbClr val="8000FF"/>
                </a:solidFill>
                <a:highlight>
                  <a:srgbClr val="FEFCF5"/>
                </a:highlight>
                <a:latin typeface="Courier New" panose="02070309020205020404" pitchFamily="49" charset="0"/>
              </a:rPr>
              <a:t>{</a:t>
            </a:r>
            <a:endParaRPr lang="en-US" sz="1100" dirty="0">
              <a:solidFill>
                <a:srgbClr val="000000"/>
              </a:solidFill>
              <a:highlight>
                <a:srgbClr val="FEFCF5"/>
              </a:highlight>
              <a:latin typeface="Courier New" panose="02070309020205020404" pitchFamily="49" charset="0"/>
            </a:endParaRPr>
          </a:p>
          <a:p>
            <a:pPr defTabSz="274320">
              <a:lnSpc>
                <a:spcPts val="1100"/>
              </a:lnSpc>
            </a:pPr>
            <a:r>
              <a:rPr lang="en-US" sz="1100" dirty="0">
                <a:solidFill>
                  <a:srgbClr val="000000"/>
                </a:solidFill>
                <a:highlight>
                  <a:srgbClr val="FEFCF5"/>
                </a:highlight>
                <a:latin typeface="Courier New" panose="02070309020205020404" pitchFamily="49" charset="0"/>
              </a:rPr>
              <a:t>		</a:t>
            </a:r>
            <a:r>
              <a:rPr lang="en-US" sz="1100" b="1" dirty="0" err="1">
                <a:solidFill>
                  <a:srgbClr val="0000FF"/>
                </a:solidFill>
                <a:highlight>
                  <a:srgbClr val="FEFCF5"/>
                </a:highlight>
                <a:latin typeface="Courier New" panose="02070309020205020404" pitchFamily="49" charset="0"/>
              </a:rPr>
              <a:t>require_once</a:t>
            </a:r>
            <a:r>
              <a:rPr lang="en-US" sz="1100" dirty="0">
                <a:solidFill>
                  <a:srgbClr val="8000FF"/>
                </a:solidFill>
                <a:highlight>
                  <a:srgbClr val="FEFCF5"/>
                </a:highlight>
                <a:latin typeface="Courier New" panose="02070309020205020404" pitchFamily="49" charset="0"/>
              </a:rPr>
              <a:t>(</a:t>
            </a:r>
            <a:r>
              <a:rPr lang="en-US" sz="1100" b="1" dirty="0">
                <a:solidFill>
                  <a:srgbClr val="0000FF"/>
                </a:solidFill>
                <a:highlight>
                  <a:srgbClr val="FEFCF5"/>
                </a:highlight>
                <a:latin typeface="Courier New" panose="02070309020205020404" pitchFamily="49" charset="0"/>
              </a:rPr>
              <a:t>__DIR__</a:t>
            </a:r>
            <a:r>
              <a:rPr lang="en-US" sz="1100" dirty="0">
                <a:solidFill>
                  <a:srgbClr val="000000"/>
                </a:solidFill>
                <a:highlight>
                  <a:srgbClr val="FEFCF5"/>
                </a:highlight>
                <a:latin typeface="Courier New" panose="02070309020205020404" pitchFamily="49" charset="0"/>
              </a:rPr>
              <a:t> </a:t>
            </a:r>
            <a:r>
              <a:rPr lang="en-US" sz="1100" dirty="0">
                <a:solidFill>
                  <a:srgbClr val="8000FF"/>
                </a:solidFill>
                <a:highlight>
                  <a:srgbClr val="FEFCF5"/>
                </a:highlight>
                <a:latin typeface="Courier New" panose="02070309020205020404" pitchFamily="49" charset="0"/>
              </a:rPr>
              <a:t>.</a:t>
            </a:r>
            <a:r>
              <a:rPr lang="en-US" sz="1100" dirty="0">
                <a:solidFill>
                  <a:srgbClr val="000000"/>
                </a:solidFill>
                <a:highlight>
                  <a:srgbClr val="FEFCF5"/>
                </a:highlight>
                <a:latin typeface="Courier New" panose="02070309020205020404" pitchFamily="49" charset="0"/>
              </a:rPr>
              <a:t> </a:t>
            </a:r>
            <a:r>
              <a:rPr lang="en-US" sz="1100" dirty="0">
                <a:solidFill>
                  <a:srgbClr val="808080"/>
                </a:solidFill>
                <a:highlight>
                  <a:srgbClr val="FEFCF5"/>
                </a:highlight>
                <a:latin typeface="Courier New" panose="02070309020205020404" pitchFamily="49" charset="0"/>
              </a:rPr>
              <a:t>'/classes/'</a:t>
            </a:r>
            <a:r>
              <a:rPr lang="en-US" sz="1100" dirty="0">
                <a:solidFill>
                  <a:srgbClr val="8000FF"/>
                </a:solidFill>
                <a:highlight>
                  <a:srgbClr val="FEFCF5"/>
                </a:highlight>
                <a:latin typeface="Courier New" panose="02070309020205020404" pitchFamily="49" charset="0"/>
              </a:rPr>
              <a:t>.</a:t>
            </a:r>
            <a:r>
              <a:rPr lang="en-US" sz="1100" dirty="0">
                <a:solidFill>
                  <a:srgbClr val="000000"/>
                </a:solidFill>
                <a:highlight>
                  <a:srgbClr val="FEFCF5"/>
                </a:highlight>
                <a:latin typeface="Courier New" panose="02070309020205020404" pitchFamily="49" charset="0"/>
              </a:rPr>
              <a:t> </a:t>
            </a:r>
            <a:r>
              <a:rPr lang="en-US" sz="1100" dirty="0">
                <a:solidFill>
                  <a:srgbClr val="000080"/>
                </a:solidFill>
                <a:highlight>
                  <a:srgbClr val="FEFCF5"/>
                </a:highlight>
                <a:latin typeface="Courier New" panose="02070309020205020404" pitchFamily="49" charset="0"/>
              </a:rPr>
              <a:t>$class</a:t>
            </a:r>
            <a:r>
              <a:rPr lang="en-US" sz="1100" dirty="0">
                <a:solidFill>
                  <a:srgbClr val="000000"/>
                </a:solidFill>
                <a:highlight>
                  <a:srgbClr val="FEFCF5"/>
                </a:highlight>
                <a:latin typeface="Courier New" panose="02070309020205020404" pitchFamily="49" charset="0"/>
              </a:rPr>
              <a:t> </a:t>
            </a:r>
            <a:r>
              <a:rPr lang="en-US" sz="1100" dirty="0">
                <a:solidFill>
                  <a:srgbClr val="8000FF"/>
                </a:solidFill>
                <a:highlight>
                  <a:srgbClr val="FEFCF5"/>
                </a:highlight>
                <a:latin typeface="Courier New" panose="02070309020205020404" pitchFamily="49" charset="0"/>
              </a:rPr>
              <a:t>.</a:t>
            </a:r>
            <a:r>
              <a:rPr lang="en-US" sz="1100" dirty="0">
                <a:solidFill>
                  <a:srgbClr val="000000"/>
                </a:solidFill>
                <a:highlight>
                  <a:srgbClr val="FEFCF5"/>
                </a:highlight>
                <a:latin typeface="Courier New" panose="02070309020205020404" pitchFamily="49" charset="0"/>
              </a:rPr>
              <a:t> </a:t>
            </a:r>
            <a:r>
              <a:rPr lang="en-US" sz="1100" dirty="0">
                <a:solidFill>
                  <a:srgbClr val="000080"/>
                </a:solidFill>
                <a:highlight>
                  <a:srgbClr val="FEFCF5"/>
                </a:highlight>
                <a:latin typeface="Courier New" panose="02070309020205020404" pitchFamily="49" charset="0"/>
              </a:rPr>
              <a:t>$</a:t>
            </a:r>
            <a:r>
              <a:rPr lang="en-US" sz="1100" dirty="0" err="1">
                <a:solidFill>
                  <a:srgbClr val="000080"/>
                </a:solidFill>
                <a:highlight>
                  <a:srgbClr val="FEFCF5"/>
                </a:highlight>
                <a:latin typeface="Courier New" panose="02070309020205020404" pitchFamily="49" charset="0"/>
              </a:rPr>
              <a:t>ext</a:t>
            </a:r>
            <a:r>
              <a:rPr lang="en-US" sz="1100" dirty="0">
                <a:solidFill>
                  <a:srgbClr val="8000FF"/>
                </a:solidFill>
                <a:highlight>
                  <a:srgbClr val="FEFCF5"/>
                </a:highlight>
                <a:latin typeface="Courier New" panose="02070309020205020404" pitchFamily="49" charset="0"/>
              </a:rPr>
              <a:t>);</a:t>
            </a:r>
            <a:endParaRPr lang="en-US" sz="1100" dirty="0">
              <a:solidFill>
                <a:srgbClr val="000000"/>
              </a:solidFill>
              <a:highlight>
                <a:srgbClr val="FEFCF5"/>
              </a:highlight>
              <a:latin typeface="Courier New" panose="02070309020205020404" pitchFamily="49" charset="0"/>
            </a:endParaRPr>
          </a:p>
          <a:p>
            <a:pPr defTabSz="274320">
              <a:lnSpc>
                <a:spcPts val="1100"/>
              </a:lnSpc>
            </a:pPr>
            <a:r>
              <a:rPr lang="en-US" sz="1100" dirty="0">
                <a:solidFill>
                  <a:srgbClr val="000000"/>
                </a:solidFill>
                <a:highlight>
                  <a:srgbClr val="FEFCF5"/>
                </a:highlight>
                <a:latin typeface="Courier New" panose="02070309020205020404" pitchFamily="49" charset="0"/>
              </a:rPr>
              <a:t>	</a:t>
            </a:r>
            <a:r>
              <a:rPr lang="en-US" sz="1100" dirty="0">
                <a:solidFill>
                  <a:srgbClr val="8000FF"/>
                </a:solidFill>
                <a:highlight>
                  <a:srgbClr val="FEFCF5"/>
                </a:highlight>
                <a:latin typeface="Courier New" panose="02070309020205020404" pitchFamily="49" charset="0"/>
              </a:rPr>
              <a:t>}</a:t>
            </a:r>
            <a:endParaRPr lang="en-US" sz="1100" dirty="0">
              <a:solidFill>
                <a:srgbClr val="000000"/>
              </a:solidFill>
              <a:highlight>
                <a:srgbClr val="FEFCF5"/>
              </a:highlight>
              <a:latin typeface="Courier New" panose="02070309020205020404" pitchFamily="49" charset="0"/>
            </a:endParaRPr>
          </a:p>
          <a:p>
            <a:pPr defTabSz="274320">
              <a:lnSpc>
                <a:spcPts val="1100"/>
              </a:lnSpc>
            </a:pPr>
            <a:r>
              <a:rPr lang="en-US" sz="1100" dirty="0">
                <a:solidFill>
                  <a:srgbClr val="8000FF"/>
                </a:solidFill>
                <a:highlight>
                  <a:srgbClr val="FEFCF5"/>
                </a:highlight>
                <a:latin typeface="Courier New" panose="02070309020205020404" pitchFamily="49" charset="0"/>
              </a:rPr>
              <a:t>}</a:t>
            </a:r>
            <a:endParaRPr lang="en-US" sz="1100" dirty="0">
              <a:solidFill>
                <a:srgbClr val="000000"/>
              </a:solidFill>
              <a:highlight>
                <a:srgbClr val="FEFCF5"/>
              </a:highlight>
              <a:latin typeface="Courier New" panose="02070309020205020404" pitchFamily="49" charset="0"/>
            </a:endParaRPr>
          </a:p>
        </p:txBody>
      </p:sp>
    </p:spTree>
    <p:extLst>
      <p:ext uri="{BB962C8B-B14F-4D97-AF65-F5344CB8AC3E}">
        <p14:creationId xmlns:p14="http://schemas.microsoft.com/office/powerpoint/2010/main" val="2097698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Fluent Setters</a:t>
            </a:r>
          </a:p>
        </p:txBody>
      </p:sp>
      <p:sp>
        <p:nvSpPr>
          <p:cNvPr id="3" name="Content Placeholder 2"/>
          <p:cNvSpPr>
            <a:spLocks noGrp="1"/>
          </p:cNvSpPr>
          <p:nvPr>
            <p:ph idx="1"/>
          </p:nvPr>
        </p:nvSpPr>
        <p:spPr>
          <a:xfrm>
            <a:off x="762000" y="1387928"/>
            <a:ext cx="5548349" cy="4697093"/>
          </a:xfrm>
        </p:spPr>
        <p:txBody>
          <a:bodyPr>
            <a:normAutofit/>
          </a:bodyPr>
          <a:lstStyle/>
          <a:p>
            <a:pPr marL="342900" indent="-342900">
              <a:buFont typeface="Arial" panose="020B0604020202020204" pitchFamily="34" charset="0"/>
              <a:buChar char="•"/>
            </a:pPr>
            <a:r>
              <a:rPr lang="en-US" sz="2000" dirty="0"/>
              <a:t>For Fluent setters to work, each method must return a reference to itself. </a:t>
            </a:r>
          </a:p>
          <a:p>
            <a:pPr marL="342900" indent="-342900">
              <a:buFont typeface="Arial" panose="020B0604020202020204" pitchFamily="34" charset="0"/>
              <a:buChar char="•"/>
            </a:pPr>
            <a:r>
              <a:rPr lang="en-US" sz="2000" dirty="0"/>
              <a:t>By doing so, the current object is returned back to the calling line of code. </a:t>
            </a:r>
          </a:p>
          <a:p>
            <a:pPr marL="342900" indent="-342900">
              <a:buFont typeface="Arial" panose="020B0604020202020204" pitchFamily="34" charset="0"/>
              <a:buChar char="•"/>
            </a:pPr>
            <a:r>
              <a:rPr lang="en-US" sz="2000" dirty="0"/>
              <a:t>The programmer can then proceed to call an additional method.</a:t>
            </a:r>
          </a:p>
          <a:p>
            <a:pPr marL="342900" indent="-342900">
              <a:buFont typeface="Arial" panose="020B0604020202020204" pitchFamily="34" charset="0"/>
              <a:buChar char="•"/>
            </a:pPr>
            <a:r>
              <a:rPr lang="en-US" sz="2000" dirty="0"/>
              <a:t>This is referred to as </a:t>
            </a:r>
            <a:r>
              <a:rPr lang="en-US" sz="2000" b="1" dirty="0"/>
              <a:t>method</a:t>
            </a:r>
            <a:r>
              <a:rPr lang="en-US" sz="2000" dirty="0"/>
              <a:t> </a:t>
            </a:r>
            <a:r>
              <a:rPr lang="en-US" sz="2000" b="1" dirty="0"/>
              <a:t>chaining</a:t>
            </a:r>
            <a:r>
              <a:rPr lang="en-US" sz="2000" dirty="0"/>
              <a:t>.</a:t>
            </a:r>
          </a:p>
        </p:txBody>
      </p:sp>
      <p:sp>
        <p:nvSpPr>
          <p:cNvPr id="4" name="Slide Number Placeholder 3"/>
          <p:cNvSpPr>
            <a:spLocks noGrp="1"/>
          </p:cNvSpPr>
          <p:nvPr>
            <p:ph type="sldNum" sz="quarter" idx="12"/>
          </p:nvPr>
        </p:nvSpPr>
        <p:spPr/>
        <p:txBody>
          <a:bodyPr/>
          <a:lstStyle/>
          <a:p>
            <a:fld id="{57BFFEA6-FD0A-418C-BE47-3DCCF1ED53BD}" type="slidenum">
              <a:rPr lang="en-US" smtClean="0"/>
              <a:pPr/>
              <a:t>4</a:t>
            </a:fld>
            <a:endParaRPr lang="en-US" dirty="0"/>
          </a:p>
        </p:txBody>
      </p:sp>
      <p:sp>
        <p:nvSpPr>
          <p:cNvPr id="6" name="Content Placeholder 2">
            <a:extLst>
              <a:ext uri="{FF2B5EF4-FFF2-40B4-BE49-F238E27FC236}">
                <a16:creationId xmlns:a16="http://schemas.microsoft.com/office/drawing/2014/main" id="{8BE244C3-2E88-C8F0-68DA-E336D147B7C9}"/>
              </a:ext>
            </a:extLst>
          </p:cNvPr>
          <p:cNvSpPr txBox="1">
            <a:spLocks/>
          </p:cNvSpPr>
          <p:nvPr/>
        </p:nvSpPr>
        <p:spPr>
          <a:xfrm>
            <a:off x="6310349" y="1387928"/>
            <a:ext cx="5119649" cy="4584789"/>
          </a:xfrm>
          <a:prstGeom prst="rect">
            <a:avLst/>
          </a:prstGeom>
          <a:solidFill>
            <a:srgbClr val="FEFCF5"/>
          </a:solidFill>
        </p:spPr>
        <p:txBody>
          <a:bodyPr vert="horz" lIns="91440" tIns="45720" rIns="91440" bIns="45720" rtlCol="0">
            <a:noAutofit/>
          </a:bodyPr>
          <a:lstStyle>
            <a:lvl1pPr marL="0" indent="0" algn="l" defTabSz="914400" rtl="0" eaLnBrk="1" latinLnBrk="0" hangingPunct="1">
              <a:lnSpc>
                <a:spcPct val="112000"/>
              </a:lnSpc>
              <a:spcBef>
                <a:spcPts val="900"/>
              </a:spcBef>
              <a:buFont typeface="Arial" panose="020B0604020202020204" pitchFamily="34" charset="0"/>
              <a:buNone/>
              <a:defRPr sz="24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Open Sans" panose="020B0606030504020204" pitchFamily="34" charset="0"/>
              <a:buChar char="–"/>
              <a:defRPr sz="20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8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Open Sans" panose="020B0606030504020204" pitchFamily="34" charset="0"/>
              <a:buChar char="–"/>
              <a:defRPr sz="16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6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a:lnSpc>
                <a:spcPct val="100000"/>
              </a:lnSpc>
              <a:spcBef>
                <a:spcPts val="0"/>
              </a:spcBef>
            </a:pPr>
            <a:r>
              <a:rPr lang="en-CA" sz="1050" dirty="0">
                <a:solidFill>
                  <a:srgbClr val="FF0000"/>
                </a:solidFill>
                <a:highlight>
                  <a:srgbClr val="FDF8E3"/>
                </a:highlight>
                <a:latin typeface="Courier New" panose="02070309020205020404" pitchFamily="49" charset="0"/>
                <a:cs typeface="Courier New" panose="02070309020205020404" pitchFamily="49" charset="0"/>
              </a:rPr>
              <a:t>&lt;?php</a:t>
            </a:r>
            <a:endParaRPr lang="en-CA" sz="1050" dirty="0">
              <a:solidFill>
                <a:srgbClr val="000000"/>
              </a:solidFill>
              <a:highlight>
                <a:srgbClr val="FEFCF5"/>
              </a:highlight>
              <a:latin typeface="Courier New" panose="02070309020205020404" pitchFamily="49" charset="0"/>
              <a:cs typeface="Courier New" panose="02070309020205020404" pitchFamily="49" charset="0"/>
            </a:endParaRPr>
          </a:p>
          <a:p>
            <a:pPr>
              <a:lnSpc>
                <a:spcPct val="100000"/>
              </a:lnSpc>
              <a:spcBef>
                <a:spcPts val="0"/>
              </a:spcBef>
            </a:pPr>
            <a:r>
              <a:rPr lang="en-CA" sz="1050" b="1" dirty="0">
                <a:solidFill>
                  <a:srgbClr val="0000FF"/>
                </a:solidFill>
                <a:highlight>
                  <a:srgbClr val="FEFCF5"/>
                </a:highlight>
                <a:latin typeface="Courier New" panose="02070309020205020404" pitchFamily="49" charset="0"/>
                <a:cs typeface="Courier New" panose="02070309020205020404" pitchFamily="49" charset="0"/>
              </a:rPr>
              <a:t>class</a:t>
            </a:r>
            <a:r>
              <a:rPr lang="en-CA" sz="1050" b="0" dirty="0">
                <a:solidFill>
                  <a:srgbClr val="000000"/>
                </a:solidFill>
                <a:highlight>
                  <a:srgbClr val="FEFCF5"/>
                </a:highlight>
                <a:latin typeface="Courier New" panose="02070309020205020404" pitchFamily="49" charset="0"/>
                <a:cs typeface="Courier New" panose="02070309020205020404" pitchFamily="49" charset="0"/>
              </a:rPr>
              <a:t> </a:t>
            </a:r>
            <a:r>
              <a:rPr lang="en-CA" sz="1050" b="0" dirty="0" err="1">
                <a:solidFill>
                  <a:srgbClr val="000000"/>
                </a:solidFill>
                <a:highlight>
                  <a:srgbClr val="FEFCF5"/>
                </a:highlight>
                <a:latin typeface="Courier New" panose="02070309020205020404" pitchFamily="49" charset="0"/>
                <a:cs typeface="Courier New" panose="02070309020205020404" pitchFamily="49" charset="0"/>
              </a:rPr>
              <a:t>HourlyEmployee</a:t>
            </a:r>
            <a:r>
              <a:rPr lang="en-CA" sz="1050" b="0" dirty="0">
                <a:solidFill>
                  <a:srgbClr val="000000"/>
                </a:solidFill>
                <a:highlight>
                  <a:srgbClr val="FEFCF5"/>
                </a:highlight>
                <a:latin typeface="Courier New" panose="02070309020205020404" pitchFamily="49" charset="0"/>
                <a:cs typeface="Courier New" panose="02070309020205020404" pitchFamily="49" charset="0"/>
              </a:rPr>
              <a:t> </a:t>
            </a:r>
            <a:r>
              <a:rPr lang="en-CA" sz="1050" b="0" dirty="0">
                <a:solidFill>
                  <a:srgbClr val="8000FF"/>
                </a:solidFill>
                <a:highlight>
                  <a:srgbClr val="FEFCF5"/>
                </a:highlight>
                <a:latin typeface="Courier New" panose="02070309020205020404" pitchFamily="49" charset="0"/>
                <a:cs typeface="Courier New" panose="02070309020205020404" pitchFamily="49" charset="0"/>
              </a:rPr>
              <a:t>{</a:t>
            </a:r>
            <a:endParaRPr lang="en-CA" sz="1050" b="0" dirty="0">
              <a:solidFill>
                <a:srgbClr val="000000"/>
              </a:solidFill>
              <a:highlight>
                <a:srgbClr val="FEFCF5"/>
              </a:highlight>
              <a:latin typeface="Courier New" panose="02070309020205020404" pitchFamily="49" charset="0"/>
              <a:cs typeface="Courier New" panose="02070309020205020404" pitchFamily="49" charset="0"/>
            </a:endParaRPr>
          </a:p>
          <a:p>
            <a:pPr>
              <a:lnSpc>
                <a:spcPct val="100000"/>
              </a:lnSpc>
              <a:spcBef>
                <a:spcPts val="0"/>
              </a:spcBef>
            </a:pPr>
            <a:r>
              <a:rPr lang="en-CA" sz="1050" b="0" dirty="0">
                <a:solidFill>
                  <a:srgbClr val="000000"/>
                </a:solidFill>
                <a:highlight>
                  <a:srgbClr val="FEFCF5"/>
                </a:highlight>
                <a:latin typeface="Courier New" panose="02070309020205020404" pitchFamily="49" charset="0"/>
                <a:cs typeface="Courier New" panose="02070309020205020404" pitchFamily="49" charset="0"/>
              </a:rPr>
              <a:t>    </a:t>
            </a:r>
            <a:r>
              <a:rPr lang="en-CA" sz="1050" b="1" dirty="0">
                <a:solidFill>
                  <a:srgbClr val="0000FF"/>
                </a:solidFill>
                <a:highlight>
                  <a:srgbClr val="FEFCF5"/>
                </a:highlight>
                <a:latin typeface="Courier New" panose="02070309020205020404" pitchFamily="49" charset="0"/>
                <a:cs typeface="Courier New" panose="02070309020205020404" pitchFamily="49" charset="0"/>
              </a:rPr>
              <a:t>private</a:t>
            </a:r>
            <a:r>
              <a:rPr lang="en-CA" sz="1050" b="0" dirty="0">
                <a:solidFill>
                  <a:srgbClr val="000000"/>
                </a:solidFill>
                <a:highlight>
                  <a:srgbClr val="FEFCF5"/>
                </a:highlight>
                <a:latin typeface="Courier New" panose="02070309020205020404" pitchFamily="49" charset="0"/>
                <a:cs typeface="Courier New" panose="02070309020205020404" pitchFamily="49" charset="0"/>
              </a:rPr>
              <a:t> </a:t>
            </a:r>
            <a:r>
              <a:rPr lang="en-CA" sz="1050" b="0" dirty="0">
                <a:solidFill>
                  <a:srgbClr val="000080"/>
                </a:solidFill>
                <a:highlight>
                  <a:srgbClr val="FEFCF5"/>
                </a:highlight>
                <a:latin typeface="Courier New" panose="02070309020205020404" pitchFamily="49" charset="0"/>
                <a:cs typeface="Courier New" panose="02070309020205020404" pitchFamily="49" charset="0"/>
              </a:rPr>
              <a:t>$name</a:t>
            </a:r>
            <a:r>
              <a:rPr lang="en-CA" sz="1050" b="0" dirty="0">
                <a:solidFill>
                  <a:srgbClr val="8000FF"/>
                </a:solidFill>
                <a:highlight>
                  <a:srgbClr val="FEFCF5"/>
                </a:highlight>
                <a:latin typeface="Courier New" panose="02070309020205020404" pitchFamily="49" charset="0"/>
                <a:cs typeface="Courier New" panose="02070309020205020404" pitchFamily="49" charset="0"/>
              </a:rPr>
              <a:t>;</a:t>
            </a:r>
            <a:endParaRPr lang="en-CA" sz="1050" b="0" dirty="0">
              <a:solidFill>
                <a:srgbClr val="000000"/>
              </a:solidFill>
              <a:highlight>
                <a:srgbClr val="FEFCF5"/>
              </a:highlight>
              <a:latin typeface="Courier New" panose="02070309020205020404" pitchFamily="49" charset="0"/>
              <a:cs typeface="Courier New" panose="02070309020205020404" pitchFamily="49" charset="0"/>
            </a:endParaRPr>
          </a:p>
          <a:p>
            <a:pPr>
              <a:lnSpc>
                <a:spcPct val="100000"/>
              </a:lnSpc>
              <a:spcBef>
                <a:spcPts val="0"/>
              </a:spcBef>
            </a:pPr>
            <a:r>
              <a:rPr lang="en-CA" sz="1050" dirty="0">
                <a:solidFill>
                  <a:srgbClr val="000000"/>
                </a:solidFill>
                <a:highlight>
                  <a:srgbClr val="FEFCF5"/>
                </a:highlight>
                <a:latin typeface="Courier New" panose="02070309020205020404" pitchFamily="49" charset="0"/>
                <a:cs typeface="Courier New" panose="02070309020205020404" pitchFamily="49" charset="0"/>
              </a:rPr>
              <a:t>    </a:t>
            </a:r>
            <a:r>
              <a:rPr lang="en-CA" sz="1050" b="1" dirty="0">
                <a:solidFill>
                  <a:srgbClr val="0000FF"/>
                </a:solidFill>
                <a:highlight>
                  <a:srgbClr val="FEFCF5"/>
                </a:highlight>
                <a:latin typeface="Courier New" panose="02070309020205020404" pitchFamily="49" charset="0"/>
                <a:cs typeface="Courier New" panose="02070309020205020404" pitchFamily="49" charset="0"/>
              </a:rPr>
              <a:t>private</a:t>
            </a:r>
            <a:r>
              <a:rPr lang="en-CA" sz="1050" b="0" dirty="0">
                <a:solidFill>
                  <a:srgbClr val="000000"/>
                </a:solidFill>
                <a:highlight>
                  <a:srgbClr val="FEFCF5"/>
                </a:highlight>
                <a:latin typeface="Courier New" panose="02070309020205020404" pitchFamily="49" charset="0"/>
                <a:cs typeface="Courier New" panose="02070309020205020404" pitchFamily="49" charset="0"/>
              </a:rPr>
              <a:t> </a:t>
            </a:r>
            <a:r>
              <a:rPr lang="en-CA" sz="1050" b="0" dirty="0">
                <a:solidFill>
                  <a:srgbClr val="000080"/>
                </a:solidFill>
                <a:highlight>
                  <a:srgbClr val="FEFCF5"/>
                </a:highlight>
                <a:latin typeface="Courier New" panose="02070309020205020404" pitchFamily="49" charset="0"/>
                <a:cs typeface="Courier New" panose="02070309020205020404" pitchFamily="49" charset="0"/>
              </a:rPr>
              <a:t>$</a:t>
            </a:r>
            <a:r>
              <a:rPr lang="en-CA" sz="1050" b="0" dirty="0" err="1">
                <a:solidFill>
                  <a:srgbClr val="000080"/>
                </a:solidFill>
                <a:highlight>
                  <a:srgbClr val="FEFCF5"/>
                </a:highlight>
                <a:latin typeface="Courier New" panose="02070309020205020404" pitchFamily="49" charset="0"/>
                <a:cs typeface="Courier New" panose="02070309020205020404" pitchFamily="49" charset="0"/>
              </a:rPr>
              <a:t>wageRate</a:t>
            </a:r>
            <a:r>
              <a:rPr lang="en-CA" sz="1050" b="0" dirty="0">
                <a:solidFill>
                  <a:srgbClr val="8000FF"/>
                </a:solidFill>
                <a:highlight>
                  <a:srgbClr val="FEFCF5"/>
                </a:highlight>
                <a:latin typeface="Courier New" panose="02070309020205020404" pitchFamily="49" charset="0"/>
                <a:cs typeface="Courier New" panose="02070309020205020404" pitchFamily="49" charset="0"/>
              </a:rPr>
              <a:t>;</a:t>
            </a:r>
            <a:endParaRPr lang="en-CA" sz="1050" b="0" dirty="0">
              <a:solidFill>
                <a:srgbClr val="000000"/>
              </a:solidFill>
              <a:highlight>
                <a:srgbClr val="FEFCF5"/>
              </a:highlight>
              <a:latin typeface="Courier New" panose="02070309020205020404" pitchFamily="49" charset="0"/>
              <a:cs typeface="Courier New" panose="02070309020205020404" pitchFamily="49" charset="0"/>
            </a:endParaRPr>
          </a:p>
          <a:p>
            <a:pPr>
              <a:lnSpc>
                <a:spcPct val="100000"/>
              </a:lnSpc>
              <a:spcBef>
                <a:spcPts val="0"/>
              </a:spcBef>
            </a:pPr>
            <a:r>
              <a:rPr lang="en-CA" sz="1050" b="0" dirty="0">
                <a:solidFill>
                  <a:srgbClr val="000000"/>
                </a:solidFill>
                <a:highlight>
                  <a:srgbClr val="FEFCF5"/>
                </a:highlight>
                <a:latin typeface="Courier New" panose="02070309020205020404" pitchFamily="49" charset="0"/>
                <a:cs typeface="Courier New" panose="02070309020205020404" pitchFamily="49" charset="0"/>
              </a:rPr>
              <a:t>    </a:t>
            </a:r>
            <a:r>
              <a:rPr lang="en-CA" sz="1050" b="1" dirty="0">
                <a:solidFill>
                  <a:srgbClr val="0000FF"/>
                </a:solidFill>
                <a:highlight>
                  <a:srgbClr val="FEFCF5"/>
                </a:highlight>
                <a:latin typeface="Courier New" panose="02070309020205020404" pitchFamily="49" charset="0"/>
                <a:cs typeface="Courier New" panose="02070309020205020404" pitchFamily="49" charset="0"/>
              </a:rPr>
              <a:t>private</a:t>
            </a:r>
            <a:r>
              <a:rPr lang="en-CA" sz="1050" b="0" dirty="0">
                <a:solidFill>
                  <a:srgbClr val="000000"/>
                </a:solidFill>
                <a:highlight>
                  <a:srgbClr val="FEFCF5"/>
                </a:highlight>
                <a:latin typeface="Courier New" panose="02070309020205020404" pitchFamily="49" charset="0"/>
                <a:cs typeface="Courier New" panose="02070309020205020404" pitchFamily="49" charset="0"/>
              </a:rPr>
              <a:t> </a:t>
            </a:r>
            <a:r>
              <a:rPr lang="en-CA" sz="1050" b="0" dirty="0">
                <a:solidFill>
                  <a:srgbClr val="000080"/>
                </a:solidFill>
                <a:highlight>
                  <a:srgbClr val="FEFCF5"/>
                </a:highlight>
                <a:latin typeface="Courier New" panose="02070309020205020404" pitchFamily="49" charset="0"/>
                <a:cs typeface="Courier New" panose="02070309020205020404" pitchFamily="49" charset="0"/>
              </a:rPr>
              <a:t>$hours</a:t>
            </a:r>
            <a:r>
              <a:rPr lang="en-CA" sz="1050" b="0" dirty="0">
                <a:solidFill>
                  <a:srgbClr val="8000FF"/>
                </a:solidFill>
                <a:highlight>
                  <a:srgbClr val="FEFCF5"/>
                </a:highlight>
                <a:latin typeface="Courier New" panose="02070309020205020404" pitchFamily="49" charset="0"/>
                <a:cs typeface="Courier New" panose="02070309020205020404" pitchFamily="49" charset="0"/>
              </a:rPr>
              <a:t>;</a:t>
            </a:r>
            <a:endParaRPr lang="en-CA" sz="1050" b="0" dirty="0">
              <a:solidFill>
                <a:srgbClr val="000000"/>
              </a:solidFill>
              <a:highlight>
                <a:srgbClr val="FEFCF5"/>
              </a:highlight>
              <a:latin typeface="Courier New" panose="02070309020205020404" pitchFamily="49" charset="0"/>
              <a:cs typeface="Courier New" panose="02070309020205020404" pitchFamily="49" charset="0"/>
            </a:endParaRPr>
          </a:p>
          <a:p>
            <a:pPr>
              <a:lnSpc>
                <a:spcPct val="100000"/>
              </a:lnSpc>
              <a:spcBef>
                <a:spcPts val="0"/>
              </a:spcBef>
            </a:pPr>
            <a:r>
              <a:rPr lang="en-CA" sz="1050" b="0" dirty="0">
                <a:solidFill>
                  <a:srgbClr val="000000"/>
                </a:solidFill>
                <a:highlight>
                  <a:srgbClr val="FEFCF5"/>
                </a:highlight>
                <a:latin typeface="Courier New" panose="02070309020205020404" pitchFamily="49" charset="0"/>
                <a:cs typeface="Courier New" panose="02070309020205020404" pitchFamily="49" charset="0"/>
              </a:rPr>
              <a:t>	</a:t>
            </a:r>
          </a:p>
          <a:p>
            <a:pPr>
              <a:lnSpc>
                <a:spcPct val="100000"/>
              </a:lnSpc>
              <a:spcBef>
                <a:spcPts val="0"/>
              </a:spcBef>
            </a:pPr>
            <a:r>
              <a:rPr lang="en-CA" sz="1050" b="0" dirty="0">
                <a:solidFill>
                  <a:srgbClr val="000000"/>
                </a:solidFill>
                <a:highlight>
                  <a:srgbClr val="FEFCF5"/>
                </a:highlight>
                <a:latin typeface="Courier New" panose="02070309020205020404" pitchFamily="49" charset="0"/>
                <a:cs typeface="Courier New" panose="02070309020205020404" pitchFamily="49" charset="0"/>
              </a:rPr>
              <a:t>    </a:t>
            </a:r>
            <a:r>
              <a:rPr lang="en-CA" sz="1050" b="1" dirty="0">
                <a:solidFill>
                  <a:srgbClr val="0000FF"/>
                </a:solidFill>
                <a:highlight>
                  <a:srgbClr val="FEFCF5"/>
                </a:highlight>
                <a:latin typeface="Courier New" panose="02070309020205020404" pitchFamily="49" charset="0"/>
                <a:cs typeface="Courier New" panose="02070309020205020404" pitchFamily="49" charset="0"/>
              </a:rPr>
              <a:t>public</a:t>
            </a:r>
            <a:r>
              <a:rPr lang="en-CA" sz="1050" b="0" dirty="0">
                <a:solidFill>
                  <a:srgbClr val="000000"/>
                </a:solidFill>
                <a:highlight>
                  <a:srgbClr val="FEFCF5"/>
                </a:highlight>
                <a:latin typeface="Courier New" panose="02070309020205020404" pitchFamily="49" charset="0"/>
                <a:cs typeface="Courier New" panose="02070309020205020404" pitchFamily="49" charset="0"/>
              </a:rPr>
              <a:t> </a:t>
            </a:r>
            <a:r>
              <a:rPr lang="en-CA" sz="1050" b="1" dirty="0">
                <a:solidFill>
                  <a:srgbClr val="0000FF"/>
                </a:solidFill>
                <a:highlight>
                  <a:srgbClr val="FEFCF5"/>
                </a:highlight>
                <a:latin typeface="Courier New" panose="02070309020205020404" pitchFamily="49" charset="0"/>
                <a:cs typeface="Courier New" panose="02070309020205020404" pitchFamily="49" charset="0"/>
              </a:rPr>
              <a:t>function</a:t>
            </a:r>
            <a:r>
              <a:rPr lang="en-CA" sz="1050" b="0" dirty="0">
                <a:solidFill>
                  <a:srgbClr val="000000"/>
                </a:solidFill>
                <a:highlight>
                  <a:srgbClr val="FEFCF5"/>
                </a:highlight>
                <a:latin typeface="Courier New" panose="02070309020205020404" pitchFamily="49" charset="0"/>
                <a:cs typeface="Courier New" panose="02070309020205020404" pitchFamily="49" charset="0"/>
              </a:rPr>
              <a:t> </a:t>
            </a:r>
            <a:r>
              <a:rPr lang="en-CA" sz="1050" b="0" dirty="0" err="1">
                <a:solidFill>
                  <a:srgbClr val="000000"/>
                </a:solidFill>
                <a:highlight>
                  <a:srgbClr val="FEFCF5"/>
                </a:highlight>
                <a:latin typeface="Courier New" panose="02070309020205020404" pitchFamily="49" charset="0"/>
                <a:cs typeface="Courier New" panose="02070309020205020404" pitchFamily="49" charset="0"/>
              </a:rPr>
              <a:t>setName</a:t>
            </a:r>
            <a:r>
              <a:rPr lang="en-CA" sz="1050" b="0" dirty="0">
                <a:solidFill>
                  <a:srgbClr val="8000FF"/>
                </a:solidFill>
                <a:highlight>
                  <a:srgbClr val="FEFCF5"/>
                </a:highlight>
                <a:latin typeface="Courier New" panose="02070309020205020404" pitchFamily="49" charset="0"/>
                <a:cs typeface="Courier New" panose="02070309020205020404" pitchFamily="49" charset="0"/>
              </a:rPr>
              <a:t>(</a:t>
            </a:r>
            <a:r>
              <a:rPr lang="en-CA" sz="1050" b="0" dirty="0">
                <a:solidFill>
                  <a:srgbClr val="000080"/>
                </a:solidFill>
                <a:highlight>
                  <a:srgbClr val="FEFCF5"/>
                </a:highlight>
                <a:latin typeface="Courier New" panose="02070309020205020404" pitchFamily="49" charset="0"/>
                <a:cs typeface="Courier New" panose="02070309020205020404" pitchFamily="49" charset="0"/>
              </a:rPr>
              <a:t>$name</a:t>
            </a:r>
            <a:r>
              <a:rPr lang="en-CA" sz="1050" b="0" dirty="0">
                <a:solidFill>
                  <a:srgbClr val="8000FF"/>
                </a:solidFill>
                <a:highlight>
                  <a:srgbClr val="FEFCF5"/>
                </a:highlight>
                <a:latin typeface="Courier New" panose="02070309020205020404" pitchFamily="49" charset="0"/>
                <a:cs typeface="Courier New" panose="02070309020205020404" pitchFamily="49" charset="0"/>
              </a:rPr>
              <a:t>)</a:t>
            </a:r>
            <a:r>
              <a:rPr lang="en-CA" sz="1050" b="0" dirty="0">
                <a:solidFill>
                  <a:srgbClr val="000000"/>
                </a:solidFill>
                <a:highlight>
                  <a:srgbClr val="FEFCF5"/>
                </a:highlight>
                <a:latin typeface="Courier New" panose="02070309020205020404" pitchFamily="49" charset="0"/>
                <a:cs typeface="Courier New" panose="02070309020205020404" pitchFamily="49" charset="0"/>
              </a:rPr>
              <a:t> </a:t>
            </a:r>
            <a:r>
              <a:rPr lang="en-CA" sz="1050" b="0" dirty="0">
                <a:solidFill>
                  <a:srgbClr val="8000FF"/>
                </a:solidFill>
                <a:highlight>
                  <a:srgbClr val="FEFCF5"/>
                </a:highlight>
                <a:latin typeface="Courier New" panose="02070309020205020404" pitchFamily="49" charset="0"/>
                <a:cs typeface="Courier New" panose="02070309020205020404" pitchFamily="49" charset="0"/>
              </a:rPr>
              <a:t>{</a:t>
            </a:r>
            <a:endParaRPr lang="en-CA" sz="1050" b="0" dirty="0">
              <a:solidFill>
                <a:srgbClr val="000000"/>
              </a:solidFill>
              <a:highlight>
                <a:srgbClr val="FEFCF5"/>
              </a:highlight>
              <a:latin typeface="Courier New" panose="02070309020205020404" pitchFamily="49" charset="0"/>
              <a:cs typeface="Courier New" panose="02070309020205020404" pitchFamily="49" charset="0"/>
            </a:endParaRPr>
          </a:p>
          <a:p>
            <a:pPr>
              <a:lnSpc>
                <a:spcPct val="100000"/>
              </a:lnSpc>
              <a:spcBef>
                <a:spcPts val="0"/>
              </a:spcBef>
            </a:pPr>
            <a:r>
              <a:rPr lang="en-CA" sz="1050" b="0" dirty="0">
                <a:solidFill>
                  <a:srgbClr val="000000"/>
                </a:solidFill>
                <a:highlight>
                  <a:srgbClr val="FEFCF5"/>
                </a:highlight>
                <a:latin typeface="Courier New" panose="02070309020205020404" pitchFamily="49" charset="0"/>
                <a:cs typeface="Courier New" panose="02070309020205020404" pitchFamily="49" charset="0"/>
              </a:rPr>
              <a:t>        </a:t>
            </a:r>
            <a:r>
              <a:rPr lang="en-CA" sz="1050" b="0" dirty="0">
                <a:solidFill>
                  <a:srgbClr val="000080"/>
                </a:solidFill>
                <a:highlight>
                  <a:srgbClr val="FEFCF5"/>
                </a:highlight>
                <a:latin typeface="Courier New" panose="02070309020205020404" pitchFamily="49" charset="0"/>
                <a:cs typeface="Courier New" panose="02070309020205020404" pitchFamily="49" charset="0"/>
              </a:rPr>
              <a:t>$this</a:t>
            </a:r>
            <a:r>
              <a:rPr lang="en-CA" sz="1050" b="0" dirty="0">
                <a:solidFill>
                  <a:srgbClr val="8000FF"/>
                </a:solidFill>
                <a:highlight>
                  <a:srgbClr val="FEFCF5"/>
                </a:highlight>
                <a:latin typeface="Courier New" panose="02070309020205020404" pitchFamily="49" charset="0"/>
                <a:cs typeface="Courier New" panose="02070309020205020404" pitchFamily="49" charset="0"/>
              </a:rPr>
              <a:t>-&gt;</a:t>
            </a:r>
            <a:r>
              <a:rPr lang="en-CA" sz="1050" b="0" dirty="0">
                <a:solidFill>
                  <a:srgbClr val="000000"/>
                </a:solidFill>
                <a:highlight>
                  <a:srgbClr val="FEFCF5"/>
                </a:highlight>
                <a:latin typeface="Courier New" panose="02070309020205020404" pitchFamily="49" charset="0"/>
                <a:cs typeface="Courier New" panose="02070309020205020404" pitchFamily="49" charset="0"/>
              </a:rPr>
              <a:t>name </a:t>
            </a:r>
            <a:r>
              <a:rPr lang="en-CA" sz="1050" b="0" dirty="0">
                <a:solidFill>
                  <a:srgbClr val="8000FF"/>
                </a:solidFill>
                <a:highlight>
                  <a:srgbClr val="FEFCF5"/>
                </a:highlight>
                <a:latin typeface="Courier New" panose="02070309020205020404" pitchFamily="49" charset="0"/>
                <a:cs typeface="Courier New" panose="02070309020205020404" pitchFamily="49" charset="0"/>
              </a:rPr>
              <a:t>=</a:t>
            </a:r>
            <a:r>
              <a:rPr lang="en-CA" sz="1050" b="0" dirty="0">
                <a:solidFill>
                  <a:srgbClr val="000000"/>
                </a:solidFill>
                <a:highlight>
                  <a:srgbClr val="FEFCF5"/>
                </a:highlight>
                <a:latin typeface="Courier New" panose="02070309020205020404" pitchFamily="49" charset="0"/>
                <a:cs typeface="Courier New" panose="02070309020205020404" pitchFamily="49" charset="0"/>
              </a:rPr>
              <a:t> </a:t>
            </a:r>
            <a:r>
              <a:rPr lang="en-CA" sz="1050" b="0" dirty="0">
                <a:solidFill>
                  <a:srgbClr val="000080"/>
                </a:solidFill>
                <a:highlight>
                  <a:srgbClr val="FEFCF5"/>
                </a:highlight>
                <a:latin typeface="Courier New" panose="02070309020205020404" pitchFamily="49" charset="0"/>
                <a:cs typeface="Courier New" panose="02070309020205020404" pitchFamily="49" charset="0"/>
              </a:rPr>
              <a:t>$name</a:t>
            </a:r>
            <a:r>
              <a:rPr lang="en-CA" sz="1050" b="0" dirty="0">
                <a:solidFill>
                  <a:srgbClr val="8000FF"/>
                </a:solidFill>
                <a:highlight>
                  <a:srgbClr val="FEFCF5"/>
                </a:highlight>
                <a:latin typeface="Courier New" panose="02070309020205020404" pitchFamily="49" charset="0"/>
                <a:cs typeface="Courier New" panose="02070309020205020404" pitchFamily="49" charset="0"/>
              </a:rPr>
              <a:t>;</a:t>
            </a:r>
            <a:endParaRPr lang="en-CA" sz="1050" b="0" dirty="0">
              <a:solidFill>
                <a:srgbClr val="000000"/>
              </a:solidFill>
              <a:highlight>
                <a:srgbClr val="FEFCF5"/>
              </a:highlight>
              <a:latin typeface="Courier New" panose="02070309020205020404" pitchFamily="49" charset="0"/>
              <a:cs typeface="Courier New" panose="02070309020205020404" pitchFamily="49" charset="0"/>
            </a:endParaRPr>
          </a:p>
          <a:p>
            <a:pPr>
              <a:lnSpc>
                <a:spcPct val="100000"/>
              </a:lnSpc>
              <a:spcBef>
                <a:spcPts val="0"/>
              </a:spcBef>
            </a:pPr>
            <a:r>
              <a:rPr lang="en-CA" sz="1050" dirty="0">
                <a:solidFill>
                  <a:srgbClr val="000000"/>
                </a:solidFill>
                <a:highlight>
                  <a:srgbClr val="FEFCF5"/>
                </a:highlight>
                <a:latin typeface="Courier New" panose="02070309020205020404" pitchFamily="49" charset="0"/>
                <a:cs typeface="Courier New" panose="02070309020205020404" pitchFamily="49" charset="0"/>
              </a:rPr>
              <a:t>        </a:t>
            </a:r>
            <a:r>
              <a:rPr lang="en-CA" sz="1050" b="1" dirty="0">
                <a:solidFill>
                  <a:srgbClr val="0000FF"/>
                </a:solidFill>
                <a:highlight>
                  <a:srgbClr val="FEFCF5"/>
                </a:highlight>
                <a:latin typeface="Courier New" panose="02070309020205020404" pitchFamily="49" charset="0"/>
                <a:cs typeface="Courier New" panose="02070309020205020404" pitchFamily="49" charset="0"/>
              </a:rPr>
              <a:t>return</a:t>
            </a:r>
            <a:r>
              <a:rPr lang="en-CA" sz="1050" b="0" dirty="0">
                <a:solidFill>
                  <a:srgbClr val="000000"/>
                </a:solidFill>
                <a:highlight>
                  <a:srgbClr val="FEFCF5"/>
                </a:highlight>
                <a:latin typeface="Courier New" panose="02070309020205020404" pitchFamily="49" charset="0"/>
                <a:cs typeface="Courier New" panose="02070309020205020404" pitchFamily="49" charset="0"/>
              </a:rPr>
              <a:t> </a:t>
            </a:r>
            <a:r>
              <a:rPr lang="en-CA" sz="1050" b="0" dirty="0">
                <a:solidFill>
                  <a:srgbClr val="000080"/>
                </a:solidFill>
                <a:highlight>
                  <a:srgbClr val="FEFCF5"/>
                </a:highlight>
                <a:latin typeface="Courier New" panose="02070309020205020404" pitchFamily="49" charset="0"/>
                <a:cs typeface="Courier New" panose="02070309020205020404" pitchFamily="49" charset="0"/>
              </a:rPr>
              <a:t>$this</a:t>
            </a:r>
            <a:r>
              <a:rPr lang="en-CA" sz="1050" b="0" dirty="0">
                <a:solidFill>
                  <a:srgbClr val="8000FF"/>
                </a:solidFill>
                <a:highlight>
                  <a:srgbClr val="FEFCF5"/>
                </a:highlight>
                <a:latin typeface="Courier New" panose="02070309020205020404" pitchFamily="49" charset="0"/>
                <a:cs typeface="Courier New" panose="02070309020205020404" pitchFamily="49" charset="0"/>
              </a:rPr>
              <a:t>;</a:t>
            </a:r>
            <a:endParaRPr lang="en-CA" sz="1050" b="0" dirty="0">
              <a:solidFill>
                <a:srgbClr val="000000"/>
              </a:solidFill>
              <a:highlight>
                <a:srgbClr val="FEFCF5"/>
              </a:highlight>
              <a:latin typeface="Courier New" panose="02070309020205020404" pitchFamily="49" charset="0"/>
              <a:cs typeface="Courier New" panose="02070309020205020404" pitchFamily="49" charset="0"/>
            </a:endParaRPr>
          </a:p>
          <a:p>
            <a:pPr>
              <a:lnSpc>
                <a:spcPct val="100000"/>
              </a:lnSpc>
              <a:spcBef>
                <a:spcPts val="0"/>
              </a:spcBef>
            </a:pPr>
            <a:r>
              <a:rPr lang="en-CA" sz="1050" b="0" dirty="0">
                <a:solidFill>
                  <a:srgbClr val="000000"/>
                </a:solidFill>
                <a:highlight>
                  <a:srgbClr val="FEFCF5"/>
                </a:highlight>
                <a:latin typeface="Courier New" panose="02070309020205020404" pitchFamily="49" charset="0"/>
                <a:cs typeface="Courier New" panose="02070309020205020404" pitchFamily="49" charset="0"/>
              </a:rPr>
              <a:t>    </a:t>
            </a:r>
            <a:r>
              <a:rPr lang="en-CA" sz="1050" b="0" dirty="0">
                <a:solidFill>
                  <a:srgbClr val="8000FF"/>
                </a:solidFill>
                <a:highlight>
                  <a:srgbClr val="FEFCF5"/>
                </a:highlight>
                <a:latin typeface="Courier New" panose="02070309020205020404" pitchFamily="49" charset="0"/>
                <a:cs typeface="Courier New" panose="02070309020205020404" pitchFamily="49" charset="0"/>
              </a:rPr>
              <a:t>}</a:t>
            </a:r>
            <a:endParaRPr lang="en-CA" sz="1050" b="0" dirty="0">
              <a:solidFill>
                <a:srgbClr val="000000"/>
              </a:solidFill>
              <a:highlight>
                <a:srgbClr val="FEFCF5"/>
              </a:highlight>
              <a:latin typeface="Courier New" panose="02070309020205020404" pitchFamily="49" charset="0"/>
              <a:cs typeface="Courier New" panose="02070309020205020404" pitchFamily="49" charset="0"/>
            </a:endParaRPr>
          </a:p>
          <a:p>
            <a:pPr>
              <a:lnSpc>
                <a:spcPct val="100000"/>
              </a:lnSpc>
              <a:spcBef>
                <a:spcPts val="0"/>
              </a:spcBef>
            </a:pPr>
            <a:endParaRPr lang="en-CA" sz="1050" b="0" dirty="0">
              <a:solidFill>
                <a:srgbClr val="000000"/>
              </a:solidFill>
              <a:highlight>
                <a:srgbClr val="FEFCF5"/>
              </a:highlight>
              <a:latin typeface="Courier New" panose="02070309020205020404" pitchFamily="49" charset="0"/>
              <a:cs typeface="Courier New" panose="02070309020205020404" pitchFamily="49" charset="0"/>
            </a:endParaRPr>
          </a:p>
          <a:p>
            <a:pPr>
              <a:lnSpc>
                <a:spcPct val="100000"/>
              </a:lnSpc>
              <a:spcBef>
                <a:spcPts val="0"/>
              </a:spcBef>
            </a:pPr>
            <a:r>
              <a:rPr lang="en-CA" sz="1050" b="0" dirty="0">
                <a:solidFill>
                  <a:srgbClr val="000000"/>
                </a:solidFill>
                <a:highlight>
                  <a:srgbClr val="FEFCF5"/>
                </a:highlight>
                <a:latin typeface="Courier New" panose="02070309020205020404" pitchFamily="49" charset="0"/>
                <a:cs typeface="Courier New" panose="02070309020205020404" pitchFamily="49" charset="0"/>
              </a:rPr>
              <a:t>    </a:t>
            </a:r>
            <a:r>
              <a:rPr lang="en-CA" sz="1050" b="1" dirty="0">
                <a:solidFill>
                  <a:srgbClr val="0000FF"/>
                </a:solidFill>
                <a:highlight>
                  <a:srgbClr val="FEFCF5"/>
                </a:highlight>
                <a:latin typeface="Courier New" panose="02070309020205020404" pitchFamily="49" charset="0"/>
                <a:cs typeface="Courier New" panose="02070309020205020404" pitchFamily="49" charset="0"/>
              </a:rPr>
              <a:t>public</a:t>
            </a:r>
            <a:r>
              <a:rPr lang="en-CA" sz="1050" b="0" dirty="0">
                <a:solidFill>
                  <a:srgbClr val="000000"/>
                </a:solidFill>
                <a:highlight>
                  <a:srgbClr val="FEFCF5"/>
                </a:highlight>
                <a:latin typeface="Courier New" panose="02070309020205020404" pitchFamily="49" charset="0"/>
                <a:cs typeface="Courier New" panose="02070309020205020404" pitchFamily="49" charset="0"/>
              </a:rPr>
              <a:t> </a:t>
            </a:r>
            <a:r>
              <a:rPr lang="en-CA" sz="1050" b="1" dirty="0">
                <a:solidFill>
                  <a:srgbClr val="0000FF"/>
                </a:solidFill>
                <a:highlight>
                  <a:srgbClr val="FEFCF5"/>
                </a:highlight>
                <a:latin typeface="Courier New" panose="02070309020205020404" pitchFamily="49" charset="0"/>
                <a:cs typeface="Courier New" panose="02070309020205020404" pitchFamily="49" charset="0"/>
              </a:rPr>
              <a:t>function</a:t>
            </a:r>
            <a:r>
              <a:rPr lang="en-CA" sz="1050" b="0" dirty="0">
                <a:solidFill>
                  <a:srgbClr val="000000"/>
                </a:solidFill>
                <a:highlight>
                  <a:srgbClr val="FEFCF5"/>
                </a:highlight>
                <a:latin typeface="Courier New" panose="02070309020205020404" pitchFamily="49" charset="0"/>
                <a:cs typeface="Courier New" panose="02070309020205020404" pitchFamily="49" charset="0"/>
              </a:rPr>
              <a:t> </a:t>
            </a:r>
            <a:r>
              <a:rPr lang="en-CA" sz="1050" b="0" dirty="0" err="1">
                <a:solidFill>
                  <a:srgbClr val="000000"/>
                </a:solidFill>
                <a:highlight>
                  <a:srgbClr val="FEFCF5"/>
                </a:highlight>
                <a:latin typeface="Courier New" panose="02070309020205020404" pitchFamily="49" charset="0"/>
                <a:cs typeface="Courier New" panose="02070309020205020404" pitchFamily="49" charset="0"/>
              </a:rPr>
              <a:t>setWageRate</a:t>
            </a:r>
            <a:r>
              <a:rPr lang="en-CA" sz="1050" b="0" dirty="0">
                <a:solidFill>
                  <a:srgbClr val="8000FF"/>
                </a:solidFill>
                <a:highlight>
                  <a:srgbClr val="FEFCF5"/>
                </a:highlight>
                <a:latin typeface="Courier New" panose="02070309020205020404" pitchFamily="49" charset="0"/>
                <a:cs typeface="Courier New" panose="02070309020205020404" pitchFamily="49" charset="0"/>
              </a:rPr>
              <a:t>(</a:t>
            </a:r>
            <a:r>
              <a:rPr lang="en-CA" sz="1050" b="0" dirty="0">
                <a:solidFill>
                  <a:srgbClr val="000080"/>
                </a:solidFill>
                <a:highlight>
                  <a:srgbClr val="FEFCF5"/>
                </a:highlight>
                <a:latin typeface="Courier New" panose="02070309020205020404" pitchFamily="49" charset="0"/>
                <a:cs typeface="Courier New" panose="02070309020205020404" pitchFamily="49" charset="0"/>
              </a:rPr>
              <a:t>$</a:t>
            </a:r>
            <a:r>
              <a:rPr lang="en-CA" sz="1050" b="0" dirty="0" err="1">
                <a:solidFill>
                  <a:srgbClr val="000080"/>
                </a:solidFill>
                <a:highlight>
                  <a:srgbClr val="FEFCF5"/>
                </a:highlight>
                <a:latin typeface="Courier New" panose="02070309020205020404" pitchFamily="49" charset="0"/>
                <a:cs typeface="Courier New" panose="02070309020205020404" pitchFamily="49" charset="0"/>
              </a:rPr>
              <a:t>wageRate</a:t>
            </a:r>
            <a:r>
              <a:rPr lang="en-CA" sz="1050" b="0" dirty="0">
                <a:solidFill>
                  <a:srgbClr val="8000FF"/>
                </a:solidFill>
                <a:highlight>
                  <a:srgbClr val="FEFCF5"/>
                </a:highlight>
                <a:latin typeface="Courier New" panose="02070309020205020404" pitchFamily="49" charset="0"/>
                <a:cs typeface="Courier New" panose="02070309020205020404" pitchFamily="49" charset="0"/>
              </a:rPr>
              <a:t>)</a:t>
            </a:r>
            <a:r>
              <a:rPr lang="en-CA" sz="1050" b="0" dirty="0">
                <a:solidFill>
                  <a:srgbClr val="000000"/>
                </a:solidFill>
                <a:highlight>
                  <a:srgbClr val="FEFCF5"/>
                </a:highlight>
                <a:latin typeface="Courier New" panose="02070309020205020404" pitchFamily="49" charset="0"/>
                <a:cs typeface="Courier New" panose="02070309020205020404" pitchFamily="49" charset="0"/>
              </a:rPr>
              <a:t> </a:t>
            </a:r>
            <a:r>
              <a:rPr lang="en-CA" sz="1050" b="0" dirty="0">
                <a:solidFill>
                  <a:srgbClr val="8000FF"/>
                </a:solidFill>
                <a:highlight>
                  <a:srgbClr val="FEFCF5"/>
                </a:highlight>
                <a:latin typeface="Courier New" panose="02070309020205020404" pitchFamily="49" charset="0"/>
                <a:cs typeface="Courier New" panose="02070309020205020404" pitchFamily="49" charset="0"/>
              </a:rPr>
              <a:t>{</a:t>
            </a:r>
            <a:endParaRPr lang="en-CA" sz="1050" b="0" dirty="0">
              <a:solidFill>
                <a:srgbClr val="000000"/>
              </a:solidFill>
              <a:highlight>
                <a:srgbClr val="FEFCF5"/>
              </a:highlight>
              <a:latin typeface="Courier New" panose="02070309020205020404" pitchFamily="49" charset="0"/>
              <a:cs typeface="Courier New" panose="02070309020205020404" pitchFamily="49" charset="0"/>
            </a:endParaRPr>
          </a:p>
          <a:p>
            <a:pPr>
              <a:lnSpc>
                <a:spcPct val="100000"/>
              </a:lnSpc>
              <a:spcBef>
                <a:spcPts val="0"/>
              </a:spcBef>
            </a:pPr>
            <a:r>
              <a:rPr lang="en-CA" sz="1050" b="0" dirty="0">
                <a:solidFill>
                  <a:srgbClr val="000000"/>
                </a:solidFill>
                <a:highlight>
                  <a:srgbClr val="FEFCF5"/>
                </a:highlight>
                <a:latin typeface="Courier New" panose="02070309020205020404" pitchFamily="49" charset="0"/>
                <a:cs typeface="Courier New" panose="02070309020205020404" pitchFamily="49" charset="0"/>
              </a:rPr>
              <a:t>        </a:t>
            </a:r>
            <a:r>
              <a:rPr lang="en-CA" sz="1050" b="0" dirty="0">
                <a:solidFill>
                  <a:srgbClr val="000080"/>
                </a:solidFill>
                <a:highlight>
                  <a:srgbClr val="FEFCF5"/>
                </a:highlight>
                <a:latin typeface="Courier New" panose="02070309020205020404" pitchFamily="49" charset="0"/>
                <a:cs typeface="Courier New" panose="02070309020205020404" pitchFamily="49" charset="0"/>
              </a:rPr>
              <a:t>$this</a:t>
            </a:r>
            <a:r>
              <a:rPr lang="en-CA" sz="1050" b="0" dirty="0">
                <a:solidFill>
                  <a:srgbClr val="8000FF"/>
                </a:solidFill>
                <a:highlight>
                  <a:srgbClr val="FEFCF5"/>
                </a:highlight>
                <a:latin typeface="Courier New" panose="02070309020205020404" pitchFamily="49" charset="0"/>
                <a:cs typeface="Courier New" panose="02070309020205020404" pitchFamily="49" charset="0"/>
              </a:rPr>
              <a:t>-&gt;</a:t>
            </a:r>
            <a:r>
              <a:rPr lang="en-CA" sz="1050" b="0" dirty="0" err="1">
                <a:solidFill>
                  <a:srgbClr val="000000"/>
                </a:solidFill>
                <a:highlight>
                  <a:srgbClr val="FEFCF5"/>
                </a:highlight>
                <a:latin typeface="Courier New" panose="02070309020205020404" pitchFamily="49" charset="0"/>
                <a:cs typeface="Courier New" panose="02070309020205020404" pitchFamily="49" charset="0"/>
              </a:rPr>
              <a:t>wageRate</a:t>
            </a:r>
            <a:r>
              <a:rPr lang="en-CA" sz="1050" b="0" dirty="0">
                <a:solidFill>
                  <a:srgbClr val="000000"/>
                </a:solidFill>
                <a:highlight>
                  <a:srgbClr val="FEFCF5"/>
                </a:highlight>
                <a:latin typeface="Courier New" panose="02070309020205020404" pitchFamily="49" charset="0"/>
                <a:cs typeface="Courier New" panose="02070309020205020404" pitchFamily="49" charset="0"/>
              </a:rPr>
              <a:t> </a:t>
            </a:r>
            <a:r>
              <a:rPr lang="en-CA" sz="1050" b="0" dirty="0">
                <a:solidFill>
                  <a:srgbClr val="8000FF"/>
                </a:solidFill>
                <a:highlight>
                  <a:srgbClr val="FEFCF5"/>
                </a:highlight>
                <a:latin typeface="Courier New" panose="02070309020205020404" pitchFamily="49" charset="0"/>
                <a:cs typeface="Courier New" panose="02070309020205020404" pitchFamily="49" charset="0"/>
              </a:rPr>
              <a:t>=</a:t>
            </a:r>
            <a:r>
              <a:rPr lang="en-CA" sz="1050" b="0" dirty="0">
                <a:solidFill>
                  <a:srgbClr val="000000"/>
                </a:solidFill>
                <a:highlight>
                  <a:srgbClr val="FEFCF5"/>
                </a:highlight>
                <a:latin typeface="Courier New" panose="02070309020205020404" pitchFamily="49" charset="0"/>
                <a:cs typeface="Courier New" panose="02070309020205020404" pitchFamily="49" charset="0"/>
              </a:rPr>
              <a:t> </a:t>
            </a:r>
            <a:r>
              <a:rPr lang="en-CA" sz="1050" b="0" dirty="0">
                <a:solidFill>
                  <a:srgbClr val="000080"/>
                </a:solidFill>
                <a:highlight>
                  <a:srgbClr val="FEFCF5"/>
                </a:highlight>
                <a:latin typeface="Courier New" panose="02070309020205020404" pitchFamily="49" charset="0"/>
                <a:cs typeface="Courier New" panose="02070309020205020404" pitchFamily="49" charset="0"/>
              </a:rPr>
              <a:t>$</a:t>
            </a:r>
            <a:r>
              <a:rPr lang="en-CA" sz="1050" b="0" dirty="0" err="1">
                <a:solidFill>
                  <a:srgbClr val="000080"/>
                </a:solidFill>
                <a:highlight>
                  <a:srgbClr val="FEFCF5"/>
                </a:highlight>
                <a:latin typeface="Courier New" panose="02070309020205020404" pitchFamily="49" charset="0"/>
                <a:cs typeface="Courier New" panose="02070309020205020404" pitchFamily="49" charset="0"/>
              </a:rPr>
              <a:t>wageRate</a:t>
            </a:r>
            <a:r>
              <a:rPr lang="en-CA" sz="1050" b="0" dirty="0">
                <a:solidFill>
                  <a:srgbClr val="8000FF"/>
                </a:solidFill>
                <a:highlight>
                  <a:srgbClr val="FEFCF5"/>
                </a:highlight>
                <a:latin typeface="Courier New" panose="02070309020205020404" pitchFamily="49" charset="0"/>
                <a:cs typeface="Courier New" panose="02070309020205020404" pitchFamily="49" charset="0"/>
              </a:rPr>
              <a:t>;</a:t>
            </a:r>
            <a:endParaRPr lang="en-CA" sz="1050" b="0" dirty="0">
              <a:solidFill>
                <a:srgbClr val="000000"/>
              </a:solidFill>
              <a:highlight>
                <a:srgbClr val="FEFCF5"/>
              </a:highlight>
              <a:latin typeface="Courier New" panose="02070309020205020404" pitchFamily="49" charset="0"/>
              <a:cs typeface="Courier New" panose="02070309020205020404" pitchFamily="49" charset="0"/>
            </a:endParaRPr>
          </a:p>
          <a:p>
            <a:pPr>
              <a:lnSpc>
                <a:spcPct val="100000"/>
              </a:lnSpc>
              <a:spcBef>
                <a:spcPts val="0"/>
              </a:spcBef>
            </a:pPr>
            <a:r>
              <a:rPr lang="en-CA" sz="1050" dirty="0">
                <a:solidFill>
                  <a:srgbClr val="000000"/>
                </a:solidFill>
                <a:highlight>
                  <a:srgbClr val="FEFCF5"/>
                </a:highlight>
                <a:latin typeface="Courier New" panose="02070309020205020404" pitchFamily="49" charset="0"/>
                <a:cs typeface="Courier New" panose="02070309020205020404" pitchFamily="49" charset="0"/>
              </a:rPr>
              <a:t>        </a:t>
            </a:r>
            <a:r>
              <a:rPr lang="en-CA" sz="1050" b="1" dirty="0">
                <a:solidFill>
                  <a:srgbClr val="0000FF"/>
                </a:solidFill>
                <a:highlight>
                  <a:srgbClr val="FEFCF5"/>
                </a:highlight>
                <a:latin typeface="Courier New" panose="02070309020205020404" pitchFamily="49" charset="0"/>
                <a:cs typeface="Courier New" panose="02070309020205020404" pitchFamily="49" charset="0"/>
              </a:rPr>
              <a:t>return</a:t>
            </a:r>
            <a:r>
              <a:rPr lang="en-CA" sz="1050" b="0" dirty="0">
                <a:solidFill>
                  <a:srgbClr val="000000"/>
                </a:solidFill>
                <a:highlight>
                  <a:srgbClr val="FEFCF5"/>
                </a:highlight>
                <a:latin typeface="Courier New" panose="02070309020205020404" pitchFamily="49" charset="0"/>
                <a:cs typeface="Courier New" panose="02070309020205020404" pitchFamily="49" charset="0"/>
              </a:rPr>
              <a:t> </a:t>
            </a:r>
            <a:r>
              <a:rPr lang="en-CA" sz="1050" b="0" dirty="0">
                <a:solidFill>
                  <a:srgbClr val="000080"/>
                </a:solidFill>
                <a:highlight>
                  <a:srgbClr val="FEFCF5"/>
                </a:highlight>
                <a:latin typeface="Courier New" panose="02070309020205020404" pitchFamily="49" charset="0"/>
                <a:cs typeface="Courier New" panose="02070309020205020404" pitchFamily="49" charset="0"/>
              </a:rPr>
              <a:t>$this</a:t>
            </a:r>
            <a:r>
              <a:rPr lang="en-CA" sz="1050" b="0" dirty="0">
                <a:solidFill>
                  <a:srgbClr val="8000FF"/>
                </a:solidFill>
                <a:highlight>
                  <a:srgbClr val="FEFCF5"/>
                </a:highlight>
                <a:latin typeface="Courier New" panose="02070309020205020404" pitchFamily="49" charset="0"/>
                <a:cs typeface="Courier New" panose="02070309020205020404" pitchFamily="49" charset="0"/>
              </a:rPr>
              <a:t>;</a:t>
            </a:r>
            <a:endParaRPr lang="en-CA" sz="1050" b="0" dirty="0">
              <a:solidFill>
                <a:srgbClr val="000000"/>
              </a:solidFill>
              <a:highlight>
                <a:srgbClr val="FEFCF5"/>
              </a:highlight>
              <a:latin typeface="Courier New" panose="02070309020205020404" pitchFamily="49" charset="0"/>
              <a:cs typeface="Courier New" panose="02070309020205020404" pitchFamily="49" charset="0"/>
            </a:endParaRPr>
          </a:p>
          <a:p>
            <a:pPr>
              <a:lnSpc>
                <a:spcPct val="100000"/>
              </a:lnSpc>
              <a:spcBef>
                <a:spcPts val="0"/>
              </a:spcBef>
            </a:pPr>
            <a:r>
              <a:rPr lang="en-CA" sz="1050" b="0" dirty="0">
                <a:solidFill>
                  <a:srgbClr val="000000"/>
                </a:solidFill>
                <a:highlight>
                  <a:srgbClr val="FEFCF5"/>
                </a:highlight>
                <a:latin typeface="Courier New" panose="02070309020205020404" pitchFamily="49" charset="0"/>
                <a:cs typeface="Courier New" panose="02070309020205020404" pitchFamily="49" charset="0"/>
              </a:rPr>
              <a:t>    </a:t>
            </a:r>
            <a:r>
              <a:rPr lang="en-CA" sz="1050" b="0" dirty="0">
                <a:solidFill>
                  <a:srgbClr val="8000FF"/>
                </a:solidFill>
                <a:highlight>
                  <a:srgbClr val="FEFCF5"/>
                </a:highlight>
                <a:latin typeface="Courier New" panose="02070309020205020404" pitchFamily="49" charset="0"/>
                <a:cs typeface="Courier New" panose="02070309020205020404" pitchFamily="49" charset="0"/>
              </a:rPr>
              <a:t>}</a:t>
            </a:r>
            <a:endParaRPr lang="en-CA" sz="1050" b="0" dirty="0">
              <a:solidFill>
                <a:srgbClr val="000000"/>
              </a:solidFill>
              <a:highlight>
                <a:srgbClr val="FEFCF5"/>
              </a:highlight>
              <a:latin typeface="Courier New" panose="02070309020205020404" pitchFamily="49" charset="0"/>
              <a:cs typeface="Courier New" panose="02070309020205020404" pitchFamily="49" charset="0"/>
            </a:endParaRPr>
          </a:p>
          <a:p>
            <a:pPr>
              <a:lnSpc>
                <a:spcPct val="100000"/>
              </a:lnSpc>
              <a:spcBef>
                <a:spcPts val="0"/>
              </a:spcBef>
            </a:pPr>
            <a:endParaRPr lang="en-CA" sz="1050" b="0" dirty="0">
              <a:solidFill>
                <a:srgbClr val="000000"/>
              </a:solidFill>
              <a:highlight>
                <a:srgbClr val="FEFCF5"/>
              </a:highlight>
              <a:latin typeface="Courier New" panose="02070309020205020404" pitchFamily="49" charset="0"/>
              <a:cs typeface="Courier New" panose="02070309020205020404" pitchFamily="49" charset="0"/>
            </a:endParaRPr>
          </a:p>
          <a:p>
            <a:pPr>
              <a:lnSpc>
                <a:spcPct val="100000"/>
              </a:lnSpc>
              <a:spcBef>
                <a:spcPts val="0"/>
              </a:spcBef>
            </a:pPr>
            <a:r>
              <a:rPr lang="en-CA" sz="1050" b="0" dirty="0">
                <a:solidFill>
                  <a:srgbClr val="000000"/>
                </a:solidFill>
                <a:highlight>
                  <a:srgbClr val="FEFCF5"/>
                </a:highlight>
                <a:latin typeface="Courier New" panose="02070309020205020404" pitchFamily="49" charset="0"/>
                <a:cs typeface="Courier New" panose="02070309020205020404" pitchFamily="49" charset="0"/>
              </a:rPr>
              <a:t>    </a:t>
            </a:r>
            <a:r>
              <a:rPr lang="en-CA" sz="1050" b="1" dirty="0">
                <a:solidFill>
                  <a:srgbClr val="0000FF"/>
                </a:solidFill>
                <a:highlight>
                  <a:srgbClr val="FEFCF5"/>
                </a:highlight>
                <a:latin typeface="Courier New" panose="02070309020205020404" pitchFamily="49" charset="0"/>
                <a:cs typeface="Courier New" panose="02070309020205020404" pitchFamily="49" charset="0"/>
              </a:rPr>
              <a:t>public</a:t>
            </a:r>
            <a:r>
              <a:rPr lang="en-CA" sz="1050" b="0" dirty="0">
                <a:solidFill>
                  <a:srgbClr val="000000"/>
                </a:solidFill>
                <a:highlight>
                  <a:srgbClr val="FEFCF5"/>
                </a:highlight>
                <a:latin typeface="Courier New" panose="02070309020205020404" pitchFamily="49" charset="0"/>
                <a:cs typeface="Courier New" panose="02070309020205020404" pitchFamily="49" charset="0"/>
              </a:rPr>
              <a:t> </a:t>
            </a:r>
            <a:r>
              <a:rPr lang="en-CA" sz="1050" b="1" dirty="0">
                <a:solidFill>
                  <a:srgbClr val="0000FF"/>
                </a:solidFill>
                <a:highlight>
                  <a:srgbClr val="FEFCF5"/>
                </a:highlight>
                <a:latin typeface="Courier New" panose="02070309020205020404" pitchFamily="49" charset="0"/>
                <a:cs typeface="Courier New" panose="02070309020205020404" pitchFamily="49" charset="0"/>
              </a:rPr>
              <a:t>function</a:t>
            </a:r>
            <a:r>
              <a:rPr lang="en-CA" sz="1050" b="0" dirty="0">
                <a:solidFill>
                  <a:srgbClr val="000000"/>
                </a:solidFill>
                <a:highlight>
                  <a:srgbClr val="FEFCF5"/>
                </a:highlight>
                <a:latin typeface="Courier New" panose="02070309020205020404" pitchFamily="49" charset="0"/>
                <a:cs typeface="Courier New" panose="02070309020205020404" pitchFamily="49" charset="0"/>
              </a:rPr>
              <a:t> </a:t>
            </a:r>
            <a:r>
              <a:rPr lang="en-CA" sz="1050" b="0" dirty="0" err="1">
                <a:solidFill>
                  <a:srgbClr val="000000"/>
                </a:solidFill>
                <a:highlight>
                  <a:srgbClr val="FEFCF5"/>
                </a:highlight>
                <a:latin typeface="Courier New" panose="02070309020205020404" pitchFamily="49" charset="0"/>
                <a:cs typeface="Courier New" panose="02070309020205020404" pitchFamily="49" charset="0"/>
              </a:rPr>
              <a:t>setHours</a:t>
            </a:r>
            <a:r>
              <a:rPr lang="en-CA" sz="1050" b="0" dirty="0">
                <a:solidFill>
                  <a:srgbClr val="8000FF"/>
                </a:solidFill>
                <a:highlight>
                  <a:srgbClr val="FEFCF5"/>
                </a:highlight>
                <a:latin typeface="Courier New" panose="02070309020205020404" pitchFamily="49" charset="0"/>
                <a:cs typeface="Courier New" panose="02070309020205020404" pitchFamily="49" charset="0"/>
              </a:rPr>
              <a:t>(</a:t>
            </a:r>
            <a:r>
              <a:rPr lang="en-CA" sz="1050" b="0" dirty="0">
                <a:solidFill>
                  <a:srgbClr val="000080"/>
                </a:solidFill>
                <a:highlight>
                  <a:srgbClr val="FEFCF5"/>
                </a:highlight>
                <a:latin typeface="Courier New" panose="02070309020205020404" pitchFamily="49" charset="0"/>
                <a:cs typeface="Courier New" panose="02070309020205020404" pitchFamily="49" charset="0"/>
              </a:rPr>
              <a:t>$hours</a:t>
            </a:r>
            <a:r>
              <a:rPr lang="en-CA" sz="1050" b="0" dirty="0">
                <a:solidFill>
                  <a:srgbClr val="8000FF"/>
                </a:solidFill>
                <a:highlight>
                  <a:srgbClr val="FEFCF5"/>
                </a:highlight>
                <a:latin typeface="Courier New" panose="02070309020205020404" pitchFamily="49" charset="0"/>
                <a:cs typeface="Courier New" panose="02070309020205020404" pitchFamily="49" charset="0"/>
              </a:rPr>
              <a:t>)</a:t>
            </a:r>
            <a:r>
              <a:rPr lang="en-CA" sz="1050" b="0" dirty="0">
                <a:solidFill>
                  <a:srgbClr val="000000"/>
                </a:solidFill>
                <a:highlight>
                  <a:srgbClr val="FEFCF5"/>
                </a:highlight>
                <a:latin typeface="Courier New" panose="02070309020205020404" pitchFamily="49" charset="0"/>
                <a:cs typeface="Courier New" panose="02070309020205020404" pitchFamily="49" charset="0"/>
              </a:rPr>
              <a:t> </a:t>
            </a:r>
            <a:r>
              <a:rPr lang="en-CA" sz="1050" b="0" dirty="0">
                <a:solidFill>
                  <a:srgbClr val="8000FF"/>
                </a:solidFill>
                <a:highlight>
                  <a:srgbClr val="FEFCF5"/>
                </a:highlight>
                <a:latin typeface="Courier New" panose="02070309020205020404" pitchFamily="49" charset="0"/>
                <a:cs typeface="Courier New" panose="02070309020205020404" pitchFamily="49" charset="0"/>
              </a:rPr>
              <a:t>{</a:t>
            </a:r>
            <a:endParaRPr lang="en-CA" sz="1050" b="0" dirty="0">
              <a:solidFill>
                <a:srgbClr val="000000"/>
              </a:solidFill>
              <a:highlight>
                <a:srgbClr val="FEFCF5"/>
              </a:highlight>
              <a:latin typeface="Courier New" panose="02070309020205020404" pitchFamily="49" charset="0"/>
              <a:cs typeface="Courier New" panose="02070309020205020404" pitchFamily="49" charset="0"/>
            </a:endParaRPr>
          </a:p>
          <a:p>
            <a:pPr>
              <a:lnSpc>
                <a:spcPct val="100000"/>
              </a:lnSpc>
              <a:spcBef>
                <a:spcPts val="0"/>
              </a:spcBef>
            </a:pPr>
            <a:r>
              <a:rPr lang="en-CA" sz="1050" b="0" dirty="0">
                <a:solidFill>
                  <a:srgbClr val="000000"/>
                </a:solidFill>
                <a:highlight>
                  <a:srgbClr val="FEFCF5"/>
                </a:highlight>
                <a:latin typeface="Courier New" panose="02070309020205020404" pitchFamily="49" charset="0"/>
                <a:cs typeface="Courier New" panose="02070309020205020404" pitchFamily="49" charset="0"/>
              </a:rPr>
              <a:t>        </a:t>
            </a:r>
            <a:r>
              <a:rPr lang="en-CA" sz="1050" b="0" dirty="0">
                <a:solidFill>
                  <a:srgbClr val="000080"/>
                </a:solidFill>
                <a:highlight>
                  <a:srgbClr val="FEFCF5"/>
                </a:highlight>
                <a:latin typeface="Courier New" panose="02070309020205020404" pitchFamily="49" charset="0"/>
                <a:cs typeface="Courier New" panose="02070309020205020404" pitchFamily="49" charset="0"/>
              </a:rPr>
              <a:t>$this</a:t>
            </a:r>
            <a:r>
              <a:rPr lang="en-CA" sz="1050" b="0" dirty="0">
                <a:solidFill>
                  <a:srgbClr val="8000FF"/>
                </a:solidFill>
                <a:highlight>
                  <a:srgbClr val="FEFCF5"/>
                </a:highlight>
                <a:latin typeface="Courier New" panose="02070309020205020404" pitchFamily="49" charset="0"/>
                <a:cs typeface="Courier New" panose="02070309020205020404" pitchFamily="49" charset="0"/>
              </a:rPr>
              <a:t>-&gt;</a:t>
            </a:r>
            <a:r>
              <a:rPr lang="en-CA" sz="1050" b="0" dirty="0">
                <a:solidFill>
                  <a:srgbClr val="000000"/>
                </a:solidFill>
                <a:highlight>
                  <a:srgbClr val="FEFCF5"/>
                </a:highlight>
                <a:latin typeface="Courier New" panose="02070309020205020404" pitchFamily="49" charset="0"/>
                <a:cs typeface="Courier New" panose="02070309020205020404" pitchFamily="49" charset="0"/>
              </a:rPr>
              <a:t>hours </a:t>
            </a:r>
            <a:r>
              <a:rPr lang="en-CA" sz="1050" b="0" dirty="0">
                <a:solidFill>
                  <a:srgbClr val="8000FF"/>
                </a:solidFill>
                <a:highlight>
                  <a:srgbClr val="FEFCF5"/>
                </a:highlight>
                <a:latin typeface="Courier New" panose="02070309020205020404" pitchFamily="49" charset="0"/>
                <a:cs typeface="Courier New" panose="02070309020205020404" pitchFamily="49" charset="0"/>
              </a:rPr>
              <a:t>=</a:t>
            </a:r>
            <a:r>
              <a:rPr lang="en-CA" sz="1050" b="0" dirty="0">
                <a:solidFill>
                  <a:srgbClr val="000000"/>
                </a:solidFill>
                <a:highlight>
                  <a:srgbClr val="FEFCF5"/>
                </a:highlight>
                <a:latin typeface="Courier New" panose="02070309020205020404" pitchFamily="49" charset="0"/>
                <a:cs typeface="Courier New" panose="02070309020205020404" pitchFamily="49" charset="0"/>
              </a:rPr>
              <a:t> </a:t>
            </a:r>
            <a:r>
              <a:rPr lang="en-CA" sz="1050" b="0" dirty="0">
                <a:solidFill>
                  <a:srgbClr val="000080"/>
                </a:solidFill>
                <a:highlight>
                  <a:srgbClr val="FEFCF5"/>
                </a:highlight>
                <a:latin typeface="Courier New" panose="02070309020205020404" pitchFamily="49" charset="0"/>
                <a:cs typeface="Courier New" panose="02070309020205020404" pitchFamily="49" charset="0"/>
              </a:rPr>
              <a:t>$hours</a:t>
            </a:r>
            <a:r>
              <a:rPr lang="en-CA" sz="1050" b="0" dirty="0">
                <a:solidFill>
                  <a:srgbClr val="8000FF"/>
                </a:solidFill>
                <a:highlight>
                  <a:srgbClr val="FEFCF5"/>
                </a:highlight>
                <a:latin typeface="Courier New" panose="02070309020205020404" pitchFamily="49" charset="0"/>
                <a:cs typeface="Courier New" panose="02070309020205020404" pitchFamily="49" charset="0"/>
              </a:rPr>
              <a:t>;</a:t>
            </a:r>
            <a:endParaRPr lang="en-CA" sz="1050" b="0" dirty="0">
              <a:solidFill>
                <a:srgbClr val="000000"/>
              </a:solidFill>
              <a:highlight>
                <a:srgbClr val="FEFCF5"/>
              </a:highlight>
              <a:latin typeface="Courier New" panose="02070309020205020404" pitchFamily="49" charset="0"/>
              <a:cs typeface="Courier New" panose="02070309020205020404" pitchFamily="49" charset="0"/>
            </a:endParaRPr>
          </a:p>
          <a:p>
            <a:pPr>
              <a:lnSpc>
                <a:spcPct val="100000"/>
              </a:lnSpc>
              <a:spcBef>
                <a:spcPts val="0"/>
              </a:spcBef>
            </a:pPr>
            <a:r>
              <a:rPr lang="en-CA" sz="1050" dirty="0">
                <a:solidFill>
                  <a:srgbClr val="000000"/>
                </a:solidFill>
                <a:highlight>
                  <a:srgbClr val="FEFCF5"/>
                </a:highlight>
                <a:latin typeface="Courier New" panose="02070309020205020404" pitchFamily="49" charset="0"/>
                <a:cs typeface="Courier New" panose="02070309020205020404" pitchFamily="49" charset="0"/>
              </a:rPr>
              <a:t>        </a:t>
            </a:r>
            <a:r>
              <a:rPr lang="en-CA" sz="1050" b="1" dirty="0">
                <a:solidFill>
                  <a:srgbClr val="0000FF"/>
                </a:solidFill>
                <a:highlight>
                  <a:srgbClr val="FEFCF5"/>
                </a:highlight>
                <a:latin typeface="Courier New" panose="02070309020205020404" pitchFamily="49" charset="0"/>
                <a:cs typeface="Courier New" panose="02070309020205020404" pitchFamily="49" charset="0"/>
              </a:rPr>
              <a:t>return</a:t>
            </a:r>
            <a:r>
              <a:rPr lang="en-CA" sz="1050" b="0" dirty="0">
                <a:solidFill>
                  <a:srgbClr val="000000"/>
                </a:solidFill>
                <a:highlight>
                  <a:srgbClr val="FEFCF5"/>
                </a:highlight>
                <a:latin typeface="Courier New" panose="02070309020205020404" pitchFamily="49" charset="0"/>
                <a:cs typeface="Courier New" panose="02070309020205020404" pitchFamily="49" charset="0"/>
              </a:rPr>
              <a:t> </a:t>
            </a:r>
            <a:r>
              <a:rPr lang="en-CA" sz="1050" b="0" dirty="0">
                <a:solidFill>
                  <a:srgbClr val="000080"/>
                </a:solidFill>
                <a:highlight>
                  <a:srgbClr val="FEFCF5"/>
                </a:highlight>
                <a:latin typeface="Courier New" panose="02070309020205020404" pitchFamily="49" charset="0"/>
                <a:cs typeface="Courier New" panose="02070309020205020404" pitchFamily="49" charset="0"/>
              </a:rPr>
              <a:t>$this</a:t>
            </a:r>
            <a:r>
              <a:rPr lang="en-CA" sz="1050" b="0" dirty="0">
                <a:solidFill>
                  <a:srgbClr val="8000FF"/>
                </a:solidFill>
                <a:highlight>
                  <a:srgbClr val="FEFCF5"/>
                </a:highlight>
                <a:latin typeface="Courier New" panose="02070309020205020404" pitchFamily="49" charset="0"/>
                <a:cs typeface="Courier New" panose="02070309020205020404" pitchFamily="49" charset="0"/>
              </a:rPr>
              <a:t>;</a:t>
            </a:r>
            <a:endParaRPr lang="en-CA" sz="1050" b="0" dirty="0">
              <a:solidFill>
                <a:srgbClr val="000000"/>
              </a:solidFill>
              <a:highlight>
                <a:srgbClr val="FEFCF5"/>
              </a:highlight>
              <a:latin typeface="Courier New" panose="02070309020205020404" pitchFamily="49" charset="0"/>
              <a:cs typeface="Courier New" panose="02070309020205020404" pitchFamily="49" charset="0"/>
            </a:endParaRPr>
          </a:p>
          <a:p>
            <a:pPr>
              <a:lnSpc>
                <a:spcPct val="100000"/>
              </a:lnSpc>
              <a:spcBef>
                <a:spcPts val="0"/>
              </a:spcBef>
            </a:pPr>
            <a:r>
              <a:rPr lang="en-CA" sz="1050" b="0" dirty="0">
                <a:solidFill>
                  <a:srgbClr val="000000"/>
                </a:solidFill>
                <a:highlight>
                  <a:srgbClr val="FEFCF5"/>
                </a:highlight>
                <a:latin typeface="Courier New" panose="02070309020205020404" pitchFamily="49" charset="0"/>
                <a:cs typeface="Courier New" panose="02070309020205020404" pitchFamily="49" charset="0"/>
              </a:rPr>
              <a:t>    </a:t>
            </a:r>
            <a:r>
              <a:rPr lang="en-CA" sz="1050" b="0" dirty="0">
                <a:solidFill>
                  <a:srgbClr val="8000FF"/>
                </a:solidFill>
                <a:highlight>
                  <a:srgbClr val="FEFCF5"/>
                </a:highlight>
                <a:latin typeface="Courier New" panose="02070309020205020404" pitchFamily="49" charset="0"/>
                <a:cs typeface="Courier New" panose="02070309020205020404" pitchFamily="49" charset="0"/>
              </a:rPr>
              <a:t>}</a:t>
            </a:r>
            <a:endParaRPr lang="en-CA" sz="1050" b="0" dirty="0">
              <a:solidFill>
                <a:srgbClr val="000000"/>
              </a:solidFill>
              <a:highlight>
                <a:srgbClr val="FEFCF5"/>
              </a:highlight>
              <a:latin typeface="Courier New" panose="02070309020205020404" pitchFamily="49" charset="0"/>
              <a:cs typeface="Courier New" panose="02070309020205020404" pitchFamily="49" charset="0"/>
            </a:endParaRPr>
          </a:p>
          <a:p>
            <a:pPr>
              <a:lnSpc>
                <a:spcPct val="100000"/>
              </a:lnSpc>
              <a:spcBef>
                <a:spcPts val="0"/>
              </a:spcBef>
            </a:pPr>
            <a:r>
              <a:rPr lang="en-CA" sz="1050" b="0" dirty="0">
                <a:solidFill>
                  <a:srgbClr val="8000FF"/>
                </a:solidFill>
                <a:highlight>
                  <a:srgbClr val="FEFCF5"/>
                </a:highlight>
                <a:latin typeface="Courier New" panose="02070309020205020404" pitchFamily="49" charset="0"/>
                <a:cs typeface="Courier New" panose="02070309020205020404" pitchFamily="49" charset="0"/>
              </a:rPr>
              <a:t>}</a:t>
            </a:r>
            <a:r>
              <a:rPr lang="en-CA" sz="1050" dirty="0">
                <a:solidFill>
                  <a:srgbClr val="000000"/>
                </a:solidFill>
                <a:highlight>
                  <a:srgbClr val="FEFCF5"/>
                </a:highlight>
                <a:latin typeface="Courier New" panose="02070309020205020404" pitchFamily="49" charset="0"/>
                <a:cs typeface="Courier New" panose="02070309020205020404" pitchFamily="49" charset="0"/>
              </a:rPr>
              <a:t> </a:t>
            </a:r>
            <a:r>
              <a:rPr lang="en-CA" sz="1050" b="0" dirty="0">
                <a:solidFill>
                  <a:srgbClr val="008000"/>
                </a:solidFill>
                <a:highlight>
                  <a:srgbClr val="FEFCF5"/>
                </a:highlight>
                <a:latin typeface="Courier New" panose="02070309020205020404" pitchFamily="49" charset="0"/>
                <a:cs typeface="Courier New" panose="02070309020205020404" pitchFamily="49" charset="0"/>
              </a:rPr>
              <a:t>//End of </a:t>
            </a:r>
            <a:r>
              <a:rPr lang="en-CA" sz="1050" b="0" dirty="0" err="1">
                <a:solidFill>
                  <a:srgbClr val="008000"/>
                </a:solidFill>
                <a:highlight>
                  <a:srgbClr val="FEFCF5"/>
                </a:highlight>
                <a:latin typeface="Courier New" panose="02070309020205020404" pitchFamily="49" charset="0"/>
                <a:cs typeface="Courier New" panose="02070309020205020404" pitchFamily="49" charset="0"/>
              </a:rPr>
              <a:t>HourlyEmployee</a:t>
            </a:r>
            <a:r>
              <a:rPr lang="en-CA" sz="1050" b="0" dirty="0">
                <a:solidFill>
                  <a:srgbClr val="008000"/>
                </a:solidFill>
                <a:highlight>
                  <a:srgbClr val="FEFCF5"/>
                </a:highlight>
                <a:latin typeface="Courier New" panose="02070309020205020404" pitchFamily="49" charset="0"/>
                <a:cs typeface="Courier New" panose="02070309020205020404" pitchFamily="49" charset="0"/>
              </a:rPr>
              <a:t> Class</a:t>
            </a:r>
            <a:endParaRPr lang="en-CA" sz="1050" b="0" dirty="0">
              <a:solidFill>
                <a:srgbClr val="000000"/>
              </a:solidFill>
              <a:highlight>
                <a:srgbClr val="FEFCF5"/>
              </a:highlight>
              <a:latin typeface="Courier New" panose="02070309020205020404" pitchFamily="49" charset="0"/>
              <a:cs typeface="Courier New" panose="02070309020205020404" pitchFamily="49" charset="0"/>
            </a:endParaRPr>
          </a:p>
          <a:p>
            <a:pPr>
              <a:lnSpc>
                <a:spcPct val="100000"/>
              </a:lnSpc>
              <a:spcBef>
                <a:spcPts val="0"/>
              </a:spcBef>
            </a:pPr>
            <a:endParaRPr lang="en-CA" sz="1050" b="0" dirty="0">
              <a:solidFill>
                <a:srgbClr val="000000"/>
              </a:solidFill>
              <a:highlight>
                <a:srgbClr val="FEFCF5"/>
              </a:highlight>
              <a:latin typeface="Courier New" panose="02070309020205020404" pitchFamily="49" charset="0"/>
              <a:cs typeface="Courier New" panose="02070309020205020404" pitchFamily="49" charset="0"/>
            </a:endParaRPr>
          </a:p>
          <a:p>
            <a:pPr>
              <a:lnSpc>
                <a:spcPct val="100000"/>
              </a:lnSpc>
              <a:spcBef>
                <a:spcPts val="0"/>
              </a:spcBef>
            </a:pPr>
            <a:r>
              <a:rPr lang="en-CA" sz="1050" b="0" dirty="0">
                <a:solidFill>
                  <a:srgbClr val="000080"/>
                </a:solidFill>
                <a:highlight>
                  <a:srgbClr val="FEFCF5"/>
                </a:highlight>
                <a:latin typeface="Courier New" panose="02070309020205020404" pitchFamily="49" charset="0"/>
                <a:cs typeface="Courier New" panose="02070309020205020404" pitchFamily="49" charset="0"/>
              </a:rPr>
              <a:t>$joe</a:t>
            </a:r>
            <a:r>
              <a:rPr lang="en-CA" sz="1050" b="0" dirty="0">
                <a:solidFill>
                  <a:srgbClr val="000000"/>
                </a:solidFill>
                <a:highlight>
                  <a:srgbClr val="FEFCF5"/>
                </a:highlight>
                <a:latin typeface="Courier New" panose="02070309020205020404" pitchFamily="49" charset="0"/>
                <a:cs typeface="Courier New" panose="02070309020205020404" pitchFamily="49" charset="0"/>
              </a:rPr>
              <a:t> </a:t>
            </a:r>
            <a:r>
              <a:rPr lang="en-CA" sz="1050" b="0" dirty="0">
                <a:solidFill>
                  <a:srgbClr val="8000FF"/>
                </a:solidFill>
                <a:highlight>
                  <a:srgbClr val="FEFCF5"/>
                </a:highlight>
                <a:latin typeface="Courier New" panose="02070309020205020404" pitchFamily="49" charset="0"/>
                <a:cs typeface="Courier New" panose="02070309020205020404" pitchFamily="49" charset="0"/>
              </a:rPr>
              <a:t>=</a:t>
            </a:r>
            <a:r>
              <a:rPr lang="en-CA" sz="1050" b="0" dirty="0">
                <a:solidFill>
                  <a:srgbClr val="000000"/>
                </a:solidFill>
                <a:highlight>
                  <a:srgbClr val="FEFCF5"/>
                </a:highlight>
                <a:latin typeface="Courier New" panose="02070309020205020404" pitchFamily="49" charset="0"/>
                <a:cs typeface="Courier New" panose="02070309020205020404" pitchFamily="49" charset="0"/>
              </a:rPr>
              <a:t> </a:t>
            </a:r>
            <a:r>
              <a:rPr lang="en-CA" sz="1050" b="1" dirty="0">
                <a:solidFill>
                  <a:srgbClr val="0000FF"/>
                </a:solidFill>
                <a:highlight>
                  <a:srgbClr val="FEFCF5"/>
                </a:highlight>
                <a:latin typeface="Courier New" panose="02070309020205020404" pitchFamily="49" charset="0"/>
                <a:cs typeface="Courier New" panose="02070309020205020404" pitchFamily="49" charset="0"/>
              </a:rPr>
              <a:t>new</a:t>
            </a:r>
            <a:r>
              <a:rPr lang="en-CA" sz="1050" b="0" dirty="0">
                <a:solidFill>
                  <a:srgbClr val="000000"/>
                </a:solidFill>
                <a:highlight>
                  <a:srgbClr val="FEFCF5"/>
                </a:highlight>
                <a:latin typeface="Courier New" panose="02070309020205020404" pitchFamily="49" charset="0"/>
                <a:cs typeface="Courier New" panose="02070309020205020404" pitchFamily="49" charset="0"/>
              </a:rPr>
              <a:t> </a:t>
            </a:r>
            <a:r>
              <a:rPr lang="en-CA" sz="1050" b="0" dirty="0" err="1">
                <a:solidFill>
                  <a:srgbClr val="000000"/>
                </a:solidFill>
                <a:highlight>
                  <a:srgbClr val="FEFCF5"/>
                </a:highlight>
                <a:latin typeface="Courier New" panose="02070309020205020404" pitchFamily="49" charset="0"/>
                <a:cs typeface="Courier New" panose="02070309020205020404" pitchFamily="49" charset="0"/>
              </a:rPr>
              <a:t>HourlyEmployee</a:t>
            </a:r>
            <a:r>
              <a:rPr lang="en-CA" sz="1050" b="0" dirty="0">
                <a:solidFill>
                  <a:srgbClr val="8000FF"/>
                </a:solidFill>
                <a:highlight>
                  <a:srgbClr val="FEFCF5"/>
                </a:highlight>
                <a:latin typeface="Courier New" panose="02070309020205020404" pitchFamily="49" charset="0"/>
                <a:cs typeface="Courier New" panose="02070309020205020404" pitchFamily="49" charset="0"/>
              </a:rPr>
              <a:t>();</a:t>
            </a:r>
            <a:endParaRPr lang="en-CA" sz="1050" b="0" dirty="0">
              <a:solidFill>
                <a:srgbClr val="000000"/>
              </a:solidFill>
              <a:highlight>
                <a:srgbClr val="FEFCF5"/>
              </a:highlight>
              <a:latin typeface="Courier New" panose="02070309020205020404" pitchFamily="49" charset="0"/>
              <a:cs typeface="Courier New" panose="02070309020205020404" pitchFamily="49" charset="0"/>
            </a:endParaRPr>
          </a:p>
          <a:p>
            <a:pPr>
              <a:lnSpc>
                <a:spcPct val="100000"/>
              </a:lnSpc>
              <a:spcBef>
                <a:spcPts val="0"/>
              </a:spcBef>
            </a:pPr>
            <a:r>
              <a:rPr lang="en-CA" sz="1050" b="0" dirty="0">
                <a:solidFill>
                  <a:srgbClr val="000080"/>
                </a:solidFill>
                <a:highlight>
                  <a:srgbClr val="FEFCF5"/>
                </a:highlight>
                <a:latin typeface="Courier New" panose="02070309020205020404" pitchFamily="49" charset="0"/>
                <a:cs typeface="Courier New" panose="02070309020205020404" pitchFamily="49" charset="0"/>
              </a:rPr>
              <a:t>$joe</a:t>
            </a:r>
            <a:r>
              <a:rPr lang="en-CA" sz="1050" b="0" dirty="0">
                <a:solidFill>
                  <a:srgbClr val="8000FF"/>
                </a:solidFill>
                <a:highlight>
                  <a:srgbClr val="FEFCF5"/>
                </a:highlight>
                <a:latin typeface="Courier New" panose="02070309020205020404" pitchFamily="49" charset="0"/>
                <a:cs typeface="Courier New" panose="02070309020205020404" pitchFamily="49" charset="0"/>
              </a:rPr>
              <a:t>-&gt;</a:t>
            </a:r>
            <a:r>
              <a:rPr lang="en-CA" sz="1050" b="0" dirty="0" err="1">
                <a:solidFill>
                  <a:srgbClr val="000000"/>
                </a:solidFill>
                <a:highlight>
                  <a:srgbClr val="FEFCF5"/>
                </a:highlight>
                <a:latin typeface="Courier New" panose="02070309020205020404" pitchFamily="49" charset="0"/>
                <a:cs typeface="Courier New" panose="02070309020205020404" pitchFamily="49" charset="0"/>
              </a:rPr>
              <a:t>setName</a:t>
            </a:r>
            <a:r>
              <a:rPr lang="en-CA" sz="1050" b="0" dirty="0">
                <a:solidFill>
                  <a:srgbClr val="8000FF"/>
                </a:solidFill>
                <a:highlight>
                  <a:srgbClr val="FEFCF5"/>
                </a:highlight>
                <a:latin typeface="Courier New" panose="02070309020205020404" pitchFamily="49" charset="0"/>
                <a:cs typeface="Courier New" panose="02070309020205020404" pitchFamily="49" charset="0"/>
              </a:rPr>
              <a:t>(</a:t>
            </a:r>
            <a:r>
              <a:rPr lang="en-CA" sz="1050" b="0" dirty="0">
                <a:solidFill>
                  <a:srgbClr val="808080"/>
                </a:solidFill>
                <a:highlight>
                  <a:srgbClr val="FEFCF5"/>
                </a:highlight>
                <a:latin typeface="Courier New" panose="02070309020205020404" pitchFamily="49" charset="0"/>
                <a:cs typeface="Courier New" panose="02070309020205020404" pitchFamily="49" charset="0"/>
              </a:rPr>
              <a:t>"Joe"</a:t>
            </a:r>
            <a:r>
              <a:rPr lang="en-CA" sz="1050" b="0" dirty="0">
                <a:solidFill>
                  <a:srgbClr val="8000FF"/>
                </a:solidFill>
                <a:highlight>
                  <a:srgbClr val="FEFCF5"/>
                </a:highlight>
                <a:latin typeface="Courier New" panose="02070309020205020404" pitchFamily="49" charset="0"/>
                <a:cs typeface="Courier New" panose="02070309020205020404" pitchFamily="49" charset="0"/>
              </a:rPr>
              <a:t>)</a:t>
            </a:r>
            <a:endParaRPr lang="en-CA" sz="1050" b="0" dirty="0">
              <a:solidFill>
                <a:srgbClr val="000000"/>
              </a:solidFill>
              <a:highlight>
                <a:srgbClr val="FEFCF5"/>
              </a:highlight>
              <a:latin typeface="Courier New" panose="02070309020205020404" pitchFamily="49" charset="0"/>
              <a:cs typeface="Courier New" panose="02070309020205020404" pitchFamily="49" charset="0"/>
            </a:endParaRPr>
          </a:p>
          <a:p>
            <a:pPr>
              <a:lnSpc>
                <a:spcPct val="100000"/>
              </a:lnSpc>
              <a:spcBef>
                <a:spcPts val="0"/>
              </a:spcBef>
            </a:pPr>
            <a:r>
              <a:rPr lang="en-CA" sz="1050" b="0" dirty="0">
                <a:solidFill>
                  <a:srgbClr val="000000"/>
                </a:solidFill>
                <a:highlight>
                  <a:srgbClr val="FEFCF5"/>
                </a:highlight>
                <a:latin typeface="Courier New" panose="02070309020205020404" pitchFamily="49" charset="0"/>
                <a:cs typeface="Courier New" panose="02070309020205020404" pitchFamily="49" charset="0"/>
              </a:rPr>
              <a:t>    </a:t>
            </a:r>
            <a:r>
              <a:rPr lang="en-CA" sz="1050" b="0" dirty="0">
                <a:solidFill>
                  <a:srgbClr val="8000FF"/>
                </a:solidFill>
                <a:highlight>
                  <a:srgbClr val="FEFCF5"/>
                </a:highlight>
                <a:latin typeface="Courier New" panose="02070309020205020404" pitchFamily="49" charset="0"/>
                <a:cs typeface="Courier New" panose="02070309020205020404" pitchFamily="49" charset="0"/>
              </a:rPr>
              <a:t>-&gt;</a:t>
            </a:r>
            <a:r>
              <a:rPr lang="en-CA" sz="1050" b="0" dirty="0" err="1">
                <a:solidFill>
                  <a:srgbClr val="000000"/>
                </a:solidFill>
                <a:highlight>
                  <a:srgbClr val="FEFCF5"/>
                </a:highlight>
                <a:latin typeface="Courier New" panose="02070309020205020404" pitchFamily="49" charset="0"/>
                <a:cs typeface="Courier New" panose="02070309020205020404" pitchFamily="49" charset="0"/>
              </a:rPr>
              <a:t>setWageRate</a:t>
            </a:r>
            <a:r>
              <a:rPr lang="en-CA" sz="1050" b="0" dirty="0">
                <a:solidFill>
                  <a:srgbClr val="8000FF"/>
                </a:solidFill>
                <a:highlight>
                  <a:srgbClr val="FEFCF5"/>
                </a:highlight>
                <a:latin typeface="Courier New" panose="02070309020205020404" pitchFamily="49" charset="0"/>
                <a:cs typeface="Courier New" panose="02070309020205020404" pitchFamily="49" charset="0"/>
              </a:rPr>
              <a:t>(</a:t>
            </a:r>
            <a:r>
              <a:rPr lang="en-CA" sz="1050" b="0" dirty="0">
                <a:solidFill>
                  <a:srgbClr val="FF8000"/>
                </a:solidFill>
                <a:highlight>
                  <a:srgbClr val="FEFCF5"/>
                </a:highlight>
                <a:latin typeface="Courier New" panose="02070309020205020404" pitchFamily="49" charset="0"/>
                <a:cs typeface="Courier New" panose="02070309020205020404" pitchFamily="49" charset="0"/>
              </a:rPr>
              <a:t>40</a:t>
            </a:r>
            <a:r>
              <a:rPr lang="en-CA" sz="1050" b="0" dirty="0">
                <a:solidFill>
                  <a:srgbClr val="8000FF"/>
                </a:solidFill>
                <a:highlight>
                  <a:srgbClr val="FEFCF5"/>
                </a:highlight>
                <a:latin typeface="Courier New" panose="02070309020205020404" pitchFamily="49" charset="0"/>
                <a:cs typeface="Courier New" panose="02070309020205020404" pitchFamily="49" charset="0"/>
              </a:rPr>
              <a:t>)</a:t>
            </a:r>
            <a:endParaRPr lang="en-CA" sz="1050" b="0" dirty="0">
              <a:solidFill>
                <a:srgbClr val="000000"/>
              </a:solidFill>
              <a:highlight>
                <a:srgbClr val="FEFCF5"/>
              </a:highlight>
              <a:latin typeface="Courier New" panose="02070309020205020404" pitchFamily="49" charset="0"/>
              <a:cs typeface="Courier New" panose="02070309020205020404" pitchFamily="49" charset="0"/>
            </a:endParaRPr>
          </a:p>
          <a:p>
            <a:pPr>
              <a:lnSpc>
                <a:spcPct val="100000"/>
              </a:lnSpc>
              <a:spcBef>
                <a:spcPts val="0"/>
              </a:spcBef>
            </a:pPr>
            <a:r>
              <a:rPr lang="en-CA" sz="1050" b="0" dirty="0">
                <a:solidFill>
                  <a:srgbClr val="000000"/>
                </a:solidFill>
                <a:highlight>
                  <a:srgbClr val="FEFCF5"/>
                </a:highlight>
                <a:latin typeface="Courier New" panose="02070309020205020404" pitchFamily="49" charset="0"/>
                <a:cs typeface="Courier New" panose="02070309020205020404" pitchFamily="49" charset="0"/>
              </a:rPr>
              <a:t>    </a:t>
            </a:r>
            <a:r>
              <a:rPr lang="en-CA" sz="1050" b="0" dirty="0">
                <a:solidFill>
                  <a:srgbClr val="8000FF"/>
                </a:solidFill>
                <a:highlight>
                  <a:srgbClr val="FEFCF5"/>
                </a:highlight>
                <a:latin typeface="Courier New" panose="02070309020205020404" pitchFamily="49" charset="0"/>
                <a:cs typeface="Courier New" panose="02070309020205020404" pitchFamily="49" charset="0"/>
              </a:rPr>
              <a:t>-&gt;</a:t>
            </a:r>
            <a:r>
              <a:rPr lang="en-CA" sz="1050" b="0" dirty="0" err="1">
                <a:solidFill>
                  <a:srgbClr val="000000"/>
                </a:solidFill>
                <a:highlight>
                  <a:srgbClr val="FEFCF5"/>
                </a:highlight>
                <a:latin typeface="Courier New" panose="02070309020205020404" pitchFamily="49" charset="0"/>
                <a:cs typeface="Courier New" panose="02070309020205020404" pitchFamily="49" charset="0"/>
              </a:rPr>
              <a:t>setHours</a:t>
            </a:r>
            <a:r>
              <a:rPr lang="en-CA" sz="1050" b="0" dirty="0">
                <a:solidFill>
                  <a:srgbClr val="8000FF"/>
                </a:solidFill>
                <a:highlight>
                  <a:srgbClr val="FEFCF5"/>
                </a:highlight>
                <a:latin typeface="Courier New" panose="02070309020205020404" pitchFamily="49" charset="0"/>
                <a:cs typeface="Courier New" panose="02070309020205020404" pitchFamily="49" charset="0"/>
              </a:rPr>
              <a:t>(</a:t>
            </a:r>
            <a:r>
              <a:rPr lang="en-CA" sz="1050" b="0" dirty="0">
                <a:solidFill>
                  <a:srgbClr val="FF8000"/>
                </a:solidFill>
                <a:highlight>
                  <a:srgbClr val="FEFCF5"/>
                </a:highlight>
                <a:latin typeface="Courier New" panose="02070309020205020404" pitchFamily="49" charset="0"/>
                <a:cs typeface="Courier New" panose="02070309020205020404" pitchFamily="49" charset="0"/>
              </a:rPr>
              <a:t>40</a:t>
            </a:r>
            <a:r>
              <a:rPr lang="en-CA" sz="1050" b="0" dirty="0">
                <a:solidFill>
                  <a:srgbClr val="8000FF"/>
                </a:solidFill>
                <a:highlight>
                  <a:srgbClr val="FEFCF5"/>
                </a:highlight>
                <a:latin typeface="Courier New" panose="02070309020205020404" pitchFamily="49" charset="0"/>
                <a:cs typeface="Courier New" panose="02070309020205020404" pitchFamily="49" charset="0"/>
              </a:rPr>
              <a:t>);</a:t>
            </a:r>
            <a:endParaRPr lang="en-CA" sz="1050" b="0" dirty="0">
              <a:solidFill>
                <a:srgbClr val="000000"/>
              </a:solidFill>
              <a:highlight>
                <a:srgbClr val="FEFCF5"/>
              </a:highlight>
              <a:latin typeface="Courier New" panose="02070309020205020404" pitchFamily="49" charset="0"/>
              <a:cs typeface="Courier New" panose="02070309020205020404" pitchFamily="49" charset="0"/>
            </a:endParaRPr>
          </a:p>
          <a:p>
            <a:pPr>
              <a:lnSpc>
                <a:spcPct val="100000"/>
              </a:lnSpc>
              <a:spcBef>
                <a:spcPts val="0"/>
              </a:spcBef>
            </a:pPr>
            <a:endParaRPr lang="en-CA" sz="1050" b="0" dirty="0">
              <a:solidFill>
                <a:srgbClr val="000000"/>
              </a:solidFill>
              <a:highlight>
                <a:srgbClr val="FEFCF5"/>
              </a:highlight>
              <a:latin typeface="Courier New" panose="02070309020205020404" pitchFamily="49" charset="0"/>
              <a:cs typeface="Courier New" panose="02070309020205020404" pitchFamily="49" charset="0"/>
            </a:endParaRPr>
          </a:p>
          <a:p>
            <a:pPr>
              <a:lnSpc>
                <a:spcPct val="100000"/>
              </a:lnSpc>
              <a:spcBef>
                <a:spcPts val="0"/>
              </a:spcBef>
            </a:pPr>
            <a:r>
              <a:rPr lang="en-CA" sz="1050" b="0" dirty="0">
                <a:solidFill>
                  <a:srgbClr val="FF0000"/>
                </a:solidFill>
                <a:highlight>
                  <a:srgbClr val="FDF8E3"/>
                </a:highlight>
                <a:latin typeface="Courier New" panose="02070309020205020404" pitchFamily="49" charset="0"/>
                <a:cs typeface="Courier New" panose="02070309020205020404" pitchFamily="49" charset="0"/>
              </a:rPr>
              <a:t>?&gt;</a:t>
            </a:r>
            <a:endParaRPr lang="en-US" sz="700" dirty="0">
              <a:effectLst/>
              <a:latin typeface="Courier New" panose="02070309020205020404" pitchFamily="49" charset="0"/>
              <a:cs typeface="Courier New" panose="02070309020205020404" pitchFamily="49" charset="0"/>
            </a:endParaRPr>
          </a:p>
        </p:txBody>
      </p:sp>
      <p:sp>
        <p:nvSpPr>
          <p:cNvPr id="5" name="Rectangle: Rounded Corners 4">
            <a:extLst>
              <a:ext uri="{FF2B5EF4-FFF2-40B4-BE49-F238E27FC236}">
                <a16:creationId xmlns:a16="http://schemas.microsoft.com/office/drawing/2014/main" id="{B00D591B-80D7-27E7-23C3-1AA7A302FD92}"/>
              </a:ext>
            </a:extLst>
          </p:cNvPr>
          <p:cNvSpPr/>
          <p:nvPr/>
        </p:nvSpPr>
        <p:spPr>
          <a:xfrm>
            <a:off x="6970591" y="2705100"/>
            <a:ext cx="1178048" cy="200025"/>
          </a:xfrm>
          <a:prstGeom prst="round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Rounded Corners 6">
            <a:extLst>
              <a:ext uri="{FF2B5EF4-FFF2-40B4-BE49-F238E27FC236}">
                <a16:creationId xmlns:a16="http://schemas.microsoft.com/office/drawing/2014/main" id="{7FDFC0EA-011B-D9D9-B044-39A3E54AF24C}"/>
              </a:ext>
            </a:extLst>
          </p:cNvPr>
          <p:cNvSpPr/>
          <p:nvPr/>
        </p:nvSpPr>
        <p:spPr>
          <a:xfrm>
            <a:off x="6970591" y="3480297"/>
            <a:ext cx="1178048" cy="200025"/>
          </a:xfrm>
          <a:prstGeom prst="round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Rounded Corners 7">
            <a:extLst>
              <a:ext uri="{FF2B5EF4-FFF2-40B4-BE49-F238E27FC236}">
                <a16:creationId xmlns:a16="http://schemas.microsoft.com/office/drawing/2014/main" id="{93D38412-A4F5-D503-9461-350836D34B6C}"/>
              </a:ext>
            </a:extLst>
          </p:cNvPr>
          <p:cNvSpPr/>
          <p:nvPr/>
        </p:nvSpPr>
        <p:spPr>
          <a:xfrm>
            <a:off x="6970591" y="4291013"/>
            <a:ext cx="1178048" cy="200025"/>
          </a:xfrm>
          <a:prstGeom prst="round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Rounded Corners 8">
            <a:extLst>
              <a:ext uri="{FF2B5EF4-FFF2-40B4-BE49-F238E27FC236}">
                <a16:creationId xmlns:a16="http://schemas.microsoft.com/office/drawing/2014/main" id="{1BE5FB82-92B3-F2DC-31CE-DA3CEE097B85}"/>
              </a:ext>
            </a:extLst>
          </p:cNvPr>
          <p:cNvSpPr/>
          <p:nvPr/>
        </p:nvSpPr>
        <p:spPr>
          <a:xfrm>
            <a:off x="6381567" y="5101729"/>
            <a:ext cx="1871846" cy="589459"/>
          </a:xfrm>
          <a:prstGeom prst="round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2171334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Autoloading</a:t>
            </a:r>
            <a:r>
              <a:rPr lang="en-US" dirty="0"/>
              <a:t> Classes</a:t>
            </a:r>
          </a:p>
        </p:txBody>
      </p:sp>
      <p:sp>
        <p:nvSpPr>
          <p:cNvPr id="3" name="Content Placeholder 2"/>
          <p:cNvSpPr>
            <a:spLocks noGrp="1"/>
          </p:cNvSpPr>
          <p:nvPr>
            <p:ph idx="1"/>
          </p:nvPr>
        </p:nvSpPr>
        <p:spPr>
          <a:xfrm>
            <a:off x="762000" y="1387928"/>
            <a:ext cx="10667998" cy="4697093"/>
          </a:xfrm>
        </p:spPr>
        <p:txBody>
          <a:bodyPr>
            <a:normAutofit/>
          </a:bodyPr>
          <a:lstStyle/>
          <a:p>
            <a:r>
              <a:rPr lang="en-US" sz="1800" dirty="0"/>
              <a:t>To enable </a:t>
            </a:r>
            <a:r>
              <a:rPr lang="en-US" sz="1800" dirty="0" err="1"/>
              <a:t>autoloading</a:t>
            </a:r>
            <a:r>
              <a:rPr lang="en-US" sz="1800" dirty="0"/>
              <a:t>, register your loading function with PHP:</a:t>
            </a:r>
          </a:p>
          <a:p>
            <a:endParaRPr lang="en-US" sz="1800" dirty="0"/>
          </a:p>
          <a:p>
            <a:endParaRPr lang="en-US" sz="1800" dirty="0"/>
          </a:p>
          <a:p>
            <a:r>
              <a:rPr lang="en-US" sz="1800" dirty="0"/>
              <a:t>For each new object type created in the following code, the autoload function will be invoked automatically:</a:t>
            </a:r>
          </a:p>
          <a:p>
            <a:endParaRPr lang="en-US" sz="1800" dirty="0"/>
          </a:p>
          <a:p>
            <a:endParaRPr lang="en-US" sz="1800" dirty="0"/>
          </a:p>
          <a:p>
            <a:endParaRPr lang="en-US" sz="1800" dirty="0"/>
          </a:p>
          <a:p>
            <a:r>
              <a:rPr lang="en-US" sz="1800" dirty="0"/>
              <a:t>Thanks to the autoloader function, the script automatically requires the </a:t>
            </a:r>
            <a:r>
              <a:rPr lang="en-US" sz="1800" b="1" dirty="0" err="1"/>
              <a:t>ClassA.php</a:t>
            </a:r>
            <a:r>
              <a:rPr lang="en-US" sz="1800" b="1" dirty="0"/>
              <a:t> &amp; </a:t>
            </a:r>
            <a:r>
              <a:rPr lang="en-US" sz="1800" b="1" dirty="0" err="1"/>
              <a:t>ClassB.php</a:t>
            </a:r>
            <a:r>
              <a:rPr lang="en-US" sz="1800" dirty="0"/>
              <a:t> (within the classes/ directory).</a:t>
            </a:r>
          </a:p>
          <a:p>
            <a:r>
              <a:rPr lang="en-US" sz="1800" b="1" dirty="0"/>
              <a:t>Note:</a:t>
            </a:r>
            <a:r>
              <a:rPr lang="en-US" sz="1800" dirty="0"/>
              <a:t> that this does assume that the class names and class filenames are identical (minus the extensions).</a:t>
            </a:r>
          </a:p>
        </p:txBody>
      </p:sp>
      <p:sp>
        <p:nvSpPr>
          <p:cNvPr id="4" name="Slide Number Placeholder 3"/>
          <p:cNvSpPr>
            <a:spLocks noGrp="1"/>
          </p:cNvSpPr>
          <p:nvPr>
            <p:ph type="sldNum" sz="quarter" idx="12"/>
          </p:nvPr>
        </p:nvSpPr>
        <p:spPr/>
        <p:txBody>
          <a:bodyPr/>
          <a:lstStyle/>
          <a:p>
            <a:fld id="{57BFFEA6-FD0A-418C-BE47-3DCCF1ED53BD}" type="slidenum">
              <a:rPr lang="en-US" smtClean="0"/>
              <a:pPr/>
              <a:t>40</a:t>
            </a:fld>
            <a:endParaRPr lang="en-US" dirty="0"/>
          </a:p>
        </p:txBody>
      </p:sp>
      <p:sp>
        <p:nvSpPr>
          <p:cNvPr id="5" name="Content Placeholder 2"/>
          <p:cNvSpPr txBox="1">
            <a:spLocks/>
          </p:cNvSpPr>
          <p:nvPr/>
        </p:nvSpPr>
        <p:spPr>
          <a:xfrm>
            <a:off x="4324865" y="1932649"/>
            <a:ext cx="3542271" cy="348497"/>
          </a:xfrm>
          <a:prstGeom prst="rect">
            <a:avLst/>
          </a:prstGeom>
          <a:solidFill>
            <a:srgbClr val="FEFCF5"/>
          </a:solidFill>
        </p:spPr>
        <p:txBody>
          <a:bodyPr vert="horz" lIns="91440" tIns="45720" rIns="91440" bIns="45720" rtlCol="0">
            <a:noAutofit/>
          </a:bodyPr>
          <a:lstStyle>
            <a:lvl1pPr marL="0" indent="0" algn="l" defTabSz="914400" rtl="0" eaLnBrk="1" latinLnBrk="0" hangingPunct="1">
              <a:lnSpc>
                <a:spcPct val="112000"/>
              </a:lnSpc>
              <a:spcBef>
                <a:spcPts val="900"/>
              </a:spcBef>
              <a:buFont typeface="Arial" panose="020B0604020202020204" pitchFamily="34" charset="0"/>
              <a:buNone/>
              <a:defRPr sz="24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Open Sans" panose="020B0606030504020204" pitchFamily="34" charset="0"/>
              <a:buChar char="–"/>
              <a:defRPr sz="20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8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Open Sans" panose="020B0606030504020204" pitchFamily="34" charset="0"/>
              <a:buChar char="–"/>
              <a:defRPr sz="16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6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defTabSz="274320">
              <a:lnSpc>
                <a:spcPts val="1100"/>
              </a:lnSpc>
            </a:pPr>
            <a:r>
              <a:rPr lang="en-US" sz="1200" b="1" dirty="0" err="1">
                <a:solidFill>
                  <a:srgbClr val="0000FF"/>
                </a:solidFill>
                <a:highlight>
                  <a:srgbClr val="FEFCF5"/>
                </a:highlight>
                <a:latin typeface="Courier New" panose="02070309020205020404" pitchFamily="49" charset="0"/>
              </a:rPr>
              <a:t>spl_autoload_register</a:t>
            </a:r>
            <a:r>
              <a:rPr lang="en-US" sz="1200" dirty="0">
                <a:solidFill>
                  <a:srgbClr val="8000FF"/>
                </a:solidFill>
                <a:highlight>
                  <a:srgbClr val="FEFCF5"/>
                </a:highlight>
                <a:latin typeface="Courier New" panose="02070309020205020404" pitchFamily="49" charset="0"/>
              </a:rPr>
              <a:t>(</a:t>
            </a:r>
            <a:r>
              <a:rPr lang="en-US" sz="1200" dirty="0">
                <a:solidFill>
                  <a:srgbClr val="808080"/>
                </a:solidFill>
                <a:highlight>
                  <a:srgbClr val="FEFCF5"/>
                </a:highlight>
                <a:latin typeface="Courier New" panose="02070309020205020404" pitchFamily="49" charset="0"/>
              </a:rPr>
              <a:t>'autoloader'</a:t>
            </a:r>
            <a:r>
              <a:rPr lang="en-US" sz="1200" dirty="0">
                <a:solidFill>
                  <a:srgbClr val="8000FF"/>
                </a:solidFill>
                <a:highlight>
                  <a:srgbClr val="FEFCF5"/>
                </a:highlight>
                <a:latin typeface="Courier New" panose="02070309020205020404" pitchFamily="49" charset="0"/>
              </a:rPr>
              <a:t>);</a:t>
            </a:r>
            <a:endParaRPr lang="en-US" sz="1200" dirty="0">
              <a:solidFill>
                <a:srgbClr val="000000"/>
              </a:solidFill>
              <a:highlight>
                <a:srgbClr val="FEFCF5"/>
              </a:highlight>
              <a:latin typeface="Courier New" panose="02070309020205020404" pitchFamily="49" charset="0"/>
            </a:endParaRPr>
          </a:p>
        </p:txBody>
      </p:sp>
      <p:sp>
        <p:nvSpPr>
          <p:cNvPr id="6" name="Content Placeholder 2"/>
          <p:cNvSpPr txBox="1">
            <a:spLocks/>
          </p:cNvSpPr>
          <p:nvPr/>
        </p:nvSpPr>
        <p:spPr>
          <a:xfrm>
            <a:off x="4724486" y="3365271"/>
            <a:ext cx="2743025" cy="742406"/>
          </a:xfrm>
          <a:prstGeom prst="rect">
            <a:avLst/>
          </a:prstGeom>
          <a:solidFill>
            <a:srgbClr val="FEFCF5"/>
          </a:solidFill>
        </p:spPr>
        <p:txBody>
          <a:bodyPr vert="horz" lIns="91440" tIns="45720" rIns="91440" bIns="45720" rtlCol="0">
            <a:noAutofit/>
          </a:bodyPr>
          <a:lstStyle>
            <a:lvl1pPr marL="0" indent="0" algn="l" defTabSz="914400" rtl="0" eaLnBrk="1" latinLnBrk="0" hangingPunct="1">
              <a:lnSpc>
                <a:spcPct val="112000"/>
              </a:lnSpc>
              <a:spcBef>
                <a:spcPts val="900"/>
              </a:spcBef>
              <a:buFont typeface="Arial" panose="020B0604020202020204" pitchFamily="34" charset="0"/>
              <a:buNone/>
              <a:defRPr sz="24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Open Sans" panose="020B0606030504020204" pitchFamily="34" charset="0"/>
              <a:buChar char="–"/>
              <a:defRPr sz="20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8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Open Sans" panose="020B0606030504020204" pitchFamily="34" charset="0"/>
              <a:buChar char="–"/>
              <a:defRPr sz="16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6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CA" sz="1400" dirty="0">
                <a:solidFill>
                  <a:srgbClr val="000080"/>
                </a:solidFill>
                <a:highlight>
                  <a:srgbClr val="FEFCF5"/>
                </a:highlight>
                <a:latin typeface="Courier New" panose="02070309020205020404" pitchFamily="49" charset="0"/>
              </a:rPr>
              <a:t>$obj1</a:t>
            </a:r>
            <a:r>
              <a:rPr lang="en-CA" sz="1400" dirty="0">
                <a:solidFill>
                  <a:srgbClr val="000000"/>
                </a:solidFill>
                <a:highlight>
                  <a:srgbClr val="FEFCF5"/>
                </a:highlight>
                <a:latin typeface="Courier New" panose="02070309020205020404" pitchFamily="49" charset="0"/>
              </a:rPr>
              <a:t> </a:t>
            </a:r>
            <a:r>
              <a:rPr lang="en-CA" sz="1400" dirty="0">
                <a:solidFill>
                  <a:srgbClr val="8000FF"/>
                </a:solidFill>
                <a:highlight>
                  <a:srgbClr val="FEFCF5"/>
                </a:highlight>
                <a:latin typeface="Courier New" panose="02070309020205020404" pitchFamily="49" charset="0"/>
              </a:rPr>
              <a:t>=</a:t>
            </a:r>
            <a:r>
              <a:rPr lang="en-CA" sz="1400" dirty="0">
                <a:solidFill>
                  <a:srgbClr val="000000"/>
                </a:solidFill>
                <a:highlight>
                  <a:srgbClr val="FEFCF5"/>
                </a:highlight>
                <a:latin typeface="Courier New" panose="02070309020205020404" pitchFamily="49" charset="0"/>
              </a:rPr>
              <a:t> </a:t>
            </a:r>
            <a:r>
              <a:rPr lang="en-CA" sz="1400" b="1" dirty="0">
                <a:solidFill>
                  <a:srgbClr val="0000FF"/>
                </a:solidFill>
                <a:highlight>
                  <a:srgbClr val="FEFCF5"/>
                </a:highlight>
                <a:latin typeface="Courier New" panose="02070309020205020404" pitchFamily="49" charset="0"/>
              </a:rPr>
              <a:t>new</a:t>
            </a:r>
            <a:r>
              <a:rPr lang="en-CA" sz="1400" dirty="0">
                <a:solidFill>
                  <a:srgbClr val="000000"/>
                </a:solidFill>
                <a:highlight>
                  <a:srgbClr val="FEFCF5"/>
                </a:highlight>
                <a:latin typeface="Courier New" panose="02070309020205020404" pitchFamily="49" charset="0"/>
              </a:rPr>
              <a:t> </a:t>
            </a:r>
            <a:r>
              <a:rPr lang="en-CA" sz="1400" dirty="0" err="1">
                <a:solidFill>
                  <a:srgbClr val="000000"/>
                </a:solidFill>
                <a:highlight>
                  <a:srgbClr val="FEFCF5"/>
                </a:highlight>
                <a:latin typeface="Courier New" panose="02070309020205020404" pitchFamily="49" charset="0"/>
              </a:rPr>
              <a:t>ClassA</a:t>
            </a:r>
            <a:r>
              <a:rPr lang="en-CA" sz="1400" dirty="0">
                <a:solidFill>
                  <a:srgbClr val="8000FF"/>
                </a:solidFill>
                <a:highlight>
                  <a:srgbClr val="FEFCF5"/>
                </a:highlight>
                <a:latin typeface="Courier New" panose="02070309020205020404" pitchFamily="49" charset="0"/>
              </a:rPr>
              <a:t>();</a:t>
            </a:r>
            <a:endParaRPr lang="en-CA" sz="1400" dirty="0">
              <a:solidFill>
                <a:srgbClr val="008000"/>
              </a:solidFill>
              <a:highlight>
                <a:srgbClr val="FEFCF5"/>
              </a:highlight>
              <a:latin typeface="Courier New" panose="02070309020205020404" pitchFamily="49" charset="0"/>
            </a:endParaRPr>
          </a:p>
          <a:p>
            <a:r>
              <a:rPr lang="en-CA" sz="1400" dirty="0">
                <a:solidFill>
                  <a:srgbClr val="000080"/>
                </a:solidFill>
                <a:highlight>
                  <a:srgbClr val="FEFCF5"/>
                </a:highlight>
                <a:latin typeface="Courier New" panose="02070309020205020404" pitchFamily="49" charset="0"/>
              </a:rPr>
              <a:t>$obj2</a:t>
            </a:r>
            <a:r>
              <a:rPr lang="en-CA" sz="1400" dirty="0">
                <a:solidFill>
                  <a:srgbClr val="000000"/>
                </a:solidFill>
                <a:highlight>
                  <a:srgbClr val="FEFCF5"/>
                </a:highlight>
                <a:latin typeface="Courier New" panose="02070309020205020404" pitchFamily="49" charset="0"/>
              </a:rPr>
              <a:t> </a:t>
            </a:r>
            <a:r>
              <a:rPr lang="en-CA" sz="1400" dirty="0">
                <a:solidFill>
                  <a:srgbClr val="8000FF"/>
                </a:solidFill>
                <a:highlight>
                  <a:srgbClr val="FEFCF5"/>
                </a:highlight>
                <a:latin typeface="Courier New" panose="02070309020205020404" pitchFamily="49" charset="0"/>
              </a:rPr>
              <a:t>=</a:t>
            </a:r>
            <a:r>
              <a:rPr lang="en-CA" sz="1400" dirty="0">
                <a:solidFill>
                  <a:srgbClr val="000000"/>
                </a:solidFill>
                <a:highlight>
                  <a:srgbClr val="FEFCF5"/>
                </a:highlight>
                <a:latin typeface="Courier New" panose="02070309020205020404" pitchFamily="49" charset="0"/>
              </a:rPr>
              <a:t> </a:t>
            </a:r>
            <a:r>
              <a:rPr lang="en-CA" sz="1400" b="1" dirty="0">
                <a:solidFill>
                  <a:srgbClr val="0000FF"/>
                </a:solidFill>
                <a:highlight>
                  <a:srgbClr val="FEFCF5"/>
                </a:highlight>
                <a:latin typeface="Courier New" panose="02070309020205020404" pitchFamily="49" charset="0"/>
              </a:rPr>
              <a:t>new</a:t>
            </a:r>
            <a:r>
              <a:rPr lang="en-CA" sz="1400" dirty="0">
                <a:solidFill>
                  <a:srgbClr val="000000"/>
                </a:solidFill>
                <a:highlight>
                  <a:srgbClr val="FEFCF5"/>
                </a:highlight>
                <a:latin typeface="Courier New" panose="02070309020205020404" pitchFamily="49" charset="0"/>
              </a:rPr>
              <a:t> </a:t>
            </a:r>
            <a:r>
              <a:rPr lang="en-CA" sz="1400" dirty="0" err="1">
                <a:solidFill>
                  <a:srgbClr val="000000"/>
                </a:solidFill>
                <a:highlight>
                  <a:srgbClr val="FEFCF5"/>
                </a:highlight>
                <a:latin typeface="Courier New" panose="02070309020205020404" pitchFamily="49" charset="0"/>
              </a:rPr>
              <a:t>ClassB</a:t>
            </a:r>
            <a:r>
              <a:rPr lang="en-CA" sz="1400" dirty="0">
                <a:solidFill>
                  <a:srgbClr val="8000FF"/>
                </a:solidFill>
                <a:highlight>
                  <a:srgbClr val="FEFCF5"/>
                </a:highlight>
                <a:latin typeface="Courier New" panose="02070309020205020404" pitchFamily="49" charset="0"/>
              </a:rPr>
              <a:t>();</a:t>
            </a:r>
            <a:endParaRPr lang="en-US" sz="1400" dirty="0">
              <a:solidFill>
                <a:srgbClr val="000000"/>
              </a:solidFill>
              <a:highlight>
                <a:srgbClr val="FEFCF5"/>
              </a:highlight>
              <a:latin typeface="Courier New" panose="02070309020205020404" pitchFamily="49" charset="0"/>
            </a:endParaRPr>
          </a:p>
        </p:txBody>
      </p:sp>
    </p:spTree>
    <p:extLst>
      <p:ext uri="{BB962C8B-B14F-4D97-AF65-F5344CB8AC3E}">
        <p14:creationId xmlns:p14="http://schemas.microsoft.com/office/powerpoint/2010/main" val="19296767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Autoloader Example</a:t>
            </a:r>
          </a:p>
        </p:txBody>
      </p:sp>
      <p:sp>
        <p:nvSpPr>
          <p:cNvPr id="3" name="Content Placeholder 2"/>
          <p:cNvSpPr>
            <a:spLocks noGrp="1"/>
          </p:cNvSpPr>
          <p:nvPr>
            <p:ph idx="1"/>
          </p:nvPr>
        </p:nvSpPr>
        <p:spPr/>
        <p:txBody>
          <a:bodyPr>
            <a:normAutofit/>
          </a:bodyPr>
          <a:lstStyle/>
          <a:p>
            <a:r>
              <a:rPr lang="en-CA" sz="1800" dirty="0">
                <a:solidFill>
                  <a:srgbClr val="FF0000"/>
                </a:solidFill>
                <a:highlight>
                  <a:srgbClr val="FDF8E3"/>
                </a:highlight>
              </a:rPr>
              <a:t>&lt;?php</a:t>
            </a:r>
            <a:endParaRPr lang="en-CA" sz="1800" dirty="0">
              <a:solidFill>
                <a:srgbClr val="000000"/>
              </a:solidFill>
              <a:highlight>
                <a:srgbClr val="FEFCF5"/>
              </a:highlight>
            </a:endParaRPr>
          </a:p>
          <a:p>
            <a:endParaRPr lang="en-CA" sz="1800" dirty="0">
              <a:solidFill>
                <a:srgbClr val="000000"/>
              </a:solidFill>
              <a:highlight>
                <a:srgbClr val="FEFCF5"/>
              </a:highlight>
            </a:endParaRPr>
          </a:p>
          <a:p>
            <a:r>
              <a:rPr lang="en-US" sz="1800" b="1" dirty="0" err="1">
                <a:solidFill>
                  <a:srgbClr val="0000FF"/>
                </a:solidFill>
                <a:highlight>
                  <a:srgbClr val="FEFCF5"/>
                </a:highlight>
              </a:rPr>
              <a:t>spl_autoload_register</a:t>
            </a:r>
            <a:r>
              <a:rPr lang="en-US" sz="1800" dirty="0">
                <a:solidFill>
                  <a:srgbClr val="8000FF"/>
                </a:solidFill>
                <a:highlight>
                  <a:srgbClr val="FEFCF5"/>
                </a:highlight>
              </a:rPr>
              <a:t>(</a:t>
            </a:r>
            <a:r>
              <a:rPr lang="en-US" sz="1800" b="1" dirty="0">
                <a:solidFill>
                  <a:srgbClr val="0000FF"/>
                </a:solidFill>
                <a:highlight>
                  <a:srgbClr val="FEFCF5"/>
                </a:highlight>
              </a:rPr>
              <a:t>function</a:t>
            </a:r>
            <a:r>
              <a:rPr lang="en-US" sz="1800" dirty="0">
                <a:solidFill>
                  <a:srgbClr val="000000"/>
                </a:solidFill>
                <a:highlight>
                  <a:srgbClr val="FEFCF5"/>
                </a:highlight>
              </a:rPr>
              <a:t> </a:t>
            </a:r>
            <a:r>
              <a:rPr lang="en-US" sz="1800" dirty="0">
                <a:solidFill>
                  <a:srgbClr val="8000FF"/>
                </a:solidFill>
                <a:highlight>
                  <a:srgbClr val="FEFCF5"/>
                </a:highlight>
              </a:rPr>
              <a:t>(</a:t>
            </a:r>
            <a:r>
              <a:rPr lang="en-US" sz="1800" dirty="0">
                <a:solidFill>
                  <a:srgbClr val="000080"/>
                </a:solidFill>
                <a:highlight>
                  <a:srgbClr val="FEFCF5"/>
                </a:highlight>
              </a:rPr>
              <a:t>$class</a:t>
            </a:r>
            <a:r>
              <a:rPr lang="en-US" sz="1800" dirty="0">
                <a:solidFill>
                  <a:srgbClr val="8000FF"/>
                </a:solidFill>
                <a:highlight>
                  <a:srgbClr val="FEFCF5"/>
                </a:highlight>
              </a:rPr>
              <a:t>)</a:t>
            </a:r>
            <a:r>
              <a:rPr lang="en-US" sz="1800" dirty="0">
                <a:solidFill>
                  <a:srgbClr val="000000"/>
                </a:solidFill>
                <a:highlight>
                  <a:srgbClr val="FEFCF5"/>
                </a:highlight>
              </a:rPr>
              <a:t> </a:t>
            </a:r>
            <a:r>
              <a:rPr lang="en-US" sz="1800" dirty="0">
                <a:solidFill>
                  <a:srgbClr val="8000FF"/>
                </a:solidFill>
                <a:highlight>
                  <a:srgbClr val="FEFCF5"/>
                </a:highlight>
              </a:rPr>
              <a:t>{</a:t>
            </a:r>
            <a:endParaRPr lang="en-US" sz="1800" dirty="0">
              <a:solidFill>
                <a:srgbClr val="000000"/>
              </a:solidFill>
              <a:highlight>
                <a:srgbClr val="FEFCF5"/>
              </a:highlight>
            </a:endParaRPr>
          </a:p>
          <a:p>
            <a:r>
              <a:rPr lang="en-CA" sz="1800" dirty="0">
                <a:solidFill>
                  <a:srgbClr val="000000"/>
                </a:solidFill>
                <a:highlight>
                  <a:srgbClr val="FEFCF5"/>
                </a:highlight>
              </a:rPr>
              <a:t>	</a:t>
            </a:r>
            <a:r>
              <a:rPr lang="en-CA" sz="1800" dirty="0">
                <a:solidFill>
                  <a:srgbClr val="000080"/>
                </a:solidFill>
                <a:highlight>
                  <a:srgbClr val="FEFCF5"/>
                </a:highlight>
              </a:rPr>
              <a:t>$</a:t>
            </a:r>
            <a:r>
              <a:rPr lang="en-CA" sz="1800" dirty="0" err="1">
                <a:solidFill>
                  <a:srgbClr val="000080"/>
                </a:solidFill>
                <a:highlight>
                  <a:srgbClr val="FEFCF5"/>
                </a:highlight>
              </a:rPr>
              <a:t>ext</a:t>
            </a:r>
            <a:r>
              <a:rPr lang="en-CA" sz="1800" dirty="0">
                <a:solidFill>
                  <a:srgbClr val="000000"/>
                </a:solidFill>
                <a:highlight>
                  <a:srgbClr val="FEFCF5"/>
                </a:highlight>
              </a:rPr>
              <a:t> </a:t>
            </a:r>
            <a:r>
              <a:rPr lang="en-CA" sz="1800" dirty="0">
                <a:solidFill>
                  <a:srgbClr val="8000FF"/>
                </a:solidFill>
                <a:highlight>
                  <a:srgbClr val="FEFCF5"/>
                </a:highlight>
              </a:rPr>
              <a:t>=</a:t>
            </a:r>
            <a:r>
              <a:rPr lang="en-CA" sz="1800" dirty="0">
                <a:solidFill>
                  <a:srgbClr val="000000"/>
                </a:solidFill>
                <a:highlight>
                  <a:srgbClr val="FEFCF5"/>
                </a:highlight>
              </a:rPr>
              <a:t> </a:t>
            </a:r>
            <a:r>
              <a:rPr lang="en-CA" sz="1800" dirty="0">
                <a:solidFill>
                  <a:srgbClr val="808080"/>
                </a:solidFill>
                <a:highlight>
                  <a:srgbClr val="FEFCF5"/>
                </a:highlight>
              </a:rPr>
              <a:t>'.php'</a:t>
            </a:r>
            <a:r>
              <a:rPr lang="en-CA" sz="1800" dirty="0">
                <a:solidFill>
                  <a:srgbClr val="8000FF"/>
                </a:solidFill>
                <a:highlight>
                  <a:srgbClr val="FEFCF5"/>
                </a:highlight>
              </a:rPr>
              <a:t>;</a:t>
            </a:r>
            <a:endParaRPr lang="en-CA" sz="1800" dirty="0">
              <a:solidFill>
                <a:srgbClr val="000000"/>
              </a:solidFill>
              <a:highlight>
                <a:srgbClr val="FEFCF5"/>
              </a:highlight>
            </a:endParaRPr>
          </a:p>
          <a:p>
            <a:r>
              <a:rPr lang="en-CA" sz="1800" dirty="0">
                <a:solidFill>
                  <a:srgbClr val="000000"/>
                </a:solidFill>
                <a:highlight>
                  <a:srgbClr val="FEFCF5"/>
                </a:highlight>
              </a:rPr>
              <a:t>	</a:t>
            </a:r>
            <a:r>
              <a:rPr lang="en-CA" sz="1800" dirty="0">
                <a:solidFill>
                  <a:srgbClr val="000080"/>
                </a:solidFill>
                <a:highlight>
                  <a:srgbClr val="FEFCF5"/>
                </a:highlight>
              </a:rPr>
              <a:t>$file</a:t>
            </a:r>
            <a:r>
              <a:rPr lang="en-CA" sz="1800" dirty="0">
                <a:solidFill>
                  <a:srgbClr val="000000"/>
                </a:solidFill>
                <a:highlight>
                  <a:srgbClr val="FEFCF5"/>
                </a:highlight>
              </a:rPr>
              <a:t> </a:t>
            </a:r>
            <a:r>
              <a:rPr lang="en-CA" sz="1800" dirty="0">
                <a:solidFill>
                  <a:srgbClr val="8000FF"/>
                </a:solidFill>
                <a:highlight>
                  <a:srgbClr val="FEFCF5"/>
                </a:highlight>
              </a:rPr>
              <a:t>=</a:t>
            </a:r>
            <a:r>
              <a:rPr lang="en-CA" sz="1800" dirty="0">
                <a:solidFill>
                  <a:srgbClr val="000000"/>
                </a:solidFill>
                <a:highlight>
                  <a:srgbClr val="FEFCF5"/>
                </a:highlight>
              </a:rPr>
              <a:t> </a:t>
            </a:r>
            <a:r>
              <a:rPr lang="en-CA" sz="1800" dirty="0">
                <a:solidFill>
                  <a:srgbClr val="808080"/>
                </a:solidFill>
                <a:highlight>
                  <a:srgbClr val="FEFCF5"/>
                </a:highlight>
              </a:rPr>
              <a:t>'classes/'</a:t>
            </a:r>
            <a:r>
              <a:rPr lang="en-CA" sz="1800" dirty="0">
                <a:solidFill>
                  <a:srgbClr val="000000"/>
                </a:solidFill>
                <a:highlight>
                  <a:srgbClr val="FEFCF5"/>
                </a:highlight>
              </a:rPr>
              <a:t> </a:t>
            </a:r>
            <a:r>
              <a:rPr lang="en-CA" sz="1800" dirty="0">
                <a:solidFill>
                  <a:srgbClr val="8000FF"/>
                </a:solidFill>
                <a:highlight>
                  <a:srgbClr val="FEFCF5"/>
                </a:highlight>
              </a:rPr>
              <a:t>.</a:t>
            </a:r>
            <a:r>
              <a:rPr lang="en-CA" sz="1800" dirty="0">
                <a:solidFill>
                  <a:srgbClr val="000000"/>
                </a:solidFill>
                <a:highlight>
                  <a:srgbClr val="FEFCF5"/>
                </a:highlight>
              </a:rPr>
              <a:t> </a:t>
            </a:r>
            <a:r>
              <a:rPr lang="en-CA" sz="1800" dirty="0">
                <a:solidFill>
                  <a:srgbClr val="000080"/>
                </a:solidFill>
                <a:highlight>
                  <a:srgbClr val="FEFCF5"/>
                </a:highlight>
              </a:rPr>
              <a:t>$class</a:t>
            </a:r>
            <a:r>
              <a:rPr lang="en-CA" sz="1800" dirty="0">
                <a:solidFill>
                  <a:srgbClr val="000000"/>
                </a:solidFill>
                <a:highlight>
                  <a:srgbClr val="FEFCF5"/>
                </a:highlight>
              </a:rPr>
              <a:t> </a:t>
            </a:r>
            <a:r>
              <a:rPr lang="en-CA" sz="1800" dirty="0">
                <a:solidFill>
                  <a:srgbClr val="8000FF"/>
                </a:solidFill>
                <a:highlight>
                  <a:srgbClr val="FEFCF5"/>
                </a:highlight>
              </a:rPr>
              <a:t>.</a:t>
            </a:r>
            <a:r>
              <a:rPr lang="en-CA" sz="1800" dirty="0">
                <a:solidFill>
                  <a:srgbClr val="000000"/>
                </a:solidFill>
                <a:highlight>
                  <a:srgbClr val="FEFCF5"/>
                </a:highlight>
              </a:rPr>
              <a:t> </a:t>
            </a:r>
            <a:r>
              <a:rPr lang="en-CA" sz="1800" dirty="0">
                <a:solidFill>
                  <a:srgbClr val="000080"/>
                </a:solidFill>
                <a:highlight>
                  <a:srgbClr val="FEFCF5"/>
                </a:highlight>
              </a:rPr>
              <a:t>$</a:t>
            </a:r>
            <a:r>
              <a:rPr lang="en-CA" sz="1800" dirty="0" err="1">
                <a:solidFill>
                  <a:srgbClr val="000080"/>
                </a:solidFill>
                <a:highlight>
                  <a:srgbClr val="FEFCF5"/>
                </a:highlight>
              </a:rPr>
              <a:t>ext</a:t>
            </a:r>
            <a:r>
              <a:rPr lang="en-CA" sz="1800" dirty="0">
                <a:solidFill>
                  <a:srgbClr val="8000FF"/>
                </a:solidFill>
                <a:highlight>
                  <a:srgbClr val="FEFCF5"/>
                </a:highlight>
              </a:rPr>
              <a:t>;</a:t>
            </a:r>
            <a:endParaRPr lang="en-CA" sz="1800" dirty="0">
              <a:solidFill>
                <a:srgbClr val="000000"/>
              </a:solidFill>
              <a:highlight>
                <a:srgbClr val="FEFCF5"/>
              </a:highlight>
            </a:endParaRPr>
          </a:p>
          <a:p>
            <a:r>
              <a:rPr lang="en-US" sz="1800" dirty="0">
                <a:solidFill>
                  <a:srgbClr val="000000"/>
                </a:solidFill>
                <a:highlight>
                  <a:srgbClr val="FEFCF5"/>
                </a:highlight>
              </a:rPr>
              <a:t>    </a:t>
            </a:r>
            <a:r>
              <a:rPr lang="en-US" sz="1800" b="1" dirty="0">
                <a:solidFill>
                  <a:srgbClr val="0000FF"/>
                </a:solidFill>
                <a:highlight>
                  <a:srgbClr val="FEFCF5"/>
                </a:highlight>
              </a:rPr>
              <a:t>echo</a:t>
            </a:r>
            <a:r>
              <a:rPr lang="en-US" sz="1800" dirty="0">
                <a:solidFill>
                  <a:srgbClr val="000000"/>
                </a:solidFill>
                <a:highlight>
                  <a:srgbClr val="FEFCF5"/>
                </a:highlight>
              </a:rPr>
              <a:t> </a:t>
            </a:r>
            <a:r>
              <a:rPr lang="en-US" sz="1800" dirty="0">
                <a:solidFill>
                  <a:srgbClr val="808080"/>
                </a:solidFill>
                <a:highlight>
                  <a:srgbClr val="FEFCF5"/>
                </a:highlight>
              </a:rPr>
              <a:t>"Autoloading class </a:t>
            </a:r>
            <a:r>
              <a:rPr lang="en-US" sz="1800" b="1" dirty="0">
                <a:solidFill>
                  <a:srgbClr val="808080"/>
                </a:solidFill>
                <a:highlight>
                  <a:srgbClr val="FEFCF5"/>
                </a:highlight>
              </a:rPr>
              <a:t>$file</a:t>
            </a:r>
            <a:r>
              <a:rPr lang="en-US" sz="1800" dirty="0">
                <a:solidFill>
                  <a:srgbClr val="808080"/>
                </a:solidFill>
                <a:highlight>
                  <a:srgbClr val="FEFCF5"/>
                </a:highlight>
              </a:rPr>
              <a:t> &lt;</a:t>
            </a:r>
            <a:r>
              <a:rPr lang="en-US" sz="1800" dirty="0" err="1">
                <a:solidFill>
                  <a:srgbClr val="808080"/>
                </a:solidFill>
                <a:highlight>
                  <a:srgbClr val="FEFCF5"/>
                </a:highlight>
              </a:rPr>
              <a:t>br</a:t>
            </a:r>
            <a:r>
              <a:rPr lang="en-US" sz="1800" dirty="0">
                <a:solidFill>
                  <a:srgbClr val="808080"/>
                </a:solidFill>
                <a:highlight>
                  <a:srgbClr val="FEFCF5"/>
                </a:highlight>
              </a:rPr>
              <a:t>&gt;"</a:t>
            </a:r>
            <a:r>
              <a:rPr lang="en-US" sz="1800" dirty="0">
                <a:solidFill>
                  <a:srgbClr val="8000FF"/>
                </a:solidFill>
                <a:highlight>
                  <a:srgbClr val="FEFCF5"/>
                </a:highlight>
              </a:rPr>
              <a:t>;</a:t>
            </a:r>
            <a:endParaRPr lang="en-US" sz="1800" dirty="0">
              <a:solidFill>
                <a:srgbClr val="000000"/>
              </a:solidFill>
              <a:highlight>
                <a:srgbClr val="FEFCF5"/>
              </a:highlight>
            </a:endParaRPr>
          </a:p>
          <a:p>
            <a:r>
              <a:rPr lang="en-CA" sz="1800" dirty="0">
                <a:solidFill>
                  <a:srgbClr val="000000"/>
                </a:solidFill>
                <a:highlight>
                  <a:srgbClr val="FEFCF5"/>
                </a:highlight>
              </a:rPr>
              <a:t>    </a:t>
            </a:r>
            <a:r>
              <a:rPr lang="en-CA" sz="1800" b="1" dirty="0">
                <a:solidFill>
                  <a:srgbClr val="0000FF"/>
                </a:solidFill>
                <a:highlight>
                  <a:srgbClr val="FEFCF5"/>
                </a:highlight>
              </a:rPr>
              <a:t>if</a:t>
            </a:r>
            <a:r>
              <a:rPr lang="en-CA" sz="1800" dirty="0">
                <a:solidFill>
                  <a:srgbClr val="000000"/>
                </a:solidFill>
                <a:highlight>
                  <a:srgbClr val="FEFCF5"/>
                </a:highlight>
              </a:rPr>
              <a:t> </a:t>
            </a:r>
            <a:r>
              <a:rPr lang="en-CA" sz="1800" dirty="0">
                <a:solidFill>
                  <a:srgbClr val="8000FF"/>
                </a:solidFill>
                <a:highlight>
                  <a:srgbClr val="FEFCF5"/>
                </a:highlight>
              </a:rPr>
              <a:t>(</a:t>
            </a:r>
            <a:r>
              <a:rPr lang="en-CA" sz="1800" b="1" dirty="0" err="1">
                <a:solidFill>
                  <a:srgbClr val="0000FF"/>
                </a:solidFill>
                <a:highlight>
                  <a:srgbClr val="FEFCF5"/>
                </a:highlight>
              </a:rPr>
              <a:t>is_readable</a:t>
            </a:r>
            <a:r>
              <a:rPr lang="en-CA" sz="1800" dirty="0">
                <a:solidFill>
                  <a:srgbClr val="8000FF"/>
                </a:solidFill>
                <a:highlight>
                  <a:srgbClr val="FEFCF5"/>
                </a:highlight>
              </a:rPr>
              <a:t>(</a:t>
            </a:r>
            <a:r>
              <a:rPr lang="en-CA" sz="1800" dirty="0">
                <a:solidFill>
                  <a:srgbClr val="000080"/>
                </a:solidFill>
                <a:highlight>
                  <a:srgbClr val="FEFCF5"/>
                </a:highlight>
              </a:rPr>
              <a:t>$file</a:t>
            </a:r>
            <a:r>
              <a:rPr lang="en-CA" sz="1800" dirty="0">
                <a:solidFill>
                  <a:srgbClr val="8000FF"/>
                </a:solidFill>
                <a:highlight>
                  <a:srgbClr val="FEFCF5"/>
                </a:highlight>
              </a:rPr>
              <a:t>))</a:t>
            </a:r>
            <a:r>
              <a:rPr lang="en-CA" sz="1800" dirty="0">
                <a:solidFill>
                  <a:srgbClr val="000000"/>
                </a:solidFill>
                <a:highlight>
                  <a:srgbClr val="FEFCF5"/>
                </a:highlight>
              </a:rPr>
              <a:t> </a:t>
            </a:r>
            <a:r>
              <a:rPr lang="en-CA" sz="1800" dirty="0">
                <a:solidFill>
                  <a:srgbClr val="8000FF"/>
                </a:solidFill>
                <a:highlight>
                  <a:srgbClr val="FEFCF5"/>
                </a:highlight>
              </a:rPr>
              <a:t>{</a:t>
            </a:r>
            <a:endParaRPr lang="en-CA" sz="1800" dirty="0">
              <a:solidFill>
                <a:srgbClr val="000000"/>
              </a:solidFill>
              <a:highlight>
                <a:srgbClr val="FEFCF5"/>
              </a:highlight>
            </a:endParaRPr>
          </a:p>
          <a:p>
            <a:r>
              <a:rPr lang="en-CA" sz="1800" dirty="0">
                <a:solidFill>
                  <a:srgbClr val="000000"/>
                </a:solidFill>
                <a:highlight>
                  <a:srgbClr val="FEFCF5"/>
                </a:highlight>
              </a:rPr>
              <a:t>        </a:t>
            </a:r>
            <a:r>
              <a:rPr lang="en-CA" sz="1800" b="1" dirty="0" err="1">
                <a:solidFill>
                  <a:srgbClr val="0000FF"/>
                </a:solidFill>
                <a:highlight>
                  <a:srgbClr val="FEFCF5"/>
                </a:highlight>
              </a:rPr>
              <a:t>require_once</a:t>
            </a:r>
            <a:r>
              <a:rPr lang="en-CA" sz="1800" dirty="0">
                <a:solidFill>
                  <a:srgbClr val="8000FF"/>
                </a:solidFill>
                <a:highlight>
                  <a:srgbClr val="FEFCF5"/>
                </a:highlight>
              </a:rPr>
              <a:t>(</a:t>
            </a:r>
            <a:r>
              <a:rPr lang="en-CA" sz="1800" dirty="0">
                <a:solidFill>
                  <a:srgbClr val="000080"/>
                </a:solidFill>
                <a:highlight>
                  <a:srgbClr val="FEFCF5"/>
                </a:highlight>
              </a:rPr>
              <a:t>$file</a:t>
            </a:r>
            <a:r>
              <a:rPr lang="en-CA" sz="1800" dirty="0">
                <a:solidFill>
                  <a:srgbClr val="8000FF"/>
                </a:solidFill>
                <a:highlight>
                  <a:srgbClr val="FEFCF5"/>
                </a:highlight>
              </a:rPr>
              <a:t>);</a:t>
            </a:r>
            <a:endParaRPr lang="en-CA" sz="1800" dirty="0">
              <a:solidFill>
                <a:srgbClr val="000000"/>
              </a:solidFill>
              <a:highlight>
                <a:srgbClr val="FEFCF5"/>
              </a:highlight>
            </a:endParaRPr>
          </a:p>
          <a:p>
            <a:r>
              <a:rPr lang="en-CA" sz="1800" dirty="0">
                <a:solidFill>
                  <a:srgbClr val="000000"/>
                </a:solidFill>
                <a:highlight>
                  <a:srgbClr val="FEFCF5"/>
                </a:highlight>
              </a:rPr>
              <a:t>    </a:t>
            </a:r>
            <a:r>
              <a:rPr lang="en-CA" sz="1800" dirty="0">
                <a:solidFill>
                  <a:srgbClr val="8000FF"/>
                </a:solidFill>
                <a:highlight>
                  <a:srgbClr val="FEFCF5"/>
                </a:highlight>
              </a:rPr>
              <a:t>}</a:t>
            </a:r>
            <a:endParaRPr lang="en-CA" sz="1800" dirty="0">
              <a:solidFill>
                <a:srgbClr val="000000"/>
              </a:solidFill>
              <a:highlight>
                <a:srgbClr val="FEFCF5"/>
              </a:highlight>
            </a:endParaRPr>
          </a:p>
          <a:p>
            <a:r>
              <a:rPr lang="en-CA" sz="1800" dirty="0">
                <a:solidFill>
                  <a:srgbClr val="8000FF"/>
                </a:solidFill>
                <a:highlight>
                  <a:srgbClr val="FEFCF5"/>
                </a:highlight>
              </a:rPr>
              <a:t>});</a:t>
            </a:r>
            <a:endParaRPr lang="en-CA" sz="1800" dirty="0">
              <a:solidFill>
                <a:srgbClr val="000000"/>
              </a:solidFill>
              <a:highlight>
                <a:srgbClr val="FEFCF5"/>
              </a:highlight>
            </a:endParaRPr>
          </a:p>
          <a:p>
            <a:endParaRPr lang="en-CA" sz="1800" dirty="0">
              <a:solidFill>
                <a:srgbClr val="000000"/>
              </a:solidFill>
              <a:highlight>
                <a:srgbClr val="FEFCF5"/>
              </a:highlight>
            </a:endParaRPr>
          </a:p>
          <a:p>
            <a:r>
              <a:rPr lang="en-CA" sz="1800" dirty="0">
                <a:solidFill>
                  <a:srgbClr val="000080"/>
                </a:solidFill>
                <a:highlight>
                  <a:srgbClr val="FEFCF5"/>
                </a:highlight>
              </a:rPr>
              <a:t>$obj1</a:t>
            </a:r>
            <a:r>
              <a:rPr lang="en-CA" sz="1800" dirty="0">
                <a:solidFill>
                  <a:srgbClr val="000000"/>
                </a:solidFill>
                <a:highlight>
                  <a:srgbClr val="FEFCF5"/>
                </a:highlight>
              </a:rPr>
              <a:t> </a:t>
            </a:r>
            <a:r>
              <a:rPr lang="en-CA" sz="1800" dirty="0">
                <a:solidFill>
                  <a:srgbClr val="8000FF"/>
                </a:solidFill>
                <a:highlight>
                  <a:srgbClr val="FEFCF5"/>
                </a:highlight>
              </a:rPr>
              <a:t>=</a:t>
            </a:r>
            <a:r>
              <a:rPr lang="en-CA" sz="1800" dirty="0">
                <a:solidFill>
                  <a:srgbClr val="000000"/>
                </a:solidFill>
                <a:highlight>
                  <a:srgbClr val="FEFCF5"/>
                </a:highlight>
              </a:rPr>
              <a:t> </a:t>
            </a:r>
            <a:r>
              <a:rPr lang="en-CA" sz="1800" b="1" dirty="0">
                <a:solidFill>
                  <a:srgbClr val="0000FF"/>
                </a:solidFill>
                <a:highlight>
                  <a:srgbClr val="FEFCF5"/>
                </a:highlight>
              </a:rPr>
              <a:t>new</a:t>
            </a:r>
            <a:r>
              <a:rPr lang="en-CA" sz="1800" dirty="0">
                <a:solidFill>
                  <a:srgbClr val="000000"/>
                </a:solidFill>
                <a:highlight>
                  <a:srgbClr val="FEFCF5"/>
                </a:highlight>
              </a:rPr>
              <a:t> </a:t>
            </a:r>
            <a:r>
              <a:rPr lang="en-CA" sz="1800" dirty="0" err="1">
                <a:solidFill>
                  <a:srgbClr val="000000"/>
                </a:solidFill>
                <a:highlight>
                  <a:srgbClr val="FEFCF5"/>
                </a:highlight>
              </a:rPr>
              <a:t>ClassA</a:t>
            </a:r>
            <a:r>
              <a:rPr lang="en-CA" sz="1800" dirty="0">
                <a:solidFill>
                  <a:srgbClr val="8000FF"/>
                </a:solidFill>
                <a:highlight>
                  <a:srgbClr val="FEFCF5"/>
                </a:highlight>
              </a:rPr>
              <a:t>();</a:t>
            </a:r>
            <a:endParaRPr lang="en-CA" sz="1800" dirty="0">
              <a:solidFill>
                <a:srgbClr val="000000"/>
              </a:solidFill>
              <a:highlight>
                <a:srgbClr val="FEFCF5"/>
              </a:highlight>
            </a:endParaRPr>
          </a:p>
          <a:p>
            <a:endParaRPr lang="en-CA" sz="1800" dirty="0">
              <a:solidFill>
                <a:srgbClr val="000000"/>
              </a:solidFill>
              <a:highlight>
                <a:srgbClr val="FEFCF5"/>
              </a:highlight>
            </a:endParaRPr>
          </a:p>
          <a:p>
            <a:r>
              <a:rPr lang="en-CA" sz="1800" dirty="0">
                <a:solidFill>
                  <a:srgbClr val="000080"/>
                </a:solidFill>
                <a:highlight>
                  <a:srgbClr val="FEFCF5"/>
                </a:highlight>
              </a:rPr>
              <a:t>$obj2</a:t>
            </a:r>
            <a:r>
              <a:rPr lang="en-CA" sz="1800" dirty="0">
                <a:solidFill>
                  <a:srgbClr val="000000"/>
                </a:solidFill>
                <a:highlight>
                  <a:srgbClr val="FEFCF5"/>
                </a:highlight>
              </a:rPr>
              <a:t> </a:t>
            </a:r>
            <a:r>
              <a:rPr lang="en-CA" sz="1800" dirty="0">
                <a:solidFill>
                  <a:srgbClr val="8000FF"/>
                </a:solidFill>
                <a:highlight>
                  <a:srgbClr val="FEFCF5"/>
                </a:highlight>
              </a:rPr>
              <a:t>=</a:t>
            </a:r>
            <a:r>
              <a:rPr lang="en-CA" sz="1800" dirty="0">
                <a:solidFill>
                  <a:srgbClr val="000000"/>
                </a:solidFill>
                <a:highlight>
                  <a:srgbClr val="FEFCF5"/>
                </a:highlight>
              </a:rPr>
              <a:t> </a:t>
            </a:r>
            <a:r>
              <a:rPr lang="en-CA" sz="1800" b="1" dirty="0">
                <a:solidFill>
                  <a:srgbClr val="0000FF"/>
                </a:solidFill>
                <a:highlight>
                  <a:srgbClr val="FEFCF5"/>
                </a:highlight>
              </a:rPr>
              <a:t>new</a:t>
            </a:r>
            <a:r>
              <a:rPr lang="en-CA" sz="1800" dirty="0">
                <a:solidFill>
                  <a:srgbClr val="000000"/>
                </a:solidFill>
                <a:highlight>
                  <a:srgbClr val="FEFCF5"/>
                </a:highlight>
              </a:rPr>
              <a:t> </a:t>
            </a:r>
            <a:r>
              <a:rPr lang="en-CA" sz="1800" dirty="0" err="1">
                <a:solidFill>
                  <a:srgbClr val="000000"/>
                </a:solidFill>
                <a:highlight>
                  <a:srgbClr val="FEFCF5"/>
                </a:highlight>
              </a:rPr>
              <a:t>ClassB</a:t>
            </a:r>
            <a:r>
              <a:rPr lang="en-CA" sz="1800" dirty="0">
                <a:solidFill>
                  <a:srgbClr val="8000FF"/>
                </a:solidFill>
                <a:highlight>
                  <a:srgbClr val="FEFCF5"/>
                </a:highlight>
              </a:rPr>
              <a:t>();</a:t>
            </a:r>
            <a:endParaRPr lang="en-CA" sz="1800" dirty="0">
              <a:solidFill>
                <a:srgbClr val="000000"/>
              </a:solidFill>
              <a:highlight>
                <a:srgbClr val="FEFCF5"/>
              </a:highlight>
            </a:endParaRPr>
          </a:p>
          <a:p>
            <a:endParaRPr lang="en-CA" sz="1800" dirty="0">
              <a:solidFill>
                <a:srgbClr val="000000"/>
              </a:solidFill>
              <a:highlight>
                <a:srgbClr val="FEFCF5"/>
              </a:highlight>
            </a:endParaRPr>
          </a:p>
        </p:txBody>
      </p:sp>
      <p:sp>
        <p:nvSpPr>
          <p:cNvPr id="4" name="Slide Number Placeholder 3"/>
          <p:cNvSpPr>
            <a:spLocks noGrp="1"/>
          </p:cNvSpPr>
          <p:nvPr>
            <p:ph type="sldNum" sz="quarter" idx="12"/>
          </p:nvPr>
        </p:nvSpPr>
        <p:spPr/>
        <p:txBody>
          <a:bodyPr/>
          <a:lstStyle/>
          <a:p>
            <a:fld id="{57BFFEA6-FD0A-418C-BE47-3DCCF1ED53BD}" type="slidenum">
              <a:rPr lang="en-US" smtClean="0"/>
              <a:t>41</a:t>
            </a:fld>
            <a:endParaRPr lang="en-US" dirty="0"/>
          </a:p>
        </p:txBody>
      </p:sp>
      <p:sp>
        <p:nvSpPr>
          <p:cNvPr id="6" name="TextBox 5"/>
          <p:cNvSpPr txBox="1"/>
          <p:nvPr/>
        </p:nvSpPr>
        <p:spPr>
          <a:xfrm>
            <a:off x="7904924" y="3467334"/>
            <a:ext cx="1011815" cy="369332"/>
          </a:xfrm>
          <a:prstGeom prst="rect">
            <a:avLst/>
          </a:prstGeom>
          <a:noFill/>
        </p:spPr>
        <p:txBody>
          <a:bodyPr wrap="none" rtlCol="0">
            <a:spAutoFit/>
          </a:bodyPr>
          <a:lstStyle/>
          <a:p>
            <a:r>
              <a:rPr lang="en-US" dirty="0">
                <a:solidFill>
                  <a:srgbClr val="FF0000"/>
                </a:solidFill>
              </a:rPr>
              <a:t>Output:</a:t>
            </a:r>
          </a:p>
        </p:txBody>
      </p:sp>
      <p:pic>
        <p:nvPicPr>
          <p:cNvPr id="9" name="Picture 8">
            <a:extLst>
              <a:ext uri="{FF2B5EF4-FFF2-40B4-BE49-F238E27FC236}">
                <a16:creationId xmlns:a16="http://schemas.microsoft.com/office/drawing/2014/main" id="{06E7FBCD-E489-4CDC-8227-41CF833A7058}"/>
              </a:ext>
            </a:extLst>
          </p:cNvPr>
          <p:cNvPicPr>
            <a:picLocks noChangeAspect="1"/>
          </p:cNvPicPr>
          <p:nvPr/>
        </p:nvPicPr>
        <p:blipFill>
          <a:blip r:embed="rId2"/>
          <a:stretch>
            <a:fillRect/>
          </a:stretch>
        </p:blipFill>
        <p:spPr>
          <a:xfrm>
            <a:off x="6295986" y="3836666"/>
            <a:ext cx="4229690" cy="800212"/>
          </a:xfrm>
          <a:prstGeom prst="rect">
            <a:avLst/>
          </a:prstGeom>
          <a:ln>
            <a:solidFill>
              <a:schemeClr val="tx1"/>
            </a:solidFill>
          </a:ln>
        </p:spPr>
      </p:pic>
    </p:spTree>
    <p:extLst>
      <p:ext uri="{BB962C8B-B14F-4D97-AF65-F5344CB8AC3E}">
        <p14:creationId xmlns:p14="http://schemas.microsoft.com/office/powerpoint/2010/main" val="29813926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Autoloading</a:t>
            </a:r>
            <a:r>
              <a:rPr lang="en-US" dirty="0"/>
              <a:t> Classes</a:t>
            </a:r>
          </a:p>
        </p:txBody>
      </p:sp>
      <p:sp>
        <p:nvSpPr>
          <p:cNvPr id="3" name="Content Placeholder 2"/>
          <p:cNvSpPr>
            <a:spLocks noGrp="1"/>
          </p:cNvSpPr>
          <p:nvPr>
            <p:ph idx="1"/>
          </p:nvPr>
        </p:nvSpPr>
        <p:spPr>
          <a:xfrm>
            <a:off x="762000" y="1387928"/>
            <a:ext cx="10667998" cy="4697093"/>
          </a:xfrm>
        </p:spPr>
        <p:txBody>
          <a:bodyPr>
            <a:normAutofit/>
          </a:bodyPr>
          <a:lstStyle/>
          <a:p>
            <a:r>
              <a:rPr lang="en-US" dirty="0"/>
              <a:t>By using the autoloader, instead of automatically loading every class file, only required classes will be loaded (saving memory/time).</a:t>
            </a:r>
          </a:p>
          <a:p>
            <a:endParaRPr lang="en-US" b="1" dirty="0"/>
          </a:p>
          <a:p>
            <a:r>
              <a:rPr lang="en-US" b="1" dirty="0">
                <a:solidFill>
                  <a:srgbClr val="FF0000"/>
                </a:solidFill>
              </a:rPr>
              <a:t>Important Note:</a:t>
            </a:r>
            <a:r>
              <a:rPr lang="en-US" b="1" dirty="0"/>
              <a:t> </a:t>
            </a:r>
            <a:r>
              <a:rPr lang="en-US" dirty="0"/>
              <a:t>Although class names in PHP are case-insensitive, some operating systems use case-sensitive file structures. Ex. If your class is called </a:t>
            </a:r>
            <a:r>
              <a:rPr lang="en-US" dirty="0" err="1"/>
              <a:t>MyClass</a:t>
            </a:r>
            <a:r>
              <a:rPr lang="en-US" dirty="0"/>
              <a:t>, you should consider naming the file </a:t>
            </a:r>
            <a:r>
              <a:rPr lang="en-US" dirty="0" err="1"/>
              <a:t>MyClass.php</a:t>
            </a:r>
            <a:r>
              <a:rPr lang="en-US" dirty="0"/>
              <a:t> and creating objects using:</a:t>
            </a:r>
          </a:p>
        </p:txBody>
      </p:sp>
      <p:sp>
        <p:nvSpPr>
          <p:cNvPr id="4" name="Slide Number Placeholder 3"/>
          <p:cNvSpPr>
            <a:spLocks noGrp="1"/>
          </p:cNvSpPr>
          <p:nvPr>
            <p:ph type="sldNum" sz="quarter" idx="12"/>
          </p:nvPr>
        </p:nvSpPr>
        <p:spPr/>
        <p:txBody>
          <a:bodyPr/>
          <a:lstStyle/>
          <a:p>
            <a:fld id="{57BFFEA6-FD0A-418C-BE47-3DCCF1ED53BD}" type="slidenum">
              <a:rPr lang="en-US" smtClean="0"/>
              <a:pPr/>
              <a:t>42</a:t>
            </a:fld>
            <a:endParaRPr lang="en-US" dirty="0"/>
          </a:p>
        </p:txBody>
      </p:sp>
      <p:sp>
        <p:nvSpPr>
          <p:cNvPr id="6" name="Content Placeholder 2"/>
          <p:cNvSpPr txBox="1">
            <a:spLocks/>
          </p:cNvSpPr>
          <p:nvPr/>
        </p:nvSpPr>
        <p:spPr>
          <a:xfrm>
            <a:off x="4443568" y="4906396"/>
            <a:ext cx="3304862" cy="563676"/>
          </a:xfrm>
          <a:prstGeom prst="rect">
            <a:avLst/>
          </a:prstGeom>
          <a:solidFill>
            <a:srgbClr val="FEFCF5"/>
          </a:solidFill>
        </p:spPr>
        <p:txBody>
          <a:bodyPr vert="horz" lIns="91440" tIns="45720" rIns="91440" bIns="45720" rtlCol="0">
            <a:noAutofit/>
          </a:bodyPr>
          <a:lstStyle>
            <a:lvl1pPr marL="0" indent="0" algn="l" defTabSz="914400" rtl="0" eaLnBrk="1" latinLnBrk="0" hangingPunct="1">
              <a:lnSpc>
                <a:spcPct val="112000"/>
              </a:lnSpc>
              <a:spcBef>
                <a:spcPts val="900"/>
              </a:spcBef>
              <a:buFont typeface="Arial" panose="020B0604020202020204" pitchFamily="34" charset="0"/>
              <a:buNone/>
              <a:defRPr sz="24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Open Sans" panose="020B0606030504020204" pitchFamily="34" charset="0"/>
              <a:buChar char="–"/>
              <a:defRPr sz="20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8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Open Sans" panose="020B0606030504020204" pitchFamily="34" charset="0"/>
              <a:buChar char="–"/>
              <a:defRPr sz="16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6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a:lnSpc>
                <a:spcPts val="1300"/>
              </a:lnSpc>
            </a:pPr>
            <a:r>
              <a:rPr lang="en-US" sz="1800" dirty="0">
                <a:solidFill>
                  <a:srgbClr val="000080"/>
                </a:solidFill>
                <a:highlight>
                  <a:srgbClr val="FEFCF5"/>
                </a:highlight>
                <a:latin typeface="Courier New" panose="02070309020205020404" pitchFamily="49" charset="0"/>
              </a:rPr>
              <a:t>$</a:t>
            </a:r>
            <a:r>
              <a:rPr lang="en-US" sz="1800" dirty="0" err="1">
                <a:solidFill>
                  <a:srgbClr val="000080"/>
                </a:solidFill>
                <a:highlight>
                  <a:srgbClr val="FEFCF5"/>
                </a:highlight>
                <a:latin typeface="Courier New" panose="02070309020205020404" pitchFamily="49" charset="0"/>
              </a:rPr>
              <a:t>obj</a:t>
            </a:r>
            <a:r>
              <a:rPr lang="en-US" sz="1800" dirty="0">
                <a:solidFill>
                  <a:srgbClr val="000000"/>
                </a:solidFill>
                <a:highlight>
                  <a:srgbClr val="FEFCF5"/>
                </a:highlight>
                <a:latin typeface="Courier New" panose="02070309020205020404" pitchFamily="49" charset="0"/>
              </a:rPr>
              <a:t> </a:t>
            </a:r>
            <a:r>
              <a:rPr lang="en-US" sz="1800" dirty="0">
                <a:solidFill>
                  <a:srgbClr val="8000FF"/>
                </a:solidFill>
                <a:highlight>
                  <a:srgbClr val="FEFCF5"/>
                </a:highlight>
                <a:latin typeface="Courier New" panose="02070309020205020404" pitchFamily="49" charset="0"/>
              </a:rPr>
              <a:t>=</a:t>
            </a:r>
            <a:r>
              <a:rPr lang="en-US" sz="1800" dirty="0">
                <a:solidFill>
                  <a:srgbClr val="000000"/>
                </a:solidFill>
                <a:highlight>
                  <a:srgbClr val="FEFCF5"/>
                </a:highlight>
                <a:latin typeface="Courier New" panose="02070309020205020404" pitchFamily="49" charset="0"/>
              </a:rPr>
              <a:t> </a:t>
            </a:r>
            <a:r>
              <a:rPr lang="en-US" sz="1800" b="1" dirty="0">
                <a:solidFill>
                  <a:srgbClr val="0000FF"/>
                </a:solidFill>
                <a:highlight>
                  <a:srgbClr val="FEFCF5"/>
                </a:highlight>
                <a:latin typeface="Courier New" panose="02070309020205020404" pitchFamily="49" charset="0"/>
              </a:rPr>
              <a:t>new</a:t>
            </a:r>
            <a:r>
              <a:rPr lang="en-US" sz="1800" dirty="0">
                <a:solidFill>
                  <a:srgbClr val="000000"/>
                </a:solidFill>
                <a:highlight>
                  <a:srgbClr val="FEFCF5"/>
                </a:highlight>
                <a:latin typeface="Courier New" panose="02070309020205020404" pitchFamily="49" charset="0"/>
              </a:rPr>
              <a:t> </a:t>
            </a:r>
            <a:r>
              <a:rPr lang="en-US" sz="1800" dirty="0" err="1">
                <a:solidFill>
                  <a:srgbClr val="000000"/>
                </a:solidFill>
                <a:highlight>
                  <a:srgbClr val="FEFCF5"/>
                </a:highlight>
                <a:latin typeface="Courier New" panose="02070309020205020404" pitchFamily="49" charset="0"/>
              </a:rPr>
              <a:t>MyClass</a:t>
            </a:r>
            <a:r>
              <a:rPr lang="en-US" sz="1800" dirty="0">
                <a:solidFill>
                  <a:srgbClr val="8000FF"/>
                </a:solidFill>
                <a:highlight>
                  <a:srgbClr val="FEFCF5"/>
                </a:highlight>
                <a:latin typeface="Courier New" panose="02070309020205020404" pitchFamily="49" charset="0"/>
              </a:rPr>
              <a:t>();</a:t>
            </a:r>
            <a:endParaRPr lang="en-US" sz="1800" dirty="0">
              <a:solidFill>
                <a:srgbClr val="000000"/>
              </a:solidFill>
              <a:highlight>
                <a:srgbClr val="FEFCF5"/>
              </a:highlight>
              <a:latin typeface="Courier New" panose="02070309020205020404" pitchFamily="49" charset="0"/>
            </a:endParaRPr>
          </a:p>
        </p:txBody>
      </p:sp>
    </p:spTree>
    <p:extLst>
      <p:ext uri="{BB962C8B-B14F-4D97-AF65-F5344CB8AC3E}">
        <p14:creationId xmlns:p14="http://schemas.microsoft.com/office/powerpoint/2010/main" val="8157240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928" y="5305934"/>
            <a:ext cx="10667998" cy="603315"/>
          </a:xfrm>
        </p:spPr>
        <p:txBody>
          <a:bodyPr>
            <a:normAutofit/>
          </a:bodyPr>
          <a:lstStyle/>
          <a:p>
            <a:r>
              <a:rPr lang="en-US" dirty="0"/>
              <a:t>The end of Lecture 07</a:t>
            </a:r>
          </a:p>
        </p:txBody>
      </p:sp>
      <p:sp>
        <p:nvSpPr>
          <p:cNvPr id="4" name="Slide Number Placeholder 3"/>
          <p:cNvSpPr>
            <a:spLocks noGrp="1"/>
          </p:cNvSpPr>
          <p:nvPr>
            <p:ph type="sldNum" sz="quarter" idx="12"/>
          </p:nvPr>
        </p:nvSpPr>
        <p:spPr/>
        <p:txBody>
          <a:bodyPr/>
          <a:lstStyle/>
          <a:p>
            <a:fld id="{57BFFEA6-FD0A-418C-BE47-3DCCF1ED53BD}" type="slidenum">
              <a:rPr lang="en-US" smtClean="0"/>
              <a:t>43</a:t>
            </a:fld>
            <a:endParaRPr lang="en-US" dirty="0"/>
          </a:p>
        </p:txBody>
      </p:sp>
    </p:spTree>
    <p:extLst>
      <p:ext uri="{BB962C8B-B14F-4D97-AF65-F5344CB8AC3E}">
        <p14:creationId xmlns:p14="http://schemas.microsoft.com/office/powerpoint/2010/main" val="250354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Interfaces</a:t>
            </a:r>
          </a:p>
        </p:txBody>
      </p:sp>
      <p:sp>
        <p:nvSpPr>
          <p:cNvPr id="3" name="Content Placeholder 2"/>
          <p:cNvSpPr>
            <a:spLocks noGrp="1"/>
          </p:cNvSpPr>
          <p:nvPr>
            <p:ph idx="1"/>
          </p:nvPr>
        </p:nvSpPr>
        <p:spPr/>
        <p:txBody>
          <a:bodyPr>
            <a:normAutofit fontScale="92500" lnSpcReduction="10000"/>
          </a:bodyPr>
          <a:lstStyle/>
          <a:p>
            <a:r>
              <a:rPr lang="en-US" sz="2000" dirty="0"/>
              <a:t>Similar to the abstract class is an </a:t>
            </a:r>
            <a:r>
              <a:rPr lang="en-US" sz="2000" i="1" dirty="0"/>
              <a:t>interface</a:t>
            </a:r>
            <a:r>
              <a:rPr lang="en-US" sz="2000" dirty="0"/>
              <a:t>. Interfaces, like abstract classes, identify the functionality (i.e., the methods) that must be defined by a specific class. </a:t>
            </a:r>
          </a:p>
          <a:p>
            <a:endParaRPr lang="en-US" sz="2000" dirty="0"/>
          </a:p>
          <a:p>
            <a:r>
              <a:rPr lang="en-US" sz="2000" dirty="0"/>
              <a:t>To create an interface, use the </a:t>
            </a:r>
            <a:r>
              <a:rPr lang="en-US" sz="2000" b="1" i="1" dirty="0"/>
              <a:t>interface</a:t>
            </a:r>
            <a:r>
              <a:rPr lang="en-US" sz="2000" dirty="0"/>
              <a:t> keyword. Then, within the curly brackets, define the method signatures, not their actual implementation:</a:t>
            </a:r>
          </a:p>
          <a:p>
            <a:endParaRPr lang="en-US" sz="2000" dirty="0"/>
          </a:p>
          <a:p>
            <a:endParaRPr lang="en-US" sz="2000" dirty="0"/>
          </a:p>
          <a:p>
            <a:endParaRPr lang="en-US" sz="2000" dirty="0"/>
          </a:p>
          <a:p>
            <a:endParaRPr lang="en-US" sz="2000" dirty="0"/>
          </a:p>
          <a:p>
            <a:r>
              <a:rPr lang="en-US" sz="2000" dirty="0"/>
              <a:t>Interface names often end with the word “</a:t>
            </a:r>
            <a:r>
              <a:rPr lang="en-US" sz="2000" i="1" dirty="0"/>
              <a:t>Interface</a:t>
            </a:r>
            <a:r>
              <a:rPr lang="en-US" sz="2000" dirty="0"/>
              <a:t>”, but this is not required.</a:t>
            </a:r>
          </a:p>
          <a:p>
            <a:r>
              <a:rPr lang="en-US" sz="2000" dirty="0"/>
              <a:t>Note that </a:t>
            </a:r>
            <a:r>
              <a:rPr lang="en-US" sz="2000" b="1" i="1" dirty="0"/>
              <a:t>all methods in an interface must be public</a:t>
            </a:r>
            <a:r>
              <a:rPr lang="en-US" sz="2000" dirty="0"/>
              <a:t>. Also, interfaces may only identify methods; they never include properties.</a:t>
            </a:r>
          </a:p>
        </p:txBody>
      </p:sp>
      <p:sp>
        <p:nvSpPr>
          <p:cNvPr id="4" name="Slide Number Placeholder 3"/>
          <p:cNvSpPr>
            <a:spLocks noGrp="1"/>
          </p:cNvSpPr>
          <p:nvPr>
            <p:ph type="sldNum" sz="quarter" idx="12"/>
          </p:nvPr>
        </p:nvSpPr>
        <p:spPr/>
        <p:txBody>
          <a:bodyPr/>
          <a:lstStyle/>
          <a:p>
            <a:fld id="{57BFFEA6-FD0A-418C-BE47-3DCCF1ED53BD}" type="slidenum">
              <a:rPr lang="en-US" smtClean="0"/>
              <a:pPr/>
              <a:t>5</a:t>
            </a:fld>
            <a:endParaRPr lang="en-US" dirty="0"/>
          </a:p>
        </p:txBody>
      </p:sp>
      <p:sp>
        <p:nvSpPr>
          <p:cNvPr id="5" name="Content Placeholder 2"/>
          <p:cNvSpPr txBox="1">
            <a:spLocks/>
          </p:cNvSpPr>
          <p:nvPr/>
        </p:nvSpPr>
        <p:spPr>
          <a:xfrm>
            <a:off x="3842951" y="3361237"/>
            <a:ext cx="4506096" cy="1357548"/>
          </a:xfrm>
          <a:prstGeom prst="rect">
            <a:avLst/>
          </a:prstGeom>
          <a:solidFill>
            <a:srgbClr val="FEFCF5"/>
          </a:solidFill>
        </p:spPr>
        <p:txBody>
          <a:bodyPr vert="horz" lIns="91440" tIns="45720" rIns="91440" bIns="45720" rtlCol="0">
            <a:noAutofit/>
          </a:bodyPr>
          <a:lstStyle>
            <a:lvl1pPr marL="0" indent="0" algn="l" defTabSz="914400" rtl="0" eaLnBrk="1" latinLnBrk="0" hangingPunct="1">
              <a:lnSpc>
                <a:spcPct val="112000"/>
              </a:lnSpc>
              <a:spcBef>
                <a:spcPts val="900"/>
              </a:spcBef>
              <a:buFont typeface="Arial" panose="020B0604020202020204" pitchFamily="34" charset="0"/>
              <a:buNone/>
              <a:defRPr sz="24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Open Sans" panose="020B0606030504020204" pitchFamily="34" charset="0"/>
              <a:buChar char="–"/>
              <a:defRPr sz="20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8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Open Sans" panose="020B0606030504020204" pitchFamily="34" charset="0"/>
              <a:buChar char="–"/>
              <a:defRPr sz="16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6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US" sz="1400" dirty="0">
                <a:solidFill>
                  <a:srgbClr val="FF0000"/>
                </a:solidFill>
                <a:highlight>
                  <a:srgbClr val="FDF8E3"/>
                </a:highlight>
                <a:latin typeface="Courier New" panose="02070309020205020404" pitchFamily="49" charset="0"/>
              </a:rPr>
              <a:t>&lt;?</a:t>
            </a:r>
            <a:r>
              <a:rPr lang="en-US" sz="1400" dirty="0" err="1">
                <a:solidFill>
                  <a:srgbClr val="FF0000"/>
                </a:solidFill>
                <a:highlight>
                  <a:srgbClr val="FDF8E3"/>
                </a:highlight>
                <a:latin typeface="Courier New" panose="02070309020205020404" pitchFamily="49" charset="0"/>
              </a:rPr>
              <a:t>php</a:t>
            </a:r>
            <a:endParaRPr lang="en-US" sz="1400" dirty="0">
              <a:solidFill>
                <a:srgbClr val="000000"/>
              </a:solidFill>
              <a:highlight>
                <a:srgbClr val="FEFCF5"/>
              </a:highlight>
              <a:latin typeface="Courier New" panose="02070309020205020404" pitchFamily="49" charset="0"/>
            </a:endParaRPr>
          </a:p>
          <a:p>
            <a:r>
              <a:rPr lang="en-US" sz="1400" b="1" dirty="0">
                <a:solidFill>
                  <a:srgbClr val="0000FF"/>
                </a:solidFill>
                <a:highlight>
                  <a:srgbClr val="FEFCF5"/>
                </a:highlight>
                <a:latin typeface="Courier New" panose="02070309020205020404" pitchFamily="49" charset="0"/>
              </a:rPr>
              <a:t>interface</a:t>
            </a:r>
            <a:r>
              <a:rPr lang="en-US" sz="1400" dirty="0">
                <a:solidFill>
                  <a:srgbClr val="000000"/>
                </a:solidFill>
                <a:highlight>
                  <a:srgbClr val="FEFCF5"/>
                </a:highlight>
                <a:latin typeface="Courier New" panose="02070309020205020404" pitchFamily="49" charset="0"/>
              </a:rPr>
              <a:t> </a:t>
            </a:r>
            <a:r>
              <a:rPr lang="en-US" sz="1400" dirty="0" err="1">
                <a:solidFill>
                  <a:srgbClr val="000000"/>
                </a:solidFill>
                <a:highlight>
                  <a:srgbClr val="FEFCF5"/>
                </a:highlight>
                <a:latin typeface="Courier New" panose="02070309020205020404" pitchFamily="49" charset="0"/>
              </a:rPr>
              <a:t>SomeInterface</a:t>
            </a:r>
            <a:r>
              <a:rPr lang="en-US" sz="1400" dirty="0">
                <a:solidFill>
                  <a:srgbClr val="000000"/>
                </a:solidFill>
                <a:highlight>
                  <a:srgbClr val="FEFCF5"/>
                </a:highlight>
                <a:latin typeface="Courier New" panose="02070309020205020404" pitchFamily="49" charset="0"/>
              </a:rPr>
              <a:t> </a:t>
            </a:r>
            <a:r>
              <a:rPr lang="en-US" sz="1400" dirty="0">
                <a:solidFill>
                  <a:srgbClr val="8000FF"/>
                </a:solidFill>
                <a:highlight>
                  <a:srgbClr val="FEFCF5"/>
                </a:highlight>
                <a:latin typeface="Courier New" panose="02070309020205020404" pitchFamily="49" charset="0"/>
              </a:rPr>
              <a:t>{</a:t>
            </a:r>
            <a:endParaRPr lang="en-US" sz="1400" dirty="0">
              <a:solidFill>
                <a:srgbClr val="000000"/>
              </a:solidFill>
              <a:highlight>
                <a:srgbClr val="FEFCF5"/>
              </a:highlight>
              <a:latin typeface="Courier New" panose="02070309020205020404" pitchFamily="49" charset="0"/>
            </a:endParaRPr>
          </a:p>
          <a:p>
            <a:r>
              <a:rPr lang="en-US" sz="1400" dirty="0">
                <a:solidFill>
                  <a:srgbClr val="000000"/>
                </a:solidFill>
                <a:highlight>
                  <a:srgbClr val="FEFCF5"/>
                </a:highlight>
                <a:latin typeface="Courier New" panose="02070309020205020404" pitchFamily="49" charset="0"/>
              </a:rPr>
              <a:t>  </a:t>
            </a:r>
            <a:r>
              <a:rPr lang="en-US" sz="1400" b="1" dirty="0">
                <a:solidFill>
                  <a:srgbClr val="0000FF"/>
                </a:solidFill>
                <a:highlight>
                  <a:srgbClr val="FEFCF5"/>
                </a:highlight>
                <a:latin typeface="Courier New" panose="02070309020205020404" pitchFamily="49" charset="0"/>
              </a:rPr>
              <a:t>public</a:t>
            </a:r>
            <a:r>
              <a:rPr lang="en-US" sz="1400" dirty="0">
                <a:solidFill>
                  <a:srgbClr val="000000"/>
                </a:solidFill>
                <a:highlight>
                  <a:srgbClr val="FEFCF5"/>
                </a:highlight>
                <a:latin typeface="Courier New" panose="02070309020205020404" pitchFamily="49" charset="0"/>
              </a:rPr>
              <a:t> </a:t>
            </a:r>
            <a:r>
              <a:rPr lang="en-US" sz="1400" b="1" dirty="0">
                <a:solidFill>
                  <a:srgbClr val="0000FF"/>
                </a:solidFill>
                <a:highlight>
                  <a:srgbClr val="FEFCF5"/>
                </a:highlight>
                <a:latin typeface="Courier New" panose="02070309020205020404" pitchFamily="49" charset="0"/>
              </a:rPr>
              <a:t>function</a:t>
            </a:r>
            <a:r>
              <a:rPr lang="en-US" sz="1400" dirty="0">
                <a:solidFill>
                  <a:srgbClr val="000000"/>
                </a:solidFill>
                <a:highlight>
                  <a:srgbClr val="FEFCF5"/>
                </a:highlight>
                <a:latin typeface="Courier New" panose="02070309020205020404" pitchFamily="49" charset="0"/>
              </a:rPr>
              <a:t> </a:t>
            </a:r>
            <a:r>
              <a:rPr lang="en-US" sz="1400" dirty="0" err="1">
                <a:solidFill>
                  <a:srgbClr val="000000"/>
                </a:solidFill>
                <a:highlight>
                  <a:srgbClr val="FEFCF5"/>
                </a:highlight>
                <a:latin typeface="Courier New" panose="02070309020205020404" pitchFamily="49" charset="0"/>
              </a:rPr>
              <a:t>someFunction</a:t>
            </a:r>
            <a:r>
              <a:rPr lang="en-US" sz="1400" dirty="0">
                <a:solidFill>
                  <a:srgbClr val="8000FF"/>
                </a:solidFill>
                <a:highlight>
                  <a:srgbClr val="FEFCF5"/>
                </a:highlight>
                <a:latin typeface="Courier New" panose="02070309020205020404" pitchFamily="49" charset="0"/>
              </a:rPr>
              <a:t>(</a:t>
            </a:r>
            <a:r>
              <a:rPr lang="en-US" sz="1400" dirty="0">
                <a:solidFill>
                  <a:srgbClr val="000080"/>
                </a:solidFill>
                <a:highlight>
                  <a:srgbClr val="FEFCF5"/>
                </a:highlight>
                <a:latin typeface="Courier New" panose="02070309020205020404" pitchFamily="49" charset="0"/>
              </a:rPr>
              <a:t>$</a:t>
            </a:r>
            <a:r>
              <a:rPr lang="en-US" sz="1400" dirty="0" err="1">
                <a:solidFill>
                  <a:srgbClr val="000080"/>
                </a:solidFill>
                <a:highlight>
                  <a:srgbClr val="FEFCF5"/>
                </a:highlight>
                <a:latin typeface="Courier New" panose="02070309020205020404" pitchFamily="49" charset="0"/>
              </a:rPr>
              <a:t>var</a:t>
            </a:r>
            <a:r>
              <a:rPr lang="en-US" sz="1400" dirty="0">
                <a:solidFill>
                  <a:srgbClr val="8000FF"/>
                </a:solidFill>
                <a:highlight>
                  <a:srgbClr val="FEFCF5"/>
                </a:highlight>
                <a:latin typeface="Courier New" panose="02070309020205020404" pitchFamily="49" charset="0"/>
              </a:rPr>
              <a:t>);</a:t>
            </a:r>
            <a:endParaRPr lang="en-US" sz="1400" dirty="0">
              <a:solidFill>
                <a:srgbClr val="000000"/>
              </a:solidFill>
              <a:highlight>
                <a:srgbClr val="FEFCF5"/>
              </a:highlight>
              <a:latin typeface="Courier New" panose="02070309020205020404" pitchFamily="49" charset="0"/>
            </a:endParaRPr>
          </a:p>
          <a:p>
            <a:r>
              <a:rPr lang="en-US" sz="1400" dirty="0">
                <a:solidFill>
                  <a:srgbClr val="8000FF"/>
                </a:solidFill>
                <a:highlight>
                  <a:srgbClr val="FEFCF5"/>
                </a:highlight>
                <a:latin typeface="Courier New" panose="02070309020205020404" pitchFamily="49" charset="0"/>
              </a:rPr>
              <a:t>}</a:t>
            </a:r>
            <a:endParaRPr lang="en-US" sz="1400" dirty="0">
              <a:solidFill>
                <a:srgbClr val="000000"/>
              </a:solidFill>
              <a:highlight>
                <a:srgbClr val="FEFCF5"/>
              </a:highlight>
              <a:latin typeface="Courier New" panose="02070309020205020404" pitchFamily="49" charset="0"/>
            </a:endParaRPr>
          </a:p>
        </p:txBody>
      </p:sp>
    </p:spTree>
    <p:extLst>
      <p:ext uri="{BB962C8B-B14F-4D97-AF65-F5344CB8AC3E}">
        <p14:creationId xmlns:p14="http://schemas.microsoft.com/office/powerpoint/2010/main" val="2871871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Interfaces</a:t>
            </a:r>
            <a:endParaRPr lang="en-US" dirty="0"/>
          </a:p>
        </p:txBody>
      </p:sp>
      <p:sp>
        <p:nvSpPr>
          <p:cNvPr id="3" name="Content Placeholder 2"/>
          <p:cNvSpPr>
            <a:spLocks noGrp="1"/>
          </p:cNvSpPr>
          <p:nvPr>
            <p:ph idx="1"/>
          </p:nvPr>
        </p:nvSpPr>
        <p:spPr/>
        <p:txBody>
          <a:bodyPr>
            <a:normAutofit lnSpcReduction="10000"/>
          </a:bodyPr>
          <a:lstStyle/>
          <a:p>
            <a:r>
              <a:rPr lang="en-US" dirty="0"/>
              <a:t>To associate an interface to a class, use the implements operator in the class definition:</a:t>
            </a:r>
          </a:p>
          <a:p>
            <a:endParaRPr lang="en-US" dirty="0"/>
          </a:p>
          <a:p>
            <a:endParaRPr lang="en-US" dirty="0"/>
          </a:p>
          <a:p>
            <a:r>
              <a:rPr lang="en-US" dirty="0"/>
              <a:t>The class must then define all of the methods listed in the interface, or a fatal error will occur.</a:t>
            </a:r>
          </a:p>
          <a:p>
            <a:endParaRPr lang="en-US" dirty="0"/>
          </a:p>
          <a:p>
            <a:endParaRPr lang="en-US" dirty="0"/>
          </a:p>
          <a:p>
            <a:r>
              <a:rPr lang="en-US" dirty="0"/>
              <a:t>The fatal error created by having a class implement an interface without implementing all of the interface’s methods.</a:t>
            </a:r>
          </a:p>
        </p:txBody>
      </p:sp>
      <p:sp>
        <p:nvSpPr>
          <p:cNvPr id="4" name="Slide Number Placeholder 3"/>
          <p:cNvSpPr>
            <a:spLocks noGrp="1"/>
          </p:cNvSpPr>
          <p:nvPr>
            <p:ph type="sldNum" sz="quarter" idx="12"/>
          </p:nvPr>
        </p:nvSpPr>
        <p:spPr/>
        <p:txBody>
          <a:bodyPr/>
          <a:lstStyle/>
          <a:p>
            <a:fld id="{57BFFEA6-FD0A-418C-BE47-3DCCF1ED53BD}" type="slidenum">
              <a:rPr lang="en-US" smtClean="0"/>
              <a:pPr/>
              <a:t>6</a:t>
            </a:fld>
            <a:endParaRPr lang="en-US" dirty="0"/>
          </a:p>
        </p:txBody>
      </p:sp>
      <p:sp>
        <p:nvSpPr>
          <p:cNvPr id="5" name="Content Placeholder 2"/>
          <p:cNvSpPr txBox="1">
            <a:spLocks/>
          </p:cNvSpPr>
          <p:nvPr/>
        </p:nvSpPr>
        <p:spPr>
          <a:xfrm>
            <a:off x="3689314" y="2254123"/>
            <a:ext cx="4813369" cy="739709"/>
          </a:xfrm>
          <a:prstGeom prst="rect">
            <a:avLst/>
          </a:prstGeom>
          <a:solidFill>
            <a:srgbClr val="FEFCF5"/>
          </a:solidFill>
        </p:spPr>
        <p:txBody>
          <a:bodyPr vert="horz" lIns="91440" tIns="45720" rIns="91440" bIns="45720" rtlCol="0">
            <a:noAutofit/>
          </a:bodyPr>
          <a:lstStyle>
            <a:lvl1pPr marL="0" indent="0" algn="l" defTabSz="914400" rtl="0" eaLnBrk="1" latinLnBrk="0" hangingPunct="1">
              <a:lnSpc>
                <a:spcPct val="112000"/>
              </a:lnSpc>
              <a:spcBef>
                <a:spcPts val="900"/>
              </a:spcBef>
              <a:buFont typeface="Arial" panose="020B0604020202020204" pitchFamily="34" charset="0"/>
              <a:buNone/>
              <a:defRPr sz="24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Open Sans" panose="020B0606030504020204" pitchFamily="34" charset="0"/>
              <a:buChar char="–"/>
              <a:defRPr sz="20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8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Open Sans" panose="020B0606030504020204" pitchFamily="34" charset="0"/>
              <a:buChar char="–"/>
              <a:defRPr sz="16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6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US" sz="1400" dirty="0">
                <a:solidFill>
                  <a:srgbClr val="FF0000"/>
                </a:solidFill>
                <a:highlight>
                  <a:srgbClr val="FDF8E3"/>
                </a:highlight>
                <a:latin typeface="Courier New" panose="02070309020205020404" pitchFamily="49" charset="0"/>
              </a:rPr>
              <a:t>&lt;?</a:t>
            </a:r>
            <a:r>
              <a:rPr lang="en-US" sz="1400" dirty="0" err="1">
                <a:solidFill>
                  <a:srgbClr val="FF0000"/>
                </a:solidFill>
                <a:highlight>
                  <a:srgbClr val="FDF8E3"/>
                </a:highlight>
                <a:latin typeface="Courier New" panose="02070309020205020404" pitchFamily="49" charset="0"/>
              </a:rPr>
              <a:t>php</a:t>
            </a:r>
            <a:endParaRPr lang="en-US" sz="1400" dirty="0">
              <a:solidFill>
                <a:srgbClr val="000000"/>
              </a:solidFill>
              <a:highlight>
                <a:srgbClr val="FEFCF5"/>
              </a:highlight>
              <a:latin typeface="Courier New" panose="02070309020205020404" pitchFamily="49" charset="0"/>
            </a:endParaRPr>
          </a:p>
          <a:p>
            <a:r>
              <a:rPr lang="en-US" sz="1400" b="1" dirty="0">
                <a:solidFill>
                  <a:srgbClr val="0000FF"/>
                </a:solidFill>
                <a:highlight>
                  <a:srgbClr val="FEFCF5"/>
                </a:highlight>
                <a:latin typeface="Courier New" panose="02070309020205020404" pitchFamily="49" charset="0"/>
              </a:rPr>
              <a:t>class</a:t>
            </a:r>
            <a:r>
              <a:rPr lang="en-US" sz="1400" dirty="0">
                <a:solidFill>
                  <a:srgbClr val="000000"/>
                </a:solidFill>
                <a:highlight>
                  <a:srgbClr val="FEFCF5"/>
                </a:highlight>
                <a:latin typeface="Courier New" panose="02070309020205020404" pitchFamily="49" charset="0"/>
              </a:rPr>
              <a:t> </a:t>
            </a:r>
            <a:r>
              <a:rPr lang="en-US" sz="1400" dirty="0" err="1">
                <a:solidFill>
                  <a:srgbClr val="000000"/>
                </a:solidFill>
                <a:highlight>
                  <a:srgbClr val="FEFCF5"/>
                </a:highlight>
                <a:latin typeface="Courier New" panose="02070309020205020404" pitchFamily="49" charset="0"/>
              </a:rPr>
              <a:t>Someclass</a:t>
            </a:r>
            <a:r>
              <a:rPr lang="en-US" sz="1400" dirty="0">
                <a:solidFill>
                  <a:srgbClr val="000000"/>
                </a:solidFill>
                <a:highlight>
                  <a:srgbClr val="FEFCF5"/>
                </a:highlight>
                <a:latin typeface="Courier New" panose="02070309020205020404" pitchFamily="49" charset="0"/>
              </a:rPr>
              <a:t> </a:t>
            </a:r>
            <a:r>
              <a:rPr lang="en-US" sz="1400" b="1" dirty="0">
                <a:solidFill>
                  <a:srgbClr val="0000FF"/>
                </a:solidFill>
                <a:highlight>
                  <a:srgbClr val="FEFCF5"/>
                </a:highlight>
                <a:latin typeface="Courier New" panose="02070309020205020404" pitchFamily="49" charset="0"/>
              </a:rPr>
              <a:t>implements</a:t>
            </a:r>
            <a:r>
              <a:rPr lang="en-US" sz="1400" dirty="0">
                <a:solidFill>
                  <a:srgbClr val="000000"/>
                </a:solidFill>
                <a:highlight>
                  <a:srgbClr val="FEFCF5"/>
                </a:highlight>
                <a:latin typeface="Courier New" panose="02070309020205020404" pitchFamily="49" charset="0"/>
              </a:rPr>
              <a:t> </a:t>
            </a:r>
            <a:r>
              <a:rPr lang="en-US" sz="1400" dirty="0" err="1">
                <a:solidFill>
                  <a:srgbClr val="000000"/>
                </a:solidFill>
                <a:highlight>
                  <a:srgbClr val="FEFCF5"/>
                </a:highlight>
                <a:latin typeface="Courier New" panose="02070309020205020404" pitchFamily="49" charset="0"/>
              </a:rPr>
              <a:t>SomeInterface</a:t>
            </a:r>
            <a:r>
              <a:rPr lang="en-US" sz="1400" dirty="0">
                <a:solidFill>
                  <a:srgbClr val="000000"/>
                </a:solidFill>
                <a:highlight>
                  <a:srgbClr val="FEFCF5"/>
                </a:highlight>
                <a:latin typeface="Courier New" panose="02070309020205020404" pitchFamily="49" charset="0"/>
              </a:rPr>
              <a:t> </a:t>
            </a:r>
            <a:r>
              <a:rPr lang="en-US" sz="1400" dirty="0">
                <a:solidFill>
                  <a:srgbClr val="8000FF"/>
                </a:solidFill>
                <a:highlight>
                  <a:srgbClr val="FEFCF5"/>
                </a:highlight>
                <a:latin typeface="Courier New" panose="02070309020205020404" pitchFamily="49" charset="0"/>
              </a:rPr>
              <a:t>{}</a:t>
            </a:r>
            <a:endParaRPr lang="en-US" sz="1400" dirty="0">
              <a:solidFill>
                <a:srgbClr val="000000"/>
              </a:solidFill>
              <a:highlight>
                <a:srgbClr val="FEFCF5"/>
              </a:highlight>
              <a:latin typeface="Courier New" panose="02070309020205020404" pitchFamily="49" charset="0"/>
            </a:endParaRPr>
          </a:p>
        </p:txBody>
      </p:sp>
      <p:pic>
        <p:nvPicPr>
          <p:cNvPr id="6" name="Picture 5">
            <a:extLst>
              <a:ext uri="{FF2B5EF4-FFF2-40B4-BE49-F238E27FC236}">
                <a16:creationId xmlns:a16="http://schemas.microsoft.com/office/drawing/2014/main" id="{257B35A5-7D34-447B-B7E9-BBF572A858AD}"/>
              </a:ext>
            </a:extLst>
          </p:cNvPr>
          <p:cNvPicPr>
            <a:picLocks noChangeAspect="1"/>
          </p:cNvPicPr>
          <p:nvPr/>
        </p:nvPicPr>
        <p:blipFill rotWithShape="1">
          <a:blip r:embed="rId2"/>
          <a:srcRect t="19941"/>
          <a:stretch/>
        </p:blipFill>
        <p:spPr>
          <a:xfrm>
            <a:off x="840375" y="4385650"/>
            <a:ext cx="10511246" cy="307552"/>
          </a:xfrm>
          <a:prstGeom prst="rect">
            <a:avLst/>
          </a:prstGeom>
          <a:ln>
            <a:solidFill>
              <a:schemeClr val="accent1"/>
            </a:solidFill>
          </a:ln>
        </p:spPr>
      </p:pic>
    </p:spTree>
    <p:extLst>
      <p:ext uri="{BB962C8B-B14F-4D97-AF65-F5344CB8AC3E}">
        <p14:creationId xmlns:p14="http://schemas.microsoft.com/office/powerpoint/2010/main" val="1069811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Abstract Class vs. Interface</a:t>
            </a:r>
            <a:endParaRPr lang="en-US" dirty="0"/>
          </a:p>
        </p:txBody>
      </p:sp>
      <p:sp>
        <p:nvSpPr>
          <p:cNvPr id="3" name="Content Placeholder 2"/>
          <p:cNvSpPr>
            <a:spLocks noGrp="1"/>
          </p:cNvSpPr>
          <p:nvPr>
            <p:ph idx="1"/>
          </p:nvPr>
        </p:nvSpPr>
        <p:spPr/>
        <p:txBody>
          <a:bodyPr/>
          <a:lstStyle/>
          <a:p>
            <a:r>
              <a:rPr lang="en-US" dirty="0"/>
              <a:t>The difference between an interface and an abstract class may seem subtle. Remember that an abstract class is meant to be extended by a more specific class, of which you’ll probably create an object instance. </a:t>
            </a:r>
          </a:p>
          <a:p>
            <a:endParaRPr lang="en-US" dirty="0"/>
          </a:p>
          <a:p>
            <a:endParaRPr lang="en-US" dirty="0"/>
          </a:p>
          <a:p>
            <a:r>
              <a:rPr lang="en-US" dirty="0"/>
              <a:t>Conversely, an interface is not inherited by a class, so you should not think of an interface as a way of loosely defining an entire object. Instead, an interface establishes a contract for the functionality that a class must have, regardless of the class type. </a:t>
            </a:r>
          </a:p>
        </p:txBody>
      </p:sp>
      <p:sp>
        <p:nvSpPr>
          <p:cNvPr id="4" name="Slide Number Placeholder 3"/>
          <p:cNvSpPr>
            <a:spLocks noGrp="1"/>
          </p:cNvSpPr>
          <p:nvPr>
            <p:ph type="sldNum" sz="quarter" idx="12"/>
          </p:nvPr>
        </p:nvSpPr>
        <p:spPr/>
        <p:txBody>
          <a:bodyPr/>
          <a:lstStyle/>
          <a:p>
            <a:fld id="{57BFFEA6-FD0A-418C-BE47-3DCCF1ED53BD}" type="slidenum">
              <a:rPr lang="en-US" smtClean="0"/>
              <a:pPr/>
              <a:t>7</a:t>
            </a:fld>
            <a:endParaRPr lang="en-US" dirty="0"/>
          </a:p>
        </p:txBody>
      </p:sp>
    </p:spTree>
    <p:extLst>
      <p:ext uri="{BB962C8B-B14F-4D97-AF65-F5344CB8AC3E}">
        <p14:creationId xmlns:p14="http://schemas.microsoft.com/office/powerpoint/2010/main" val="1340067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Abstract Class vs. Interface</a:t>
            </a:r>
            <a:endParaRPr lang="en-US" dirty="0"/>
          </a:p>
        </p:txBody>
      </p:sp>
      <p:sp>
        <p:nvSpPr>
          <p:cNvPr id="3" name="Content Placeholder 2"/>
          <p:cNvSpPr>
            <a:spLocks noGrp="1"/>
          </p:cNvSpPr>
          <p:nvPr>
            <p:ph idx="1"/>
          </p:nvPr>
        </p:nvSpPr>
        <p:spPr/>
        <p:txBody>
          <a:bodyPr/>
          <a:lstStyle/>
          <a:p>
            <a:r>
              <a:rPr lang="en-US" dirty="0"/>
              <a:t>Another way of distinguishing between abstract classes and interfaces is that abstract classes still have an “is a” relationship with the derived class. Interfaces do not have “is a” relationships with derived classes, although you could say that the derived class has a “has the same behaviors as” relationship with an interface.</a:t>
            </a:r>
          </a:p>
          <a:p>
            <a:endParaRPr lang="en-US" dirty="0"/>
          </a:p>
          <a:p>
            <a:r>
              <a:rPr lang="en-US" dirty="0"/>
              <a:t>A good example is the PHP </a:t>
            </a:r>
            <a:r>
              <a:rPr lang="en-US" b="1" dirty="0"/>
              <a:t>Iterator</a:t>
            </a:r>
            <a:r>
              <a:rPr lang="en-US" dirty="0"/>
              <a:t> interface defined within the Standard PHP Library (SPL):</a:t>
            </a:r>
          </a:p>
          <a:p>
            <a:pPr marL="1028700" lvl="1" indent="-342900">
              <a:buFont typeface="Arial" panose="020B0604020202020204" pitchFamily="34" charset="0"/>
              <a:buChar char="•"/>
            </a:pPr>
            <a:r>
              <a:rPr lang="en-US" dirty="0"/>
              <a:t>The </a:t>
            </a:r>
            <a:r>
              <a:rPr lang="en-US" b="1" dirty="0"/>
              <a:t>Iterator</a:t>
            </a:r>
            <a:r>
              <a:rPr lang="en-US" dirty="0"/>
              <a:t> interface dictates the methods that must exist in a class in order for PHP to be able to loop through an instance of that class.</a:t>
            </a:r>
          </a:p>
        </p:txBody>
      </p:sp>
      <p:sp>
        <p:nvSpPr>
          <p:cNvPr id="4" name="Slide Number Placeholder 3"/>
          <p:cNvSpPr>
            <a:spLocks noGrp="1"/>
          </p:cNvSpPr>
          <p:nvPr>
            <p:ph type="sldNum" sz="quarter" idx="12"/>
          </p:nvPr>
        </p:nvSpPr>
        <p:spPr/>
        <p:txBody>
          <a:bodyPr/>
          <a:lstStyle/>
          <a:p>
            <a:fld id="{57BFFEA6-FD0A-418C-BE47-3DCCF1ED53BD}" type="slidenum">
              <a:rPr lang="en-US" smtClean="0"/>
              <a:pPr/>
              <a:t>8</a:t>
            </a:fld>
            <a:endParaRPr lang="en-US" dirty="0"/>
          </a:p>
        </p:txBody>
      </p:sp>
    </p:spTree>
    <p:extLst>
      <p:ext uri="{BB962C8B-B14F-4D97-AF65-F5344CB8AC3E}">
        <p14:creationId xmlns:p14="http://schemas.microsoft.com/office/powerpoint/2010/main" val="1000646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Interfaces</a:t>
            </a:r>
            <a:endParaRPr lang="en-US" dirty="0"/>
          </a:p>
        </p:txBody>
      </p:sp>
      <p:sp>
        <p:nvSpPr>
          <p:cNvPr id="3" name="Content Placeholder 2"/>
          <p:cNvSpPr>
            <a:spLocks noGrp="1"/>
          </p:cNvSpPr>
          <p:nvPr>
            <p:ph idx="1"/>
          </p:nvPr>
        </p:nvSpPr>
        <p:spPr/>
        <p:txBody>
          <a:bodyPr/>
          <a:lstStyle/>
          <a:p>
            <a:r>
              <a:rPr lang="en-US" dirty="0"/>
              <a:t>Another benefit that interfaces have is that classes in PHP cannot inherit from multiple parents. Classes, however, </a:t>
            </a:r>
            <a:r>
              <a:rPr lang="en-US" b="1" u="sng" dirty="0"/>
              <a:t>can</a:t>
            </a:r>
            <a:r>
              <a:rPr lang="en-US" dirty="0"/>
              <a:t> implement multiple interfaces by separating each by a comma:</a:t>
            </a:r>
          </a:p>
          <a:p>
            <a:endParaRPr lang="en-US" dirty="0"/>
          </a:p>
          <a:p>
            <a:endParaRPr lang="en-US" dirty="0"/>
          </a:p>
          <a:p>
            <a:endParaRPr lang="en-US" dirty="0"/>
          </a:p>
          <a:p>
            <a:r>
              <a:rPr lang="en-US" dirty="0"/>
              <a:t>The </a:t>
            </a:r>
            <a:r>
              <a:rPr lang="en-US" b="1" dirty="0" err="1"/>
              <a:t>instanceof</a:t>
            </a:r>
            <a:r>
              <a:rPr lang="en-US" dirty="0"/>
              <a:t> operator may be used to test if a class implements an interface.</a:t>
            </a:r>
          </a:p>
        </p:txBody>
      </p:sp>
      <p:sp>
        <p:nvSpPr>
          <p:cNvPr id="4" name="Slide Number Placeholder 3"/>
          <p:cNvSpPr>
            <a:spLocks noGrp="1"/>
          </p:cNvSpPr>
          <p:nvPr>
            <p:ph type="sldNum" sz="quarter" idx="12"/>
          </p:nvPr>
        </p:nvSpPr>
        <p:spPr/>
        <p:txBody>
          <a:bodyPr/>
          <a:lstStyle/>
          <a:p>
            <a:fld id="{57BFFEA6-FD0A-418C-BE47-3DCCF1ED53BD}" type="slidenum">
              <a:rPr lang="en-US" smtClean="0"/>
              <a:pPr/>
              <a:t>9</a:t>
            </a:fld>
            <a:endParaRPr lang="en-US" dirty="0"/>
          </a:p>
        </p:txBody>
      </p:sp>
      <p:sp>
        <p:nvSpPr>
          <p:cNvPr id="5" name="Content Placeholder 2"/>
          <p:cNvSpPr txBox="1">
            <a:spLocks/>
          </p:cNvSpPr>
          <p:nvPr/>
        </p:nvSpPr>
        <p:spPr>
          <a:xfrm>
            <a:off x="2144751" y="3059145"/>
            <a:ext cx="7902496" cy="739709"/>
          </a:xfrm>
          <a:prstGeom prst="rect">
            <a:avLst/>
          </a:prstGeom>
          <a:solidFill>
            <a:srgbClr val="FEFCF5"/>
          </a:solidFill>
        </p:spPr>
        <p:txBody>
          <a:bodyPr vert="horz" lIns="91440" tIns="45720" rIns="91440" bIns="45720" rtlCol="0">
            <a:noAutofit/>
          </a:bodyPr>
          <a:lstStyle>
            <a:lvl1pPr marL="0" indent="0" algn="l" defTabSz="914400" rtl="0" eaLnBrk="1" latinLnBrk="0" hangingPunct="1">
              <a:lnSpc>
                <a:spcPct val="112000"/>
              </a:lnSpc>
              <a:spcBef>
                <a:spcPts val="900"/>
              </a:spcBef>
              <a:buFont typeface="Arial" panose="020B0604020202020204" pitchFamily="34" charset="0"/>
              <a:buNone/>
              <a:defRPr sz="24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Open Sans" panose="020B0606030504020204" pitchFamily="34" charset="0"/>
              <a:buChar char="–"/>
              <a:defRPr sz="20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8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Open Sans" panose="020B0606030504020204" pitchFamily="34" charset="0"/>
              <a:buChar char="–"/>
              <a:defRPr sz="16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6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r>
              <a:rPr lang="en-US" sz="1400" dirty="0">
                <a:solidFill>
                  <a:srgbClr val="FF0000"/>
                </a:solidFill>
                <a:highlight>
                  <a:srgbClr val="FDF8E3"/>
                </a:highlight>
                <a:latin typeface="Courier New" panose="02070309020205020404" pitchFamily="49" charset="0"/>
              </a:rPr>
              <a:t>&lt;?</a:t>
            </a:r>
            <a:r>
              <a:rPr lang="en-US" sz="1400" dirty="0" err="1">
                <a:solidFill>
                  <a:srgbClr val="FF0000"/>
                </a:solidFill>
                <a:highlight>
                  <a:srgbClr val="FDF8E3"/>
                </a:highlight>
                <a:latin typeface="Courier New" panose="02070309020205020404" pitchFamily="49" charset="0"/>
              </a:rPr>
              <a:t>php</a:t>
            </a:r>
            <a:endParaRPr lang="en-US" sz="1400" dirty="0">
              <a:solidFill>
                <a:srgbClr val="000000"/>
              </a:solidFill>
              <a:highlight>
                <a:srgbClr val="FEFCF5"/>
              </a:highlight>
              <a:latin typeface="Courier New" panose="02070309020205020404" pitchFamily="49" charset="0"/>
            </a:endParaRPr>
          </a:p>
          <a:p>
            <a:r>
              <a:rPr lang="en-US" sz="1400" b="1" dirty="0">
                <a:solidFill>
                  <a:srgbClr val="0000FF"/>
                </a:solidFill>
                <a:highlight>
                  <a:srgbClr val="FEFCF5"/>
                </a:highlight>
                <a:latin typeface="Courier New" panose="02070309020205020404" pitchFamily="49" charset="0"/>
              </a:rPr>
              <a:t>class</a:t>
            </a:r>
            <a:r>
              <a:rPr lang="en-US" sz="1400" dirty="0">
                <a:solidFill>
                  <a:srgbClr val="000000"/>
                </a:solidFill>
                <a:highlight>
                  <a:srgbClr val="FEFCF5"/>
                </a:highlight>
                <a:latin typeface="Courier New" panose="02070309020205020404" pitchFamily="49" charset="0"/>
              </a:rPr>
              <a:t> </a:t>
            </a:r>
            <a:r>
              <a:rPr lang="en-US" sz="1400" dirty="0" err="1">
                <a:solidFill>
                  <a:srgbClr val="000000"/>
                </a:solidFill>
                <a:highlight>
                  <a:srgbClr val="FEFCF5"/>
                </a:highlight>
                <a:latin typeface="Courier New" panose="02070309020205020404" pitchFamily="49" charset="0"/>
              </a:rPr>
              <a:t>Someclass</a:t>
            </a:r>
            <a:r>
              <a:rPr lang="en-US" sz="1400" dirty="0">
                <a:solidFill>
                  <a:srgbClr val="000000"/>
                </a:solidFill>
                <a:highlight>
                  <a:srgbClr val="FEFCF5"/>
                </a:highlight>
                <a:latin typeface="Courier New" panose="02070309020205020404" pitchFamily="49" charset="0"/>
              </a:rPr>
              <a:t> </a:t>
            </a:r>
            <a:r>
              <a:rPr lang="en-US" sz="1400" b="1" dirty="0">
                <a:solidFill>
                  <a:srgbClr val="0000FF"/>
                </a:solidFill>
                <a:highlight>
                  <a:srgbClr val="FEFCF5"/>
                </a:highlight>
                <a:latin typeface="Courier New" panose="02070309020205020404" pitchFamily="49" charset="0"/>
              </a:rPr>
              <a:t>implements</a:t>
            </a:r>
            <a:r>
              <a:rPr lang="en-US" sz="1400" dirty="0">
                <a:solidFill>
                  <a:srgbClr val="000000"/>
                </a:solidFill>
                <a:highlight>
                  <a:srgbClr val="FEFCF5"/>
                </a:highlight>
                <a:latin typeface="Courier New" panose="02070309020205020404" pitchFamily="49" charset="0"/>
              </a:rPr>
              <a:t> </a:t>
            </a:r>
            <a:r>
              <a:rPr lang="en-US" sz="1400" dirty="0" err="1">
                <a:solidFill>
                  <a:srgbClr val="000000"/>
                </a:solidFill>
                <a:highlight>
                  <a:srgbClr val="FEFCF5"/>
                </a:highlight>
                <a:latin typeface="Courier New" panose="02070309020205020404" pitchFamily="49" charset="0"/>
              </a:rPr>
              <a:t>SomethingInterface</a:t>
            </a:r>
            <a:r>
              <a:rPr lang="en-US" sz="1400" dirty="0">
                <a:solidFill>
                  <a:srgbClr val="8000FF"/>
                </a:solidFill>
                <a:highlight>
                  <a:srgbClr val="FEFCF5"/>
                </a:highlight>
                <a:latin typeface="Courier New" panose="02070309020205020404" pitchFamily="49" charset="0"/>
              </a:rPr>
              <a:t>,</a:t>
            </a:r>
            <a:r>
              <a:rPr lang="en-US" sz="1400" dirty="0">
                <a:solidFill>
                  <a:srgbClr val="000000"/>
                </a:solidFill>
                <a:highlight>
                  <a:srgbClr val="FEFCF5"/>
                </a:highlight>
                <a:latin typeface="Courier New" panose="02070309020205020404" pitchFamily="49" charset="0"/>
              </a:rPr>
              <a:t> </a:t>
            </a:r>
            <a:r>
              <a:rPr lang="en-US" sz="1400" dirty="0" err="1">
                <a:solidFill>
                  <a:srgbClr val="000000"/>
                </a:solidFill>
                <a:highlight>
                  <a:srgbClr val="FEFCF5"/>
                </a:highlight>
                <a:latin typeface="Courier New" panose="02070309020205020404" pitchFamily="49" charset="0"/>
              </a:rPr>
              <a:t>SomethingElseInterface</a:t>
            </a:r>
            <a:r>
              <a:rPr lang="en-US" sz="1400" dirty="0">
                <a:solidFill>
                  <a:srgbClr val="000000"/>
                </a:solidFill>
                <a:highlight>
                  <a:srgbClr val="FEFCF5"/>
                </a:highlight>
                <a:latin typeface="Courier New" panose="02070309020205020404" pitchFamily="49" charset="0"/>
              </a:rPr>
              <a:t> </a:t>
            </a:r>
            <a:r>
              <a:rPr lang="en-US" sz="1400" dirty="0">
                <a:solidFill>
                  <a:srgbClr val="8000FF"/>
                </a:solidFill>
                <a:highlight>
                  <a:srgbClr val="FEFCF5"/>
                </a:highlight>
                <a:latin typeface="Courier New" panose="02070309020205020404" pitchFamily="49" charset="0"/>
              </a:rPr>
              <a:t>{}</a:t>
            </a:r>
            <a:endParaRPr lang="en-US" sz="1400" dirty="0">
              <a:solidFill>
                <a:srgbClr val="000000"/>
              </a:solidFill>
              <a:highlight>
                <a:srgbClr val="FEFCF5"/>
              </a:highlight>
              <a:latin typeface="Courier New" panose="02070309020205020404" pitchFamily="49" charset="0"/>
            </a:endParaRPr>
          </a:p>
        </p:txBody>
      </p:sp>
    </p:spTree>
    <p:extLst>
      <p:ext uri="{BB962C8B-B14F-4D97-AF65-F5344CB8AC3E}">
        <p14:creationId xmlns:p14="http://schemas.microsoft.com/office/powerpoint/2010/main" val="2051555837"/>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40C0F"/>
      </a:dk2>
      <a:lt2>
        <a:srgbClr val="F2F0EF"/>
      </a:lt2>
      <a:accent1>
        <a:srgbClr val="51303B"/>
      </a:accent1>
      <a:accent2>
        <a:srgbClr val="ABA299"/>
      </a:accent2>
      <a:accent3>
        <a:srgbClr val="475A6B"/>
      </a:accent3>
      <a:accent4>
        <a:srgbClr val="9A5853"/>
      </a:accent4>
      <a:accent5>
        <a:srgbClr val="A98E58"/>
      </a:accent5>
      <a:accent6>
        <a:srgbClr val="754C66"/>
      </a:accent6>
      <a:hlink>
        <a:srgbClr val="448593"/>
      </a:hlink>
      <a:folHlink>
        <a:srgbClr val="935E7A"/>
      </a:folHlink>
    </a:clrScheme>
    <a:fontScheme name="Custom 1">
      <a:majorFont>
        <a:latin typeface="Century Schoolbook"/>
        <a:ea typeface=""/>
        <a:cs typeface=""/>
      </a:majorFont>
      <a:minorFont>
        <a:latin typeface="Open Sans"/>
        <a:ea typeface=""/>
        <a:cs typeface=""/>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 id="{3841520A-25F2-4EB8-BE4C-611DB5ABEED9}" vid="{36CA9F4A-BB34-428E-BF18-E0AFB26A7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TM10001103[[fn=Headlines]]</Template>
  <TotalTime>24098</TotalTime>
  <Words>3895</Words>
  <Application>Microsoft Office PowerPoint</Application>
  <PresentationFormat>Widescreen</PresentationFormat>
  <Paragraphs>551</Paragraphs>
  <Slides>43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Century Schoolbook</vt:lpstr>
      <vt:lpstr>Corbel</vt:lpstr>
      <vt:lpstr>Courier New</vt:lpstr>
      <vt:lpstr>Open Sans</vt:lpstr>
      <vt:lpstr>Headlines</vt:lpstr>
      <vt:lpstr>Intermediate php Techniques</vt:lpstr>
      <vt:lpstr>Objectives</vt:lpstr>
      <vt:lpstr>Fluent Setters</vt:lpstr>
      <vt:lpstr>Fluent Setters</vt:lpstr>
      <vt:lpstr>Interfaces</vt:lpstr>
      <vt:lpstr>Interfaces</vt:lpstr>
      <vt:lpstr>Abstract Class vs. Interface</vt:lpstr>
      <vt:lpstr>Abstract Class vs. Interface</vt:lpstr>
      <vt:lpstr>Interfaces</vt:lpstr>
      <vt:lpstr>Interface Example</vt:lpstr>
      <vt:lpstr>Interfaces</vt:lpstr>
      <vt:lpstr>PHP Arrays</vt:lpstr>
      <vt:lpstr>Creating Arrays</vt:lpstr>
      <vt:lpstr>Array Functions</vt:lpstr>
      <vt:lpstr>Array Functions (is_array)</vt:lpstr>
      <vt:lpstr>Array Functions (explode)</vt:lpstr>
      <vt:lpstr>Array Functions (implode)</vt:lpstr>
      <vt:lpstr>Array Functions (array_push)</vt:lpstr>
      <vt:lpstr>Array Functions (array_pop)</vt:lpstr>
      <vt:lpstr>Array Functions (array_shift)</vt:lpstr>
      <vt:lpstr>Array Functions (array_unshift)</vt:lpstr>
      <vt:lpstr>Array Functions (compact)</vt:lpstr>
      <vt:lpstr>Array Functions (count)</vt:lpstr>
      <vt:lpstr>Array Functions</vt:lpstr>
      <vt:lpstr>Casting</vt:lpstr>
      <vt:lpstr>Casting</vt:lpstr>
      <vt:lpstr>Casting</vt:lpstr>
      <vt:lpstr>Anonymous Functions</vt:lpstr>
      <vt:lpstr>Example: Anonymous Functions</vt:lpstr>
      <vt:lpstr>Example: Anonymous Functions</vt:lpstr>
      <vt:lpstr>Anonymous Functions</vt:lpstr>
      <vt:lpstr>Pass By Value</vt:lpstr>
      <vt:lpstr>Anonymous Functions</vt:lpstr>
      <vt:lpstr>Benefits of Anonymous Functions</vt:lpstr>
      <vt:lpstr>Autoloading Classes</vt:lpstr>
      <vt:lpstr>Autoloading Classes</vt:lpstr>
      <vt:lpstr>Autoloading Classes</vt:lpstr>
      <vt:lpstr>Autoloading Classes</vt:lpstr>
      <vt:lpstr>Autoloading Classes</vt:lpstr>
      <vt:lpstr>Autoloading Classes</vt:lpstr>
      <vt:lpstr>Autoloader Example</vt:lpstr>
      <vt:lpstr>Autoloading Classes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OOP Techniques</dc:title>
  <dc:creator>SiD</dc:creator>
  <cp:lastModifiedBy>Nicholas Sylvestre</cp:lastModifiedBy>
  <cp:revision>1388</cp:revision>
  <cp:lastPrinted>2016-07-11T12:09:47Z</cp:lastPrinted>
  <dcterms:created xsi:type="dcterms:W3CDTF">2016-07-03T01:57:56Z</dcterms:created>
  <dcterms:modified xsi:type="dcterms:W3CDTF">2022-07-21T17:49:46Z</dcterms:modified>
</cp:coreProperties>
</file>