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handoutMasterIdLst>
    <p:handoutMasterId r:id="rId33"/>
  </p:handoutMasterIdLst>
  <p:sldIdLst>
    <p:sldId id="369" r:id="rId2"/>
    <p:sldId id="278" r:id="rId3"/>
    <p:sldId id="418" r:id="rId4"/>
    <p:sldId id="419" r:id="rId5"/>
    <p:sldId id="420" r:id="rId6"/>
    <p:sldId id="423" r:id="rId7"/>
    <p:sldId id="424" r:id="rId8"/>
    <p:sldId id="421" r:id="rId9"/>
    <p:sldId id="426" r:id="rId10"/>
    <p:sldId id="427" r:id="rId11"/>
    <p:sldId id="428" r:id="rId12"/>
    <p:sldId id="429" r:id="rId13"/>
    <p:sldId id="425" r:id="rId14"/>
    <p:sldId id="430" r:id="rId15"/>
    <p:sldId id="433" r:id="rId16"/>
    <p:sldId id="431" r:id="rId17"/>
    <p:sldId id="432" r:id="rId18"/>
    <p:sldId id="434" r:id="rId19"/>
    <p:sldId id="435" r:id="rId20"/>
    <p:sldId id="437" r:id="rId21"/>
    <p:sldId id="296" r:id="rId22"/>
    <p:sldId id="299" r:id="rId23"/>
    <p:sldId id="298" r:id="rId24"/>
    <p:sldId id="300" r:id="rId25"/>
    <p:sldId id="301" r:id="rId26"/>
    <p:sldId id="302" r:id="rId27"/>
    <p:sldId id="303" r:id="rId28"/>
    <p:sldId id="304" r:id="rId29"/>
    <p:sldId id="305" r:id="rId30"/>
    <p:sldId id="347"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CF5"/>
    <a:srgbClr val="F2F0EF"/>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786" autoAdjust="0"/>
  </p:normalViewPr>
  <p:slideViewPr>
    <p:cSldViewPr snapToGrid="0">
      <p:cViewPr varScale="1">
        <p:scale>
          <a:sx n="109" d="100"/>
          <a:sy n="109" d="100"/>
        </p:scale>
        <p:origin x="126" y="1098"/>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BD5C079-F8F1-4996-A646-9F0A5C5CD3E5}" type="datetimeFigureOut">
              <a:rPr lang="en-US" smtClean="0"/>
              <a:t>7/21/2022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DAB886A-D7F0-49D9-BB6F-694EC40856C1}" type="slidenum">
              <a:rPr lang="en-US" smtClean="0"/>
              <a:t>‹#›</a:t>
            </a:fld>
            <a:endParaRPr lang="en-US" dirty="0"/>
          </a:p>
        </p:txBody>
      </p:sp>
    </p:spTree>
    <p:extLst>
      <p:ext uri="{BB962C8B-B14F-4D97-AF65-F5344CB8AC3E}">
        <p14:creationId xmlns:p14="http://schemas.microsoft.com/office/powerpoint/2010/main" val="3240406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0F01B42-AB72-44B8-96F7-97CD6A28FAD4}" type="datetimeFigureOut">
              <a:rPr lang="en-US" smtClean="0"/>
              <a:t>7/21/2022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0010348-7857-4269-BB25-263CF30367F2}" type="slidenum">
              <a:rPr lang="en-US" smtClean="0"/>
              <a:t>‹#›</a:t>
            </a:fld>
            <a:endParaRPr lang="en-US" dirty="0"/>
          </a:p>
        </p:txBody>
      </p:sp>
    </p:spTree>
    <p:extLst>
      <p:ext uri="{BB962C8B-B14F-4D97-AF65-F5344CB8AC3E}">
        <p14:creationId xmlns:p14="http://schemas.microsoft.com/office/powerpoint/2010/main" val="355536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00786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762000" y="2617078"/>
            <a:ext cx="10667998" cy="697622"/>
          </a:xfrm>
        </p:spPr>
        <p:txBody>
          <a:bodyPr/>
          <a:lstStyle>
            <a:lvl1pPr algn="ct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1972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5719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280957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Ex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solidFill>
            <a:srgbClr val="FEFCF5"/>
          </a:solidFill>
        </p:spPr>
        <p:txBody>
          <a:bodyPr>
            <a:normAutofit/>
          </a:bodyPr>
          <a:lstStyle>
            <a:lvl1pPr marL="0" indent="0">
              <a:lnSpc>
                <a:spcPct val="100000"/>
              </a:lnSpc>
              <a:spcBef>
                <a:spcPts val="0"/>
              </a:spcBef>
              <a:buNone/>
              <a:tabLst>
                <a:tab pos="365760" algn="l"/>
              </a:tabLst>
              <a:defRPr sz="1000" baseline="0">
                <a:latin typeface="Courier New" panose="02070309020205020404" pitchFamily="49" charset="0"/>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207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61999" y="2059185"/>
            <a:ext cx="5342467" cy="39135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4467" y="2065903"/>
            <a:ext cx="5325530" cy="39068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963473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10667998" cy="69762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62000" y="1387928"/>
            <a:ext cx="10667998" cy="46970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871526"/>
      </p:ext>
    </p:extLst>
  </p:cSld>
  <p:clrMap bg1="lt1" tx1="dk1" bg2="lt2" tx2="dk2" accent1="accent1" accent2="accent2" accent3="accent3" accent4="accent4" accent5="accent5" accent6="accent6" hlink="hlink" folHlink="folHlink"/>
  <p:sldLayoutIdLst>
    <p:sldLayoutId id="2147483762" r:id="rId1"/>
    <p:sldLayoutId id="2147483764" r:id="rId2"/>
    <p:sldLayoutId id="2147483759" r:id="rId3"/>
    <p:sldLayoutId id="2147483758" r:id="rId4"/>
    <p:sldLayoutId id="2147483763" r:id="rId5"/>
    <p:sldLayoutId id="2147483760" r:id="rId6"/>
  </p:sldLayoutIdLst>
  <p:hf hdr="0" ft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a:t>Intermediate php</a:t>
            </a:r>
            <a:br>
              <a:rPr lang="en-US" sz="5400" dirty="0"/>
            </a:br>
            <a:r>
              <a:rPr lang="en-US" sz="5400" dirty="0"/>
              <a:t>Techniques</a:t>
            </a:r>
          </a:p>
        </p:txBody>
      </p:sp>
      <p:sp>
        <p:nvSpPr>
          <p:cNvPr id="6" name="Text Placeholder 5"/>
          <p:cNvSpPr>
            <a:spLocks noGrp="1"/>
          </p:cNvSpPr>
          <p:nvPr>
            <p:ph type="body" idx="1"/>
          </p:nvPr>
        </p:nvSpPr>
        <p:spPr/>
        <p:txBody>
          <a:bodyPr/>
          <a:lstStyle/>
          <a:p>
            <a:r>
              <a:rPr lang="en-US" dirty="0"/>
              <a:t>Lecture 12</a:t>
            </a:r>
          </a:p>
        </p:txBody>
      </p:sp>
    </p:spTree>
    <p:extLst>
      <p:ext uri="{BB962C8B-B14F-4D97-AF65-F5344CB8AC3E}">
        <p14:creationId xmlns:p14="http://schemas.microsoft.com/office/powerpoint/2010/main" val="1637233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Serialization Example</a:t>
            </a:r>
          </a:p>
        </p:txBody>
      </p:sp>
      <p:sp>
        <p:nvSpPr>
          <p:cNvPr id="3" name="Content Placeholder 2"/>
          <p:cNvSpPr>
            <a:spLocks noGrp="1"/>
          </p:cNvSpPr>
          <p:nvPr>
            <p:ph idx="1"/>
          </p:nvPr>
        </p:nvSpPr>
        <p:spPr/>
        <p:txBody>
          <a:bodyPr>
            <a:normAutofit/>
          </a:bodyPr>
          <a:lstStyle/>
          <a:p>
            <a:r>
              <a:rPr lang="en-US" sz="2000" dirty="0">
                <a:solidFill>
                  <a:schemeClr val="tx1"/>
                </a:solidFill>
              </a:rPr>
              <a:t>Interestingly, when this string is output using the echo command, \0 (NUL bytes) are removed:</a:t>
            </a: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r>
              <a:rPr lang="en-US" sz="2000" b="1" dirty="0">
                <a:solidFill>
                  <a:schemeClr val="tx1"/>
                </a:solidFill>
              </a:rPr>
              <a:t>Note: </a:t>
            </a:r>
            <a:r>
              <a:rPr lang="en-US" sz="2000" dirty="0">
                <a:solidFill>
                  <a:schemeClr val="tx1"/>
                </a:solidFill>
              </a:rPr>
              <a:t>The </a:t>
            </a:r>
            <a:r>
              <a:rPr lang="en-US" sz="2000" dirty="0" err="1">
                <a:solidFill>
                  <a:schemeClr val="tx1"/>
                </a:solidFill>
              </a:rPr>
              <a:t>Testprivate</a:t>
            </a:r>
            <a:r>
              <a:rPr lang="en-US" sz="2000" dirty="0">
                <a:solidFill>
                  <a:schemeClr val="tx1"/>
                </a:solidFill>
              </a:rPr>
              <a:t> property is still a private property however it appears like a public property.</a:t>
            </a:r>
          </a:p>
          <a:p>
            <a:r>
              <a:rPr lang="en-US" sz="2000" dirty="0">
                <a:solidFill>
                  <a:schemeClr val="tx1"/>
                </a:solidFill>
              </a:rPr>
              <a:t>We can identify private properties because their string length (13) is 2 characters longer than the number of characters in the string “</a:t>
            </a:r>
            <a:r>
              <a:rPr lang="en-US" sz="2000" dirty="0" err="1">
                <a:solidFill>
                  <a:schemeClr val="tx1"/>
                </a:solidFill>
              </a:rPr>
              <a:t>Testprivate</a:t>
            </a:r>
            <a:r>
              <a:rPr lang="en-US" sz="2000" dirty="0">
                <a:solidFill>
                  <a:schemeClr val="tx1"/>
                </a:solidFill>
              </a:rPr>
              <a:t>” (11).</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10</a:t>
            </a:fld>
            <a:endParaRPr lang="en-US" dirty="0"/>
          </a:p>
        </p:txBody>
      </p:sp>
      <p:pic>
        <p:nvPicPr>
          <p:cNvPr id="8" name="Picture 7"/>
          <p:cNvPicPr>
            <a:picLocks noChangeAspect="1"/>
          </p:cNvPicPr>
          <p:nvPr/>
        </p:nvPicPr>
        <p:blipFill>
          <a:blip r:embed="rId2"/>
          <a:stretch>
            <a:fillRect/>
          </a:stretch>
        </p:blipFill>
        <p:spPr>
          <a:xfrm>
            <a:off x="1213754" y="2254842"/>
            <a:ext cx="9764488" cy="1066949"/>
          </a:xfrm>
          <a:prstGeom prst="rect">
            <a:avLst/>
          </a:prstGeom>
          <a:ln>
            <a:solidFill>
              <a:schemeClr val="accent1"/>
            </a:solidFill>
          </a:ln>
        </p:spPr>
      </p:pic>
    </p:spTree>
    <p:extLst>
      <p:ext uri="{BB962C8B-B14F-4D97-AF65-F5344CB8AC3E}">
        <p14:creationId xmlns:p14="http://schemas.microsoft.com/office/powerpoint/2010/main" val="208768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 Serialization</a:t>
            </a:r>
          </a:p>
        </p:txBody>
      </p:sp>
      <p:sp>
        <p:nvSpPr>
          <p:cNvPr id="3" name="Content Placeholder 2"/>
          <p:cNvSpPr>
            <a:spLocks noGrp="1"/>
          </p:cNvSpPr>
          <p:nvPr>
            <p:ph idx="1"/>
          </p:nvPr>
        </p:nvSpPr>
        <p:spPr/>
        <p:txBody>
          <a:bodyPr>
            <a:normAutofit/>
          </a:bodyPr>
          <a:lstStyle/>
          <a:p>
            <a:r>
              <a:rPr lang="en-US" sz="2000" dirty="0">
                <a:solidFill>
                  <a:schemeClr val="tx1"/>
                </a:solidFill>
              </a:rPr>
              <a:t>PHP offers a mechanism which allows for custom serialization formats. It delegates the actual serialization to the </a:t>
            </a:r>
            <a:r>
              <a:rPr lang="en-US" sz="2000" b="1" dirty="0">
                <a:solidFill>
                  <a:schemeClr val="tx1"/>
                </a:solidFill>
              </a:rPr>
              <a:t>__serialize</a:t>
            </a:r>
            <a:r>
              <a:rPr lang="en-US" sz="2000" dirty="0">
                <a:solidFill>
                  <a:schemeClr val="tx1"/>
                </a:solidFill>
              </a:rPr>
              <a:t> magic method. Conversely, the </a:t>
            </a:r>
            <a:r>
              <a:rPr lang="en-US" sz="2000" b="1" dirty="0">
                <a:solidFill>
                  <a:schemeClr val="tx1"/>
                </a:solidFill>
              </a:rPr>
              <a:t>__</a:t>
            </a:r>
            <a:r>
              <a:rPr lang="en-US" sz="2000" b="1" dirty="0" err="1">
                <a:solidFill>
                  <a:schemeClr val="tx1"/>
                </a:solidFill>
              </a:rPr>
              <a:t>unserialize</a:t>
            </a:r>
            <a:r>
              <a:rPr lang="en-US" sz="2000" dirty="0">
                <a:solidFill>
                  <a:schemeClr val="tx1"/>
                </a:solidFill>
              </a:rPr>
              <a:t> magic method will be automatically called to perform an </a:t>
            </a:r>
            <a:r>
              <a:rPr lang="en-US" sz="2000" dirty="0" err="1">
                <a:solidFill>
                  <a:schemeClr val="tx1"/>
                </a:solidFill>
              </a:rPr>
              <a:t>unserialize</a:t>
            </a:r>
            <a:r>
              <a:rPr lang="en-US" sz="2000" dirty="0">
                <a:solidFill>
                  <a:schemeClr val="tx1"/>
                </a:solidFill>
              </a:rPr>
              <a:t> action. For example, consider this class: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11</a:t>
            </a:fld>
            <a:endParaRPr lang="en-US" dirty="0"/>
          </a:p>
        </p:txBody>
      </p:sp>
      <p:sp>
        <p:nvSpPr>
          <p:cNvPr id="6" name="Rectangle 5"/>
          <p:cNvSpPr/>
          <p:nvPr/>
        </p:nvSpPr>
        <p:spPr>
          <a:xfrm>
            <a:off x="3324837" y="3177137"/>
            <a:ext cx="5542323" cy="2292935"/>
          </a:xfrm>
          <a:prstGeom prst="rect">
            <a:avLst/>
          </a:prstGeom>
          <a:solidFill>
            <a:srgbClr val="FEFCF5"/>
          </a:solidFill>
        </p:spPr>
        <p:txBody>
          <a:bodyPr wrap="square">
            <a:spAutoFit/>
          </a:bodyPr>
          <a:lstStyle/>
          <a:p>
            <a:r>
              <a:rPr lang="en-CA" sz="1100" b="1" dirty="0">
                <a:solidFill>
                  <a:srgbClr val="0000FF"/>
                </a:solidFill>
                <a:highlight>
                  <a:srgbClr val="FEFCF5"/>
                </a:highlight>
                <a:latin typeface="Courier New" panose="02070309020205020404" pitchFamily="49" charset="0"/>
                <a:cs typeface="Courier New" panose="02070309020205020404" pitchFamily="49" charset="0"/>
              </a:rPr>
              <a:t>class</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Test2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private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$age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FF8000"/>
                </a:solidFill>
                <a:highlight>
                  <a:srgbClr val="FEFCF5"/>
                </a:highlight>
                <a:latin typeface="Courier New" panose="02070309020205020404" pitchFamily="49" charset="0"/>
                <a:cs typeface="Courier New" panose="02070309020205020404" pitchFamily="49" charset="0"/>
              </a:rPr>
              <a:t>36</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1" dirty="0">
                <a:solidFill>
                  <a:srgbClr val="0000FF"/>
                </a:solidFill>
                <a:highlight>
                  <a:srgbClr val="FEFCF5"/>
                </a:highlight>
                <a:latin typeface="Courier New" panose="02070309020205020404" pitchFamily="49" charset="0"/>
                <a:cs typeface="Courier New" panose="02070309020205020404" pitchFamily="49" charset="0"/>
              </a:rPr>
              <a:t>    private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$name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8080"/>
                </a:solidFill>
                <a:highlight>
                  <a:srgbClr val="FEFCF5"/>
                </a:highlight>
                <a:latin typeface="Courier New" panose="02070309020205020404" pitchFamily="49" charset="0"/>
                <a:cs typeface="Courier New" panose="02070309020205020404" pitchFamily="49" charset="0"/>
              </a:rPr>
              <a:t>"Nick"</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p>
          <a:p>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1" dirty="0">
                <a:solidFill>
                  <a:srgbClr val="0000FF"/>
                </a:solidFill>
                <a:highlight>
                  <a:srgbClr val="FEFCF5"/>
                </a:highlight>
                <a:latin typeface="Courier New" panose="02070309020205020404" pitchFamily="49" charset="0"/>
                <a:cs typeface="Courier New" panose="02070309020205020404" pitchFamily="49" charset="0"/>
              </a:rPr>
              <a:t>    public</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__serialize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US" sz="1100" b="1" dirty="0">
                <a:solidFill>
                  <a:srgbClr val="0000FF"/>
                </a:solidFill>
                <a:highlight>
                  <a:srgbClr val="FEFCF5"/>
                </a:highlight>
                <a:latin typeface="Courier New" panose="02070309020205020404" pitchFamily="49" charset="0"/>
                <a:cs typeface="Courier New" panose="02070309020205020404" pitchFamily="49" charset="0"/>
              </a:rPr>
              <a:t>        return</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a:t>
            </a:r>
            <a:r>
              <a:rPr lang="en-US" sz="1100" b="0" dirty="0">
                <a:solidFill>
                  <a:srgbClr val="808080"/>
                </a:solidFill>
                <a:highlight>
                  <a:srgbClr val="FEFCF5"/>
                </a:highlight>
                <a:latin typeface="Courier New" panose="02070309020205020404" pitchFamily="49" charset="0"/>
                <a:cs typeface="Courier New" panose="02070309020205020404" pitchFamily="49" charset="0"/>
              </a:rPr>
              <a:t>'age'</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000080"/>
                </a:solidFill>
                <a:highlight>
                  <a:srgbClr val="FEFCF5"/>
                </a:highlight>
                <a:latin typeface="Courier New" panose="02070309020205020404" pitchFamily="49" charset="0"/>
                <a:cs typeface="Courier New" panose="02070309020205020404" pitchFamily="49" charset="0"/>
              </a:rPr>
              <a:t>$this</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age</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808080"/>
                </a:solidFill>
                <a:highlight>
                  <a:srgbClr val="FEFCF5"/>
                </a:highlight>
                <a:latin typeface="Courier New" panose="02070309020205020404" pitchFamily="49" charset="0"/>
                <a:cs typeface="Courier New" panose="02070309020205020404" pitchFamily="49" charset="0"/>
              </a:rPr>
              <a:t>'name'</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000080"/>
                </a:solidFill>
                <a:highlight>
                  <a:srgbClr val="FEFCF5"/>
                </a:highlight>
                <a:latin typeface="Courier New" panose="02070309020205020404" pitchFamily="49" charset="0"/>
                <a:cs typeface="Courier New" panose="02070309020205020404" pitchFamily="49" charset="0"/>
              </a:rPr>
              <a:t>$this</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name</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US"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1" dirty="0">
                <a:solidFill>
                  <a:srgbClr val="0000FF"/>
                </a:solidFill>
                <a:highlight>
                  <a:srgbClr val="FEFCF5"/>
                </a:highlight>
                <a:latin typeface="Courier New" panose="02070309020205020404" pitchFamily="49" charset="0"/>
                <a:cs typeface="Courier New" panose="02070309020205020404" pitchFamily="49" charset="0"/>
              </a:rPr>
              <a:t>    public</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__</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unserialize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$str</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0" dirty="0">
                <a:solidFill>
                  <a:srgbClr val="000080"/>
                </a:solidFill>
                <a:highlight>
                  <a:srgbClr val="FEFCF5"/>
                </a:highlight>
                <a:latin typeface="Courier New" panose="02070309020205020404" pitchFamily="49" charset="0"/>
                <a:cs typeface="Courier New" panose="02070309020205020404" pitchFamily="49" charset="0"/>
              </a:rPr>
              <a:t>        $this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age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$str</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808080"/>
                </a:solidFill>
                <a:highlight>
                  <a:srgbClr val="FEFCF5"/>
                </a:highlight>
                <a:latin typeface="Courier New" panose="02070309020205020404" pitchFamily="49" charset="0"/>
                <a:cs typeface="Courier New" panose="02070309020205020404" pitchFamily="49" charset="0"/>
              </a:rPr>
              <a:t>'age’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name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$str</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808080"/>
                </a:solidFill>
                <a:highlight>
                  <a:srgbClr val="FEFCF5"/>
                </a:highlight>
                <a:latin typeface="Courier New" panose="02070309020205020404" pitchFamily="49" charset="0"/>
                <a:cs typeface="Courier New" panose="02070309020205020404" pitchFamily="49" charset="0"/>
              </a:rPr>
              <a:t>'name’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US" sz="1100" dirty="0">
              <a:solidFill>
                <a:srgbClr val="000000"/>
              </a:solidFill>
              <a:highlight>
                <a:srgbClr val="FEFCF5"/>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615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 Serialization</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It will be serialized as follows:</a:t>
            </a:r>
          </a:p>
          <a:p>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pPr/>
              <a:t>12</a:t>
            </a:fld>
            <a:endParaRPr lang="en-US" dirty="0"/>
          </a:p>
        </p:txBody>
      </p:sp>
      <p:sp>
        <p:nvSpPr>
          <p:cNvPr id="7" name="Rectangle 6">
            <a:extLst>
              <a:ext uri="{FF2B5EF4-FFF2-40B4-BE49-F238E27FC236}">
                <a16:creationId xmlns:a16="http://schemas.microsoft.com/office/drawing/2014/main" id="{2CBF0DCF-1AB7-0476-8BC8-62936758D83A}"/>
              </a:ext>
            </a:extLst>
          </p:cNvPr>
          <p:cNvSpPr/>
          <p:nvPr/>
        </p:nvSpPr>
        <p:spPr>
          <a:xfrm>
            <a:off x="3184160" y="1629691"/>
            <a:ext cx="5542323" cy="2292935"/>
          </a:xfrm>
          <a:prstGeom prst="rect">
            <a:avLst/>
          </a:prstGeom>
          <a:solidFill>
            <a:srgbClr val="FEFCF5"/>
          </a:solidFill>
        </p:spPr>
        <p:txBody>
          <a:bodyPr wrap="square">
            <a:spAutoFit/>
          </a:bodyPr>
          <a:lstStyle/>
          <a:p>
            <a:r>
              <a:rPr lang="en-CA" sz="1100" b="1" dirty="0">
                <a:solidFill>
                  <a:srgbClr val="0000FF"/>
                </a:solidFill>
                <a:highlight>
                  <a:srgbClr val="FEFCF5"/>
                </a:highlight>
                <a:latin typeface="Courier New" panose="02070309020205020404" pitchFamily="49" charset="0"/>
                <a:cs typeface="Courier New" panose="02070309020205020404" pitchFamily="49" charset="0"/>
              </a:rPr>
              <a:t>class</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Test2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private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$age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FF8000"/>
                </a:solidFill>
                <a:highlight>
                  <a:srgbClr val="FEFCF5"/>
                </a:highlight>
                <a:latin typeface="Courier New" panose="02070309020205020404" pitchFamily="49" charset="0"/>
                <a:cs typeface="Courier New" panose="02070309020205020404" pitchFamily="49" charset="0"/>
              </a:rPr>
              <a:t>36</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1" dirty="0">
                <a:solidFill>
                  <a:srgbClr val="0000FF"/>
                </a:solidFill>
                <a:highlight>
                  <a:srgbClr val="FEFCF5"/>
                </a:highlight>
                <a:latin typeface="Courier New" panose="02070309020205020404" pitchFamily="49" charset="0"/>
                <a:cs typeface="Courier New" panose="02070309020205020404" pitchFamily="49" charset="0"/>
              </a:rPr>
              <a:t>    private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$name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8080"/>
                </a:solidFill>
                <a:highlight>
                  <a:srgbClr val="FEFCF5"/>
                </a:highlight>
                <a:latin typeface="Courier New" panose="02070309020205020404" pitchFamily="49" charset="0"/>
                <a:cs typeface="Courier New" panose="02070309020205020404" pitchFamily="49" charset="0"/>
              </a:rPr>
              <a:t>"Nick"</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p>
          <a:p>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1" dirty="0">
                <a:solidFill>
                  <a:srgbClr val="0000FF"/>
                </a:solidFill>
                <a:highlight>
                  <a:srgbClr val="FEFCF5"/>
                </a:highlight>
                <a:latin typeface="Courier New" panose="02070309020205020404" pitchFamily="49" charset="0"/>
                <a:cs typeface="Courier New" panose="02070309020205020404" pitchFamily="49" charset="0"/>
              </a:rPr>
              <a:t>    public</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__serialize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US" sz="1100" b="1" dirty="0">
                <a:solidFill>
                  <a:srgbClr val="0000FF"/>
                </a:solidFill>
                <a:highlight>
                  <a:srgbClr val="FEFCF5"/>
                </a:highlight>
                <a:latin typeface="Courier New" panose="02070309020205020404" pitchFamily="49" charset="0"/>
                <a:cs typeface="Courier New" panose="02070309020205020404" pitchFamily="49" charset="0"/>
              </a:rPr>
              <a:t>        return</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a:t>
            </a:r>
            <a:r>
              <a:rPr lang="en-US" sz="1100" b="0" dirty="0">
                <a:solidFill>
                  <a:srgbClr val="808080"/>
                </a:solidFill>
                <a:highlight>
                  <a:srgbClr val="FEFCF5"/>
                </a:highlight>
                <a:latin typeface="Courier New" panose="02070309020205020404" pitchFamily="49" charset="0"/>
                <a:cs typeface="Courier New" panose="02070309020205020404" pitchFamily="49" charset="0"/>
              </a:rPr>
              <a:t>'age'</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000080"/>
                </a:solidFill>
                <a:highlight>
                  <a:srgbClr val="FEFCF5"/>
                </a:highlight>
                <a:latin typeface="Courier New" panose="02070309020205020404" pitchFamily="49" charset="0"/>
                <a:cs typeface="Courier New" panose="02070309020205020404" pitchFamily="49" charset="0"/>
              </a:rPr>
              <a:t>$this</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age</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808080"/>
                </a:solidFill>
                <a:highlight>
                  <a:srgbClr val="FEFCF5"/>
                </a:highlight>
                <a:latin typeface="Courier New" panose="02070309020205020404" pitchFamily="49" charset="0"/>
                <a:cs typeface="Courier New" panose="02070309020205020404" pitchFamily="49" charset="0"/>
              </a:rPr>
              <a:t>'name'</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0" dirty="0">
                <a:solidFill>
                  <a:srgbClr val="000080"/>
                </a:solidFill>
                <a:highlight>
                  <a:srgbClr val="FEFCF5"/>
                </a:highlight>
                <a:latin typeface="Courier New" panose="02070309020205020404" pitchFamily="49" charset="0"/>
                <a:cs typeface="Courier New" panose="02070309020205020404" pitchFamily="49" charset="0"/>
              </a:rPr>
              <a:t>$this</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b="0" dirty="0">
                <a:solidFill>
                  <a:srgbClr val="000000"/>
                </a:solidFill>
                <a:highlight>
                  <a:srgbClr val="FEFCF5"/>
                </a:highlight>
                <a:latin typeface="Courier New" panose="02070309020205020404" pitchFamily="49" charset="0"/>
                <a:cs typeface="Courier New" panose="02070309020205020404" pitchFamily="49" charset="0"/>
              </a:rPr>
              <a:t>name</a:t>
            </a:r>
            <a:r>
              <a:rPr lang="en-US"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US"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1" dirty="0">
                <a:solidFill>
                  <a:srgbClr val="0000FF"/>
                </a:solidFill>
                <a:highlight>
                  <a:srgbClr val="FEFCF5"/>
                </a:highlight>
                <a:latin typeface="Courier New" panose="02070309020205020404" pitchFamily="49" charset="0"/>
                <a:cs typeface="Courier New" panose="02070309020205020404" pitchFamily="49" charset="0"/>
              </a:rPr>
              <a:t>    public</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__</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unserialize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$str</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0" dirty="0">
                <a:solidFill>
                  <a:srgbClr val="000080"/>
                </a:solidFill>
                <a:highlight>
                  <a:srgbClr val="FEFCF5"/>
                </a:highlight>
                <a:latin typeface="Courier New" panose="02070309020205020404" pitchFamily="49" charset="0"/>
                <a:cs typeface="Courier New" panose="02070309020205020404" pitchFamily="49" charset="0"/>
              </a:rPr>
              <a:t>        $this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age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$str</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808080"/>
                </a:solidFill>
                <a:highlight>
                  <a:srgbClr val="FEFCF5"/>
                </a:highlight>
                <a:latin typeface="Courier New" panose="02070309020205020404" pitchFamily="49" charset="0"/>
                <a:cs typeface="Courier New" panose="02070309020205020404" pitchFamily="49" charset="0"/>
              </a:rPr>
              <a:t>'age’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name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$str</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808080"/>
                </a:solidFill>
                <a:highlight>
                  <a:srgbClr val="FEFCF5"/>
                </a:highlight>
                <a:latin typeface="Courier New" panose="02070309020205020404" pitchFamily="49" charset="0"/>
                <a:cs typeface="Courier New" panose="02070309020205020404" pitchFamily="49" charset="0"/>
              </a:rPr>
              <a:t>'name’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US" sz="1100" dirty="0">
              <a:solidFill>
                <a:srgbClr val="000000"/>
              </a:solidFill>
              <a:highlight>
                <a:srgbClr val="FEFCF5"/>
              </a:highlight>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FD14E8A9-73C4-4918-C437-1E2D958EE835}"/>
              </a:ext>
            </a:extLst>
          </p:cNvPr>
          <p:cNvPicPr>
            <a:picLocks noChangeAspect="1"/>
          </p:cNvPicPr>
          <p:nvPr/>
        </p:nvPicPr>
        <p:blipFill>
          <a:blip r:embed="rId2"/>
          <a:stretch>
            <a:fillRect/>
          </a:stretch>
        </p:blipFill>
        <p:spPr>
          <a:xfrm>
            <a:off x="3065893" y="4799007"/>
            <a:ext cx="5925377" cy="409632"/>
          </a:xfrm>
          <a:prstGeom prst="rect">
            <a:avLst/>
          </a:prstGeom>
          <a:ln>
            <a:solidFill>
              <a:schemeClr val="tx1"/>
            </a:solidFill>
          </a:ln>
        </p:spPr>
      </p:pic>
    </p:spTree>
    <p:extLst>
      <p:ext uri="{BB962C8B-B14F-4D97-AF65-F5344CB8AC3E}">
        <p14:creationId xmlns:p14="http://schemas.microsoft.com/office/powerpoint/2010/main" val="2725084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Serialization</a:t>
            </a:r>
          </a:p>
        </p:txBody>
      </p:sp>
      <p:sp>
        <p:nvSpPr>
          <p:cNvPr id="3" name="Content Placeholder 2"/>
          <p:cNvSpPr>
            <a:spLocks noGrp="1"/>
          </p:cNvSpPr>
          <p:nvPr>
            <p:ph idx="1"/>
          </p:nvPr>
        </p:nvSpPr>
        <p:spPr>
          <a:xfrm>
            <a:off x="762000" y="1387928"/>
            <a:ext cx="10667998" cy="4697093"/>
          </a:xfrm>
        </p:spPr>
        <p:txBody>
          <a:bodyPr>
            <a:normAutofit/>
          </a:bodyPr>
          <a:lstStyle/>
          <a:p>
            <a:r>
              <a:rPr lang="en-US" sz="1800" dirty="0"/>
              <a:t>Now, given that long explanation, if you go to store an object in the session, PHP will automatically </a:t>
            </a:r>
            <a:r>
              <a:rPr lang="en-US" sz="1800" b="1" dirty="0"/>
              <a:t>serialize</a:t>
            </a:r>
            <a:r>
              <a:rPr lang="en-US" sz="1800" dirty="0"/>
              <a:t> and </a:t>
            </a:r>
            <a:r>
              <a:rPr lang="en-US" sz="1800" b="1" dirty="0" err="1"/>
              <a:t>unserialize</a:t>
            </a:r>
            <a:r>
              <a:rPr lang="en-US" sz="1800" dirty="0"/>
              <a:t> the data on the fly. </a:t>
            </a:r>
          </a:p>
          <a:p>
            <a:endParaRPr lang="en-US" sz="1800" dirty="0"/>
          </a:p>
          <a:p>
            <a:r>
              <a:rPr lang="en-US" sz="1800" dirty="0"/>
              <a:t>This process will work as long as PHP can access the corresponding class definitions when the session is started again. This explains the following fatal error you may have gotten in the project when you swapped the class loading in the initialization (before we added the auto-loader).</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13</a:t>
            </a:fld>
            <a:endParaRPr lang="en-US" dirty="0"/>
          </a:p>
        </p:txBody>
      </p:sp>
      <p:sp>
        <p:nvSpPr>
          <p:cNvPr id="5" name="Content Placeholder 2"/>
          <p:cNvSpPr txBox="1">
            <a:spLocks/>
          </p:cNvSpPr>
          <p:nvPr/>
        </p:nvSpPr>
        <p:spPr>
          <a:xfrm>
            <a:off x="1610902" y="3763083"/>
            <a:ext cx="3949016" cy="565670"/>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pPr>
            <a:r>
              <a:rPr lang="en-US" sz="1100" b="1" dirty="0" err="1">
                <a:solidFill>
                  <a:srgbClr val="0000FF"/>
                </a:solidFill>
                <a:highlight>
                  <a:srgbClr val="FEFCF5"/>
                </a:highlight>
                <a:latin typeface="Courier New" panose="02070309020205020404" pitchFamily="49" charset="0"/>
              </a:rPr>
              <a:t>require_once</a:t>
            </a:r>
            <a:r>
              <a:rPr lang="en-US" sz="1100" dirty="0">
                <a:solidFill>
                  <a:srgbClr val="8000FF"/>
                </a:solidFill>
                <a:highlight>
                  <a:srgbClr val="FEFCF5"/>
                </a:highlight>
                <a:latin typeface="Courier New" panose="02070309020205020404" pitchFamily="49" charset="0"/>
              </a:rPr>
              <a:t>(</a:t>
            </a:r>
            <a:r>
              <a:rPr lang="en-US" sz="1100" dirty="0">
                <a:solidFill>
                  <a:srgbClr val="808080"/>
                </a:solidFill>
                <a:highlight>
                  <a:srgbClr val="FEFCF5"/>
                </a:highlight>
                <a:latin typeface="Courier New" panose="02070309020205020404" pitchFamily="49" charset="0"/>
              </a:rPr>
              <a:t>'</a:t>
            </a:r>
            <a:r>
              <a:rPr lang="en-US" sz="1100" dirty="0" err="1">
                <a:solidFill>
                  <a:srgbClr val="808080"/>
                </a:solidFill>
                <a:highlight>
                  <a:srgbClr val="FEFCF5"/>
                </a:highlight>
                <a:latin typeface="Courier New" panose="02070309020205020404" pitchFamily="49" charset="0"/>
              </a:rPr>
              <a:t>Session.php</a:t>
            </a:r>
            <a:r>
              <a:rPr lang="en-US" sz="1100" dirty="0">
                <a:solidFill>
                  <a:srgbClr val="808080"/>
                </a:solidFill>
                <a:highlight>
                  <a:srgbClr val="FEFCF5"/>
                </a:highlight>
                <a:latin typeface="Courier New" panose="02070309020205020404" pitchFamily="49" charset="0"/>
              </a:rPr>
              <a:t>'</a:t>
            </a:r>
            <a:r>
              <a:rPr lang="en-US" sz="1100" dirty="0">
                <a:solidFill>
                  <a:srgbClr val="8000FF"/>
                </a:solidFill>
                <a:highlight>
                  <a:srgbClr val="FEFCF5"/>
                </a:highlight>
                <a:latin typeface="Courier New" panose="02070309020205020404" pitchFamily="49" charset="0"/>
              </a:rPr>
              <a:t>);</a:t>
            </a:r>
          </a:p>
          <a:p>
            <a:pPr>
              <a:lnSpc>
                <a:spcPts val="900"/>
              </a:lnSpc>
            </a:pPr>
            <a:r>
              <a:rPr lang="en-US" sz="1100" b="1" dirty="0" err="1">
                <a:solidFill>
                  <a:srgbClr val="0000FF"/>
                </a:solidFill>
                <a:highlight>
                  <a:srgbClr val="FEFCF5"/>
                </a:highlight>
                <a:latin typeface="Courier New" panose="02070309020205020404" pitchFamily="49" charset="0"/>
              </a:rPr>
              <a:t>require_once</a:t>
            </a:r>
            <a:r>
              <a:rPr lang="en-US" sz="1100" dirty="0">
                <a:solidFill>
                  <a:srgbClr val="8000FF"/>
                </a:solidFill>
                <a:highlight>
                  <a:srgbClr val="FEFCF5"/>
                </a:highlight>
                <a:latin typeface="Courier New" panose="02070309020205020404" pitchFamily="49" charset="0"/>
              </a:rPr>
              <a:t>(</a:t>
            </a:r>
            <a:r>
              <a:rPr lang="en-US" sz="1100" dirty="0">
                <a:solidFill>
                  <a:srgbClr val="808080"/>
                </a:solidFill>
                <a:highlight>
                  <a:srgbClr val="FEFCF5"/>
                </a:highlight>
                <a:latin typeface="Courier New" panose="02070309020205020404" pitchFamily="49" charset="0"/>
              </a:rPr>
              <a:t>'</a:t>
            </a:r>
            <a:r>
              <a:rPr lang="en-US" sz="1100" dirty="0" err="1">
                <a:solidFill>
                  <a:srgbClr val="808080"/>
                </a:solidFill>
                <a:highlight>
                  <a:srgbClr val="FEFCF5"/>
                </a:highlight>
                <a:latin typeface="Courier New" panose="02070309020205020404" pitchFamily="49" charset="0"/>
              </a:rPr>
              <a:t>User.php</a:t>
            </a:r>
            <a:r>
              <a:rPr lang="en-US" sz="1100" dirty="0">
                <a:solidFill>
                  <a:srgbClr val="808080"/>
                </a:solidFill>
                <a:highlight>
                  <a:srgbClr val="FEFCF5"/>
                </a:highlight>
                <a:latin typeface="Courier New" panose="02070309020205020404" pitchFamily="49" charset="0"/>
              </a:rPr>
              <a:t>'</a:t>
            </a:r>
            <a:r>
              <a:rPr lang="en-US" sz="1100" dirty="0">
                <a:solidFill>
                  <a:srgbClr val="8000FF"/>
                </a:solidFill>
                <a:highlight>
                  <a:srgbClr val="FEFCF5"/>
                </a:highlight>
                <a:latin typeface="Courier New" panose="02070309020205020404" pitchFamily="49" charset="0"/>
              </a:rPr>
              <a:t>);</a:t>
            </a:r>
            <a:endParaRPr lang="en-US" sz="1100" dirty="0">
              <a:solidFill>
                <a:srgbClr val="000000"/>
              </a:solidFill>
              <a:highlight>
                <a:srgbClr val="FEFCF5"/>
              </a:highligh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3402226" y="4997388"/>
            <a:ext cx="8089193" cy="527998"/>
          </a:xfrm>
          <a:prstGeom prst="rect">
            <a:avLst/>
          </a:prstGeom>
        </p:spPr>
      </p:pic>
      <p:cxnSp>
        <p:nvCxnSpPr>
          <p:cNvPr id="8" name="Elbow Connector 7"/>
          <p:cNvCxnSpPr>
            <a:stCxn id="5" idx="3"/>
            <a:endCxn id="6" idx="0"/>
          </p:cNvCxnSpPr>
          <p:nvPr/>
        </p:nvCxnSpPr>
        <p:spPr>
          <a:xfrm>
            <a:off x="5559918" y="4045918"/>
            <a:ext cx="1886905" cy="9514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Multiply 8"/>
          <p:cNvSpPr/>
          <p:nvPr/>
        </p:nvSpPr>
        <p:spPr>
          <a:xfrm>
            <a:off x="4588476" y="3666633"/>
            <a:ext cx="724930" cy="75857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884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Hashing &amp; Password Storage</a:t>
            </a:r>
          </a:p>
        </p:txBody>
      </p:sp>
      <p:sp>
        <p:nvSpPr>
          <p:cNvPr id="3" name="Content Placeholder 2"/>
          <p:cNvSpPr>
            <a:spLocks noGrp="1"/>
          </p:cNvSpPr>
          <p:nvPr>
            <p:ph idx="1"/>
          </p:nvPr>
        </p:nvSpPr>
        <p:spPr/>
        <p:txBody>
          <a:bodyPr>
            <a:normAutofit/>
          </a:bodyPr>
          <a:lstStyle/>
          <a:p>
            <a:pPr lvl="0"/>
            <a:r>
              <a:rPr lang="en-US" dirty="0"/>
              <a:t>You may have noticed that in the Blog assignment, you stored passwords within the logins table in a secured fashion</a:t>
            </a:r>
          </a:p>
          <a:p>
            <a:pPr lvl="0"/>
            <a:endParaRPr lang="en-US" dirty="0"/>
          </a:p>
          <a:p>
            <a:pPr lvl="0"/>
            <a:endParaRPr lang="en-US" dirty="0"/>
          </a:p>
          <a:p>
            <a:pPr lvl="0"/>
            <a:endParaRPr lang="en-US" dirty="0"/>
          </a:p>
          <a:p>
            <a:pPr lvl="0"/>
            <a:r>
              <a:rPr lang="en-US" dirty="0"/>
              <a:t>Securing passwords is a complex subject which deserves some careful attention.</a:t>
            </a:r>
          </a:p>
          <a:p>
            <a:pPr lvl="0"/>
            <a:r>
              <a:rPr lang="en-US" dirty="0"/>
              <a:t>But there is some good news; PHP provides you tools so that implementation is relatively easy.</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14</a:t>
            </a:fld>
            <a:endParaRPr lang="en-US" dirty="0"/>
          </a:p>
        </p:txBody>
      </p:sp>
      <p:pic>
        <p:nvPicPr>
          <p:cNvPr id="5" name="Picture 4">
            <a:extLst>
              <a:ext uri="{FF2B5EF4-FFF2-40B4-BE49-F238E27FC236}">
                <a16:creationId xmlns:a16="http://schemas.microsoft.com/office/drawing/2014/main" id="{70E5B669-413B-4A17-8E24-4EF0E06F6626}"/>
              </a:ext>
            </a:extLst>
          </p:cNvPr>
          <p:cNvPicPr>
            <a:picLocks noChangeAspect="1"/>
          </p:cNvPicPr>
          <p:nvPr/>
        </p:nvPicPr>
        <p:blipFill>
          <a:blip r:embed="rId2"/>
          <a:stretch>
            <a:fillRect/>
          </a:stretch>
        </p:blipFill>
        <p:spPr>
          <a:xfrm>
            <a:off x="1515655" y="2826707"/>
            <a:ext cx="9160689" cy="602293"/>
          </a:xfrm>
          <a:prstGeom prst="rect">
            <a:avLst/>
          </a:prstGeom>
        </p:spPr>
      </p:pic>
    </p:spTree>
    <p:extLst>
      <p:ext uri="{BB962C8B-B14F-4D97-AF65-F5344CB8AC3E}">
        <p14:creationId xmlns:p14="http://schemas.microsoft.com/office/powerpoint/2010/main" val="160754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Hashing &amp; Password Storage</a:t>
            </a:r>
          </a:p>
        </p:txBody>
      </p:sp>
      <p:sp>
        <p:nvSpPr>
          <p:cNvPr id="3" name="Content Placeholder 2"/>
          <p:cNvSpPr>
            <a:spLocks noGrp="1"/>
          </p:cNvSpPr>
          <p:nvPr>
            <p:ph idx="1"/>
          </p:nvPr>
        </p:nvSpPr>
        <p:spPr/>
        <p:txBody>
          <a:bodyPr>
            <a:normAutofit/>
          </a:bodyPr>
          <a:lstStyle/>
          <a:p>
            <a:pPr lvl="0"/>
            <a:r>
              <a:rPr lang="en-US" dirty="0"/>
              <a:t>Hash functions are used to convert a string to pseudo-unique output. The output can then be used to fingerprint a string, or to store a one-directional representation of it. </a:t>
            </a:r>
          </a:p>
          <a:p>
            <a:pPr lvl="0"/>
            <a:r>
              <a:rPr lang="en-US" dirty="0"/>
              <a:t>This is not the same as encryption!</a:t>
            </a:r>
          </a:p>
          <a:p>
            <a:pPr lvl="0"/>
            <a:r>
              <a:rPr lang="en-US" dirty="0"/>
              <a:t>Examples of hashing algorithms are:</a:t>
            </a:r>
          </a:p>
          <a:p>
            <a:pPr marL="342900" lvl="0" indent="-342900">
              <a:buFont typeface="Arial" panose="020B0604020202020204" pitchFamily="34" charset="0"/>
              <a:buChar char="•"/>
            </a:pPr>
            <a:r>
              <a:rPr lang="en-US" dirty="0"/>
              <a:t>md5() - fast. </a:t>
            </a:r>
            <a:r>
              <a:rPr lang="en-US" b="1" dirty="0"/>
              <a:t>Do not use for passwords.</a:t>
            </a:r>
            <a:r>
              <a:rPr lang="en-US" dirty="0"/>
              <a:t> Can be used to fingerprint a file or other string. Returns a 32-character hexadecimal number.</a:t>
            </a:r>
          </a:p>
          <a:p>
            <a:pPr marL="342900" lvl="0" indent="-342900">
              <a:buFont typeface="Arial" panose="020B0604020202020204" pitchFamily="34" charset="0"/>
              <a:buChar char="•"/>
            </a:pPr>
            <a:r>
              <a:rPr lang="en-US" dirty="0"/>
              <a:t>sha1() - fast. Better than md5, but </a:t>
            </a:r>
            <a:r>
              <a:rPr lang="en-US" b="1" dirty="0"/>
              <a:t>don’t use it for passwords</a:t>
            </a:r>
            <a:r>
              <a:rPr lang="en-US" dirty="0"/>
              <a:t>. Returns a 40-character hexadecimal number result.</a:t>
            </a:r>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15</a:t>
            </a:fld>
            <a:endParaRPr lang="en-US" dirty="0"/>
          </a:p>
        </p:txBody>
      </p:sp>
    </p:spTree>
    <p:extLst>
      <p:ext uri="{BB962C8B-B14F-4D97-AF65-F5344CB8AC3E}">
        <p14:creationId xmlns:p14="http://schemas.microsoft.com/office/powerpoint/2010/main" val="128762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Hashing &amp; Password Storage</a:t>
            </a:r>
          </a:p>
        </p:txBody>
      </p:sp>
      <p:sp>
        <p:nvSpPr>
          <p:cNvPr id="3" name="Content Placeholder 2"/>
          <p:cNvSpPr>
            <a:spLocks noGrp="1"/>
          </p:cNvSpPr>
          <p:nvPr>
            <p:ph idx="1"/>
          </p:nvPr>
        </p:nvSpPr>
        <p:spPr/>
        <p:txBody>
          <a:bodyPr>
            <a:normAutofit fontScale="92500" lnSpcReduction="10000"/>
          </a:bodyPr>
          <a:lstStyle/>
          <a:p>
            <a:pPr lvl="0">
              <a:spcBef>
                <a:spcPts val="0"/>
              </a:spcBef>
            </a:pPr>
            <a:r>
              <a:rPr lang="en-US" dirty="0"/>
              <a:t>Strong hashing algorithms are used to store passwords because they cannot be reversed. </a:t>
            </a:r>
          </a:p>
          <a:p>
            <a:pPr marL="1028700" lvl="1" indent="-342900">
              <a:spcBef>
                <a:spcPts val="1200"/>
              </a:spcBef>
              <a:buFont typeface="Arial" panose="020B0604020202020204" pitchFamily="34" charset="0"/>
              <a:buChar char="•"/>
            </a:pPr>
            <a:r>
              <a:rPr lang="en-US" dirty="0"/>
              <a:t>If weaknesses in a hashing algorithm are discovered, the community looks for something better.</a:t>
            </a:r>
          </a:p>
          <a:p>
            <a:pPr lvl="0">
              <a:spcBef>
                <a:spcPts val="1200"/>
              </a:spcBef>
            </a:pPr>
            <a:r>
              <a:rPr lang="en-US" dirty="0"/>
              <a:t>Hashing algorithms are made stronger by the addition of a </a:t>
            </a:r>
            <a:r>
              <a:rPr lang="en-US" b="1" dirty="0"/>
              <a:t>salt</a:t>
            </a:r>
            <a:r>
              <a:rPr lang="en-US" dirty="0"/>
              <a:t>. Which prevents the hashed result from being the same when it is hashed twice (ex in two different applications). </a:t>
            </a:r>
            <a:r>
              <a:rPr lang="en-US" b="1" i="1" dirty="0">
                <a:solidFill>
                  <a:srgbClr val="0000FF"/>
                </a:solidFill>
              </a:rPr>
              <a:t>Always use a salted hash algorithm for passwords</a:t>
            </a:r>
            <a:r>
              <a:rPr lang="en-US" dirty="0">
                <a:solidFill>
                  <a:srgbClr val="0000FF"/>
                </a:solidFill>
              </a:rPr>
              <a:t> </a:t>
            </a:r>
            <a:r>
              <a:rPr lang="en-US" dirty="0"/>
              <a:t>so that the hashes in your application will be different from another application even if the user uses the same password.</a:t>
            </a:r>
          </a:p>
          <a:p>
            <a:pPr lvl="0">
              <a:spcBef>
                <a:spcPts val="1200"/>
              </a:spcBef>
            </a:pPr>
            <a:r>
              <a:rPr lang="en-US" dirty="0"/>
              <a:t>Slower algorithms tend to be better for security because it takes an attacker longer to generate hashes. As hardware gets stronger, we need slower algorithms!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16</a:t>
            </a:fld>
            <a:endParaRPr lang="en-US" dirty="0"/>
          </a:p>
        </p:txBody>
      </p:sp>
    </p:spTree>
    <p:extLst>
      <p:ext uri="{BB962C8B-B14F-4D97-AF65-F5344CB8AC3E}">
        <p14:creationId xmlns:p14="http://schemas.microsoft.com/office/powerpoint/2010/main" val="343233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Hashing &amp; Password Storage</a:t>
            </a:r>
          </a:p>
        </p:txBody>
      </p:sp>
      <p:sp>
        <p:nvSpPr>
          <p:cNvPr id="3" name="Content Placeholder 2"/>
          <p:cNvSpPr>
            <a:spLocks noGrp="1"/>
          </p:cNvSpPr>
          <p:nvPr>
            <p:ph idx="1"/>
          </p:nvPr>
        </p:nvSpPr>
        <p:spPr/>
        <p:txBody>
          <a:bodyPr>
            <a:normAutofit/>
          </a:bodyPr>
          <a:lstStyle/>
          <a:p>
            <a:pPr lvl="0">
              <a:spcBef>
                <a:spcPts val="0"/>
              </a:spcBef>
            </a:pPr>
            <a:r>
              <a:rPr lang="en-US" dirty="0"/>
              <a:t>Historically there have been a lot of problems in the PHP community with developers using outdated and no longer secure hash algorithms for passwords - or even storing passwords in plain text! Yikes! </a:t>
            </a:r>
          </a:p>
          <a:p>
            <a:pPr lvl="0">
              <a:spcBef>
                <a:spcPts val="0"/>
              </a:spcBef>
            </a:pPr>
            <a:endParaRPr lang="en-US" dirty="0"/>
          </a:p>
          <a:p>
            <a:pPr lvl="0">
              <a:spcBef>
                <a:spcPts val="0"/>
              </a:spcBef>
            </a:pPr>
            <a:r>
              <a:rPr lang="en-US" dirty="0"/>
              <a:t>You can still find modern applications that use md5 or sha1 for passwords. Not good.</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17</a:t>
            </a:fld>
            <a:endParaRPr lang="en-US" dirty="0"/>
          </a:p>
        </p:txBody>
      </p:sp>
    </p:spTree>
    <p:extLst>
      <p:ext uri="{BB962C8B-B14F-4D97-AF65-F5344CB8AC3E}">
        <p14:creationId xmlns:p14="http://schemas.microsoft.com/office/powerpoint/2010/main" val="284642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Hashing &amp; Password Storage</a:t>
            </a:r>
          </a:p>
        </p:txBody>
      </p:sp>
      <p:sp>
        <p:nvSpPr>
          <p:cNvPr id="3" name="Content Placeholder 2"/>
          <p:cNvSpPr>
            <a:spLocks noGrp="1"/>
          </p:cNvSpPr>
          <p:nvPr>
            <p:ph idx="1"/>
          </p:nvPr>
        </p:nvSpPr>
        <p:spPr/>
        <p:txBody>
          <a:bodyPr>
            <a:normAutofit/>
          </a:bodyPr>
          <a:lstStyle/>
          <a:p>
            <a:pPr lvl="0">
              <a:spcBef>
                <a:spcPts val="1200"/>
              </a:spcBef>
            </a:pPr>
            <a:r>
              <a:rPr lang="en-US" dirty="0"/>
              <a:t>To solve all this confusion, today PHP provides built in functions which always provide us with the strongest recommended hash algorithm.</a:t>
            </a:r>
          </a:p>
          <a:p>
            <a:pPr lvl="0">
              <a:spcBef>
                <a:spcPts val="1200"/>
              </a:spcBef>
            </a:pPr>
            <a:r>
              <a:rPr lang="en-US" b="1" dirty="0" err="1"/>
              <a:t>password_hash</a:t>
            </a:r>
            <a:r>
              <a:rPr lang="en-US" b="1" dirty="0"/>
              <a:t>() </a:t>
            </a:r>
            <a:r>
              <a:rPr lang="en-US" dirty="0"/>
              <a:t>- slow, strong, salted, one-way hash for passwords. Returns a string result. </a:t>
            </a:r>
            <a:r>
              <a:rPr lang="en-US" i="1" dirty="0"/>
              <a:t>Use this!</a:t>
            </a:r>
          </a:p>
          <a:p>
            <a:pPr lvl="0">
              <a:spcBef>
                <a:spcPts val="1200"/>
              </a:spcBef>
            </a:pPr>
            <a:r>
              <a:rPr lang="en-US" b="1" dirty="0" err="1"/>
              <a:t>password_verify</a:t>
            </a:r>
            <a:r>
              <a:rPr lang="en-US" b="1" dirty="0"/>
              <a:t>() </a:t>
            </a:r>
            <a:r>
              <a:rPr lang="en-US" dirty="0"/>
              <a:t>- verifies that a password matches a hash. </a:t>
            </a:r>
            <a:r>
              <a:rPr lang="en-US" i="1" dirty="0"/>
              <a:t>Use this!</a:t>
            </a:r>
          </a:p>
          <a:p>
            <a:pPr lvl="0">
              <a:spcBef>
                <a:spcPts val="1200"/>
              </a:spcBef>
              <a:spcAft>
                <a:spcPts val="1200"/>
              </a:spcAft>
            </a:pPr>
            <a:endParaRPr lang="en-US" b="1" dirty="0">
              <a:solidFill>
                <a:srgbClr val="0000FF"/>
              </a:solidFill>
            </a:endParaRPr>
          </a:p>
          <a:p>
            <a:pPr lvl="0">
              <a:spcBef>
                <a:spcPts val="1200"/>
              </a:spcBef>
              <a:spcAft>
                <a:spcPts val="1200"/>
              </a:spcAft>
            </a:pPr>
            <a:r>
              <a:rPr lang="en-US" b="1" dirty="0">
                <a:solidFill>
                  <a:srgbClr val="0000FF"/>
                </a:solidFill>
              </a:rPr>
              <a:t>Cool detail:</a:t>
            </a:r>
            <a:r>
              <a:rPr lang="en-US" dirty="0"/>
              <a:t> </a:t>
            </a:r>
            <a:r>
              <a:rPr lang="en-US" dirty="0" err="1"/>
              <a:t>password_hash</a:t>
            </a:r>
            <a:r>
              <a:rPr lang="en-US" dirty="0"/>
              <a:t>() returns the algorithm used as well as the result. So that </a:t>
            </a:r>
            <a:r>
              <a:rPr lang="en-US" dirty="0" err="1"/>
              <a:t>password_verify</a:t>
            </a:r>
            <a:r>
              <a:rPr lang="en-US" dirty="0"/>
              <a:t>() knows which one to use. So even if a newer algorithm becomes the default, old hashes can still be verified!</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18</a:t>
            </a:fld>
            <a:endParaRPr lang="en-US" dirty="0"/>
          </a:p>
        </p:txBody>
      </p:sp>
    </p:spTree>
    <p:extLst>
      <p:ext uri="{BB962C8B-B14F-4D97-AF65-F5344CB8AC3E}">
        <p14:creationId xmlns:p14="http://schemas.microsoft.com/office/powerpoint/2010/main" val="2261023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Hashing &amp; Password Storage</a:t>
            </a:r>
          </a:p>
        </p:txBody>
      </p:sp>
      <p:sp>
        <p:nvSpPr>
          <p:cNvPr id="3" name="Content Placeholder 2"/>
          <p:cNvSpPr>
            <a:spLocks noGrp="1"/>
          </p:cNvSpPr>
          <p:nvPr>
            <p:ph idx="1"/>
          </p:nvPr>
        </p:nvSpPr>
        <p:spPr/>
        <p:txBody>
          <a:bodyPr>
            <a:normAutofit/>
          </a:bodyPr>
          <a:lstStyle/>
          <a:p>
            <a:pPr lvl="0">
              <a:spcBef>
                <a:spcPts val="1200"/>
              </a:spcBef>
              <a:spcAft>
                <a:spcPts val="1200"/>
              </a:spcAft>
            </a:pPr>
            <a:r>
              <a:rPr lang="en-US" dirty="0">
                <a:solidFill>
                  <a:schemeClr val="tx1"/>
                </a:solidFill>
              </a:rPr>
              <a:t>As of PHP 5.5, the default algorithm used in </a:t>
            </a:r>
            <a:r>
              <a:rPr lang="en-US" b="1" dirty="0" err="1">
                <a:solidFill>
                  <a:schemeClr val="tx1"/>
                </a:solidFill>
              </a:rPr>
              <a:t>password_hash</a:t>
            </a:r>
            <a:r>
              <a:rPr lang="en-US" b="1" dirty="0">
                <a:solidFill>
                  <a:schemeClr val="tx1"/>
                </a:solidFill>
              </a:rPr>
              <a:t>() </a:t>
            </a:r>
            <a:r>
              <a:rPr lang="en-US" dirty="0">
                <a:solidFill>
                  <a:schemeClr val="tx1"/>
                </a:solidFill>
              </a:rPr>
              <a:t>is </a:t>
            </a:r>
            <a:r>
              <a:rPr lang="en-US" b="1" dirty="0">
                <a:solidFill>
                  <a:schemeClr val="tx1"/>
                </a:solidFill>
              </a:rPr>
              <a:t>BCRYPT</a:t>
            </a:r>
          </a:p>
          <a:p>
            <a:pPr lvl="0">
              <a:spcBef>
                <a:spcPts val="1200"/>
              </a:spcBef>
              <a:spcAft>
                <a:spcPts val="1200"/>
              </a:spcAft>
            </a:pPr>
            <a:r>
              <a:rPr lang="en-US" b="1" dirty="0" err="1">
                <a:solidFill>
                  <a:schemeClr val="tx1"/>
                </a:solidFill>
              </a:rPr>
              <a:t>password_hash</a:t>
            </a:r>
            <a:r>
              <a:rPr lang="en-US" b="1" dirty="0">
                <a:solidFill>
                  <a:schemeClr val="tx1"/>
                </a:solidFill>
              </a:rPr>
              <a:t>() </a:t>
            </a:r>
            <a:r>
              <a:rPr lang="en-US" dirty="0">
                <a:solidFill>
                  <a:schemeClr val="tx1"/>
                </a:solidFill>
              </a:rPr>
              <a:t>with </a:t>
            </a:r>
            <a:r>
              <a:rPr lang="en-US" b="1" dirty="0">
                <a:solidFill>
                  <a:schemeClr val="tx1"/>
                </a:solidFill>
              </a:rPr>
              <a:t>BCRYPT</a:t>
            </a:r>
            <a:r>
              <a:rPr lang="en-US" dirty="0">
                <a:solidFill>
                  <a:schemeClr val="tx1"/>
                </a:solidFill>
              </a:rPr>
              <a:t> will always produce a 60 character output which can be directly stored into the DB.</a:t>
            </a:r>
          </a:p>
          <a:p>
            <a:pPr lvl="0">
              <a:spcBef>
                <a:spcPts val="1200"/>
              </a:spcBef>
              <a:spcAft>
                <a:spcPts val="1200"/>
              </a:spcAft>
            </a:pPr>
            <a:endParaRPr lang="en-US" dirty="0">
              <a:solidFill>
                <a:schemeClr val="tx1"/>
              </a:solidFill>
            </a:endParaRPr>
          </a:p>
          <a:p>
            <a:pPr lvl="0">
              <a:spcBef>
                <a:spcPts val="1200"/>
              </a:spcBef>
              <a:spcAft>
                <a:spcPts val="1200"/>
              </a:spcAft>
            </a:pPr>
            <a:endParaRPr lang="en-US" dirty="0">
              <a:solidFill>
                <a:schemeClr val="tx1"/>
              </a:solidFill>
            </a:endParaRPr>
          </a:p>
          <a:p>
            <a:pPr lvl="0">
              <a:spcBef>
                <a:spcPts val="1200"/>
              </a:spcBef>
              <a:spcAft>
                <a:spcPts val="1200"/>
              </a:spcAft>
            </a:pPr>
            <a:r>
              <a:rPr lang="en-US" dirty="0">
                <a:solidFill>
                  <a:schemeClr val="tx1"/>
                </a:solidFill>
              </a:rPr>
              <a:t>PHP recommends that you store the result in a database column that can expand beyond 60 characters (255 recommended) to potentially make room for better algorithms in the future.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19</a:t>
            </a:fld>
            <a:endParaRPr lang="en-US" dirty="0"/>
          </a:p>
        </p:txBody>
      </p:sp>
      <p:sp>
        <p:nvSpPr>
          <p:cNvPr id="25" name="TextBox 24">
            <a:extLst>
              <a:ext uri="{FF2B5EF4-FFF2-40B4-BE49-F238E27FC236}">
                <a16:creationId xmlns:a16="http://schemas.microsoft.com/office/drawing/2014/main" id="{1D0C2551-8000-4220-9E0B-B2DEC7656D6E}"/>
              </a:ext>
            </a:extLst>
          </p:cNvPr>
          <p:cNvSpPr txBox="1"/>
          <p:nvPr/>
        </p:nvSpPr>
        <p:spPr>
          <a:xfrm>
            <a:off x="1824445" y="3803969"/>
            <a:ext cx="8843555" cy="369332"/>
          </a:xfrm>
          <a:prstGeom prst="rect">
            <a:avLst/>
          </a:prstGeom>
          <a:noFill/>
          <a:ln>
            <a:solidFill>
              <a:schemeClr val="accent1"/>
            </a:solidFill>
          </a:ln>
        </p:spPr>
        <p:txBody>
          <a:bodyPr wrap="square" rtlCol="0">
            <a:spAutoFit/>
          </a:bodyPr>
          <a:lstStyle/>
          <a:p>
            <a:r>
              <a:rPr lang="en-CA" b="1" dirty="0">
                <a:solidFill>
                  <a:srgbClr val="FF0000"/>
                </a:solidFill>
              </a:rPr>
              <a:t>$2y$</a:t>
            </a:r>
            <a:r>
              <a:rPr lang="en-CA" b="1" dirty="0">
                <a:solidFill>
                  <a:srgbClr val="00B0F0"/>
                </a:solidFill>
              </a:rPr>
              <a:t>10$</a:t>
            </a:r>
            <a:r>
              <a:rPr lang="en-CA" b="1" dirty="0">
                <a:solidFill>
                  <a:srgbClr val="00B050"/>
                </a:solidFill>
              </a:rPr>
              <a:t>TEYQ1TOsOTtEoMhU5eUQKO</a:t>
            </a:r>
            <a:r>
              <a:rPr lang="en-CA" b="1" dirty="0">
                <a:solidFill>
                  <a:srgbClr val="7030A0"/>
                </a:solidFill>
              </a:rPr>
              <a:t>GB5zIVt5wvX9hiDKw0akGjsYgsGOz5m</a:t>
            </a:r>
          </a:p>
        </p:txBody>
      </p:sp>
      <p:sp>
        <p:nvSpPr>
          <p:cNvPr id="26" name="Right Brace 25">
            <a:extLst>
              <a:ext uri="{FF2B5EF4-FFF2-40B4-BE49-F238E27FC236}">
                <a16:creationId xmlns:a16="http://schemas.microsoft.com/office/drawing/2014/main" id="{4A581D9F-504E-441A-9EA8-91E5F4663F43}"/>
              </a:ext>
            </a:extLst>
          </p:cNvPr>
          <p:cNvSpPr/>
          <p:nvPr/>
        </p:nvSpPr>
        <p:spPr>
          <a:xfrm rot="16200000">
            <a:off x="2044729" y="3437262"/>
            <a:ext cx="241272" cy="4067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7" name="Right Brace 26">
            <a:extLst>
              <a:ext uri="{FF2B5EF4-FFF2-40B4-BE49-F238E27FC236}">
                <a16:creationId xmlns:a16="http://schemas.microsoft.com/office/drawing/2014/main" id="{4C14522C-7038-4037-A73D-4520CE76045B}"/>
              </a:ext>
            </a:extLst>
          </p:cNvPr>
          <p:cNvSpPr/>
          <p:nvPr/>
        </p:nvSpPr>
        <p:spPr>
          <a:xfrm rot="16200000">
            <a:off x="2508464" y="3517818"/>
            <a:ext cx="241272" cy="2456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8" name="Right Brace 27">
            <a:extLst>
              <a:ext uri="{FF2B5EF4-FFF2-40B4-BE49-F238E27FC236}">
                <a16:creationId xmlns:a16="http://schemas.microsoft.com/office/drawing/2014/main" id="{107C35D1-96C2-480F-83C5-D83B735E4D78}"/>
              </a:ext>
            </a:extLst>
          </p:cNvPr>
          <p:cNvSpPr/>
          <p:nvPr/>
        </p:nvSpPr>
        <p:spPr>
          <a:xfrm rot="16200000">
            <a:off x="4337263" y="2072196"/>
            <a:ext cx="241274" cy="31368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9" name="Right Brace 28">
            <a:extLst>
              <a:ext uri="{FF2B5EF4-FFF2-40B4-BE49-F238E27FC236}">
                <a16:creationId xmlns:a16="http://schemas.microsoft.com/office/drawing/2014/main" id="{BAAB32EE-D15B-47B0-ABD9-9BA57934F2C5}"/>
              </a:ext>
            </a:extLst>
          </p:cNvPr>
          <p:cNvSpPr/>
          <p:nvPr/>
        </p:nvSpPr>
        <p:spPr>
          <a:xfrm rot="16200000">
            <a:off x="8151616" y="1532263"/>
            <a:ext cx="241274" cy="42167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0" name="TextBox 29">
            <a:extLst>
              <a:ext uri="{FF2B5EF4-FFF2-40B4-BE49-F238E27FC236}">
                <a16:creationId xmlns:a16="http://schemas.microsoft.com/office/drawing/2014/main" id="{C0836ABD-2123-4257-873E-878DBE5ABECA}"/>
              </a:ext>
            </a:extLst>
          </p:cNvPr>
          <p:cNvSpPr txBox="1"/>
          <p:nvPr/>
        </p:nvSpPr>
        <p:spPr>
          <a:xfrm>
            <a:off x="1894928" y="3212208"/>
            <a:ext cx="550151" cy="307777"/>
          </a:xfrm>
          <a:prstGeom prst="rect">
            <a:avLst/>
          </a:prstGeom>
          <a:noFill/>
        </p:spPr>
        <p:txBody>
          <a:bodyPr wrap="none" rtlCol="0">
            <a:spAutoFit/>
          </a:bodyPr>
          <a:lstStyle/>
          <a:p>
            <a:r>
              <a:rPr lang="en-CA" sz="1400" dirty="0" err="1"/>
              <a:t>Algo</a:t>
            </a:r>
            <a:endParaRPr lang="en-CA" sz="1400" dirty="0"/>
          </a:p>
        </p:txBody>
      </p:sp>
      <p:sp>
        <p:nvSpPr>
          <p:cNvPr id="31" name="TextBox 30">
            <a:extLst>
              <a:ext uri="{FF2B5EF4-FFF2-40B4-BE49-F238E27FC236}">
                <a16:creationId xmlns:a16="http://schemas.microsoft.com/office/drawing/2014/main" id="{BDA98403-9165-4C9A-B911-60881B385A4C}"/>
              </a:ext>
            </a:extLst>
          </p:cNvPr>
          <p:cNvSpPr txBox="1"/>
          <p:nvPr/>
        </p:nvSpPr>
        <p:spPr>
          <a:xfrm>
            <a:off x="3700321" y="3181435"/>
            <a:ext cx="1515158" cy="338554"/>
          </a:xfrm>
          <a:prstGeom prst="rect">
            <a:avLst/>
          </a:prstGeom>
          <a:noFill/>
        </p:spPr>
        <p:txBody>
          <a:bodyPr wrap="none" rtlCol="0">
            <a:spAutoFit/>
          </a:bodyPr>
          <a:lstStyle/>
          <a:p>
            <a:r>
              <a:rPr lang="en-CA" sz="1600" dirty="0"/>
              <a:t>Salt (22 chars)</a:t>
            </a:r>
          </a:p>
        </p:txBody>
      </p:sp>
      <p:sp>
        <p:nvSpPr>
          <p:cNvPr id="32" name="TextBox 31">
            <a:extLst>
              <a:ext uri="{FF2B5EF4-FFF2-40B4-BE49-F238E27FC236}">
                <a16:creationId xmlns:a16="http://schemas.microsoft.com/office/drawing/2014/main" id="{7BEDDFF0-ED47-4173-A499-B31DA3654334}"/>
              </a:ext>
            </a:extLst>
          </p:cNvPr>
          <p:cNvSpPr txBox="1"/>
          <p:nvPr/>
        </p:nvSpPr>
        <p:spPr>
          <a:xfrm>
            <a:off x="7220426" y="3150657"/>
            <a:ext cx="2103653" cy="369332"/>
          </a:xfrm>
          <a:prstGeom prst="rect">
            <a:avLst/>
          </a:prstGeom>
          <a:noFill/>
        </p:spPr>
        <p:txBody>
          <a:bodyPr wrap="none" rtlCol="0">
            <a:spAutoFit/>
          </a:bodyPr>
          <a:lstStyle/>
          <a:p>
            <a:r>
              <a:rPr lang="en-CA" dirty="0"/>
              <a:t>Hashed Password</a:t>
            </a:r>
          </a:p>
        </p:txBody>
      </p:sp>
      <p:sp>
        <p:nvSpPr>
          <p:cNvPr id="33" name="TextBox 32">
            <a:extLst>
              <a:ext uri="{FF2B5EF4-FFF2-40B4-BE49-F238E27FC236}">
                <a16:creationId xmlns:a16="http://schemas.microsoft.com/office/drawing/2014/main" id="{47924B57-A8A3-4F83-A286-D947115A599A}"/>
              </a:ext>
            </a:extLst>
          </p:cNvPr>
          <p:cNvSpPr txBox="1"/>
          <p:nvPr/>
        </p:nvSpPr>
        <p:spPr>
          <a:xfrm>
            <a:off x="2350819" y="3212212"/>
            <a:ext cx="556563" cy="307777"/>
          </a:xfrm>
          <a:prstGeom prst="rect">
            <a:avLst/>
          </a:prstGeom>
          <a:noFill/>
        </p:spPr>
        <p:txBody>
          <a:bodyPr wrap="none" rtlCol="0">
            <a:spAutoFit/>
          </a:bodyPr>
          <a:lstStyle/>
          <a:p>
            <a:r>
              <a:rPr lang="en-CA" sz="1400" dirty="0"/>
              <a:t>Cost</a:t>
            </a:r>
          </a:p>
        </p:txBody>
      </p:sp>
    </p:spTree>
    <p:extLst>
      <p:ext uri="{BB962C8B-B14F-4D97-AF65-F5344CB8AC3E}">
        <p14:creationId xmlns:p14="http://schemas.microsoft.com/office/powerpoint/2010/main" val="216561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800" dirty="0"/>
              <a:t>Serialization</a:t>
            </a:r>
          </a:p>
          <a:p>
            <a:pPr marL="342900" indent="-342900">
              <a:buFont typeface="Arial" panose="020B0604020202020204" pitchFamily="34" charset="0"/>
              <a:buChar char="•"/>
            </a:pPr>
            <a:r>
              <a:rPr lang="en-US" sz="2800" dirty="0"/>
              <a:t>Securing Passwords</a:t>
            </a:r>
          </a:p>
          <a:p>
            <a:pPr marL="342900" indent="-342900">
              <a:buFont typeface="Arial" panose="020B0604020202020204" pitchFamily="34" charset="0"/>
              <a:buChar char="•"/>
            </a:pPr>
            <a:r>
              <a:rPr lang="en-US" sz="2800" dirty="0"/>
              <a:t>File Handling</a:t>
            </a:r>
          </a:p>
          <a:p>
            <a:pPr marL="342900" indent="-342900">
              <a:buFont typeface="Arial" panose="020B0604020202020204" pitchFamily="34" charset="0"/>
              <a:buChar char="•"/>
            </a:pPr>
            <a:endParaRPr lang="en-US" sz="2800" dirty="0"/>
          </a:p>
        </p:txBody>
      </p:sp>
      <p:sp>
        <p:nvSpPr>
          <p:cNvPr id="4" name="Slide Number Placeholder 3"/>
          <p:cNvSpPr>
            <a:spLocks noGrp="1"/>
          </p:cNvSpPr>
          <p:nvPr>
            <p:ph type="sldNum" sz="quarter" idx="12"/>
          </p:nvPr>
        </p:nvSpPr>
        <p:spPr/>
        <p:txBody>
          <a:bodyPr/>
          <a:lstStyle/>
          <a:p>
            <a:fld id="{57BFFEA6-FD0A-418C-BE47-3DCCF1ED53BD}" type="slidenum">
              <a:rPr lang="en-US" smtClean="0"/>
              <a:t>2</a:t>
            </a:fld>
            <a:endParaRPr lang="en-US" dirty="0"/>
          </a:p>
        </p:txBody>
      </p:sp>
    </p:spTree>
    <p:extLst>
      <p:ext uri="{BB962C8B-B14F-4D97-AF65-F5344CB8AC3E}">
        <p14:creationId xmlns:p14="http://schemas.microsoft.com/office/powerpoint/2010/main" val="261216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Hashing &amp; Password Storage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20</a:t>
            </a:fld>
            <a:endParaRPr lang="en-US" dirty="0"/>
          </a:p>
        </p:txBody>
      </p:sp>
      <p:sp>
        <p:nvSpPr>
          <p:cNvPr id="6" name="Rectangle 5">
            <a:extLst>
              <a:ext uri="{FF2B5EF4-FFF2-40B4-BE49-F238E27FC236}">
                <a16:creationId xmlns:a16="http://schemas.microsoft.com/office/drawing/2014/main" id="{21383F1F-E074-4D41-BD16-0C47945A8860}"/>
              </a:ext>
            </a:extLst>
          </p:cNvPr>
          <p:cNvSpPr/>
          <p:nvPr/>
        </p:nvSpPr>
        <p:spPr>
          <a:xfrm>
            <a:off x="762000" y="1387928"/>
            <a:ext cx="5334000" cy="3785652"/>
          </a:xfrm>
          <a:prstGeom prst="rect">
            <a:avLst/>
          </a:prstGeom>
          <a:solidFill>
            <a:srgbClr val="FEFCF5"/>
          </a:solidFill>
        </p:spPr>
        <p:txBody>
          <a:bodyPr wrap="square">
            <a:spAutoFit/>
          </a:bodyPr>
          <a:lstStyle/>
          <a:p>
            <a:r>
              <a:rPr lang="en-CA" sz="1200" dirty="0">
                <a:solidFill>
                  <a:srgbClr val="FF0000"/>
                </a:solidFill>
                <a:highlight>
                  <a:srgbClr val="FDF8E3"/>
                </a:highlight>
                <a:latin typeface="Courier New" panose="02070309020205020404" pitchFamily="49" charset="0"/>
              </a:rPr>
              <a:t>&lt;?php</a:t>
            </a:r>
            <a:endParaRPr lang="en-CA" sz="1200" dirty="0">
              <a:solidFill>
                <a:srgbClr val="000000"/>
              </a:solidFill>
              <a:highlight>
                <a:srgbClr val="FEFCF5"/>
              </a:highlight>
              <a:latin typeface="Courier New" panose="02070309020205020404" pitchFamily="49" charset="0"/>
            </a:endParaRPr>
          </a:p>
          <a:p>
            <a:endParaRPr lang="en-CA" sz="1200" dirty="0">
              <a:solidFill>
                <a:srgbClr val="000000"/>
              </a:solidFill>
              <a:highlight>
                <a:srgbClr val="FEFCF5"/>
              </a:highlight>
              <a:latin typeface="Courier New" panose="02070309020205020404" pitchFamily="49" charset="0"/>
            </a:endParaRPr>
          </a:p>
          <a:p>
            <a:r>
              <a:rPr lang="en-US" sz="1200" dirty="0">
                <a:solidFill>
                  <a:srgbClr val="000080"/>
                </a:solidFill>
                <a:highlight>
                  <a:srgbClr val="FEFCF5"/>
                </a:highlight>
                <a:latin typeface="Courier New" panose="02070309020205020404" pitchFamily="49" charset="0"/>
              </a:rPr>
              <a:t>$hashed</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b="1" dirty="0" err="1">
                <a:solidFill>
                  <a:srgbClr val="0000FF"/>
                </a:solidFill>
                <a:highlight>
                  <a:srgbClr val="FEFCF5"/>
                </a:highlight>
                <a:latin typeface="Courier New" panose="02070309020205020404" pitchFamily="49" charset="0"/>
              </a:rPr>
              <a:t>password_hash</a:t>
            </a:r>
            <a:r>
              <a:rPr lang="en-US" sz="1200" dirty="0">
                <a:solidFill>
                  <a:srgbClr val="8000FF"/>
                </a:solidFill>
                <a:highlight>
                  <a:srgbClr val="FEFCF5"/>
                </a:highlight>
                <a:latin typeface="Courier New" panose="02070309020205020404" pitchFamily="49" charset="0"/>
              </a:rPr>
              <a:t>(</a:t>
            </a:r>
            <a:r>
              <a:rPr lang="en-US" sz="1200" dirty="0">
                <a:solidFill>
                  <a:srgbClr val="808080"/>
                </a:solidFill>
                <a:highlight>
                  <a:srgbClr val="FEFCF5"/>
                </a:highlight>
                <a:latin typeface="Courier New" panose="02070309020205020404" pitchFamily="49" charset="0"/>
              </a:rPr>
              <a:t>"</a:t>
            </a:r>
            <a:r>
              <a:rPr lang="en-US" sz="1200" dirty="0" err="1">
                <a:solidFill>
                  <a:srgbClr val="808080"/>
                </a:solidFill>
                <a:highlight>
                  <a:srgbClr val="FEFCF5"/>
                </a:highlight>
                <a:latin typeface="Courier New" panose="02070309020205020404" pitchFamily="49" charset="0"/>
              </a:rPr>
              <a:t>right_pass</a:t>
            </a:r>
            <a:r>
              <a:rPr lang="en-US" sz="1200" dirty="0">
                <a:solidFill>
                  <a:srgbClr val="808080"/>
                </a:solidFill>
                <a:highlight>
                  <a:srgbClr val="FEFCF5"/>
                </a:highlight>
                <a:latin typeface="Courier New" panose="02070309020205020404" pitchFamily="49" charset="0"/>
              </a:rPr>
              <a:t>"</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b="1" dirty="0">
                <a:solidFill>
                  <a:srgbClr val="0000FF"/>
                </a:solidFill>
                <a:highlight>
                  <a:srgbClr val="FEFCF5"/>
                </a:highlight>
                <a:latin typeface="Courier New" panose="02070309020205020404" pitchFamily="49" charset="0"/>
              </a:rPr>
              <a:t>PASSWORD_BCRYPT</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endParaRPr lang="en-CA" sz="1200" dirty="0">
              <a:solidFill>
                <a:srgbClr val="000000"/>
              </a:solidFill>
              <a:highlight>
                <a:srgbClr val="FEFCF5"/>
              </a:highlight>
              <a:latin typeface="Courier New" panose="02070309020205020404" pitchFamily="49" charset="0"/>
            </a:endParaRPr>
          </a:p>
          <a:p>
            <a:r>
              <a:rPr lang="en-US" sz="1200" dirty="0">
                <a:solidFill>
                  <a:srgbClr val="000080"/>
                </a:solidFill>
                <a:highlight>
                  <a:srgbClr val="FEFCF5"/>
                </a:highlight>
                <a:latin typeface="Courier New" panose="02070309020205020404" pitchFamily="49" charset="0"/>
              </a:rPr>
              <a:t>$result</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b="1" dirty="0" err="1">
                <a:solidFill>
                  <a:srgbClr val="0000FF"/>
                </a:solidFill>
                <a:highlight>
                  <a:srgbClr val="FEFCF5"/>
                </a:highlight>
                <a:latin typeface="Courier New" panose="02070309020205020404" pitchFamily="49" charset="0"/>
              </a:rPr>
              <a:t>password_verify</a:t>
            </a:r>
            <a:r>
              <a:rPr lang="en-US" sz="1200" dirty="0">
                <a:solidFill>
                  <a:srgbClr val="8000FF"/>
                </a:solidFill>
                <a:highlight>
                  <a:srgbClr val="FEFCF5"/>
                </a:highlight>
                <a:latin typeface="Courier New" panose="02070309020205020404" pitchFamily="49" charset="0"/>
              </a:rPr>
              <a:t>(</a:t>
            </a:r>
            <a:r>
              <a:rPr lang="en-US" sz="1200" dirty="0">
                <a:solidFill>
                  <a:srgbClr val="808080"/>
                </a:solidFill>
                <a:highlight>
                  <a:srgbClr val="FEFCF5"/>
                </a:highlight>
                <a:latin typeface="Courier New" panose="02070309020205020404" pitchFamily="49" charset="0"/>
              </a:rPr>
              <a:t>"</a:t>
            </a:r>
            <a:r>
              <a:rPr lang="en-US" sz="1200" dirty="0" err="1">
                <a:solidFill>
                  <a:srgbClr val="808080"/>
                </a:solidFill>
                <a:highlight>
                  <a:srgbClr val="FEFCF5"/>
                </a:highlight>
                <a:latin typeface="Courier New" panose="02070309020205020404" pitchFamily="49" charset="0"/>
              </a:rPr>
              <a:t>right_pass</a:t>
            </a:r>
            <a:r>
              <a:rPr lang="en-US" sz="1200" dirty="0">
                <a:solidFill>
                  <a:srgbClr val="808080"/>
                </a:solidFill>
                <a:highlight>
                  <a:srgbClr val="FEFCF5"/>
                </a:highlight>
                <a:latin typeface="Courier New" panose="02070309020205020404" pitchFamily="49" charset="0"/>
              </a:rPr>
              <a:t>"</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000080"/>
                </a:solidFill>
                <a:highlight>
                  <a:srgbClr val="FEFCF5"/>
                </a:highlight>
                <a:latin typeface="Courier New" panose="02070309020205020404" pitchFamily="49" charset="0"/>
              </a:rPr>
              <a:t>$hashed</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endParaRPr lang="en-CA" sz="1200" dirty="0">
              <a:solidFill>
                <a:srgbClr val="000000"/>
              </a:solidFill>
              <a:highlight>
                <a:srgbClr val="FEFCF5"/>
              </a:highlight>
              <a:latin typeface="Courier New" panose="02070309020205020404" pitchFamily="49" charset="0"/>
            </a:endParaRPr>
          </a:p>
          <a:p>
            <a:r>
              <a:rPr lang="en-CA" sz="1200" b="1" dirty="0">
                <a:solidFill>
                  <a:srgbClr val="0000FF"/>
                </a:solidFill>
                <a:highlight>
                  <a:srgbClr val="FEFCF5"/>
                </a:highlight>
                <a:latin typeface="Courier New" panose="02070309020205020404" pitchFamily="49" charset="0"/>
              </a:rPr>
              <a:t>if</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$result</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CA" sz="1200" dirty="0">
                <a:solidFill>
                  <a:srgbClr val="000000"/>
                </a:solidFill>
                <a:highlight>
                  <a:srgbClr val="FEFCF5"/>
                </a:highlight>
                <a:latin typeface="Courier New" panose="02070309020205020404" pitchFamily="49" charset="0"/>
              </a:rPr>
              <a:t>	</a:t>
            </a:r>
            <a:r>
              <a:rPr lang="en-CA" sz="1200" b="1" dirty="0">
                <a:solidFill>
                  <a:srgbClr val="0000FF"/>
                </a:solidFill>
                <a:highlight>
                  <a:srgbClr val="FEFCF5"/>
                </a:highlight>
                <a:latin typeface="Courier New" panose="02070309020205020404" pitchFamily="49" charset="0"/>
              </a:rPr>
              <a:t>echo</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"&lt;b&gt;</a:t>
            </a:r>
            <a:r>
              <a:rPr lang="en-CA" sz="1200" dirty="0">
                <a:solidFill>
                  <a:srgbClr val="000000"/>
                </a:solidFill>
                <a:highlight>
                  <a:srgbClr val="FFFFFF"/>
                </a:highlight>
                <a:latin typeface="Courier New" panose="02070309020205020404" pitchFamily="49" charset="0"/>
              </a:rPr>
              <a:t>{$hashed}</a:t>
            </a:r>
            <a:r>
              <a:rPr lang="en-CA" sz="1200" dirty="0">
                <a:solidFill>
                  <a:srgbClr val="808080"/>
                </a:solidFill>
                <a:highlight>
                  <a:srgbClr val="FEFCF5"/>
                </a:highlight>
                <a:latin typeface="Courier New" panose="02070309020205020404" pitchFamily="49" charset="0"/>
              </a:rPr>
              <a:t>&lt;/b&gt;"</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b="1" dirty="0">
                <a:solidFill>
                  <a:srgbClr val="0000FF"/>
                </a:solidFill>
                <a:highlight>
                  <a:srgbClr val="FEFCF5"/>
                </a:highlight>
                <a:latin typeface="Courier New" panose="02070309020205020404" pitchFamily="49" charset="0"/>
              </a:rPr>
              <a:t>else</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US" sz="1200" dirty="0">
                <a:solidFill>
                  <a:srgbClr val="000000"/>
                </a:solidFill>
                <a:highlight>
                  <a:srgbClr val="FEFCF5"/>
                </a:highlight>
                <a:latin typeface="Courier New" panose="02070309020205020404" pitchFamily="49" charset="0"/>
              </a:rPr>
              <a:t>	</a:t>
            </a:r>
            <a:r>
              <a:rPr lang="en-US" sz="1200" b="1" dirty="0">
                <a:solidFill>
                  <a:srgbClr val="0000FF"/>
                </a:solidFill>
                <a:highlight>
                  <a:srgbClr val="FEFCF5"/>
                </a:highlight>
                <a:latin typeface="Courier New" panose="02070309020205020404" pitchFamily="49" charset="0"/>
              </a:rPr>
              <a:t>echo</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"Passwords do not match"</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CA" sz="1200" b="1" dirty="0">
                <a:solidFill>
                  <a:srgbClr val="0000FF"/>
                </a:solidFill>
                <a:highlight>
                  <a:srgbClr val="FEFCF5"/>
                </a:highlight>
                <a:latin typeface="Courier New" panose="02070309020205020404" pitchFamily="49" charset="0"/>
              </a:rPr>
              <a:t>echo</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"&lt;</a:t>
            </a:r>
            <a:r>
              <a:rPr lang="en-CA" sz="1200" dirty="0" err="1">
                <a:solidFill>
                  <a:srgbClr val="808080"/>
                </a:solidFill>
                <a:highlight>
                  <a:srgbClr val="FEFCF5"/>
                </a:highlight>
                <a:latin typeface="Courier New" panose="02070309020205020404" pitchFamily="49" charset="0"/>
              </a:rPr>
              <a:t>br</a:t>
            </a:r>
            <a:r>
              <a:rPr lang="en-CA" sz="1200" dirty="0">
                <a:solidFill>
                  <a:srgbClr val="808080"/>
                </a:solidFill>
                <a:highlight>
                  <a:srgbClr val="FEFCF5"/>
                </a:highlight>
                <a:latin typeface="Courier New" panose="02070309020205020404" pitchFamily="49" charset="0"/>
              </a:rPr>
              <a:t>&gt;"</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endParaRPr lang="en-CA" sz="1200" dirty="0">
              <a:solidFill>
                <a:srgbClr val="000000"/>
              </a:solidFill>
              <a:highlight>
                <a:srgbClr val="FEFCF5"/>
              </a:highlight>
              <a:latin typeface="Courier New" panose="02070309020205020404" pitchFamily="49" charset="0"/>
            </a:endParaRPr>
          </a:p>
          <a:p>
            <a:r>
              <a:rPr lang="en-US" sz="1200" dirty="0">
                <a:solidFill>
                  <a:srgbClr val="000080"/>
                </a:solidFill>
                <a:highlight>
                  <a:srgbClr val="FEFCF5"/>
                </a:highlight>
                <a:latin typeface="Courier New" panose="02070309020205020404" pitchFamily="49" charset="0"/>
              </a:rPr>
              <a:t>$result</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b="1" dirty="0" err="1">
                <a:solidFill>
                  <a:srgbClr val="0000FF"/>
                </a:solidFill>
                <a:highlight>
                  <a:srgbClr val="FEFCF5"/>
                </a:highlight>
                <a:latin typeface="Courier New" panose="02070309020205020404" pitchFamily="49" charset="0"/>
              </a:rPr>
              <a:t>password_verify</a:t>
            </a:r>
            <a:r>
              <a:rPr lang="en-US" sz="1200" dirty="0">
                <a:solidFill>
                  <a:srgbClr val="8000FF"/>
                </a:solidFill>
                <a:highlight>
                  <a:srgbClr val="FEFCF5"/>
                </a:highlight>
                <a:latin typeface="Courier New" panose="02070309020205020404" pitchFamily="49" charset="0"/>
              </a:rPr>
              <a:t>(</a:t>
            </a:r>
            <a:r>
              <a:rPr lang="en-US" sz="1200" dirty="0">
                <a:solidFill>
                  <a:srgbClr val="808080"/>
                </a:solidFill>
                <a:highlight>
                  <a:srgbClr val="FEFCF5"/>
                </a:highlight>
                <a:latin typeface="Courier New" panose="02070309020205020404" pitchFamily="49" charset="0"/>
              </a:rPr>
              <a:t>"</a:t>
            </a:r>
            <a:r>
              <a:rPr lang="en-US" sz="1200" dirty="0" err="1">
                <a:solidFill>
                  <a:srgbClr val="808080"/>
                </a:solidFill>
                <a:highlight>
                  <a:srgbClr val="FEFCF5"/>
                </a:highlight>
                <a:latin typeface="Courier New" panose="02070309020205020404" pitchFamily="49" charset="0"/>
              </a:rPr>
              <a:t>wrong_pass</a:t>
            </a:r>
            <a:r>
              <a:rPr lang="en-US" sz="1200" dirty="0">
                <a:solidFill>
                  <a:srgbClr val="808080"/>
                </a:solidFill>
                <a:highlight>
                  <a:srgbClr val="FEFCF5"/>
                </a:highlight>
                <a:latin typeface="Courier New" panose="02070309020205020404" pitchFamily="49" charset="0"/>
              </a:rPr>
              <a:t>"</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000080"/>
                </a:solidFill>
                <a:highlight>
                  <a:srgbClr val="FEFCF5"/>
                </a:highlight>
                <a:latin typeface="Courier New" panose="02070309020205020404" pitchFamily="49" charset="0"/>
              </a:rPr>
              <a:t>$hashed</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endParaRPr lang="en-CA" sz="1200" dirty="0">
              <a:solidFill>
                <a:srgbClr val="000000"/>
              </a:solidFill>
              <a:highlight>
                <a:srgbClr val="FEFCF5"/>
              </a:highlight>
              <a:latin typeface="Courier New" panose="02070309020205020404" pitchFamily="49" charset="0"/>
            </a:endParaRPr>
          </a:p>
          <a:p>
            <a:r>
              <a:rPr lang="en-CA" sz="1200" b="1" dirty="0">
                <a:solidFill>
                  <a:srgbClr val="0000FF"/>
                </a:solidFill>
                <a:highlight>
                  <a:srgbClr val="FEFCF5"/>
                </a:highlight>
                <a:latin typeface="Courier New" panose="02070309020205020404" pitchFamily="49" charset="0"/>
              </a:rPr>
              <a:t>if</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$result</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CA" sz="1200" dirty="0">
                <a:solidFill>
                  <a:srgbClr val="000000"/>
                </a:solidFill>
                <a:highlight>
                  <a:srgbClr val="FEFCF5"/>
                </a:highlight>
                <a:latin typeface="Courier New" panose="02070309020205020404" pitchFamily="49" charset="0"/>
              </a:rPr>
              <a:t>	</a:t>
            </a:r>
            <a:r>
              <a:rPr lang="en-CA" sz="1200" b="1" dirty="0">
                <a:solidFill>
                  <a:srgbClr val="0000FF"/>
                </a:solidFill>
                <a:highlight>
                  <a:srgbClr val="FEFCF5"/>
                </a:highlight>
                <a:latin typeface="Courier New" panose="02070309020205020404" pitchFamily="49" charset="0"/>
              </a:rPr>
              <a:t>echo</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"&lt;b&gt;</a:t>
            </a:r>
            <a:r>
              <a:rPr lang="en-CA" sz="1200" dirty="0">
                <a:solidFill>
                  <a:srgbClr val="000000"/>
                </a:solidFill>
                <a:highlight>
                  <a:srgbClr val="FFFFFF"/>
                </a:highlight>
                <a:latin typeface="Courier New" panose="02070309020205020404" pitchFamily="49" charset="0"/>
              </a:rPr>
              <a:t>{$hashed}</a:t>
            </a:r>
            <a:r>
              <a:rPr lang="en-CA" sz="1200" dirty="0">
                <a:solidFill>
                  <a:srgbClr val="808080"/>
                </a:solidFill>
                <a:highlight>
                  <a:srgbClr val="FEFCF5"/>
                </a:highlight>
                <a:latin typeface="Courier New" panose="02070309020205020404" pitchFamily="49" charset="0"/>
              </a:rPr>
              <a:t>&lt;/b&gt;"</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b="1" dirty="0">
                <a:solidFill>
                  <a:srgbClr val="0000FF"/>
                </a:solidFill>
                <a:highlight>
                  <a:srgbClr val="FEFCF5"/>
                </a:highlight>
                <a:latin typeface="Courier New" panose="02070309020205020404" pitchFamily="49" charset="0"/>
              </a:rPr>
              <a:t>else</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US" sz="1200" dirty="0">
                <a:solidFill>
                  <a:srgbClr val="000000"/>
                </a:solidFill>
                <a:highlight>
                  <a:srgbClr val="FEFCF5"/>
                </a:highlight>
                <a:latin typeface="Courier New" panose="02070309020205020404" pitchFamily="49" charset="0"/>
              </a:rPr>
              <a:t>	</a:t>
            </a:r>
            <a:r>
              <a:rPr lang="en-US" sz="1200" b="1" dirty="0">
                <a:solidFill>
                  <a:srgbClr val="0000FF"/>
                </a:solidFill>
                <a:highlight>
                  <a:srgbClr val="FEFCF5"/>
                </a:highlight>
                <a:latin typeface="Courier New" panose="02070309020205020404" pitchFamily="49" charset="0"/>
              </a:rPr>
              <a:t>echo</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"Passwords do not match"</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p:txBody>
      </p:sp>
      <p:pic>
        <p:nvPicPr>
          <p:cNvPr id="3" name="Picture 2">
            <a:extLst>
              <a:ext uri="{FF2B5EF4-FFF2-40B4-BE49-F238E27FC236}">
                <a16:creationId xmlns:a16="http://schemas.microsoft.com/office/drawing/2014/main" id="{D413CDFC-A9F7-46E3-864F-74524B7453F4}"/>
              </a:ext>
            </a:extLst>
          </p:cNvPr>
          <p:cNvPicPr>
            <a:picLocks noChangeAspect="1"/>
          </p:cNvPicPr>
          <p:nvPr/>
        </p:nvPicPr>
        <p:blipFill>
          <a:blip r:embed="rId2"/>
          <a:stretch>
            <a:fillRect/>
          </a:stretch>
        </p:blipFill>
        <p:spPr>
          <a:xfrm>
            <a:off x="4818725" y="4730863"/>
            <a:ext cx="6611273" cy="600159"/>
          </a:xfrm>
          <a:prstGeom prst="rect">
            <a:avLst/>
          </a:prstGeom>
          <a:ln>
            <a:solidFill>
              <a:schemeClr val="accent1"/>
            </a:solidFill>
          </a:ln>
        </p:spPr>
      </p:pic>
      <p:sp>
        <p:nvSpPr>
          <p:cNvPr id="18" name="TextBox 17">
            <a:extLst>
              <a:ext uri="{FF2B5EF4-FFF2-40B4-BE49-F238E27FC236}">
                <a16:creationId xmlns:a16="http://schemas.microsoft.com/office/drawing/2014/main" id="{BD188042-AD61-4625-9FC5-14F3CFC4893B}"/>
              </a:ext>
            </a:extLst>
          </p:cNvPr>
          <p:cNvSpPr txBox="1"/>
          <p:nvPr/>
        </p:nvSpPr>
        <p:spPr>
          <a:xfrm>
            <a:off x="7648910" y="4361531"/>
            <a:ext cx="950901" cy="369332"/>
          </a:xfrm>
          <a:prstGeom prst="rect">
            <a:avLst/>
          </a:prstGeom>
          <a:noFill/>
        </p:spPr>
        <p:txBody>
          <a:bodyPr wrap="none" rtlCol="0">
            <a:spAutoFit/>
          </a:bodyPr>
          <a:lstStyle/>
          <a:p>
            <a:r>
              <a:rPr lang="en-CA" dirty="0"/>
              <a:t>Output</a:t>
            </a:r>
          </a:p>
        </p:txBody>
      </p:sp>
    </p:spTree>
    <p:extLst>
      <p:ext uri="{BB962C8B-B14F-4D97-AF65-F5344CB8AC3E}">
        <p14:creationId xmlns:p14="http://schemas.microsoft.com/office/powerpoint/2010/main" val="173603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File Handling</a:t>
            </a:r>
          </a:p>
        </p:txBody>
      </p:sp>
      <p:sp>
        <p:nvSpPr>
          <p:cNvPr id="3" name="Content Placeholder 2"/>
          <p:cNvSpPr>
            <a:spLocks noGrp="1"/>
          </p:cNvSpPr>
          <p:nvPr>
            <p:ph idx="1"/>
          </p:nvPr>
        </p:nvSpPr>
        <p:spPr/>
        <p:txBody>
          <a:bodyPr/>
          <a:lstStyle/>
          <a:p>
            <a:r>
              <a:rPr lang="en-US" dirty="0"/>
              <a:t>MySQL is not the only way to store data on the web server. Sometimes it can be quicker and more convenient to directly access file on the hard disk. </a:t>
            </a:r>
          </a:p>
          <a:p>
            <a:r>
              <a:rPr lang="en-US" dirty="0"/>
              <a:t>Examples in which you might wanted to do this are:</a:t>
            </a:r>
          </a:p>
          <a:p>
            <a:pPr marL="342900" indent="-342900">
              <a:buFont typeface="Arial" panose="020B0604020202020204" pitchFamily="34" charset="0"/>
              <a:buChar char="•"/>
            </a:pPr>
            <a:r>
              <a:rPr lang="en-US" dirty="0"/>
              <a:t>Uploading images for user profiles</a:t>
            </a:r>
          </a:p>
          <a:p>
            <a:pPr marL="342900" indent="-342900">
              <a:buFont typeface="Arial" panose="020B0604020202020204" pitchFamily="34" charset="0"/>
              <a:buChar char="•"/>
            </a:pPr>
            <a:r>
              <a:rPr lang="en-US" dirty="0"/>
              <a:t>Uploading document sharing to other users</a:t>
            </a:r>
          </a:p>
          <a:p>
            <a:pPr marL="342900" indent="-342900">
              <a:buFont typeface="Arial" panose="020B0604020202020204" pitchFamily="34" charset="0"/>
              <a:buChar char="•"/>
            </a:pPr>
            <a:r>
              <a:rPr lang="en-US" dirty="0"/>
              <a:t>Processing log files</a:t>
            </a:r>
          </a:p>
          <a:p>
            <a:pPr marL="342900" indent="-34290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21</a:t>
            </a:fld>
            <a:endParaRPr lang="en-US" dirty="0"/>
          </a:p>
        </p:txBody>
      </p:sp>
    </p:spTree>
    <p:extLst>
      <p:ext uri="{BB962C8B-B14F-4D97-AF65-F5344CB8AC3E}">
        <p14:creationId xmlns:p14="http://schemas.microsoft.com/office/powerpoint/2010/main" val="292524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Uploading Files</a:t>
            </a:r>
          </a:p>
        </p:txBody>
      </p:sp>
      <p:sp>
        <p:nvSpPr>
          <p:cNvPr id="3" name="Content Placeholder 2"/>
          <p:cNvSpPr>
            <a:spLocks noGrp="1"/>
          </p:cNvSpPr>
          <p:nvPr>
            <p:ph idx="1"/>
          </p:nvPr>
        </p:nvSpPr>
        <p:spPr/>
        <p:txBody>
          <a:bodyPr/>
          <a:lstStyle/>
          <a:p>
            <a:r>
              <a:rPr lang="en-US" dirty="0"/>
              <a:t>Uploading files to a web server is a subject that seems daunting, however PHP makes it very easy. The general process of a file transfer is as follows:</a:t>
            </a:r>
          </a:p>
          <a:p>
            <a:endParaRPr lang="en-US" dirty="0"/>
          </a:p>
          <a:p>
            <a:pPr marL="1028700" lvl="1" indent="-342900">
              <a:buFont typeface="Arial" panose="020B0604020202020204" pitchFamily="34" charset="0"/>
              <a:buChar char="•"/>
            </a:pPr>
            <a:r>
              <a:rPr lang="en-US" dirty="0"/>
              <a:t>Using a form with a special encoding type, select and upload a file</a:t>
            </a:r>
          </a:p>
          <a:p>
            <a:pPr marL="1028700" lvl="1" indent="-342900">
              <a:buFont typeface="Arial" panose="020B0604020202020204" pitchFamily="34" charset="0"/>
              <a:buChar char="•"/>
            </a:pPr>
            <a:r>
              <a:rPr lang="en-US" dirty="0"/>
              <a:t>Your browser will handle transfer details between it and the webserver</a:t>
            </a:r>
          </a:p>
          <a:p>
            <a:pPr marL="1028700" lvl="1" indent="-342900">
              <a:buFont typeface="Arial" panose="020B0604020202020204" pitchFamily="34" charset="0"/>
              <a:buChar char="•"/>
            </a:pPr>
            <a:r>
              <a:rPr lang="en-US" dirty="0"/>
              <a:t>PHP will accept the uploaded file and perform some pre-processing</a:t>
            </a:r>
          </a:p>
          <a:p>
            <a:pPr marL="1028700" lvl="1" indent="-342900">
              <a:buFont typeface="Arial" panose="020B0604020202020204" pitchFamily="34" charset="0"/>
              <a:buChar char="•"/>
            </a:pPr>
            <a:r>
              <a:rPr lang="en-US" dirty="0"/>
              <a:t>PHP will automatically generate a special file object in a PHP </a:t>
            </a:r>
            <a:r>
              <a:rPr lang="en-US" dirty="0" err="1"/>
              <a:t>superglobal</a:t>
            </a:r>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22</a:t>
            </a:fld>
            <a:endParaRPr lang="en-US" dirty="0"/>
          </a:p>
        </p:txBody>
      </p:sp>
    </p:spTree>
    <p:extLst>
      <p:ext uri="{BB962C8B-B14F-4D97-AF65-F5344CB8AC3E}">
        <p14:creationId xmlns:p14="http://schemas.microsoft.com/office/powerpoint/2010/main" val="533758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Uploading Files</a:t>
            </a:r>
          </a:p>
        </p:txBody>
      </p:sp>
      <p:sp>
        <p:nvSpPr>
          <p:cNvPr id="3" name="Content Placeholder 2"/>
          <p:cNvSpPr>
            <a:spLocks noGrp="1"/>
          </p:cNvSpPr>
          <p:nvPr>
            <p:ph idx="1"/>
          </p:nvPr>
        </p:nvSpPr>
        <p:spPr>
          <a:xfrm>
            <a:off x="5462016" y="1387928"/>
            <a:ext cx="5967982" cy="4697093"/>
          </a:xfrm>
        </p:spPr>
        <p:txBody>
          <a:bodyPr>
            <a:normAutofit lnSpcReduction="10000"/>
          </a:bodyPr>
          <a:lstStyle/>
          <a:p>
            <a:r>
              <a:rPr lang="en-US" sz="1600" dirty="0">
                <a:solidFill>
                  <a:srgbClr val="000000"/>
                </a:solidFill>
                <a:highlight>
                  <a:srgbClr val="A6CAF0"/>
                </a:highlight>
              </a:rPr>
              <a:t>&lt;!</a:t>
            </a:r>
            <a:r>
              <a:rPr lang="en-US" sz="1600" dirty="0">
                <a:solidFill>
                  <a:srgbClr val="000000"/>
                </a:solidFill>
                <a:highlight>
                  <a:srgbClr val="FFFFFF"/>
                </a:highlight>
              </a:rPr>
              <a:t>DOCTYPE html</a:t>
            </a:r>
            <a:r>
              <a:rPr lang="en-US" sz="1600" dirty="0">
                <a:solidFill>
                  <a:srgbClr val="000000"/>
                </a:solidFill>
                <a:highlight>
                  <a:srgbClr val="A6CAF0"/>
                </a:highlight>
              </a:rPr>
              <a:t>&gt;</a:t>
            </a:r>
            <a:endParaRPr lang="en-US" sz="1600" b="1" dirty="0">
              <a:solidFill>
                <a:srgbClr val="000000"/>
              </a:solidFill>
              <a:highlight>
                <a:srgbClr val="FFFFFF"/>
              </a:highlight>
            </a:endParaRPr>
          </a:p>
          <a:p>
            <a:r>
              <a:rPr lang="en-US" sz="1600" dirty="0">
                <a:solidFill>
                  <a:srgbClr val="0000FF"/>
                </a:solidFill>
                <a:highlight>
                  <a:srgbClr val="FFFFFF"/>
                </a:highlight>
              </a:rPr>
              <a:t>&lt;html</a:t>
            </a:r>
            <a:r>
              <a:rPr lang="en-US" sz="1600" dirty="0">
                <a:solidFill>
                  <a:srgbClr val="000000"/>
                </a:solidFill>
                <a:highlight>
                  <a:srgbClr val="FFFFFF"/>
                </a:highlight>
              </a:rPr>
              <a:t> </a:t>
            </a:r>
            <a:r>
              <a:rPr lang="en-US" sz="1600" dirty="0" err="1">
                <a:solidFill>
                  <a:srgbClr val="FF0000"/>
                </a:solidFill>
                <a:highlight>
                  <a:srgbClr val="FFFFFF"/>
                </a:highlight>
              </a:rPr>
              <a:t>lang</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en</a:t>
            </a:r>
            <a:r>
              <a:rPr lang="en-US" sz="1600" b="1" dirty="0">
                <a:solidFill>
                  <a:srgbClr val="8000FF"/>
                </a:solidFill>
                <a:highlight>
                  <a:srgbClr val="FFFFFF"/>
                </a:highlight>
              </a:rPr>
              <a:t>"</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a:solidFill>
                  <a:srgbClr val="0000FF"/>
                </a:solidFill>
                <a:highlight>
                  <a:srgbClr val="FFFFFF"/>
                </a:highlight>
              </a:rPr>
              <a:t>&lt;head&gt;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&lt;meta</a:t>
            </a:r>
            <a:r>
              <a:rPr lang="en-US" sz="1600" dirty="0">
                <a:solidFill>
                  <a:srgbClr val="000000"/>
                </a:solidFill>
                <a:highlight>
                  <a:srgbClr val="FFFFFF"/>
                </a:highlight>
              </a:rPr>
              <a:t> </a:t>
            </a:r>
            <a:r>
              <a:rPr lang="en-US" sz="1600" dirty="0">
                <a:solidFill>
                  <a:srgbClr val="FF0000"/>
                </a:solidFill>
                <a:highlight>
                  <a:srgbClr val="FFFFFF"/>
                </a:highlight>
              </a:rPr>
              <a:t>charset</a:t>
            </a:r>
            <a:r>
              <a:rPr lang="en-US" sz="1600" dirty="0">
                <a:solidFill>
                  <a:srgbClr val="000000"/>
                </a:solidFill>
                <a:highlight>
                  <a:srgbClr val="FFFFFF"/>
                </a:highlight>
              </a:rPr>
              <a:t>=</a:t>
            </a:r>
            <a:r>
              <a:rPr lang="en-US" sz="1600" b="1" dirty="0">
                <a:solidFill>
                  <a:srgbClr val="8000FF"/>
                </a:solidFill>
                <a:highlight>
                  <a:srgbClr val="FFFFFF"/>
                </a:highlight>
              </a:rPr>
              <a:t>"UTF-8"</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&lt;title&gt;</a:t>
            </a:r>
            <a:r>
              <a:rPr lang="en-US" sz="1600" b="1" dirty="0">
                <a:solidFill>
                  <a:srgbClr val="000000"/>
                </a:solidFill>
                <a:highlight>
                  <a:srgbClr val="FFFFFF"/>
                </a:highlight>
              </a:rPr>
              <a:t>File Upload</a:t>
            </a:r>
            <a:r>
              <a:rPr lang="en-US" sz="1600" dirty="0">
                <a:solidFill>
                  <a:srgbClr val="0000FF"/>
                </a:solidFill>
                <a:highlight>
                  <a:srgbClr val="FFFFFF"/>
                </a:highlight>
              </a:rPr>
              <a:t>&lt;/title&gt;</a:t>
            </a:r>
            <a:endParaRPr lang="en-US" sz="1600" b="1" dirty="0">
              <a:solidFill>
                <a:srgbClr val="000000"/>
              </a:solidFill>
              <a:highlight>
                <a:srgbClr val="FFFFFF"/>
              </a:highlight>
            </a:endParaRPr>
          </a:p>
          <a:p>
            <a:r>
              <a:rPr lang="en-US" sz="1600" dirty="0">
                <a:solidFill>
                  <a:srgbClr val="0000FF"/>
                </a:solidFill>
                <a:highlight>
                  <a:srgbClr val="FFFFFF"/>
                </a:highlight>
              </a:rPr>
              <a:t>&lt;/head&gt;</a:t>
            </a:r>
            <a:endParaRPr lang="en-US" sz="1600" b="1" dirty="0">
              <a:solidFill>
                <a:srgbClr val="000000"/>
              </a:solidFill>
              <a:highlight>
                <a:srgbClr val="FFFFFF"/>
              </a:highlight>
            </a:endParaRPr>
          </a:p>
          <a:p>
            <a:r>
              <a:rPr lang="en-US" sz="1600" dirty="0">
                <a:solidFill>
                  <a:srgbClr val="0000FF"/>
                </a:solidFill>
                <a:highlight>
                  <a:srgbClr val="FFFFFF"/>
                </a:highlight>
              </a:rPr>
              <a:t>&lt;body&gt;</a:t>
            </a:r>
            <a:endParaRPr lang="en-US" sz="1600" b="1" dirty="0">
              <a:solidFill>
                <a:srgbClr val="000000"/>
              </a:solidFill>
              <a:highlight>
                <a:srgbClr val="FFFFFF"/>
              </a:highlight>
            </a:endParaRPr>
          </a:p>
          <a:p>
            <a:r>
              <a:rPr lang="en-US" sz="1600" dirty="0">
                <a:solidFill>
                  <a:srgbClr val="0000FF"/>
                </a:solidFill>
                <a:highlight>
                  <a:srgbClr val="FFFFFF"/>
                </a:highlight>
              </a:rPr>
              <a:t>&lt;h2&gt;</a:t>
            </a:r>
            <a:r>
              <a:rPr lang="en-US" sz="1600" b="1" dirty="0">
                <a:solidFill>
                  <a:srgbClr val="000000"/>
                </a:solidFill>
                <a:highlight>
                  <a:srgbClr val="FFFFFF"/>
                </a:highlight>
              </a:rPr>
              <a:t>Simple file upload form</a:t>
            </a:r>
            <a:r>
              <a:rPr lang="en-US" sz="1600" dirty="0">
                <a:solidFill>
                  <a:srgbClr val="0000FF"/>
                </a:solidFill>
                <a:highlight>
                  <a:srgbClr val="FFFFFF"/>
                </a:highlight>
              </a:rPr>
              <a:t>&lt;/h2&gt;</a:t>
            </a:r>
            <a:endParaRPr lang="en-US" sz="1600" b="1" dirty="0">
              <a:solidFill>
                <a:srgbClr val="000000"/>
              </a:solidFill>
              <a:highlight>
                <a:srgbClr val="FFFFFF"/>
              </a:highlight>
            </a:endParaRPr>
          </a:p>
          <a:p>
            <a:endParaRPr lang="en-US" sz="1600" b="1" dirty="0">
              <a:solidFill>
                <a:srgbClr val="000000"/>
              </a:solidFill>
              <a:highlight>
                <a:srgbClr val="FFFFFF"/>
              </a:highlight>
            </a:endParaRPr>
          </a:p>
          <a:p>
            <a:r>
              <a:rPr lang="en-US" sz="1600" dirty="0">
                <a:solidFill>
                  <a:srgbClr val="0000FF"/>
                </a:solidFill>
                <a:highlight>
                  <a:srgbClr val="FFFFFF"/>
                </a:highlight>
              </a:rPr>
              <a:t>&lt;form</a:t>
            </a:r>
            <a:r>
              <a:rPr lang="en-US" sz="1600" dirty="0">
                <a:solidFill>
                  <a:srgbClr val="000000"/>
                </a:solidFill>
                <a:highlight>
                  <a:srgbClr val="FFFFFF"/>
                </a:highlight>
              </a:rPr>
              <a:t> </a:t>
            </a:r>
            <a:r>
              <a:rPr lang="en-US" sz="1600" dirty="0">
                <a:solidFill>
                  <a:srgbClr val="FF0000"/>
                </a:solidFill>
                <a:highlight>
                  <a:srgbClr val="FFFFFF"/>
                </a:highlight>
              </a:rPr>
              <a:t>method</a:t>
            </a:r>
            <a:r>
              <a:rPr lang="en-US" sz="1600" dirty="0">
                <a:solidFill>
                  <a:srgbClr val="000000"/>
                </a:solidFill>
                <a:highlight>
                  <a:srgbClr val="FFFFFF"/>
                </a:highlight>
              </a:rPr>
              <a:t>=</a:t>
            </a:r>
            <a:r>
              <a:rPr lang="en-US" sz="1600" b="1" dirty="0">
                <a:solidFill>
                  <a:srgbClr val="8000FF"/>
                </a:solidFill>
                <a:highlight>
                  <a:srgbClr val="FFFFFF"/>
                </a:highlight>
              </a:rPr>
              <a:t>"post"</a:t>
            </a:r>
            <a:r>
              <a:rPr lang="en-US" sz="1600" dirty="0">
                <a:solidFill>
                  <a:srgbClr val="000000"/>
                </a:solidFill>
                <a:highlight>
                  <a:srgbClr val="FFFFFF"/>
                </a:highlight>
              </a:rPr>
              <a:t> </a:t>
            </a:r>
            <a:r>
              <a:rPr lang="en-US" sz="1600" dirty="0">
                <a:solidFill>
                  <a:srgbClr val="FF0000"/>
                </a:solidFill>
                <a:highlight>
                  <a:srgbClr val="FFFFFF"/>
                </a:highlight>
              </a:rPr>
              <a:t>action</a:t>
            </a:r>
            <a:r>
              <a:rPr lang="en-US" sz="1600" dirty="0">
                <a:solidFill>
                  <a:srgbClr val="000000"/>
                </a:solidFill>
                <a:highlight>
                  <a:srgbClr val="FFFFFF"/>
                </a:highlight>
              </a:rPr>
              <a:t>=</a:t>
            </a:r>
            <a:r>
              <a:rPr lang="en-US" sz="1600" b="1" dirty="0">
                <a:solidFill>
                  <a:srgbClr val="8000FF"/>
                </a:solidFill>
                <a:highlight>
                  <a:srgbClr val="FFFFFF"/>
                </a:highlight>
              </a:rPr>
              <a:t>"</a:t>
            </a:r>
            <a:r>
              <a:rPr lang="en-US" sz="1600" b="1" dirty="0" err="1">
                <a:solidFill>
                  <a:srgbClr val="8000FF"/>
                </a:solidFill>
                <a:highlight>
                  <a:srgbClr val="FFFFFF"/>
                </a:highlight>
              </a:rPr>
              <a:t>fileupload.php</a:t>
            </a:r>
            <a:r>
              <a:rPr lang="en-US" sz="1600" b="1" dirty="0">
                <a:solidFill>
                  <a:srgbClr val="8000FF"/>
                </a:solidFill>
                <a:highlight>
                  <a:srgbClr val="FFFFFF"/>
                </a:highlight>
              </a:rPr>
              <a:t>"</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err="1">
                <a:solidFill>
                  <a:srgbClr val="FF0000"/>
                </a:solidFill>
                <a:highlight>
                  <a:srgbClr val="FFFFFF"/>
                </a:highlight>
              </a:rPr>
              <a:t>enctype</a:t>
            </a:r>
            <a:r>
              <a:rPr lang="en-US" sz="1600" dirty="0">
                <a:solidFill>
                  <a:srgbClr val="000000"/>
                </a:solidFill>
                <a:highlight>
                  <a:srgbClr val="FFFFFF"/>
                </a:highlight>
              </a:rPr>
              <a:t>=</a:t>
            </a:r>
            <a:r>
              <a:rPr lang="en-US" sz="1600" b="1" dirty="0">
                <a:solidFill>
                  <a:srgbClr val="8000FF"/>
                </a:solidFill>
                <a:highlight>
                  <a:srgbClr val="FFFFFF"/>
                </a:highlight>
              </a:rPr>
              <a:t>"multipart/form-data"</a:t>
            </a:r>
            <a:r>
              <a:rPr lang="en-US" sz="1600" dirty="0">
                <a:solidFill>
                  <a:srgbClr val="0000FF"/>
                </a:solidFill>
                <a:highlight>
                  <a:srgbClr val="FFFFFF"/>
                </a:highlight>
              </a:rPr>
              <a:t>&gt;</a:t>
            </a:r>
          </a:p>
          <a:p>
            <a:endParaRPr lang="en-US" sz="1600" b="1" dirty="0">
              <a:solidFill>
                <a:srgbClr val="000000"/>
              </a:solidFill>
              <a:highlight>
                <a:srgbClr val="FFFFFF"/>
              </a:highlight>
            </a:endParaRPr>
          </a:p>
          <a:p>
            <a:r>
              <a:rPr lang="en-US" sz="1600" b="1" dirty="0">
                <a:solidFill>
                  <a:srgbClr val="000000"/>
                </a:solidFill>
                <a:highlight>
                  <a:srgbClr val="FFFFFF"/>
                </a:highlight>
              </a:rPr>
              <a:t>    Select file:</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"file"</a:t>
            </a:r>
            <a:r>
              <a:rPr lang="en-US" sz="1600" dirty="0">
                <a:solidFill>
                  <a:srgbClr val="000000"/>
                </a:solidFill>
                <a:highlight>
                  <a:srgbClr val="FFFFFF"/>
                </a:highlight>
              </a:rPr>
              <a:t> </a:t>
            </a:r>
            <a:r>
              <a:rPr lang="en-US" sz="1600" dirty="0">
                <a:solidFill>
                  <a:srgbClr val="FF0000"/>
                </a:solidFill>
                <a:highlight>
                  <a:srgbClr val="FFFFFF"/>
                </a:highlight>
              </a:rPr>
              <a:t>name</a:t>
            </a:r>
            <a:r>
              <a:rPr lang="en-US" sz="1600" dirty="0">
                <a:solidFill>
                  <a:srgbClr val="000000"/>
                </a:solidFill>
                <a:highlight>
                  <a:srgbClr val="FFFFFF"/>
                </a:highlight>
              </a:rPr>
              <a:t>=</a:t>
            </a:r>
            <a:r>
              <a:rPr lang="en-US" sz="1600" b="1" dirty="0">
                <a:solidFill>
                  <a:srgbClr val="8000FF"/>
                </a:solidFill>
                <a:highlight>
                  <a:srgbClr val="FFFFFF"/>
                </a:highlight>
              </a:rPr>
              <a:t>"file"</a:t>
            </a:r>
            <a:r>
              <a:rPr lang="en-US" sz="1600" dirty="0">
                <a:solidFill>
                  <a:srgbClr val="0000FF"/>
                </a:solidFill>
                <a:highlight>
                  <a:srgbClr val="FFFFFF"/>
                </a:highlight>
              </a:rPr>
              <a:t>&gt;</a:t>
            </a:r>
          </a:p>
          <a:p>
            <a:r>
              <a:rPr lang="en-US" sz="1600" dirty="0">
                <a:solidFill>
                  <a:srgbClr val="0000FF"/>
                </a:solidFill>
                <a:highlight>
                  <a:srgbClr val="FFFFFF"/>
                </a:highlight>
              </a:rPr>
              <a:t>	 &lt;</a:t>
            </a:r>
            <a:r>
              <a:rPr lang="en-US" sz="1600" dirty="0" err="1">
                <a:solidFill>
                  <a:srgbClr val="0000FF"/>
                </a:solidFill>
                <a:highlight>
                  <a:srgbClr val="FFFFFF"/>
                </a:highlight>
              </a:rPr>
              <a:t>br</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b="1" dirty="0">
                <a:solidFill>
                  <a:srgbClr val="000000"/>
                </a:solidFill>
                <a:highlight>
                  <a:srgbClr val="FFFFFF"/>
                </a:highlight>
              </a:rPr>
              <a:t>    </a:t>
            </a:r>
            <a:r>
              <a:rPr lang="en-US" sz="1600" dirty="0">
                <a:solidFill>
                  <a:srgbClr val="0000FF"/>
                </a:solidFill>
                <a:highlight>
                  <a:srgbClr val="FFFFFF"/>
                </a:highlight>
              </a:rPr>
              <a:t>&lt;input</a:t>
            </a:r>
            <a:r>
              <a:rPr lang="en-US" sz="1600" dirty="0">
                <a:solidFill>
                  <a:srgbClr val="000000"/>
                </a:solidFill>
                <a:highlight>
                  <a:srgbClr val="FFFFFF"/>
                </a:highlight>
              </a:rPr>
              <a:t> </a:t>
            </a:r>
            <a:r>
              <a:rPr lang="en-US" sz="1600" dirty="0">
                <a:solidFill>
                  <a:srgbClr val="FF0000"/>
                </a:solidFill>
                <a:highlight>
                  <a:srgbClr val="FFFFFF"/>
                </a:highlight>
              </a:rPr>
              <a:t>type</a:t>
            </a:r>
            <a:r>
              <a:rPr lang="en-US" sz="1600" dirty="0">
                <a:solidFill>
                  <a:srgbClr val="000000"/>
                </a:solidFill>
                <a:highlight>
                  <a:srgbClr val="FFFFFF"/>
                </a:highlight>
              </a:rPr>
              <a:t>=</a:t>
            </a:r>
            <a:r>
              <a:rPr lang="en-US" sz="1600" b="1" dirty="0">
                <a:solidFill>
                  <a:srgbClr val="8000FF"/>
                </a:solidFill>
                <a:highlight>
                  <a:srgbClr val="FFFFFF"/>
                </a:highlight>
              </a:rPr>
              <a:t>"submit"</a:t>
            </a:r>
            <a:r>
              <a:rPr lang="en-US" sz="1600" dirty="0">
                <a:solidFill>
                  <a:srgbClr val="000000"/>
                </a:solidFill>
                <a:highlight>
                  <a:srgbClr val="FFFFFF"/>
                </a:highlight>
              </a:rPr>
              <a:t> </a:t>
            </a:r>
            <a:r>
              <a:rPr lang="en-US" sz="1600" dirty="0">
                <a:solidFill>
                  <a:srgbClr val="FF0000"/>
                </a:solidFill>
                <a:highlight>
                  <a:srgbClr val="FFFFFF"/>
                </a:highlight>
              </a:rPr>
              <a:t>value</a:t>
            </a:r>
            <a:r>
              <a:rPr lang="en-US" sz="1600" dirty="0">
                <a:solidFill>
                  <a:srgbClr val="000000"/>
                </a:solidFill>
                <a:highlight>
                  <a:srgbClr val="FFFFFF"/>
                </a:highlight>
              </a:rPr>
              <a:t>=</a:t>
            </a:r>
            <a:r>
              <a:rPr lang="en-US" sz="1600" b="1" dirty="0">
                <a:solidFill>
                  <a:srgbClr val="8000FF"/>
                </a:solidFill>
                <a:highlight>
                  <a:srgbClr val="FFFFFF"/>
                </a:highlight>
              </a:rPr>
              <a:t>"Upload"</a:t>
            </a:r>
            <a:r>
              <a:rPr lang="en-US" sz="1600" dirty="0">
                <a:solidFill>
                  <a:srgbClr val="0000FF"/>
                </a:solidFill>
                <a:highlight>
                  <a:srgbClr val="FFFFFF"/>
                </a:highlight>
              </a:rPr>
              <a:t>&gt;</a:t>
            </a:r>
            <a:endParaRPr lang="en-US" sz="1600" b="1" dirty="0">
              <a:solidFill>
                <a:srgbClr val="000000"/>
              </a:solidFill>
              <a:highlight>
                <a:srgbClr val="FFFFFF"/>
              </a:highlight>
            </a:endParaRPr>
          </a:p>
          <a:p>
            <a:r>
              <a:rPr lang="en-US" sz="1600" dirty="0">
                <a:solidFill>
                  <a:srgbClr val="0000FF"/>
                </a:solidFill>
                <a:highlight>
                  <a:srgbClr val="FFFFFF"/>
                </a:highlight>
              </a:rPr>
              <a:t>&lt;/form&gt;</a:t>
            </a:r>
            <a:endParaRPr lang="en-US" sz="1600" b="1" dirty="0">
              <a:solidFill>
                <a:srgbClr val="000000"/>
              </a:solidFill>
              <a:highlight>
                <a:srgbClr val="FFFFFF"/>
              </a:highlight>
            </a:endParaRPr>
          </a:p>
          <a:p>
            <a:endParaRPr lang="en-US" sz="1600" b="1" dirty="0">
              <a:solidFill>
                <a:srgbClr val="000000"/>
              </a:solidFill>
              <a:highlight>
                <a:srgbClr val="FFFFFF"/>
              </a:highlight>
            </a:endParaRPr>
          </a:p>
          <a:p>
            <a:r>
              <a:rPr lang="en-US" sz="1600" dirty="0">
                <a:solidFill>
                  <a:srgbClr val="0000FF"/>
                </a:solidFill>
                <a:highlight>
                  <a:srgbClr val="FFFFFF"/>
                </a:highlight>
              </a:rPr>
              <a:t>&lt;/body&gt;</a:t>
            </a:r>
            <a:endParaRPr lang="en-US" sz="1600" b="1" dirty="0">
              <a:solidFill>
                <a:srgbClr val="000000"/>
              </a:solidFill>
              <a:highlight>
                <a:srgbClr val="FFFFFF"/>
              </a:highlight>
            </a:endParaRPr>
          </a:p>
          <a:p>
            <a:r>
              <a:rPr lang="en-US" sz="1600" dirty="0">
                <a:solidFill>
                  <a:srgbClr val="0000FF"/>
                </a:solidFill>
                <a:highlight>
                  <a:srgbClr val="FFFFFF"/>
                </a:highlight>
              </a:rPr>
              <a:t>&lt;/html&gt;</a:t>
            </a:r>
            <a:endParaRPr lang="en-US" sz="1600" dirty="0"/>
          </a:p>
        </p:txBody>
      </p:sp>
      <p:sp>
        <p:nvSpPr>
          <p:cNvPr id="4" name="Slide Number Placeholder 3"/>
          <p:cNvSpPr>
            <a:spLocks noGrp="1"/>
          </p:cNvSpPr>
          <p:nvPr>
            <p:ph type="sldNum" sz="quarter" idx="12"/>
          </p:nvPr>
        </p:nvSpPr>
        <p:spPr/>
        <p:txBody>
          <a:bodyPr/>
          <a:lstStyle/>
          <a:p>
            <a:fld id="{57BFFEA6-FD0A-418C-BE47-3DCCF1ED53BD}" type="slidenum">
              <a:rPr lang="en-US" smtClean="0"/>
              <a:t>23</a:t>
            </a:fld>
            <a:endParaRPr lang="en-US" dirty="0"/>
          </a:p>
        </p:txBody>
      </p:sp>
      <p:sp>
        <p:nvSpPr>
          <p:cNvPr id="6" name="TextBox 5"/>
          <p:cNvSpPr txBox="1"/>
          <p:nvPr/>
        </p:nvSpPr>
        <p:spPr>
          <a:xfrm>
            <a:off x="762000" y="1354371"/>
            <a:ext cx="4700016" cy="2308324"/>
          </a:xfrm>
          <a:prstGeom prst="rect">
            <a:avLst/>
          </a:prstGeom>
          <a:noFill/>
        </p:spPr>
        <p:txBody>
          <a:bodyPr wrap="square" rtlCol="0">
            <a:spAutoFit/>
          </a:bodyPr>
          <a:lstStyle/>
          <a:p>
            <a:r>
              <a:rPr lang="en-US" dirty="0"/>
              <a:t>Consider the following form:</a:t>
            </a:r>
          </a:p>
          <a:p>
            <a:endParaRPr lang="en-US" dirty="0"/>
          </a:p>
          <a:p>
            <a:r>
              <a:rPr lang="en-US" dirty="0"/>
              <a:t>Notice the </a:t>
            </a:r>
            <a:r>
              <a:rPr lang="en-US" b="1" dirty="0" err="1">
                <a:solidFill>
                  <a:srgbClr val="FF0000"/>
                </a:solidFill>
              </a:rPr>
              <a:t>enctype</a:t>
            </a:r>
            <a:r>
              <a:rPr lang="en-US" dirty="0">
                <a:solidFill>
                  <a:srgbClr val="FF0000"/>
                </a:solidFill>
              </a:rPr>
              <a:t> </a:t>
            </a:r>
            <a:r>
              <a:rPr lang="en-US" dirty="0"/>
              <a:t>field. This tells the browser to transmit binary encoded data.</a:t>
            </a:r>
          </a:p>
          <a:p>
            <a:endParaRPr lang="en-US" dirty="0"/>
          </a:p>
          <a:p>
            <a:r>
              <a:rPr lang="en-US" dirty="0"/>
              <a:t>The </a:t>
            </a:r>
            <a:r>
              <a:rPr lang="en-US" b="1" dirty="0">
                <a:solidFill>
                  <a:srgbClr val="FF0000"/>
                </a:solidFill>
              </a:rPr>
              <a:t>name</a:t>
            </a:r>
            <a:r>
              <a:rPr lang="en-US" dirty="0">
                <a:solidFill>
                  <a:srgbClr val="FF0000"/>
                </a:solidFill>
              </a:rPr>
              <a:t> </a:t>
            </a:r>
            <a:r>
              <a:rPr lang="en-US" dirty="0"/>
              <a:t>field is simply an arbitrary name, however, this will be used to identify the file in the receiving PHP script</a:t>
            </a:r>
          </a:p>
        </p:txBody>
      </p:sp>
      <p:sp>
        <p:nvSpPr>
          <p:cNvPr id="7" name="Rectangle 6"/>
          <p:cNvSpPr/>
          <p:nvPr/>
        </p:nvSpPr>
        <p:spPr>
          <a:xfrm>
            <a:off x="5241956" y="3999345"/>
            <a:ext cx="6542055" cy="295564"/>
          </a:xfrm>
          <a:prstGeom prst="rect">
            <a:avLst/>
          </a:prstGeom>
          <a:solidFill>
            <a:srgbClr val="FF99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41956" y="3588692"/>
            <a:ext cx="6542055" cy="295564"/>
          </a:xfrm>
          <a:prstGeom prst="rect">
            <a:avLst/>
          </a:prstGeom>
          <a:solidFill>
            <a:srgbClr val="FF99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1140058" y="4056362"/>
            <a:ext cx="3943900" cy="1733792"/>
          </a:xfrm>
          <a:prstGeom prst="rect">
            <a:avLst/>
          </a:prstGeom>
        </p:spPr>
      </p:pic>
    </p:spTree>
    <p:extLst>
      <p:ext uri="{BB962C8B-B14F-4D97-AF65-F5344CB8AC3E}">
        <p14:creationId xmlns:p14="http://schemas.microsoft.com/office/powerpoint/2010/main" val="1530807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Uploading Files</a:t>
            </a:r>
          </a:p>
        </p:txBody>
      </p:sp>
      <p:sp>
        <p:nvSpPr>
          <p:cNvPr id="3" name="Content Placeholder 2"/>
          <p:cNvSpPr>
            <a:spLocks noGrp="1"/>
          </p:cNvSpPr>
          <p:nvPr>
            <p:ph idx="1"/>
          </p:nvPr>
        </p:nvSpPr>
        <p:spPr/>
        <p:txBody>
          <a:bodyPr/>
          <a:lstStyle/>
          <a:p>
            <a:r>
              <a:rPr lang="en-US" dirty="0"/>
              <a:t>Files sent to the PHP server are automatically pre-processed. Information about the file(s) is placed in the </a:t>
            </a:r>
            <a:r>
              <a:rPr lang="en-US" dirty="0" err="1"/>
              <a:t>superglobal</a:t>
            </a:r>
            <a:r>
              <a:rPr lang="en-US" dirty="0"/>
              <a:t> </a:t>
            </a:r>
            <a:r>
              <a:rPr lang="en-US" b="1" dirty="0"/>
              <a:t>$_FILES</a:t>
            </a:r>
            <a:r>
              <a:rPr lang="en-US" dirty="0"/>
              <a:t>. Specifically, five things are stored in the </a:t>
            </a:r>
            <a:r>
              <a:rPr lang="en-US" b="1" dirty="0"/>
              <a:t>$_FILES</a:t>
            </a:r>
            <a:r>
              <a:rPr lang="en-US" dirty="0"/>
              <a:t> </a:t>
            </a:r>
            <a:r>
              <a:rPr lang="en-US" dirty="0" err="1"/>
              <a:t>superglobal</a:t>
            </a:r>
            <a:r>
              <a:rPr lang="en-US" dirty="0"/>
              <a:t>.</a:t>
            </a:r>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24</a:t>
            </a:fld>
            <a:endParaRPr lang="en-US" dirty="0"/>
          </a:p>
        </p:txBody>
      </p:sp>
      <p:graphicFrame>
        <p:nvGraphicFramePr>
          <p:cNvPr id="5" name="Table 4"/>
          <p:cNvGraphicFramePr>
            <a:graphicFrameLocks noGrp="1"/>
          </p:cNvGraphicFramePr>
          <p:nvPr/>
        </p:nvGraphicFramePr>
        <p:xfrm>
          <a:off x="2031999" y="2954866"/>
          <a:ext cx="8128000" cy="2763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Array Element</a:t>
                      </a:r>
                    </a:p>
                  </a:txBody>
                  <a:tcPr/>
                </a:tc>
                <a:tc>
                  <a:txBody>
                    <a:bodyPr/>
                    <a:lstStyle/>
                    <a:p>
                      <a:r>
                        <a:rPr lang="en-US" dirty="0"/>
                        <a:t>Contents</a:t>
                      </a:r>
                    </a:p>
                  </a:txBody>
                  <a:tcPr/>
                </a:tc>
                <a:extLst>
                  <a:ext uri="{0D108BD9-81ED-4DB2-BD59-A6C34878D82A}">
                    <a16:rowId xmlns:a16="http://schemas.microsoft.com/office/drawing/2014/main" val="10000"/>
                  </a:ext>
                </a:extLst>
              </a:tr>
              <a:tr h="370840">
                <a:tc>
                  <a:txBody>
                    <a:bodyPr/>
                    <a:lstStyle/>
                    <a:p>
                      <a:r>
                        <a:rPr lang="en-US" dirty="0"/>
                        <a:t>$_FILES[‘file’][‘name’]</a:t>
                      </a:r>
                    </a:p>
                  </a:txBody>
                  <a:tcPr/>
                </a:tc>
                <a:tc>
                  <a:txBody>
                    <a:bodyPr/>
                    <a:lstStyle/>
                    <a:p>
                      <a:r>
                        <a:rPr lang="en-US" dirty="0"/>
                        <a:t>The name of the uploaded file</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$_FILES[‘file’][‘type’]</a:t>
                      </a:r>
                    </a:p>
                  </a:txBody>
                  <a:tcPr/>
                </a:tc>
                <a:tc>
                  <a:txBody>
                    <a:bodyPr/>
                    <a:lstStyle/>
                    <a:p>
                      <a:r>
                        <a:rPr lang="en-US" dirty="0"/>
                        <a:t>The content type of the file</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$_FILES[‘file’][‘size’]</a:t>
                      </a:r>
                    </a:p>
                  </a:txBody>
                  <a:tcPr/>
                </a:tc>
                <a:tc>
                  <a:txBody>
                    <a:bodyPr/>
                    <a:lstStyle/>
                    <a:p>
                      <a:r>
                        <a:rPr lang="en-US" dirty="0"/>
                        <a:t>The file’s size in bytes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$_FILES[‘file’][‘tmp_name’]</a:t>
                      </a:r>
                    </a:p>
                  </a:txBody>
                  <a:tcPr/>
                </a:tc>
                <a:tc>
                  <a:txBody>
                    <a:bodyPr/>
                    <a:lstStyle/>
                    <a:p>
                      <a:r>
                        <a:rPr lang="en-US" dirty="0"/>
                        <a:t>The name of the temp file</a:t>
                      </a:r>
                      <a:r>
                        <a:rPr lang="en-US" baseline="0" dirty="0"/>
                        <a:t> stored on the server</a:t>
                      </a:r>
                      <a:endParaRPr lang="en-US"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$_FILES[‘file’][‘error’]</a:t>
                      </a:r>
                    </a:p>
                  </a:txBody>
                  <a:tcPr/>
                </a:tc>
                <a:tc>
                  <a:txBody>
                    <a:bodyPr/>
                    <a:lstStyle/>
                    <a:p>
                      <a:r>
                        <a:rPr lang="en-US" dirty="0"/>
                        <a:t>The error code resulting from the file upload</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2089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Uploading Files</a:t>
            </a:r>
          </a:p>
        </p:txBody>
      </p:sp>
      <p:sp>
        <p:nvSpPr>
          <p:cNvPr id="3" name="Content Placeholder 2"/>
          <p:cNvSpPr>
            <a:spLocks noGrp="1"/>
          </p:cNvSpPr>
          <p:nvPr>
            <p:ph idx="1"/>
          </p:nvPr>
        </p:nvSpPr>
        <p:spPr>
          <a:xfrm>
            <a:off x="5462016" y="1387928"/>
            <a:ext cx="5967982" cy="2029527"/>
          </a:xfrm>
        </p:spPr>
        <p:txBody>
          <a:bodyPr>
            <a:normAutofit/>
          </a:bodyPr>
          <a:lstStyle/>
          <a:p>
            <a:r>
              <a:rPr lang="en-US" sz="1600" dirty="0">
                <a:solidFill>
                  <a:srgbClr val="FF0000"/>
                </a:solidFill>
                <a:highlight>
                  <a:srgbClr val="FDF8E3"/>
                </a:highlight>
              </a:rPr>
              <a:t>&lt;?</a:t>
            </a:r>
            <a:r>
              <a:rPr lang="en-US" sz="1600" dirty="0" err="1">
                <a:solidFill>
                  <a:srgbClr val="FF0000"/>
                </a:solidFill>
                <a:highlight>
                  <a:srgbClr val="FDF8E3"/>
                </a:highlight>
              </a:rPr>
              <a:t>php</a:t>
            </a:r>
            <a:endParaRPr lang="en-US" sz="1600" dirty="0">
              <a:solidFill>
                <a:srgbClr val="000000"/>
              </a:solidFill>
              <a:highlight>
                <a:srgbClr val="FEFCF5"/>
              </a:highlight>
            </a:endParaRPr>
          </a:p>
          <a:p>
            <a:endParaRPr lang="en-US" sz="1600" dirty="0">
              <a:solidFill>
                <a:srgbClr val="000000"/>
              </a:solidFill>
              <a:highlight>
                <a:srgbClr val="FEFCF5"/>
              </a:highlight>
            </a:endParaRPr>
          </a:p>
          <a:p>
            <a:r>
              <a:rPr lang="en-US" sz="1600" b="1" dirty="0">
                <a:solidFill>
                  <a:srgbClr val="0000FF"/>
                </a:solidFill>
                <a:highlight>
                  <a:srgbClr val="FEFCF5"/>
                </a:highlight>
              </a:rPr>
              <a:t>if</a:t>
            </a:r>
            <a:r>
              <a:rPr lang="en-US" sz="1600" dirty="0">
                <a:solidFill>
                  <a:srgbClr val="000000"/>
                </a:solidFill>
                <a:highlight>
                  <a:srgbClr val="FEFCF5"/>
                </a:highlight>
              </a:rPr>
              <a:t> </a:t>
            </a:r>
            <a:r>
              <a:rPr lang="en-US" sz="1600" dirty="0">
                <a:solidFill>
                  <a:srgbClr val="8000FF"/>
                </a:solidFill>
                <a:highlight>
                  <a:srgbClr val="FEFCF5"/>
                </a:highlight>
              </a:rPr>
              <a:t>(</a:t>
            </a:r>
            <a:r>
              <a:rPr lang="en-US" sz="1600" dirty="0">
                <a:solidFill>
                  <a:srgbClr val="000080"/>
                </a:solidFill>
                <a:highlight>
                  <a:srgbClr val="FEFCF5"/>
                </a:highlight>
              </a:rPr>
              <a:t>$_FILES</a:t>
            </a:r>
            <a:r>
              <a:rPr lang="en-US" sz="1600" dirty="0">
                <a:solidFill>
                  <a:srgbClr val="8000FF"/>
                </a:solidFill>
                <a:highlight>
                  <a:srgbClr val="FEFCF5"/>
                </a:highlight>
              </a:rPr>
              <a:t>)</a:t>
            </a:r>
            <a:r>
              <a:rPr lang="en-US" sz="1600" dirty="0">
                <a:solidFill>
                  <a:srgbClr val="000000"/>
                </a:solidFill>
                <a:highlight>
                  <a:srgbClr val="FEFCF5"/>
                </a:highlight>
              </a:rPr>
              <a:t> </a:t>
            </a:r>
            <a:r>
              <a:rPr lang="en-US" sz="1600" dirty="0">
                <a:solidFill>
                  <a:srgbClr val="8000FF"/>
                </a:solidFill>
                <a:highlight>
                  <a:srgbClr val="FEFCF5"/>
                </a:highlight>
              </a:rPr>
              <a:t>{</a:t>
            </a:r>
            <a:endParaRPr lang="en-US" sz="1600" dirty="0">
              <a:solidFill>
                <a:srgbClr val="000000"/>
              </a:solidFill>
              <a:highlight>
                <a:srgbClr val="FEFCF5"/>
              </a:highlight>
            </a:endParaRPr>
          </a:p>
          <a:p>
            <a:r>
              <a:rPr lang="en-US" sz="1600" dirty="0">
                <a:solidFill>
                  <a:srgbClr val="000000"/>
                </a:solidFill>
                <a:highlight>
                  <a:srgbClr val="FEFCF5"/>
                </a:highlight>
              </a:rPr>
              <a:t>	</a:t>
            </a:r>
            <a:r>
              <a:rPr lang="en-US" sz="1600" b="1" dirty="0" err="1">
                <a:solidFill>
                  <a:srgbClr val="0000FF"/>
                </a:solidFill>
                <a:highlight>
                  <a:srgbClr val="FEFCF5"/>
                </a:highlight>
              </a:rPr>
              <a:t>var_dump</a:t>
            </a:r>
            <a:r>
              <a:rPr lang="en-US" sz="1600" dirty="0">
                <a:solidFill>
                  <a:srgbClr val="8000FF"/>
                </a:solidFill>
                <a:highlight>
                  <a:srgbClr val="FEFCF5"/>
                </a:highlight>
              </a:rPr>
              <a:t>(</a:t>
            </a:r>
            <a:r>
              <a:rPr lang="en-US" sz="1600" dirty="0">
                <a:solidFill>
                  <a:srgbClr val="000080"/>
                </a:solidFill>
                <a:highlight>
                  <a:srgbClr val="FEFCF5"/>
                </a:highlight>
              </a:rPr>
              <a:t>$_FILES</a:t>
            </a:r>
            <a:r>
              <a:rPr lang="en-US" sz="1600" dirty="0">
                <a:solidFill>
                  <a:srgbClr val="8000FF"/>
                </a:solidFill>
                <a:highlight>
                  <a:srgbClr val="FEFCF5"/>
                </a:highlight>
              </a:rPr>
              <a:t>);</a:t>
            </a:r>
            <a:endParaRPr lang="en-US" sz="1600" dirty="0">
              <a:solidFill>
                <a:srgbClr val="000000"/>
              </a:solidFill>
              <a:highlight>
                <a:srgbClr val="FEFCF5"/>
              </a:highlight>
            </a:endParaRPr>
          </a:p>
          <a:p>
            <a:r>
              <a:rPr lang="en-US" sz="1600" dirty="0">
                <a:solidFill>
                  <a:srgbClr val="8000FF"/>
                </a:solidFill>
                <a:highlight>
                  <a:srgbClr val="FEFCF5"/>
                </a:highlight>
              </a:rPr>
              <a:t>}</a:t>
            </a:r>
            <a:r>
              <a:rPr lang="en-US" sz="1600" dirty="0">
                <a:solidFill>
                  <a:srgbClr val="000000"/>
                </a:solidFill>
                <a:highlight>
                  <a:srgbClr val="FEFCF5"/>
                </a:highlight>
              </a:rPr>
              <a:t> </a:t>
            </a:r>
            <a:r>
              <a:rPr lang="en-US" sz="1600" b="1" dirty="0">
                <a:solidFill>
                  <a:srgbClr val="0000FF"/>
                </a:solidFill>
                <a:highlight>
                  <a:srgbClr val="FEFCF5"/>
                </a:highlight>
              </a:rPr>
              <a:t>else</a:t>
            </a:r>
            <a:r>
              <a:rPr lang="en-US" sz="1600" dirty="0">
                <a:solidFill>
                  <a:srgbClr val="000000"/>
                </a:solidFill>
                <a:highlight>
                  <a:srgbClr val="FEFCF5"/>
                </a:highlight>
              </a:rPr>
              <a:t> </a:t>
            </a:r>
            <a:r>
              <a:rPr lang="en-US" sz="1600" dirty="0">
                <a:solidFill>
                  <a:srgbClr val="8000FF"/>
                </a:solidFill>
                <a:highlight>
                  <a:srgbClr val="FEFCF5"/>
                </a:highlight>
              </a:rPr>
              <a:t>{</a:t>
            </a:r>
            <a:endParaRPr lang="en-US" sz="1600" dirty="0">
              <a:solidFill>
                <a:srgbClr val="000000"/>
              </a:solidFill>
              <a:highlight>
                <a:srgbClr val="FEFCF5"/>
              </a:highlight>
            </a:endParaRPr>
          </a:p>
          <a:p>
            <a:r>
              <a:rPr lang="en-US" sz="1600" dirty="0">
                <a:solidFill>
                  <a:srgbClr val="000000"/>
                </a:solidFill>
                <a:highlight>
                  <a:srgbClr val="FEFCF5"/>
                </a:highlight>
              </a:rPr>
              <a:t>	</a:t>
            </a:r>
            <a:r>
              <a:rPr lang="en-US" sz="1600" b="1" dirty="0">
                <a:solidFill>
                  <a:srgbClr val="0000FF"/>
                </a:solidFill>
                <a:highlight>
                  <a:srgbClr val="FEFCF5"/>
                </a:highlight>
              </a:rPr>
              <a:t>echo</a:t>
            </a:r>
            <a:r>
              <a:rPr lang="en-US" sz="1600" dirty="0">
                <a:solidFill>
                  <a:srgbClr val="000000"/>
                </a:solidFill>
                <a:highlight>
                  <a:srgbClr val="FEFCF5"/>
                </a:highlight>
              </a:rPr>
              <a:t> </a:t>
            </a:r>
            <a:r>
              <a:rPr lang="en-US" sz="1600" dirty="0">
                <a:solidFill>
                  <a:srgbClr val="808080"/>
                </a:solidFill>
                <a:highlight>
                  <a:srgbClr val="FEFCF5"/>
                </a:highlight>
              </a:rPr>
              <a:t>"No Files uploaded!"</a:t>
            </a:r>
            <a:r>
              <a:rPr lang="en-US" sz="1600" dirty="0">
                <a:solidFill>
                  <a:srgbClr val="8000FF"/>
                </a:solidFill>
                <a:highlight>
                  <a:srgbClr val="FEFCF5"/>
                </a:highlight>
              </a:rPr>
              <a:t>;</a:t>
            </a:r>
            <a:endParaRPr lang="en-US" sz="1600" dirty="0">
              <a:solidFill>
                <a:srgbClr val="000000"/>
              </a:solidFill>
              <a:highlight>
                <a:srgbClr val="FEFCF5"/>
              </a:highlight>
            </a:endParaRPr>
          </a:p>
          <a:p>
            <a:r>
              <a:rPr lang="en-US" sz="1600" dirty="0">
                <a:solidFill>
                  <a:srgbClr val="8000FF"/>
                </a:solidFill>
                <a:highlight>
                  <a:srgbClr val="FEFCF5"/>
                </a:highlight>
              </a:rPr>
              <a:t>}</a:t>
            </a:r>
            <a:endParaRPr lang="en-US" sz="1600" dirty="0"/>
          </a:p>
        </p:txBody>
      </p:sp>
      <p:sp>
        <p:nvSpPr>
          <p:cNvPr id="4" name="Slide Number Placeholder 3"/>
          <p:cNvSpPr>
            <a:spLocks noGrp="1"/>
          </p:cNvSpPr>
          <p:nvPr>
            <p:ph type="sldNum" sz="quarter" idx="12"/>
          </p:nvPr>
        </p:nvSpPr>
        <p:spPr/>
        <p:txBody>
          <a:bodyPr/>
          <a:lstStyle/>
          <a:p>
            <a:fld id="{57BFFEA6-FD0A-418C-BE47-3DCCF1ED53BD}" type="slidenum">
              <a:rPr lang="en-US" smtClean="0"/>
              <a:t>25</a:t>
            </a:fld>
            <a:endParaRPr lang="en-US" dirty="0"/>
          </a:p>
        </p:txBody>
      </p:sp>
      <p:sp>
        <p:nvSpPr>
          <p:cNvPr id="6" name="TextBox 5"/>
          <p:cNvSpPr txBox="1"/>
          <p:nvPr/>
        </p:nvSpPr>
        <p:spPr>
          <a:xfrm>
            <a:off x="762000" y="1640108"/>
            <a:ext cx="4700016" cy="4247317"/>
          </a:xfrm>
          <a:prstGeom prst="rect">
            <a:avLst/>
          </a:prstGeom>
          <a:noFill/>
        </p:spPr>
        <p:txBody>
          <a:bodyPr wrap="square" rtlCol="0">
            <a:spAutoFit/>
          </a:bodyPr>
          <a:lstStyle/>
          <a:p>
            <a:r>
              <a:rPr lang="en-US" dirty="0"/>
              <a:t>Part of the pre processing, PHP will determine the MIME type and size of the file uploaded.</a:t>
            </a:r>
          </a:p>
          <a:p>
            <a:endParaRPr lang="en-US" dirty="0"/>
          </a:p>
          <a:p>
            <a:r>
              <a:rPr lang="en-US" dirty="0"/>
              <a:t>For security reasons, PHP will automatically rename the newly uploaded file and move it to a temporary directory on the server. The filename chosen is random and its location is defined in the server’s </a:t>
            </a:r>
            <a:r>
              <a:rPr lang="en-US" i="1" dirty="0"/>
              <a:t>php.ini</a:t>
            </a:r>
            <a:r>
              <a:rPr lang="en-US" dirty="0"/>
              <a:t> file. </a:t>
            </a:r>
          </a:p>
          <a:p>
            <a:endParaRPr lang="en-US" dirty="0"/>
          </a:p>
          <a:p>
            <a:r>
              <a:rPr lang="en-US" dirty="0"/>
              <a:t>It is the programmers responsibility to determine the files validity, rename and move the file to is destination before it can be used.</a:t>
            </a:r>
          </a:p>
        </p:txBody>
      </p:sp>
      <p:pic>
        <p:nvPicPr>
          <p:cNvPr id="5" name="Picture 4"/>
          <p:cNvPicPr>
            <a:picLocks noChangeAspect="1"/>
          </p:cNvPicPr>
          <p:nvPr/>
        </p:nvPicPr>
        <p:blipFill>
          <a:blip r:embed="rId2"/>
          <a:stretch>
            <a:fillRect/>
          </a:stretch>
        </p:blipFill>
        <p:spPr>
          <a:xfrm>
            <a:off x="5637990" y="3962661"/>
            <a:ext cx="5792008" cy="2010056"/>
          </a:xfrm>
          <a:prstGeom prst="rect">
            <a:avLst/>
          </a:prstGeom>
        </p:spPr>
      </p:pic>
    </p:spTree>
    <p:extLst>
      <p:ext uri="{BB962C8B-B14F-4D97-AF65-F5344CB8AC3E}">
        <p14:creationId xmlns:p14="http://schemas.microsoft.com/office/powerpoint/2010/main" val="850719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Uploading Files</a:t>
            </a:r>
          </a:p>
        </p:txBody>
      </p:sp>
      <p:sp>
        <p:nvSpPr>
          <p:cNvPr id="3" name="Content Placeholder 2"/>
          <p:cNvSpPr>
            <a:spLocks noGrp="1"/>
          </p:cNvSpPr>
          <p:nvPr>
            <p:ph idx="1"/>
          </p:nvPr>
        </p:nvSpPr>
        <p:spPr>
          <a:xfrm>
            <a:off x="5462016" y="1387928"/>
            <a:ext cx="5967982" cy="2705361"/>
          </a:xfrm>
        </p:spPr>
        <p:txBody>
          <a:bodyPr>
            <a:noAutofit/>
          </a:bodyPr>
          <a:lstStyle/>
          <a:p>
            <a:r>
              <a:rPr lang="en-US" sz="1100" dirty="0">
                <a:solidFill>
                  <a:srgbClr val="FF0000"/>
                </a:solidFill>
                <a:highlight>
                  <a:srgbClr val="FDF8E3"/>
                </a:highlight>
              </a:rPr>
              <a:t>&lt;?</a:t>
            </a:r>
            <a:r>
              <a:rPr lang="en-US" sz="1100" dirty="0" err="1">
                <a:solidFill>
                  <a:srgbClr val="FF0000"/>
                </a:solidFill>
                <a:highlight>
                  <a:srgbClr val="FDF8E3"/>
                </a:highlight>
              </a:rPr>
              <a:t>php</a:t>
            </a:r>
            <a:endParaRPr lang="en-US" sz="1100" dirty="0">
              <a:solidFill>
                <a:srgbClr val="000000"/>
              </a:solidFill>
              <a:highlight>
                <a:srgbClr val="FEFCF5"/>
              </a:highlight>
            </a:endParaRPr>
          </a:p>
          <a:p>
            <a:endParaRPr lang="en-US" sz="1100" dirty="0">
              <a:solidFill>
                <a:srgbClr val="000000"/>
              </a:solidFill>
              <a:highlight>
                <a:srgbClr val="FEFCF5"/>
              </a:highlight>
            </a:endParaRPr>
          </a:p>
          <a:p>
            <a:r>
              <a:rPr lang="en-US" sz="1100" b="1" dirty="0">
                <a:solidFill>
                  <a:srgbClr val="0000FF"/>
                </a:solidFill>
                <a:highlight>
                  <a:srgbClr val="FEFCF5"/>
                </a:highlight>
              </a:rPr>
              <a:t>if</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dirty="0">
                <a:solidFill>
                  <a:srgbClr val="000080"/>
                </a:solidFill>
                <a:highlight>
                  <a:srgbClr val="FEFCF5"/>
                </a:highlight>
              </a:rPr>
              <a:t>$_FILES</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dirty="0">
                <a:solidFill>
                  <a:srgbClr val="000080"/>
                </a:solidFill>
                <a:highlight>
                  <a:srgbClr val="FEFCF5"/>
                </a:highlight>
              </a:rPr>
              <a:t>$</a:t>
            </a:r>
            <a:r>
              <a:rPr lang="en-US" sz="1100" dirty="0" err="1">
                <a:solidFill>
                  <a:srgbClr val="000080"/>
                </a:solidFill>
                <a:highlight>
                  <a:srgbClr val="FEFCF5"/>
                </a:highlight>
              </a:rPr>
              <a:t>tmp_filename</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000080"/>
                </a:solidFill>
                <a:highlight>
                  <a:srgbClr val="FEFCF5"/>
                </a:highlight>
              </a:rPr>
              <a:t>$_FILES</a:t>
            </a:r>
            <a:r>
              <a:rPr lang="en-US" sz="1100" dirty="0">
                <a:solidFill>
                  <a:srgbClr val="8000FF"/>
                </a:solidFill>
                <a:highlight>
                  <a:srgbClr val="FEFCF5"/>
                </a:highlight>
              </a:rPr>
              <a:t>[</a:t>
            </a:r>
            <a:r>
              <a:rPr lang="en-US" sz="1100" dirty="0">
                <a:solidFill>
                  <a:srgbClr val="808080"/>
                </a:solidFill>
                <a:highlight>
                  <a:srgbClr val="FEFCF5"/>
                </a:highlight>
              </a:rPr>
              <a:t>'file'</a:t>
            </a:r>
            <a:r>
              <a:rPr lang="en-US" sz="1100" dirty="0">
                <a:solidFill>
                  <a:srgbClr val="8000FF"/>
                </a:solidFill>
                <a:highlight>
                  <a:srgbClr val="FEFCF5"/>
                </a:highlight>
              </a:rPr>
              <a:t>][</a:t>
            </a:r>
            <a:r>
              <a:rPr lang="en-US" sz="1100" dirty="0">
                <a:solidFill>
                  <a:srgbClr val="808080"/>
                </a:solidFill>
                <a:highlight>
                  <a:srgbClr val="FEFCF5"/>
                </a:highlight>
              </a:rPr>
              <a:t>'</a:t>
            </a:r>
            <a:r>
              <a:rPr lang="en-US" sz="1100" dirty="0" err="1">
                <a:solidFill>
                  <a:srgbClr val="808080"/>
                </a:solidFill>
                <a:highlight>
                  <a:srgbClr val="FEFCF5"/>
                </a:highlight>
              </a:rPr>
              <a:t>tmp_name</a:t>
            </a:r>
            <a:r>
              <a:rPr lang="en-US" sz="1100" dirty="0">
                <a:solidFill>
                  <a:srgbClr val="808080"/>
                </a:solidFill>
                <a:highlight>
                  <a:srgbClr val="FEFCF5"/>
                </a:highlight>
              </a:rPr>
              <a:t>'</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dirty="0">
                <a:solidFill>
                  <a:srgbClr val="000080"/>
                </a:solidFill>
                <a:highlight>
                  <a:srgbClr val="FEFCF5"/>
                </a:highlight>
              </a:rPr>
              <a:t>$filename</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000080"/>
                </a:solidFill>
                <a:highlight>
                  <a:srgbClr val="FEFCF5"/>
                </a:highlight>
              </a:rPr>
              <a:t>$_FILES</a:t>
            </a:r>
            <a:r>
              <a:rPr lang="en-US" sz="1100" dirty="0">
                <a:solidFill>
                  <a:srgbClr val="8000FF"/>
                </a:solidFill>
                <a:highlight>
                  <a:srgbClr val="FEFCF5"/>
                </a:highlight>
              </a:rPr>
              <a:t>[</a:t>
            </a:r>
            <a:r>
              <a:rPr lang="en-US" sz="1100" dirty="0">
                <a:solidFill>
                  <a:srgbClr val="808080"/>
                </a:solidFill>
                <a:highlight>
                  <a:srgbClr val="FEFCF5"/>
                </a:highlight>
              </a:rPr>
              <a:t>'file'</a:t>
            </a:r>
            <a:r>
              <a:rPr lang="en-US" sz="1100" dirty="0">
                <a:solidFill>
                  <a:srgbClr val="8000FF"/>
                </a:solidFill>
                <a:highlight>
                  <a:srgbClr val="FEFCF5"/>
                </a:highlight>
              </a:rPr>
              <a:t>][</a:t>
            </a:r>
            <a:r>
              <a:rPr lang="en-US" sz="1100" dirty="0">
                <a:solidFill>
                  <a:srgbClr val="808080"/>
                </a:solidFill>
                <a:highlight>
                  <a:srgbClr val="FEFCF5"/>
                </a:highlight>
              </a:rPr>
              <a:t>'name'</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p>
          <a:p>
            <a:r>
              <a:rPr lang="en-US" sz="1100" dirty="0">
                <a:solidFill>
                  <a:srgbClr val="000000"/>
                </a:solidFill>
                <a:highlight>
                  <a:srgbClr val="FEFCF5"/>
                </a:highlight>
              </a:rPr>
              <a:t>	</a:t>
            </a:r>
            <a:r>
              <a:rPr lang="en-US" sz="1100" b="1" dirty="0">
                <a:solidFill>
                  <a:srgbClr val="0000FF"/>
                </a:solidFill>
                <a:highlight>
                  <a:srgbClr val="FEFCF5"/>
                </a:highlight>
              </a:rPr>
              <a:t>if</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b="1" dirty="0" err="1">
                <a:solidFill>
                  <a:srgbClr val="0000FF"/>
                </a:solidFill>
                <a:highlight>
                  <a:srgbClr val="FEFCF5"/>
                </a:highlight>
              </a:rPr>
              <a:t>file_exists</a:t>
            </a:r>
            <a:r>
              <a:rPr lang="en-US" sz="1100" dirty="0">
                <a:solidFill>
                  <a:srgbClr val="8000FF"/>
                </a:solidFill>
                <a:highlight>
                  <a:srgbClr val="FEFCF5"/>
                </a:highlight>
              </a:rPr>
              <a:t>(</a:t>
            </a:r>
            <a:r>
              <a:rPr lang="en-US" sz="1100" dirty="0">
                <a:solidFill>
                  <a:srgbClr val="000080"/>
                </a:solidFill>
                <a:highlight>
                  <a:srgbClr val="FEFCF5"/>
                </a:highlight>
              </a:rPr>
              <a:t>$filename</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b="1" dirty="0" err="1">
                <a:solidFill>
                  <a:srgbClr val="0000FF"/>
                </a:solidFill>
                <a:highlight>
                  <a:srgbClr val="FEFCF5"/>
                </a:highlight>
              </a:rPr>
              <a:t>move_uploaded_file</a:t>
            </a:r>
            <a:r>
              <a:rPr lang="en-US" sz="1100" dirty="0">
                <a:solidFill>
                  <a:srgbClr val="8000FF"/>
                </a:solidFill>
                <a:highlight>
                  <a:srgbClr val="FEFCF5"/>
                </a:highlight>
              </a:rPr>
              <a:t>(</a:t>
            </a:r>
            <a:r>
              <a:rPr lang="en-US" sz="1100" dirty="0">
                <a:solidFill>
                  <a:srgbClr val="000080"/>
                </a:solidFill>
                <a:highlight>
                  <a:srgbClr val="FEFCF5"/>
                </a:highlight>
              </a:rPr>
              <a:t>$</a:t>
            </a:r>
            <a:r>
              <a:rPr lang="en-US" sz="1100" dirty="0" err="1">
                <a:solidFill>
                  <a:srgbClr val="000080"/>
                </a:solidFill>
                <a:highlight>
                  <a:srgbClr val="FEFCF5"/>
                </a:highlight>
              </a:rPr>
              <a:t>tmp_filename</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000080"/>
                </a:solidFill>
                <a:highlight>
                  <a:srgbClr val="FEFCF5"/>
                </a:highlight>
              </a:rPr>
              <a:t>$filename</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b="1" dirty="0">
                <a:solidFill>
                  <a:srgbClr val="0000FF"/>
                </a:solidFill>
                <a:highlight>
                  <a:srgbClr val="FEFCF5"/>
                </a:highlight>
              </a:rPr>
              <a:t>else</a:t>
            </a:r>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b="1" dirty="0">
                <a:solidFill>
                  <a:srgbClr val="0000FF"/>
                </a:solidFill>
                <a:highlight>
                  <a:srgbClr val="FEFCF5"/>
                </a:highlight>
              </a:rPr>
              <a:t>echo</a:t>
            </a:r>
            <a:r>
              <a:rPr lang="en-US" sz="1100" dirty="0">
                <a:solidFill>
                  <a:srgbClr val="000000"/>
                </a:solidFill>
                <a:highlight>
                  <a:srgbClr val="FEFCF5"/>
                </a:highlight>
              </a:rPr>
              <a:t> </a:t>
            </a:r>
            <a:r>
              <a:rPr lang="en-US" sz="1100" dirty="0">
                <a:solidFill>
                  <a:srgbClr val="808080"/>
                </a:solidFill>
                <a:highlight>
                  <a:srgbClr val="FEFCF5"/>
                </a:highlight>
              </a:rPr>
              <a:t>"File already uploaded &lt;</a:t>
            </a:r>
            <a:r>
              <a:rPr lang="en-US" sz="1100" dirty="0" err="1">
                <a:solidFill>
                  <a:srgbClr val="808080"/>
                </a:solidFill>
                <a:highlight>
                  <a:srgbClr val="FEFCF5"/>
                </a:highlight>
              </a:rPr>
              <a:t>br</a:t>
            </a:r>
            <a:r>
              <a:rPr lang="en-US" sz="1100" dirty="0">
                <a:solidFill>
                  <a:srgbClr val="808080"/>
                </a:solidFill>
                <a:highlight>
                  <a:srgbClr val="FEFCF5"/>
                </a:highlight>
              </a:rPr>
              <a:t>&gt;"</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b="1" dirty="0">
                <a:solidFill>
                  <a:srgbClr val="0000FF"/>
                </a:solidFill>
                <a:highlight>
                  <a:srgbClr val="FEFCF5"/>
                </a:highlight>
              </a:rPr>
              <a:t>echo</a:t>
            </a:r>
            <a:r>
              <a:rPr lang="en-US" sz="1100" dirty="0">
                <a:solidFill>
                  <a:srgbClr val="000000"/>
                </a:solidFill>
                <a:highlight>
                  <a:srgbClr val="FEFCF5"/>
                </a:highlight>
              </a:rPr>
              <a:t> </a:t>
            </a:r>
            <a:r>
              <a:rPr lang="en-US" sz="1100" dirty="0">
                <a:solidFill>
                  <a:srgbClr val="808080"/>
                </a:solidFill>
                <a:highlight>
                  <a:srgbClr val="FEFCF5"/>
                </a:highlight>
              </a:rPr>
              <a:t>"&lt;</a:t>
            </a:r>
            <a:r>
              <a:rPr lang="en-US" sz="1100" dirty="0" err="1">
                <a:solidFill>
                  <a:srgbClr val="808080"/>
                </a:solidFill>
                <a:highlight>
                  <a:srgbClr val="FEFCF5"/>
                </a:highlight>
              </a:rPr>
              <a:t>img</a:t>
            </a:r>
            <a:r>
              <a:rPr lang="en-US" sz="1100" dirty="0">
                <a:solidFill>
                  <a:srgbClr val="808080"/>
                </a:solidFill>
                <a:highlight>
                  <a:srgbClr val="FEFCF5"/>
                </a:highlight>
              </a:rPr>
              <a:t> </a:t>
            </a:r>
            <a:r>
              <a:rPr lang="en-US" sz="1100" dirty="0" err="1">
                <a:solidFill>
                  <a:srgbClr val="808080"/>
                </a:solidFill>
                <a:highlight>
                  <a:srgbClr val="FEFCF5"/>
                </a:highlight>
              </a:rPr>
              <a:t>src</a:t>
            </a:r>
            <a:r>
              <a:rPr lang="en-US" sz="1100" dirty="0">
                <a:solidFill>
                  <a:srgbClr val="808080"/>
                </a:solidFill>
                <a:highlight>
                  <a:srgbClr val="FEFCF5"/>
                </a:highlight>
              </a:rPr>
              <a:t>=\"</a:t>
            </a:r>
            <a:r>
              <a:rPr lang="en-US" sz="1100" b="1" dirty="0">
                <a:solidFill>
                  <a:srgbClr val="808080"/>
                </a:solidFill>
                <a:highlight>
                  <a:srgbClr val="FEFCF5"/>
                </a:highlight>
              </a:rPr>
              <a:t>$filename</a:t>
            </a:r>
            <a:r>
              <a:rPr lang="en-US" sz="1100" dirty="0">
                <a:solidFill>
                  <a:srgbClr val="808080"/>
                </a:solidFill>
                <a:highlight>
                  <a:srgbClr val="FEFCF5"/>
                </a:highlight>
              </a:rPr>
              <a:t>\"&gt;"</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8000FF"/>
                </a:solidFill>
                <a:highlight>
                  <a:srgbClr val="FEFCF5"/>
                </a:highlight>
              </a:rPr>
              <a:t>}</a:t>
            </a:r>
            <a:r>
              <a:rPr lang="en-US" sz="1100" dirty="0">
                <a:solidFill>
                  <a:srgbClr val="000000"/>
                </a:solidFill>
                <a:highlight>
                  <a:srgbClr val="FEFCF5"/>
                </a:highlight>
              </a:rPr>
              <a:t> </a:t>
            </a:r>
            <a:r>
              <a:rPr lang="en-US" sz="1100" b="1" dirty="0">
                <a:solidFill>
                  <a:srgbClr val="0000FF"/>
                </a:solidFill>
                <a:highlight>
                  <a:srgbClr val="FEFCF5"/>
                </a:highlight>
              </a:rPr>
              <a:t>else</a:t>
            </a:r>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b="1" dirty="0">
                <a:solidFill>
                  <a:srgbClr val="0000FF"/>
                </a:solidFill>
                <a:highlight>
                  <a:srgbClr val="FEFCF5"/>
                </a:highlight>
              </a:rPr>
              <a:t>echo</a:t>
            </a:r>
            <a:r>
              <a:rPr lang="en-US" sz="1100" dirty="0">
                <a:solidFill>
                  <a:srgbClr val="000000"/>
                </a:solidFill>
                <a:highlight>
                  <a:srgbClr val="FEFCF5"/>
                </a:highlight>
              </a:rPr>
              <a:t> </a:t>
            </a:r>
            <a:r>
              <a:rPr lang="en-US" sz="1100" dirty="0">
                <a:solidFill>
                  <a:srgbClr val="808080"/>
                </a:solidFill>
                <a:highlight>
                  <a:srgbClr val="FEFCF5"/>
                </a:highlight>
              </a:rPr>
              <a:t>"No Files uploaded!"</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8000FF"/>
                </a:solidFill>
                <a:highlight>
                  <a:srgbClr val="FEFCF5"/>
                </a:highlight>
              </a:rPr>
              <a:t>}</a:t>
            </a:r>
            <a:endParaRPr lang="en-US" sz="1100" dirty="0"/>
          </a:p>
        </p:txBody>
      </p:sp>
      <p:sp>
        <p:nvSpPr>
          <p:cNvPr id="4" name="Slide Number Placeholder 3"/>
          <p:cNvSpPr>
            <a:spLocks noGrp="1"/>
          </p:cNvSpPr>
          <p:nvPr>
            <p:ph type="sldNum" sz="quarter" idx="12"/>
          </p:nvPr>
        </p:nvSpPr>
        <p:spPr/>
        <p:txBody>
          <a:bodyPr/>
          <a:lstStyle/>
          <a:p>
            <a:fld id="{57BFFEA6-FD0A-418C-BE47-3DCCF1ED53BD}" type="slidenum">
              <a:rPr lang="en-US" smtClean="0"/>
              <a:t>26</a:t>
            </a:fld>
            <a:endParaRPr lang="en-US" dirty="0"/>
          </a:p>
        </p:txBody>
      </p:sp>
      <p:sp>
        <p:nvSpPr>
          <p:cNvPr id="6" name="TextBox 5"/>
          <p:cNvSpPr txBox="1"/>
          <p:nvPr/>
        </p:nvSpPr>
        <p:spPr>
          <a:xfrm>
            <a:off x="762000" y="1387928"/>
            <a:ext cx="4700016" cy="3693319"/>
          </a:xfrm>
          <a:prstGeom prst="rect">
            <a:avLst/>
          </a:prstGeom>
          <a:noFill/>
        </p:spPr>
        <p:txBody>
          <a:bodyPr wrap="square" rtlCol="0">
            <a:spAutoFit/>
          </a:bodyPr>
          <a:lstStyle/>
          <a:p>
            <a:r>
              <a:rPr lang="en-US" dirty="0"/>
              <a:t>To move an uploaded file, use the built-in PHP function :</a:t>
            </a:r>
            <a:br>
              <a:rPr lang="en-US" dirty="0"/>
            </a:br>
            <a:endParaRPr lang="en-US" dirty="0"/>
          </a:p>
          <a:p>
            <a:r>
              <a:rPr lang="en-US" b="1" i="1" dirty="0" err="1"/>
              <a:t>move_uploaded_file</a:t>
            </a:r>
            <a:r>
              <a:rPr lang="en-US" b="1" i="1" dirty="0"/>
              <a:t>(</a:t>
            </a:r>
            <a:r>
              <a:rPr lang="en-US" i="1" dirty="0"/>
              <a:t> </a:t>
            </a:r>
            <a:r>
              <a:rPr lang="en-US" i="1" dirty="0" err="1"/>
              <a:t>src</a:t>
            </a:r>
            <a:r>
              <a:rPr lang="en-US" i="1" dirty="0"/>
              <a:t>, </a:t>
            </a:r>
            <a:r>
              <a:rPr lang="en-US" i="1" dirty="0" err="1"/>
              <a:t>dest</a:t>
            </a:r>
            <a:r>
              <a:rPr lang="en-US" i="1" dirty="0"/>
              <a:t> </a:t>
            </a:r>
            <a:r>
              <a:rPr lang="en-US" b="1" i="1" dirty="0"/>
              <a:t>);</a:t>
            </a:r>
          </a:p>
          <a:p>
            <a:endParaRPr lang="en-US" dirty="0"/>
          </a:p>
          <a:p>
            <a:r>
              <a:rPr lang="en-US" dirty="0"/>
              <a:t>Provide the source filename (in this case the temporary filename) and the destination directory and filename.</a:t>
            </a:r>
          </a:p>
          <a:p>
            <a:endParaRPr lang="en-US" dirty="0"/>
          </a:p>
          <a:p>
            <a:r>
              <a:rPr lang="en-US" dirty="0"/>
              <a:t>You can check if the filename already exists by simply invoking the </a:t>
            </a:r>
            <a:br>
              <a:rPr lang="en-US" dirty="0"/>
            </a:br>
            <a:r>
              <a:rPr lang="en-US" b="1" i="1" dirty="0" err="1"/>
              <a:t>file_exists</a:t>
            </a:r>
            <a:r>
              <a:rPr lang="en-US" b="1" i="1" dirty="0"/>
              <a:t>( </a:t>
            </a:r>
            <a:r>
              <a:rPr lang="en-US" i="1" dirty="0"/>
              <a:t>file</a:t>
            </a:r>
            <a:r>
              <a:rPr lang="en-US" b="1" i="1" dirty="0"/>
              <a:t> )</a:t>
            </a:r>
            <a:r>
              <a:rPr lang="en-US" dirty="0"/>
              <a:t> function.</a:t>
            </a:r>
          </a:p>
          <a:p>
            <a:endParaRPr lang="en-US" dirty="0"/>
          </a:p>
        </p:txBody>
      </p:sp>
      <p:pic>
        <p:nvPicPr>
          <p:cNvPr id="8" name="Picture 7"/>
          <p:cNvPicPr>
            <a:picLocks noChangeAspect="1"/>
          </p:cNvPicPr>
          <p:nvPr/>
        </p:nvPicPr>
        <p:blipFill>
          <a:blip r:embed="rId2"/>
          <a:stretch>
            <a:fillRect/>
          </a:stretch>
        </p:blipFill>
        <p:spPr>
          <a:xfrm>
            <a:off x="7364768" y="4311003"/>
            <a:ext cx="2162477" cy="1819529"/>
          </a:xfrm>
          <a:prstGeom prst="rect">
            <a:avLst/>
          </a:prstGeom>
        </p:spPr>
      </p:pic>
    </p:spTree>
    <p:extLst>
      <p:ext uri="{BB962C8B-B14F-4D97-AF65-F5344CB8AC3E}">
        <p14:creationId xmlns:p14="http://schemas.microsoft.com/office/powerpoint/2010/main" val="2753842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Files</a:t>
            </a:r>
          </a:p>
        </p:txBody>
      </p:sp>
      <p:sp>
        <p:nvSpPr>
          <p:cNvPr id="3" name="Content Placeholder 2"/>
          <p:cNvSpPr>
            <a:spLocks noGrp="1"/>
          </p:cNvSpPr>
          <p:nvPr>
            <p:ph idx="1"/>
          </p:nvPr>
        </p:nvSpPr>
        <p:spPr>
          <a:xfrm>
            <a:off x="2555964" y="1387928"/>
            <a:ext cx="7080069" cy="2923075"/>
          </a:xfrm>
        </p:spPr>
        <p:txBody>
          <a:bodyPr>
            <a:noAutofit/>
          </a:bodyPr>
          <a:lstStyle/>
          <a:p>
            <a:r>
              <a:rPr lang="en-US" sz="1100" dirty="0">
                <a:solidFill>
                  <a:srgbClr val="FF0000"/>
                </a:solidFill>
                <a:highlight>
                  <a:srgbClr val="FDF8E3"/>
                </a:highlight>
              </a:rPr>
              <a:t>&lt;?</a:t>
            </a:r>
            <a:r>
              <a:rPr lang="en-US" sz="1100" dirty="0" err="1">
                <a:solidFill>
                  <a:srgbClr val="FF0000"/>
                </a:solidFill>
                <a:highlight>
                  <a:srgbClr val="FDF8E3"/>
                </a:highlight>
              </a:rPr>
              <a:t>php</a:t>
            </a:r>
            <a:endParaRPr lang="en-US" sz="1100" dirty="0">
              <a:solidFill>
                <a:srgbClr val="000000"/>
              </a:solidFill>
              <a:highlight>
                <a:srgbClr val="FEFCF5"/>
              </a:highlight>
            </a:endParaRPr>
          </a:p>
          <a:p>
            <a:endParaRPr lang="en-US" sz="1100" dirty="0">
              <a:solidFill>
                <a:srgbClr val="000000"/>
              </a:solidFill>
              <a:highlight>
                <a:srgbClr val="FEFCF5"/>
              </a:highlight>
            </a:endParaRPr>
          </a:p>
          <a:p>
            <a:r>
              <a:rPr lang="en-US" sz="1100" b="1" dirty="0">
                <a:solidFill>
                  <a:srgbClr val="0000FF"/>
                </a:solidFill>
                <a:highlight>
                  <a:srgbClr val="FEFCF5"/>
                </a:highlight>
              </a:rPr>
              <a:t>if</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dirty="0">
                <a:solidFill>
                  <a:srgbClr val="000080"/>
                </a:solidFill>
                <a:highlight>
                  <a:srgbClr val="FEFCF5"/>
                </a:highlight>
              </a:rPr>
              <a:t>$_FILES</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dirty="0">
                <a:solidFill>
                  <a:srgbClr val="000080"/>
                </a:solidFill>
                <a:highlight>
                  <a:srgbClr val="FEFCF5"/>
                </a:highlight>
              </a:rPr>
              <a:t>$</a:t>
            </a:r>
            <a:r>
              <a:rPr lang="en-US" sz="1100" dirty="0" err="1">
                <a:solidFill>
                  <a:srgbClr val="000080"/>
                </a:solidFill>
                <a:highlight>
                  <a:srgbClr val="FEFCF5"/>
                </a:highlight>
              </a:rPr>
              <a:t>tmp_filename</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000080"/>
                </a:solidFill>
                <a:highlight>
                  <a:srgbClr val="FEFCF5"/>
                </a:highlight>
              </a:rPr>
              <a:t>$_FILES</a:t>
            </a:r>
            <a:r>
              <a:rPr lang="en-US" sz="1100" dirty="0">
                <a:solidFill>
                  <a:srgbClr val="8000FF"/>
                </a:solidFill>
                <a:highlight>
                  <a:srgbClr val="FEFCF5"/>
                </a:highlight>
              </a:rPr>
              <a:t>[</a:t>
            </a:r>
            <a:r>
              <a:rPr lang="en-US" sz="1100" dirty="0">
                <a:solidFill>
                  <a:srgbClr val="808080"/>
                </a:solidFill>
                <a:highlight>
                  <a:srgbClr val="FEFCF5"/>
                </a:highlight>
              </a:rPr>
              <a:t>'file'</a:t>
            </a:r>
            <a:r>
              <a:rPr lang="en-US" sz="1100" dirty="0">
                <a:solidFill>
                  <a:srgbClr val="8000FF"/>
                </a:solidFill>
                <a:highlight>
                  <a:srgbClr val="FEFCF5"/>
                </a:highlight>
              </a:rPr>
              <a:t>][</a:t>
            </a:r>
            <a:r>
              <a:rPr lang="en-US" sz="1100" dirty="0">
                <a:solidFill>
                  <a:srgbClr val="808080"/>
                </a:solidFill>
                <a:highlight>
                  <a:srgbClr val="FEFCF5"/>
                </a:highlight>
              </a:rPr>
              <a:t>'</a:t>
            </a:r>
            <a:r>
              <a:rPr lang="en-US" sz="1100" dirty="0" err="1">
                <a:solidFill>
                  <a:srgbClr val="808080"/>
                </a:solidFill>
                <a:highlight>
                  <a:srgbClr val="FEFCF5"/>
                </a:highlight>
              </a:rPr>
              <a:t>tmp_name</a:t>
            </a:r>
            <a:r>
              <a:rPr lang="en-US" sz="1100" dirty="0">
                <a:solidFill>
                  <a:srgbClr val="808080"/>
                </a:solidFill>
                <a:highlight>
                  <a:srgbClr val="FEFCF5"/>
                </a:highlight>
              </a:rPr>
              <a:t>'</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dirty="0">
                <a:solidFill>
                  <a:srgbClr val="000080"/>
                </a:solidFill>
                <a:highlight>
                  <a:srgbClr val="FEFCF5"/>
                </a:highlight>
              </a:rPr>
              <a:t>$filename</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000080"/>
                </a:solidFill>
                <a:highlight>
                  <a:srgbClr val="FEFCF5"/>
                </a:highlight>
              </a:rPr>
              <a:t>$_FILES</a:t>
            </a:r>
            <a:r>
              <a:rPr lang="en-US" sz="1100" dirty="0">
                <a:solidFill>
                  <a:srgbClr val="8000FF"/>
                </a:solidFill>
                <a:highlight>
                  <a:srgbClr val="FEFCF5"/>
                </a:highlight>
              </a:rPr>
              <a:t>[</a:t>
            </a:r>
            <a:r>
              <a:rPr lang="en-US" sz="1100" dirty="0">
                <a:solidFill>
                  <a:srgbClr val="808080"/>
                </a:solidFill>
                <a:highlight>
                  <a:srgbClr val="FEFCF5"/>
                </a:highlight>
              </a:rPr>
              <a:t>'file'</a:t>
            </a:r>
            <a:r>
              <a:rPr lang="en-US" sz="1100" dirty="0">
                <a:solidFill>
                  <a:srgbClr val="8000FF"/>
                </a:solidFill>
                <a:highlight>
                  <a:srgbClr val="FEFCF5"/>
                </a:highlight>
              </a:rPr>
              <a:t>][</a:t>
            </a:r>
            <a:r>
              <a:rPr lang="en-US" sz="1100" dirty="0">
                <a:solidFill>
                  <a:srgbClr val="808080"/>
                </a:solidFill>
                <a:highlight>
                  <a:srgbClr val="FEFCF5"/>
                </a:highlight>
              </a:rPr>
              <a:t>'name'</a:t>
            </a:r>
            <a:r>
              <a:rPr lang="en-US" sz="1100" dirty="0">
                <a:solidFill>
                  <a:srgbClr val="8000FF"/>
                </a:solidFill>
                <a:highlight>
                  <a:srgbClr val="FEFCF5"/>
                </a:highlight>
              </a:rPr>
              <a:t>];</a:t>
            </a:r>
            <a:endParaRPr lang="en-US" sz="1100" dirty="0">
              <a:solidFill>
                <a:srgbClr val="000000"/>
              </a:solidFill>
              <a:highlight>
                <a:srgbClr val="FEFCF5"/>
              </a:highlight>
            </a:endParaRPr>
          </a:p>
          <a:p>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b="1" dirty="0">
                <a:solidFill>
                  <a:srgbClr val="0000FF"/>
                </a:solidFill>
                <a:highlight>
                  <a:srgbClr val="FEFCF5"/>
                </a:highlight>
              </a:rPr>
              <a:t>if</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b="1" dirty="0" err="1">
                <a:solidFill>
                  <a:srgbClr val="0000FF"/>
                </a:solidFill>
                <a:highlight>
                  <a:srgbClr val="FEFCF5"/>
                </a:highlight>
              </a:rPr>
              <a:t>file_exists</a:t>
            </a:r>
            <a:r>
              <a:rPr lang="en-US" sz="1100" dirty="0">
                <a:solidFill>
                  <a:srgbClr val="8000FF"/>
                </a:solidFill>
                <a:highlight>
                  <a:srgbClr val="FEFCF5"/>
                </a:highlight>
              </a:rPr>
              <a:t>(</a:t>
            </a:r>
            <a:r>
              <a:rPr lang="en-US" sz="1100" dirty="0">
                <a:solidFill>
                  <a:srgbClr val="000080"/>
                </a:solidFill>
                <a:highlight>
                  <a:srgbClr val="FEFCF5"/>
                </a:highlight>
              </a:rPr>
              <a:t>$filename</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b="1" dirty="0" err="1">
                <a:solidFill>
                  <a:srgbClr val="0000FF"/>
                </a:solidFill>
                <a:highlight>
                  <a:srgbClr val="FEFCF5"/>
                </a:highlight>
              </a:rPr>
              <a:t>move_uploaded_file</a:t>
            </a:r>
            <a:r>
              <a:rPr lang="en-US" sz="1100" dirty="0">
                <a:solidFill>
                  <a:srgbClr val="8000FF"/>
                </a:solidFill>
                <a:highlight>
                  <a:srgbClr val="FEFCF5"/>
                </a:highlight>
              </a:rPr>
              <a:t>(</a:t>
            </a:r>
            <a:r>
              <a:rPr lang="en-US" sz="1100" dirty="0">
                <a:solidFill>
                  <a:srgbClr val="000080"/>
                </a:solidFill>
                <a:highlight>
                  <a:srgbClr val="FEFCF5"/>
                </a:highlight>
              </a:rPr>
              <a:t>$</a:t>
            </a:r>
            <a:r>
              <a:rPr lang="en-US" sz="1100" dirty="0" err="1">
                <a:solidFill>
                  <a:srgbClr val="000080"/>
                </a:solidFill>
                <a:highlight>
                  <a:srgbClr val="FEFCF5"/>
                </a:highlight>
              </a:rPr>
              <a:t>tmp_filename</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000080"/>
                </a:solidFill>
                <a:highlight>
                  <a:srgbClr val="FEFCF5"/>
                </a:highlight>
              </a:rPr>
              <a:t>$filename</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b="1" dirty="0">
                <a:solidFill>
                  <a:srgbClr val="0000FF"/>
                </a:solidFill>
                <a:highlight>
                  <a:srgbClr val="FEFCF5"/>
                </a:highlight>
              </a:rPr>
              <a:t>else</a:t>
            </a:r>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b="1" dirty="0">
                <a:solidFill>
                  <a:srgbClr val="0000FF"/>
                </a:solidFill>
                <a:highlight>
                  <a:srgbClr val="FEFCF5"/>
                </a:highlight>
              </a:rPr>
              <a:t>echo</a:t>
            </a:r>
            <a:r>
              <a:rPr lang="en-US" sz="1100" dirty="0">
                <a:solidFill>
                  <a:srgbClr val="000000"/>
                </a:solidFill>
                <a:highlight>
                  <a:srgbClr val="FEFCF5"/>
                </a:highlight>
              </a:rPr>
              <a:t> </a:t>
            </a:r>
            <a:r>
              <a:rPr lang="en-US" sz="1100" dirty="0">
                <a:solidFill>
                  <a:srgbClr val="808080"/>
                </a:solidFill>
                <a:highlight>
                  <a:srgbClr val="FEFCF5"/>
                </a:highlight>
              </a:rPr>
              <a:t>"file already uploaded &lt;</a:t>
            </a:r>
            <a:r>
              <a:rPr lang="en-US" sz="1100" dirty="0" err="1">
                <a:solidFill>
                  <a:srgbClr val="808080"/>
                </a:solidFill>
                <a:highlight>
                  <a:srgbClr val="FEFCF5"/>
                </a:highlight>
              </a:rPr>
              <a:t>br</a:t>
            </a:r>
            <a:r>
              <a:rPr lang="en-US" sz="1100" dirty="0">
                <a:solidFill>
                  <a:srgbClr val="808080"/>
                </a:solidFill>
                <a:highlight>
                  <a:srgbClr val="FEFCF5"/>
                </a:highlight>
              </a:rPr>
              <a:t>&gt;"</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pt-BR" sz="1100" dirty="0">
                <a:solidFill>
                  <a:srgbClr val="000000"/>
                </a:solidFill>
                <a:highlight>
                  <a:srgbClr val="FEFCF5"/>
                </a:highlight>
              </a:rPr>
              <a:t>	</a:t>
            </a:r>
            <a:r>
              <a:rPr lang="pt-BR" sz="1100" b="1" dirty="0">
                <a:solidFill>
                  <a:srgbClr val="0000FF"/>
                </a:solidFill>
                <a:highlight>
                  <a:srgbClr val="FEFCF5"/>
                </a:highlight>
              </a:rPr>
              <a:t>echo</a:t>
            </a:r>
            <a:r>
              <a:rPr lang="pt-BR" sz="1100" dirty="0">
                <a:solidFill>
                  <a:srgbClr val="000000"/>
                </a:solidFill>
                <a:highlight>
                  <a:srgbClr val="FEFCF5"/>
                </a:highlight>
              </a:rPr>
              <a:t> </a:t>
            </a:r>
            <a:r>
              <a:rPr lang="pt-BR" sz="1100" dirty="0">
                <a:solidFill>
                  <a:srgbClr val="808080"/>
                </a:solidFill>
                <a:highlight>
                  <a:srgbClr val="FEFCF5"/>
                </a:highlight>
              </a:rPr>
              <a:t>"&lt;img src=\"</a:t>
            </a:r>
            <a:r>
              <a:rPr lang="pt-BR" sz="1100" b="1" dirty="0">
                <a:solidFill>
                  <a:srgbClr val="808080"/>
                </a:solidFill>
                <a:highlight>
                  <a:srgbClr val="FEFCF5"/>
                </a:highlight>
              </a:rPr>
              <a:t>$filename</a:t>
            </a:r>
            <a:r>
              <a:rPr lang="pt-BR" sz="1100" dirty="0">
                <a:solidFill>
                  <a:srgbClr val="808080"/>
                </a:solidFill>
                <a:highlight>
                  <a:srgbClr val="FEFCF5"/>
                </a:highlight>
              </a:rPr>
              <a:t>\"&gt;&lt;br&gt;"</a:t>
            </a:r>
            <a:r>
              <a:rPr lang="pt-BR" sz="1100" dirty="0">
                <a:solidFill>
                  <a:srgbClr val="8000FF"/>
                </a:solidFill>
                <a:highlight>
                  <a:srgbClr val="FEFCF5"/>
                </a:highlight>
              </a:rPr>
              <a:t>;</a:t>
            </a:r>
            <a:endParaRPr lang="pt-BR" sz="1100" dirty="0">
              <a:solidFill>
                <a:srgbClr val="000000"/>
              </a:solidFill>
              <a:highlight>
                <a:srgbClr val="FEFCF5"/>
              </a:highlight>
            </a:endParaRPr>
          </a:p>
          <a:p>
            <a:r>
              <a:rPr lang="en-US" sz="1100" dirty="0">
                <a:solidFill>
                  <a:srgbClr val="000000"/>
                </a:solidFill>
                <a:highlight>
                  <a:srgbClr val="FEFCF5"/>
                </a:highlight>
              </a:rPr>
              <a:t>	</a:t>
            </a:r>
            <a:r>
              <a:rPr lang="en-US" sz="1100" b="1" dirty="0">
                <a:solidFill>
                  <a:srgbClr val="0000FF"/>
                </a:solidFill>
                <a:highlight>
                  <a:srgbClr val="FEFCF5"/>
                </a:highlight>
              </a:rPr>
              <a:t>echo</a:t>
            </a:r>
            <a:r>
              <a:rPr lang="en-US" sz="1100" dirty="0">
                <a:solidFill>
                  <a:srgbClr val="000000"/>
                </a:solidFill>
                <a:highlight>
                  <a:srgbClr val="FEFCF5"/>
                </a:highlight>
              </a:rPr>
              <a:t> </a:t>
            </a:r>
            <a:r>
              <a:rPr lang="en-US" sz="1100" dirty="0">
                <a:solidFill>
                  <a:srgbClr val="808080"/>
                </a:solidFill>
                <a:highlight>
                  <a:srgbClr val="FEFCF5"/>
                </a:highlight>
              </a:rPr>
              <a:t>"&lt;a </a:t>
            </a:r>
            <a:r>
              <a:rPr lang="en-US" sz="1100" dirty="0" err="1">
                <a:solidFill>
                  <a:srgbClr val="808080"/>
                </a:solidFill>
                <a:highlight>
                  <a:srgbClr val="FEFCF5"/>
                </a:highlight>
              </a:rPr>
              <a:t>href</a:t>
            </a:r>
            <a:r>
              <a:rPr lang="en-US" sz="1100" dirty="0">
                <a:solidFill>
                  <a:srgbClr val="808080"/>
                </a:solidFill>
                <a:highlight>
                  <a:srgbClr val="FEFCF5"/>
                </a:highlight>
              </a:rPr>
              <a:t>='</a:t>
            </a:r>
            <a:r>
              <a:rPr lang="en-US" sz="1100" dirty="0" err="1">
                <a:solidFill>
                  <a:srgbClr val="808080"/>
                </a:solidFill>
                <a:highlight>
                  <a:srgbClr val="FEFCF5"/>
                </a:highlight>
              </a:rPr>
              <a:t>deletefile.php</a:t>
            </a:r>
            <a:r>
              <a:rPr lang="en-US" sz="1100" dirty="0">
                <a:solidFill>
                  <a:srgbClr val="808080"/>
                </a:solidFill>
                <a:highlight>
                  <a:srgbClr val="FEFCF5"/>
                </a:highlight>
              </a:rPr>
              <a:t>'&gt;[delete]&lt;/a&gt;"</a:t>
            </a:r>
            <a:r>
              <a:rPr lang="en-US" sz="1100" dirty="0">
                <a:solidFill>
                  <a:srgbClr val="8000FF"/>
                </a:solidFill>
                <a:highlight>
                  <a:srgbClr val="FEFCF5"/>
                </a:highlight>
              </a:rPr>
              <a:t>;</a:t>
            </a:r>
            <a:endParaRPr lang="en-US" sz="1100" dirty="0">
              <a:solidFill>
                <a:srgbClr val="000000"/>
              </a:solidFill>
              <a:highlight>
                <a:srgbClr val="FEFCF5"/>
              </a:highlight>
            </a:endParaRPr>
          </a:p>
          <a:p>
            <a:endParaRPr lang="en-US" sz="1100" dirty="0">
              <a:solidFill>
                <a:srgbClr val="000000"/>
              </a:solidFill>
              <a:highlight>
                <a:srgbClr val="FEFCF5"/>
              </a:highlight>
            </a:endParaRPr>
          </a:p>
          <a:p>
            <a:r>
              <a:rPr lang="en-US" sz="1100" dirty="0">
                <a:solidFill>
                  <a:srgbClr val="8000FF"/>
                </a:solidFill>
                <a:highlight>
                  <a:srgbClr val="FEFCF5"/>
                </a:highlight>
              </a:rPr>
              <a:t>}</a:t>
            </a:r>
            <a:r>
              <a:rPr lang="en-US" sz="1100" dirty="0">
                <a:solidFill>
                  <a:srgbClr val="000000"/>
                </a:solidFill>
                <a:highlight>
                  <a:srgbClr val="FEFCF5"/>
                </a:highlight>
              </a:rPr>
              <a:t> </a:t>
            </a:r>
            <a:r>
              <a:rPr lang="en-US" sz="1100" b="1" dirty="0">
                <a:solidFill>
                  <a:srgbClr val="0000FF"/>
                </a:solidFill>
                <a:highlight>
                  <a:srgbClr val="FEFCF5"/>
                </a:highlight>
              </a:rPr>
              <a:t>else</a:t>
            </a:r>
            <a:r>
              <a:rPr lang="en-US" sz="1100" dirty="0">
                <a:solidFill>
                  <a:srgbClr val="000000"/>
                </a:solidFill>
                <a:highlight>
                  <a:srgbClr val="FEFCF5"/>
                </a:highlight>
              </a:rPr>
              <a:t> </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000000"/>
                </a:solidFill>
                <a:highlight>
                  <a:srgbClr val="FEFCF5"/>
                </a:highlight>
              </a:rPr>
              <a:t>	</a:t>
            </a:r>
            <a:r>
              <a:rPr lang="en-US" sz="1100" b="1" dirty="0">
                <a:solidFill>
                  <a:srgbClr val="0000FF"/>
                </a:solidFill>
                <a:highlight>
                  <a:srgbClr val="FEFCF5"/>
                </a:highlight>
              </a:rPr>
              <a:t>echo</a:t>
            </a:r>
            <a:r>
              <a:rPr lang="en-US" sz="1100" dirty="0">
                <a:solidFill>
                  <a:srgbClr val="000000"/>
                </a:solidFill>
                <a:highlight>
                  <a:srgbClr val="FEFCF5"/>
                </a:highlight>
              </a:rPr>
              <a:t> </a:t>
            </a:r>
            <a:r>
              <a:rPr lang="en-US" sz="1100" dirty="0">
                <a:solidFill>
                  <a:srgbClr val="808080"/>
                </a:solidFill>
                <a:highlight>
                  <a:srgbClr val="FEFCF5"/>
                </a:highlight>
              </a:rPr>
              <a:t>"No Files uploaded!"</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US" sz="1100" dirty="0">
                <a:solidFill>
                  <a:srgbClr val="8000FF"/>
                </a:solidFill>
                <a:highlight>
                  <a:srgbClr val="FEFCF5"/>
                </a:highlight>
              </a:rPr>
              <a:t>}</a:t>
            </a:r>
            <a:endParaRPr lang="en-US" sz="1100" dirty="0"/>
          </a:p>
        </p:txBody>
      </p:sp>
      <p:sp>
        <p:nvSpPr>
          <p:cNvPr id="4" name="Slide Number Placeholder 3"/>
          <p:cNvSpPr>
            <a:spLocks noGrp="1"/>
          </p:cNvSpPr>
          <p:nvPr>
            <p:ph type="sldNum" sz="quarter" idx="12"/>
          </p:nvPr>
        </p:nvSpPr>
        <p:spPr/>
        <p:txBody>
          <a:bodyPr/>
          <a:lstStyle/>
          <a:p>
            <a:fld id="{57BFFEA6-FD0A-418C-BE47-3DCCF1ED53BD}" type="slidenum">
              <a:rPr lang="en-US" smtClean="0"/>
              <a:t>27</a:t>
            </a:fld>
            <a:endParaRPr lang="en-US" dirty="0"/>
          </a:p>
        </p:txBody>
      </p:sp>
      <p:pic>
        <p:nvPicPr>
          <p:cNvPr id="5" name="Picture 4"/>
          <p:cNvPicPr>
            <a:picLocks noChangeAspect="1"/>
          </p:cNvPicPr>
          <p:nvPr/>
        </p:nvPicPr>
        <p:blipFill>
          <a:blip r:embed="rId2"/>
          <a:stretch>
            <a:fillRect/>
          </a:stretch>
        </p:blipFill>
        <p:spPr>
          <a:xfrm>
            <a:off x="5019524" y="4311003"/>
            <a:ext cx="2152950" cy="1743318"/>
          </a:xfrm>
          <a:prstGeom prst="rect">
            <a:avLst/>
          </a:prstGeom>
        </p:spPr>
      </p:pic>
    </p:spTree>
    <p:extLst>
      <p:ext uri="{BB962C8B-B14F-4D97-AF65-F5344CB8AC3E}">
        <p14:creationId xmlns:p14="http://schemas.microsoft.com/office/powerpoint/2010/main" val="3198028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Files</a:t>
            </a:r>
          </a:p>
        </p:txBody>
      </p:sp>
      <p:sp>
        <p:nvSpPr>
          <p:cNvPr id="3" name="Content Placeholder 2"/>
          <p:cNvSpPr>
            <a:spLocks noGrp="1"/>
          </p:cNvSpPr>
          <p:nvPr>
            <p:ph idx="1"/>
          </p:nvPr>
        </p:nvSpPr>
        <p:spPr>
          <a:xfrm>
            <a:off x="5462016" y="1797231"/>
            <a:ext cx="5967982" cy="2278381"/>
          </a:xfrm>
        </p:spPr>
        <p:txBody>
          <a:bodyPr>
            <a:noAutofit/>
          </a:bodyPr>
          <a:lstStyle/>
          <a:p>
            <a:r>
              <a:rPr lang="en-US" sz="1400" dirty="0">
                <a:solidFill>
                  <a:srgbClr val="FF0000"/>
                </a:solidFill>
                <a:highlight>
                  <a:srgbClr val="FDF8E3"/>
                </a:highlight>
              </a:rPr>
              <a:t>&lt;?</a:t>
            </a:r>
            <a:r>
              <a:rPr lang="en-US" sz="1400" dirty="0" err="1">
                <a:solidFill>
                  <a:srgbClr val="FF0000"/>
                </a:solidFill>
                <a:highlight>
                  <a:srgbClr val="FDF8E3"/>
                </a:highlight>
              </a:rPr>
              <a:t>php</a:t>
            </a:r>
            <a:endParaRPr lang="en-US" sz="1400" dirty="0">
              <a:solidFill>
                <a:srgbClr val="000000"/>
              </a:solidFill>
              <a:highlight>
                <a:srgbClr val="FEFCF5"/>
              </a:highlight>
            </a:endParaRPr>
          </a:p>
          <a:p>
            <a:endParaRPr lang="en-US" sz="1400" dirty="0">
              <a:solidFill>
                <a:srgbClr val="000000"/>
              </a:solidFill>
              <a:highlight>
                <a:srgbClr val="FEFCF5"/>
              </a:highlight>
            </a:endParaRPr>
          </a:p>
          <a:p>
            <a:r>
              <a:rPr lang="en-US" sz="1400" dirty="0">
                <a:solidFill>
                  <a:srgbClr val="000080"/>
                </a:solidFill>
                <a:highlight>
                  <a:srgbClr val="FEFCF5"/>
                </a:highlight>
              </a:rPr>
              <a:t>$file</a:t>
            </a:r>
            <a:r>
              <a:rPr lang="en-US" sz="1400" dirty="0">
                <a:solidFill>
                  <a:srgbClr val="000000"/>
                </a:solidFill>
                <a:highlight>
                  <a:srgbClr val="FEFCF5"/>
                </a:highlight>
              </a:rPr>
              <a:t> </a:t>
            </a:r>
            <a:r>
              <a:rPr lang="en-US" sz="1400" dirty="0">
                <a:solidFill>
                  <a:srgbClr val="8000FF"/>
                </a:solidFill>
                <a:highlight>
                  <a:srgbClr val="FEFCF5"/>
                </a:highlight>
              </a:rPr>
              <a:t>=</a:t>
            </a:r>
            <a:r>
              <a:rPr lang="en-US" sz="1400" dirty="0">
                <a:solidFill>
                  <a:srgbClr val="000000"/>
                </a:solidFill>
                <a:highlight>
                  <a:srgbClr val="FEFCF5"/>
                </a:highlight>
              </a:rPr>
              <a:t> </a:t>
            </a:r>
            <a:r>
              <a:rPr lang="en-US" sz="1400" dirty="0">
                <a:solidFill>
                  <a:srgbClr val="808080"/>
                </a:solidFill>
                <a:highlight>
                  <a:srgbClr val="FEFCF5"/>
                </a:highlight>
              </a:rPr>
              <a:t>'sunset.jpg'</a:t>
            </a:r>
            <a:r>
              <a:rPr lang="en-US" sz="1400" dirty="0">
                <a:solidFill>
                  <a:srgbClr val="8000FF"/>
                </a:solidFill>
                <a:highlight>
                  <a:srgbClr val="FEFCF5"/>
                </a:highlight>
              </a:rPr>
              <a:t>;</a:t>
            </a:r>
            <a:endParaRPr lang="en-US" sz="1400" dirty="0">
              <a:solidFill>
                <a:srgbClr val="000000"/>
              </a:solidFill>
              <a:highlight>
                <a:srgbClr val="FEFCF5"/>
              </a:highlight>
            </a:endParaRPr>
          </a:p>
          <a:p>
            <a:endParaRPr lang="en-US" sz="1400" dirty="0">
              <a:solidFill>
                <a:srgbClr val="000000"/>
              </a:solidFill>
              <a:highlight>
                <a:srgbClr val="FEFCF5"/>
              </a:highlight>
            </a:endParaRPr>
          </a:p>
          <a:p>
            <a:r>
              <a:rPr lang="en-US" sz="1400" b="1" dirty="0">
                <a:solidFill>
                  <a:srgbClr val="0000FF"/>
                </a:solidFill>
                <a:highlight>
                  <a:srgbClr val="FEFCF5"/>
                </a:highlight>
              </a:rPr>
              <a:t>if</a:t>
            </a:r>
            <a:r>
              <a:rPr lang="en-US" sz="1400" dirty="0">
                <a:solidFill>
                  <a:srgbClr val="000000"/>
                </a:solidFill>
                <a:highlight>
                  <a:srgbClr val="FEFCF5"/>
                </a:highlight>
              </a:rPr>
              <a:t> </a:t>
            </a:r>
            <a:r>
              <a:rPr lang="en-US" sz="1400" dirty="0">
                <a:solidFill>
                  <a:srgbClr val="8000FF"/>
                </a:solidFill>
                <a:highlight>
                  <a:srgbClr val="FEFCF5"/>
                </a:highlight>
              </a:rPr>
              <a:t>(</a:t>
            </a:r>
            <a:r>
              <a:rPr lang="en-US" sz="1400" b="1" dirty="0" err="1">
                <a:solidFill>
                  <a:srgbClr val="0000FF"/>
                </a:solidFill>
                <a:highlight>
                  <a:srgbClr val="FEFCF5"/>
                </a:highlight>
              </a:rPr>
              <a:t>file_exists</a:t>
            </a:r>
            <a:r>
              <a:rPr lang="en-US" sz="1400" dirty="0">
                <a:solidFill>
                  <a:srgbClr val="8000FF"/>
                </a:solidFill>
                <a:highlight>
                  <a:srgbClr val="FEFCF5"/>
                </a:highlight>
              </a:rPr>
              <a:t>(</a:t>
            </a:r>
            <a:r>
              <a:rPr lang="en-US" sz="1400" dirty="0">
                <a:solidFill>
                  <a:srgbClr val="000080"/>
                </a:solidFill>
                <a:highlight>
                  <a:srgbClr val="FEFCF5"/>
                </a:highlight>
              </a:rPr>
              <a:t>$file</a:t>
            </a:r>
            <a:r>
              <a:rPr lang="en-US" sz="1400" dirty="0">
                <a:solidFill>
                  <a:srgbClr val="8000FF"/>
                </a:solidFill>
                <a:highlight>
                  <a:srgbClr val="FEFCF5"/>
                </a:highlight>
              </a:rPr>
              <a:t>))</a:t>
            </a:r>
            <a:r>
              <a:rPr lang="en-US" sz="1400" dirty="0">
                <a:solidFill>
                  <a:srgbClr val="000000"/>
                </a:solidFill>
                <a:highlight>
                  <a:srgbClr val="FEFCF5"/>
                </a:highlight>
              </a:rPr>
              <a:t> </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000000"/>
                </a:solidFill>
                <a:highlight>
                  <a:srgbClr val="FEFCF5"/>
                </a:highlight>
              </a:rPr>
              <a:t>	</a:t>
            </a:r>
            <a:r>
              <a:rPr lang="en-US" sz="1400" b="1" dirty="0">
                <a:solidFill>
                  <a:srgbClr val="0000FF"/>
                </a:solidFill>
                <a:highlight>
                  <a:srgbClr val="FEFCF5"/>
                </a:highlight>
              </a:rPr>
              <a:t>unlink</a:t>
            </a:r>
            <a:r>
              <a:rPr lang="en-US" sz="1400" dirty="0">
                <a:solidFill>
                  <a:srgbClr val="8000FF"/>
                </a:solidFill>
                <a:highlight>
                  <a:srgbClr val="FEFCF5"/>
                </a:highlight>
              </a:rPr>
              <a:t>(</a:t>
            </a:r>
            <a:r>
              <a:rPr lang="en-US" sz="1400" dirty="0">
                <a:solidFill>
                  <a:srgbClr val="000080"/>
                </a:solidFill>
                <a:highlight>
                  <a:srgbClr val="FEFCF5"/>
                </a:highlight>
              </a:rPr>
              <a:t>$file</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000000"/>
                </a:solidFill>
                <a:highlight>
                  <a:srgbClr val="FEFCF5"/>
                </a:highlight>
              </a:rPr>
              <a:t>	</a:t>
            </a:r>
            <a:r>
              <a:rPr lang="en-US" sz="1400" b="1" dirty="0">
                <a:solidFill>
                  <a:srgbClr val="0000FF"/>
                </a:solidFill>
                <a:highlight>
                  <a:srgbClr val="FEFCF5"/>
                </a:highlight>
              </a:rPr>
              <a:t>echo</a:t>
            </a:r>
            <a:r>
              <a:rPr lang="en-US" sz="1400" dirty="0">
                <a:solidFill>
                  <a:srgbClr val="000000"/>
                </a:solidFill>
                <a:highlight>
                  <a:srgbClr val="FEFCF5"/>
                </a:highlight>
              </a:rPr>
              <a:t> </a:t>
            </a:r>
            <a:r>
              <a:rPr lang="en-US" sz="1400" dirty="0">
                <a:solidFill>
                  <a:srgbClr val="808080"/>
                </a:solidFill>
                <a:highlight>
                  <a:srgbClr val="FEFCF5"/>
                </a:highlight>
              </a:rPr>
              <a:t>"File </a:t>
            </a:r>
            <a:r>
              <a:rPr lang="en-US" sz="1400" b="1" dirty="0">
                <a:solidFill>
                  <a:srgbClr val="808080"/>
                </a:solidFill>
                <a:highlight>
                  <a:srgbClr val="FEFCF5"/>
                </a:highlight>
              </a:rPr>
              <a:t>$file</a:t>
            </a:r>
            <a:r>
              <a:rPr lang="en-US" sz="1400" dirty="0">
                <a:solidFill>
                  <a:srgbClr val="808080"/>
                </a:solidFill>
                <a:highlight>
                  <a:srgbClr val="FEFCF5"/>
                </a:highlight>
              </a:rPr>
              <a:t> successfully deleted"</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8000FF"/>
                </a:solidFill>
                <a:highlight>
                  <a:srgbClr val="FEFCF5"/>
                </a:highlight>
              </a:rPr>
              <a:t>}</a:t>
            </a:r>
            <a:r>
              <a:rPr lang="en-US" sz="1400" dirty="0">
                <a:solidFill>
                  <a:srgbClr val="000000"/>
                </a:solidFill>
                <a:highlight>
                  <a:srgbClr val="FEFCF5"/>
                </a:highlight>
              </a:rPr>
              <a:t> </a:t>
            </a:r>
            <a:r>
              <a:rPr lang="en-US" sz="1400" b="1" dirty="0">
                <a:solidFill>
                  <a:srgbClr val="0000FF"/>
                </a:solidFill>
                <a:highlight>
                  <a:srgbClr val="FEFCF5"/>
                </a:highlight>
              </a:rPr>
              <a:t>else</a:t>
            </a:r>
            <a:r>
              <a:rPr lang="en-US" sz="1400" dirty="0">
                <a:solidFill>
                  <a:srgbClr val="000000"/>
                </a:solidFill>
                <a:highlight>
                  <a:srgbClr val="FEFCF5"/>
                </a:highlight>
              </a:rPr>
              <a:t> </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000000"/>
                </a:solidFill>
                <a:highlight>
                  <a:srgbClr val="FEFCF5"/>
                </a:highlight>
              </a:rPr>
              <a:t>	</a:t>
            </a:r>
            <a:r>
              <a:rPr lang="en-US" sz="1400" b="1" dirty="0">
                <a:solidFill>
                  <a:srgbClr val="0000FF"/>
                </a:solidFill>
                <a:highlight>
                  <a:srgbClr val="FEFCF5"/>
                </a:highlight>
              </a:rPr>
              <a:t>echo</a:t>
            </a:r>
            <a:r>
              <a:rPr lang="en-US" sz="1400" dirty="0">
                <a:solidFill>
                  <a:srgbClr val="000000"/>
                </a:solidFill>
                <a:highlight>
                  <a:srgbClr val="FEFCF5"/>
                </a:highlight>
              </a:rPr>
              <a:t> </a:t>
            </a:r>
            <a:r>
              <a:rPr lang="en-US" sz="1400" dirty="0">
                <a:solidFill>
                  <a:srgbClr val="808080"/>
                </a:solidFill>
                <a:highlight>
                  <a:srgbClr val="FEFCF5"/>
                </a:highlight>
              </a:rPr>
              <a:t>"File deletion failed"</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8000FF"/>
                </a:solidFill>
                <a:highlight>
                  <a:srgbClr val="FEFCF5"/>
                </a:highlight>
              </a:rPr>
              <a:t>}</a:t>
            </a:r>
            <a:endParaRPr lang="en-US" sz="1400" dirty="0">
              <a:solidFill>
                <a:srgbClr val="000000"/>
              </a:solidFill>
              <a:highlight>
                <a:srgbClr val="FEFCF5"/>
              </a:highlight>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t>28</a:t>
            </a:fld>
            <a:endParaRPr lang="en-US" dirty="0"/>
          </a:p>
        </p:txBody>
      </p:sp>
      <p:pic>
        <p:nvPicPr>
          <p:cNvPr id="7" name="Picture 6"/>
          <p:cNvPicPr>
            <a:picLocks noChangeAspect="1"/>
          </p:cNvPicPr>
          <p:nvPr/>
        </p:nvPicPr>
        <p:blipFill>
          <a:blip r:embed="rId2"/>
          <a:stretch>
            <a:fillRect/>
          </a:stretch>
        </p:blipFill>
        <p:spPr>
          <a:xfrm>
            <a:off x="6560696" y="4200996"/>
            <a:ext cx="3894011" cy="614844"/>
          </a:xfrm>
          <a:prstGeom prst="rect">
            <a:avLst/>
          </a:prstGeom>
        </p:spPr>
      </p:pic>
      <p:sp>
        <p:nvSpPr>
          <p:cNvPr id="8" name="TextBox 7"/>
          <p:cNvSpPr txBox="1"/>
          <p:nvPr/>
        </p:nvSpPr>
        <p:spPr>
          <a:xfrm>
            <a:off x="762000" y="2755174"/>
            <a:ext cx="4700016" cy="1754326"/>
          </a:xfrm>
          <a:prstGeom prst="rect">
            <a:avLst/>
          </a:prstGeom>
          <a:noFill/>
        </p:spPr>
        <p:txBody>
          <a:bodyPr wrap="square" rtlCol="0">
            <a:spAutoFit/>
          </a:bodyPr>
          <a:lstStyle/>
          <a:p>
            <a:r>
              <a:rPr lang="en-US" dirty="0"/>
              <a:t>One can delete a file by using the PHP function </a:t>
            </a:r>
            <a:r>
              <a:rPr lang="en-US" b="1" i="1" dirty="0"/>
              <a:t>unlink ( </a:t>
            </a:r>
            <a:r>
              <a:rPr lang="en-US" i="1" dirty="0"/>
              <a:t>$filename</a:t>
            </a:r>
            <a:r>
              <a:rPr lang="en-US" b="1" i="1" dirty="0"/>
              <a:t> )</a:t>
            </a:r>
          </a:p>
          <a:p>
            <a:endParaRPr lang="en-US" b="1" i="1" dirty="0"/>
          </a:p>
          <a:p>
            <a:r>
              <a:rPr lang="en-US" dirty="0"/>
              <a:t>It goes without saying, </a:t>
            </a:r>
            <a:r>
              <a:rPr lang="en-US" b="1" dirty="0">
                <a:solidFill>
                  <a:srgbClr val="FF9900"/>
                </a:solidFill>
              </a:rPr>
              <a:t>caution</a:t>
            </a:r>
            <a:r>
              <a:rPr lang="en-US" dirty="0">
                <a:solidFill>
                  <a:srgbClr val="FF9900"/>
                </a:solidFill>
              </a:rPr>
              <a:t> </a:t>
            </a:r>
            <a:r>
              <a:rPr lang="en-US" dirty="0"/>
              <a:t>should be taken when using this command.</a:t>
            </a:r>
          </a:p>
          <a:p>
            <a:endParaRPr lang="en-US" dirty="0"/>
          </a:p>
        </p:txBody>
      </p:sp>
    </p:spTree>
    <p:extLst>
      <p:ext uri="{BB962C8B-B14F-4D97-AF65-F5344CB8AC3E}">
        <p14:creationId xmlns:p14="http://schemas.microsoft.com/office/powerpoint/2010/main" val="3024286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Files</a:t>
            </a:r>
          </a:p>
        </p:txBody>
      </p:sp>
      <p:sp>
        <p:nvSpPr>
          <p:cNvPr id="3" name="Content Placeholder 2"/>
          <p:cNvSpPr>
            <a:spLocks noGrp="1"/>
          </p:cNvSpPr>
          <p:nvPr>
            <p:ph idx="1"/>
          </p:nvPr>
        </p:nvSpPr>
        <p:spPr>
          <a:xfrm>
            <a:off x="3550616" y="3151283"/>
            <a:ext cx="5967982" cy="2278381"/>
          </a:xfrm>
        </p:spPr>
        <p:txBody>
          <a:bodyPr>
            <a:noAutofit/>
          </a:bodyPr>
          <a:lstStyle/>
          <a:p>
            <a:r>
              <a:rPr lang="en-US" sz="1400" dirty="0">
                <a:solidFill>
                  <a:srgbClr val="FF0000"/>
                </a:solidFill>
                <a:highlight>
                  <a:srgbClr val="FDF8E3"/>
                </a:highlight>
              </a:rPr>
              <a:t>&lt;?</a:t>
            </a:r>
            <a:r>
              <a:rPr lang="en-US" sz="1400" dirty="0" err="1">
                <a:solidFill>
                  <a:srgbClr val="FF0000"/>
                </a:solidFill>
                <a:highlight>
                  <a:srgbClr val="FDF8E3"/>
                </a:highlight>
              </a:rPr>
              <a:t>php</a:t>
            </a:r>
            <a:endParaRPr lang="en-US" sz="1400" dirty="0">
              <a:solidFill>
                <a:srgbClr val="000000"/>
              </a:solidFill>
              <a:highlight>
                <a:srgbClr val="FEFCF5"/>
              </a:highlight>
            </a:endParaRPr>
          </a:p>
          <a:p>
            <a:endParaRPr lang="en-US" sz="1400" dirty="0">
              <a:solidFill>
                <a:srgbClr val="000000"/>
              </a:solidFill>
              <a:highlight>
                <a:srgbClr val="FEFCF5"/>
              </a:highlight>
            </a:endParaRPr>
          </a:p>
          <a:p>
            <a:r>
              <a:rPr lang="en-US" sz="1400" dirty="0">
                <a:solidFill>
                  <a:srgbClr val="000080"/>
                </a:solidFill>
                <a:highlight>
                  <a:srgbClr val="FEFCF5"/>
                </a:highlight>
              </a:rPr>
              <a:t>$file</a:t>
            </a:r>
            <a:r>
              <a:rPr lang="en-US" sz="1400" dirty="0">
                <a:solidFill>
                  <a:srgbClr val="000000"/>
                </a:solidFill>
                <a:highlight>
                  <a:srgbClr val="FEFCF5"/>
                </a:highlight>
              </a:rPr>
              <a:t> </a:t>
            </a:r>
            <a:r>
              <a:rPr lang="en-US" sz="1400" dirty="0">
                <a:solidFill>
                  <a:srgbClr val="8000FF"/>
                </a:solidFill>
                <a:highlight>
                  <a:srgbClr val="FEFCF5"/>
                </a:highlight>
              </a:rPr>
              <a:t>=</a:t>
            </a:r>
            <a:r>
              <a:rPr lang="en-US" sz="1400" dirty="0">
                <a:solidFill>
                  <a:srgbClr val="000000"/>
                </a:solidFill>
                <a:highlight>
                  <a:srgbClr val="FEFCF5"/>
                </a:highlight>
              </a:rPr>
              <a:t> </a:t>
            </a:r>
            <a:r>
              <a:rPr lang="en-US" sz="1400" dirty="0">
                <a:solidFill>
                  <a:srgbClr val="000080"/>
                </a:solidFill>
                <a:highlight>
                  <a:srgbClr val="FEFCF5"/>
                </a:highlight>
              </a:rPr>
              <a:t>$_GET</a:t>
            </a:r>
            <a:r>
              <a:rPr lang="en-US" sz="1400" dirty="0">
                <a:solidFill>
                  <a:srgbClr val="8000FF"/>
                </a:solidFill>
                <a:highlight>
                  <a:srgbClr val="FEFCF5"/>
                </a:highlight>
              </a:rPr>
              <a:t>[</a:t>
            </a:r>
            <a:r>
              <a:rPr lang="en-US" sz="1400" dirty="0">
                <a:solidFill>
                  <a:srgbClr val="808080"/>
                </a:solidFill>
                <a:highlight>
                  <a:srgbClr val="FEFCF5"/>
                </a:highlight>
              </a:rPr>
              <a:t>'file'</a:t>
            </a:r>
            <a:r>
              <a:rPr lang="en-US" sz="1400" dirty="0">
                <a:solidFill>
                  <a:srgbClr val="8000FF"/>
                </a:solidFill>
                <a:highlight>
                  <a:srgbClr val="FEFCF5"/>
                </a:highlight>
              </a:rPr>
              <a:t>];</a:t>
            </a:r>
            <a:endParaRPr lang="en-US" sz="1400" dirty="0">
              <a:solidFill>
                <a:srgbClr val="000000"/>
              </a:solidFill>
              <a:highlight>
                <a:srgbClr val="FEFCF5"/>
              </a:highlight>
            </a:endParaRPr>
          </a:p>
          <a:p>
            <a:endParaRPr lang="en-US" sz="1400" dirty="0">
              <a:solidFill>
                <a:srgbClr val="000000"/>
              </a:solidFill>
              <a:highlight>
                <a:srgbClr val="FEFCF5"/>
              </a:highlight>
            </a:endParaRPr>
          </a:p>
          <a:p>
            <a:r>
              <a:rPr lang="en-US" sz="1400" b="1" dirty="0">
                <a:solidFill>
                  <a:srgbClr val="0000FF"/>
                </a:solidFill>
                <a:highlight>
                  <a:srgbClr val="FEFCF5"/>
                </a:highlight>
              </a:rPr>
              <a:t>if</a:t>
            </a:r>
            <a:r>
              <a:rPr lang="en-US" sz="1400" dirty="0">
                <a:solidFill>
                  <a:srgbClr val="000000"/>
                </a:solidFill>
                <a:highlight>
                  <a:srgbClr val="FEFCF5"/>
                </a:highlight>
              </a:rPr>
              <a:t> </a:t>
            </a:r>
            <a:r>
              <a:rPr lang="en-US" sz="1400" dirty="0">
                <a:solidFill>
                  <a:srgbClr val="8000FF"/>
                </a:solidFill>
                <a:highlight>
                  <a:srgbClr val="FEFCF5"/>
                </a:highlight>
              </a:rPr>
              <a:t>(</a:t>
            </a:r>
            <a:r>
              <a:rPr lang="en-US" sz="1400" b="1" dirty="0" err="1">
                <a:solidFill>
                  <a:srgbClr val="0000FF"/>
                </a:solidFill>
                <a:highlight>
                  <a:srgbClr val="FEFCF5"/>
                </a:highlight>
              </a:rPr>
              <a:t>file_exists</a:t>
            </a:r>
            <a:r>
              <a:rPr lang="en-US" sz="1400" dirty="0">
                <a:solidFill>
                  <a:srgbClr val="8000FF"/>
                </a:solidFill>
                <a:highlight>
                  <a:srgbClr val="FEFCF5"/>
                </a:highlight>
              </a:rPr>
              <a:t>(</a:t>
            </a:r>
            <a:r>
              <a:rPr lang="en-US" sz="1400" dirty="0">
                <a:solidFill>
                  <a:srgbClr val="000080"/>
                </a:solidFill>
                <a:highlight>
                  <a:srgbClr val="FEFCF5"/>
                </a:highlight>
              </a:rPr>
              <a:t>$file</a:t>
            </a:r>
            <a:r>
              <a:rPr lang="en-US" sz="1400" dirty="0">
                <a:solidFill>
                  <a:srgbClr val="8000FF"/>
                </a:solidFill>
                <a:highlight>
                  <a:srgbClr val="FEFCF5"/>
                </a:highlight>
              </a:rPr>
              <a:t>))</a:t>
            </a:r>
            <a:r>
              <a:rPr lang="en-US" sz="1400" dirty="0">
                <a:solidFill>
                  <a:srgbClr val="000000"/>
                </a:solidFill>
                <a:highlight>
                  <a:srgbClr val="FEFCF5"/>
                </a:highlight>
              </a:rPr>
              <a:t> </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000000"/>
                </a:solidFill>
                <a:highlight>
                  <a:srgbClr val="FEFCF5"/>
                </a:highlight>
              </a:rPr>
              <a:t>	</a:t>
            </a:r>
            <a:r>
              <a:rPr lang="en-US" sz="1400" b="1" dirty="0">
                <a:solidFill>
                  <a:srgbClr val="0000FF"/>
                </a:solidFill>
                <a:highlight>
                  <a:srgbClr val="FEFCF5"/>
                </a:highlight>
              </a:rPr>
              <a:t>unlink</a:t>
            </a:r>
            <a:r>
              <a:rPr lang="en-US" sz="1400" dirty="0">
                <a:solidFill>
                  <a:srgbClr val="8000FF"/>
                </a:solidFill>
                <a:highlight>
                  <a:srgbClr val="FEFCF5"/>
                </a:highlight>
              </a:rPr>
              <a:t>(</a:t>
            </a:r>
            <a:r>
              <a:rPr lang="en-US" sz="1400" dirty="0">
                <a:solidFill>
                  <a:srgbClr val="000080"/>
                </a:solidFill>
                <a:highlight>
                  <a:srgbClr val="FEFCF5"/>
                </a:highlight>
              </a:rPr>
              <a:t>$file</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000000"/>
                </a:solidFill>
                <a:highlight>
                  <a:srgbClr val="FEFCF5"/>
                </a:highlight>
              </a:rPr>
              <a:t>	</a:t>
            </a:r>
            <a:r>
              <a:rPr lang="en-US" sz="1400" b="1" dirty="0">
                <a:solidFill>
                  <a:srgbClr val="0000FF"/>
                </a:solidFill>
                <a:highlight>
                  <a:srgbClr val="FEFCF5"/>
                </a:highlight>
              </a:rPr>
              <a:t>echo</a:t>
            </a:r>
            <a:r>
              <a:rPr lang="en-US" sz="1400" dirty="0">
                <a:solidFill>
                  <a:srgbClr val="000000"/>
                </a:solidFill>
                <a:highlight>
                  <a:srgbClr val="FEFCF5"/>
                </a:highlight>
              </a:rPr>
              <a:t> </a:t>
            </a:r>
            <a:r>
              <a:rPr lang="en-US" sz="1400" dirty="0">
                <a:solidFill>
                  <a:srgbClr val="808080"/>
                </a:solidFill>
                <a:highlight>
                  <a:srgbClr val="FEFCF5"/>
                </a:highlight>
              </a:rPr>
              <a:t>"File </a:t>
            </a:r>
            <a:r>
              <a:rPr lang="en-US" sz="1400" b="1" dirty="0">
                <a:solidFill>
                  <a:srgbClr val="808080"/>
                </a:solidFill>
                <a:highlight>
                  <a:srgbClr val="FEFCF5"/>
                </a:highlight>
              </a:rPr>
              <a:t>$file</a:t>
            </a:r>
            <a:r>
              <a:rPr lang="en-US" sz="1400" dirty="0">
                <a:solidFill>
                  <a:srgbClr val="808080"/>
                </a:solidFill>
                <a:highlight>
                  <a:srgbClr val="FEFCF5"/>
                </a:highlight>
              </a:rPr>
              <a:t> successfully deleted"</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8000FF"/>
                </a:solidFill>
                <a:highlight>
                  <a:srgbClr val="FEFCF5"/>
                </a:highlight>
              </a:rPr>
              <a:t>}</a:t>
            </a:r>
            <a:r>
              <a:rPr lang="en-US" sz="1400" dirty="0">
                <a:solidFill>
                  <a:srgbClr val="000000"/>
                </a:solidFill>
                <a:highlight>
                  <a:srgbClr val="FEFCF5"/>
                </a:highlight>
              </a:rPr>
              <a:t> </a:t>
            </a:r>
            <a:r>
              <a:rPr lang="en-US" sz="1400" b="1" dirty="0">
                <a:solidFill>
                  <a:srgbClr val="0000FF"/>
                </a:solidFill>
                <a:highlight>
                  <a:srgbClr val="FEFCF5"/>
                </a:highlight>
              </a:rPr>
              <a:t>else</a:t>
            </a:r>
            <a:r>
              <a:rPr lang="en-US" sz="1400" dirty="0">
                <a:solidFill>
                  <a:srgbClr val="000000"/>
                </a:solidFill>
                <a:highlight>
                  <a:srgbClr val="FEFCF5"/>
                </a:highlight>
              </a:rPr>
              <a:t> </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000000"/>
                </a:solidFill>
                <a:highlight>
                  <a:srgbClr val="FEFCF5"/>
                </a:highlight>
              </a:rPr>
              <a:t>	</a:t>
            </a:r>
            <a:r>
              <a:rPr lang="en-US" sz="1400" b="1" dirty="0">
                <a:solidFill>
                  <a:srgbClr val="0000FF"/>
                </a:solidFill>
                <a:highlight>
                  <a:srgbClr val="FEFCF5"/>
                </a:highlight>
              </a:rPr>
              <a:t>echo</a:t>
            </a:r>
            <a:r>
              <a:rPr lang="en-US" sz="1400" dirty="0">
                <a:solidFill>
                  <a:srgbClr val="000000"/>
                </a:solidFill>
                <a:highlight>
                  <a:srgbClr val="FEFCF5"/>
                </a:highlight>
              </a:rPr>
              <a:t> </a:t>
            </a:r>
            <a:r>
              <a:rPr lang="en-US" sz="1400" dirty="0">
                <a:solidFill>
                  <a:srgbClr val="808080"/>
                </a:solidFill>
                <a:highlight>
                  <a:srgbClr val="FEFCF5"/>
                </a:highlight>
              </a:rPr>
              <a:t>"File deletion failed"</a:t>
            </a:r>
            <a:r>
              <a:rPr lang="en-US" sz="1400" dirty="0">
                <a:solidFill>
                  <a:srgbClr val="8000FF"/>
                </a:solidFill>
                <a:highlight>
                  <a:srgbClr val="FEFCF5"/>
                </a:highlight>
              </a:rPr>
              <a:t>;</a:t>
            </a:r>
            <a:endParaRPr lang="en-US" sz="1400" dirty="0">
              <a:solidFill>
                <a:srgbClr val="000000"/>
              </a:solidFill>
              <a:highlight>
                <a:srgbClr val="FEFCF5"/>
              </a:highlight>
            </a:endParaRPr>
          </a:p>
          <a:p>
            <a:r>
              <a:rPr lang="en-US" sz="1400" dirty="0">
                <a:solidFill>
                  <a:srgbClr val="8000FF"/>
                </a:solidFill>
                <a:highlight>
                  <a:srgbClr val="FEFCF5"/>
                </a:highlight>
              </a:rPr>
              <a:t>}</a:t>
            </a:r>
            <a:endParaRPr lang="en-US" sz="1400" dirty="0">
              <a:solidFill>
                <a:srgbClr val="000000"/>
              </a:solidFill>
              <a:highlight>
                <a:srgbClr val="FEFCF5"/>
              </a:highlight>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t>29</a:t>
            </a:fld>
            <a:endParaRPr lang="en-US" dirty="0"/>
          </a:p>
        </p:txBody>
      </p:sp>
      <p:sp>
        <p:nvSpPr>
          <p:cNvPr id="6" name="TextBox 5"/>
          <p:cNvSpPr txBox="1"/>
          <p:nvPr/>
        </p:nvSpPr>
        <p:spPr>
          <a:xfrm>
            <a:off x="762000" y="1257300"/>
            <a:ext cx="4700016" cy="2031325"/>
          </a:xfrm>
          <a:prstGeom prst="rect">
            <a:avLst/>
          </a:prstGeom>
          <a:noFill/>
        </p:spPr>
        <p:txBody>
          <a:bodyPr wrap="square" rtlCol="0">
            <a:spAutoFit/>
          </a:bodyPr>
          <a:lstStyle/>
          <a:p>
            <a:r>
              <a:rPr lang="en-US" dirty="0"/>
              <a:t>Never accept filenames or locations directly from the user.</a:t>
            </a:r>
          </a:p>
          <a:p>
            <a:endParaRPr lang="en-US" dirty="0"/>
          </a:p>
          <a:p>
            <a:r>
              <a:rPr lang="en-US" dirty="0"/>
              <a:t>This could lead to loss of data:</a:t>
            </a:r>
          </a:p>
          <a:p>
            <a:endParaRPr lang="en-US" dirty="0"/>
          </a:p>
          <a:p>
            <a:r>
              <a:rPr lang="en-US" dirty="0"/>
              <a:t>Consider the following:</a:t>
            </a:r>
          </a:p>
          <a:p>
            <a:endParaRPr lang="en-US" dirty="0" err="1"/>
          </a:p>
        </p:txBody>
      </p:sp>
      <p:sp>
        <p:nvSpPr>
          <p:cNvPr id="9" name="Multiply 8"/>
          <p:cNvSpPr/>
          <p:nvPr/>
        </p:nvSpPr>
        <p:spPr>
          <a:xfrm>
            <a:off x="6534607" y="3003825"/>
            <a:ext cx="1607126" cy="164049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5898072" y="2259149"/>
            <a:ext cx="4657925" cy="565917"/>
          </a:xfrm>
          <a:prstGeom prst="rect">
            <a:avLst/>
          </a:prstGeom>
        </p:spPr>
      </p:pic>
    </p:spTree>
    <p:extLst>
      <p:ext uri="{BB962C8B-B14F-4D97-AF65-F5344CB8AC3E}">
        <p14:creationId xmlns:p14="http://schemas.microsoft.com/office/powerpoint/2010/main" val="185655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Serialization</a:t>
            </a:r>
            <a:endParaRPr lang="en-US" dirty="0"/>
          </a:p>
        </p:txBody>
      </p:sp>
      <p:sp>
        <p:nvSpPr>
          <p:cNvPr id="3" name="Content Placeholder 2"/>
          <p:cNvSpPr>
            <a:spLocks noGrp="1"/>
          </p:cNvSpPr>
          <p:nvPr>
            <p:ph idx="1"/>
          </p:nvPr>
        </p:nvSpPr>
        <p:spPr/>
        <p:txBody>
          <a:bodyPr>
            <a:normAutofit lnSpcReduction="10000"/>
          </a:bodyPr>
          <a:lstStyle/>
          <a:p>
            <a:r>
              <a:rPr lang="en-US" dirty="0"/>
              <a:t>It’s very easy to store simple data types, such as strings and numbers, in a session, file, or database, as you already know. </a:t>
            </a:r>
          </a:p>
          <a:p>
            <a:endParaRPr lang="en-US" dirty="0"/>
          </a:p>
          <a:p>
            <a:r>
              <a:rPr lang="en-US" dirty="0"/>
              <a:t>But complex data types, such as arrays and objects, are not easily stored in their original state. </a:t>
            </a:r>
          </a:p>
          <a:p>
            <a:r>
              <a:rPr lang="en-US" dirty="0"/>
              <a:t>Those flat storage mediums cannot directly support multifaceted formats like arrays and objects. </a:t>
            </a:r>
          </a:p>
          <a:p>
            <a:endParaRPr lang="en-US" dirty="0"/>
          </a:p>
          <a:p>
            <a:r>
              <a:rPr lang="en-US" dirty="0"/>
              <a:t>The solution is to convert the complex data type into a simple data type. This is done in PHP using </a:t>
            </a:r>
            <a:r>
              <a:rPr lang="en-US" b="1" dirty="0"/>
              <a:t>Serialization</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a:t>
            </a:fld>
            <a:endParaRPr lang="en-US" dirty="0"/>
          </a:p>
        </p:txBody>
      </p:sp>
    </p:spTree>
    <p:extLst>
      <p:ext uri="{BB962C8B-B14F-4D97-AF65-F5344CB8AC3E}">
        <p14:creationId xmlns:p14="http://schemas.microsoft.com/office/powerpoint/2010/main" val="2526180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928" y="5305934"/>
            <a:ext cx="10667998" cy="603315"/>
          </a:xfrm>
        </p:spPr>
        <p:txBody>
          <a:bodyPr>
            <a:normAutofit/>
          </a:bodyPr>
          <a:lstStyle/>
          <a:p>
            <a:r>
              <a:rPr lang="en-US" dirty="0"/>
              <a:t>The end of Lecture 12 </a:t>
            </a:r>
          </a:p>
        </p:txBody>
      </p:sp>
      <p:sp>
        <p:nvSpPr>
          <p:cNvPr id="4" name="Slide Number Placeholder 3"/>
          <p:cNvSpPr>
            <a:spLocks noGrp="1"/>
          </p:cNvSpPr>
          <p:nvPr>
            <p:ph type="sldNum" sz="quarter" idx="12"/>
          </p:nvPr>
        </p:nvSpPr>
        <p:spPr/>
        <p:txBody>
          <a:bodyPr/>
          <a:lstStyle/>
          <a:p>
            <a:fld id="{57BFFEA6-FD0A-418C-BE47-3DCCF1ED53BD}" type="slidenum">
              <a:rPr lang="en-US" smtClean="0"/>
              <a:t>30</a:t>
            </a:fld>
            <a:endParaRPr lang="en-US"/>
          </a:p>
        </p:txBody>
      </p:sp>
    </p:spTree>
    <p:extLst>
      <p:ext uri="{BB962C8B-B14F-4D97-AF65-F5344CB8AC3E}">
        <p14:creationId xmlns:p14="http://schemas.microsoft.com/office/powerpoint/2010/main" val="252420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Serialization Example</a:t>
            </a:r>
          </a:p>
        </p:txBody>
      </p:sp>
      <p:sp>
        <p:nvSpPr>
          <p:cNvPr id="3" name="Content Placeholder 2"/>
          <p:cNvSpPr>
            <a:spLocks noGrp="1"/>
          </p:cNvSpPr>
          <p:nvPr>
            <p:ph idx="1"/>
          </p:nvPr>
        </p:nvSpPr>
        <p:spPr/>
        <p:txBody>
          <a:bodyPr>
            <a:normAutofit/>
          </a:bodyPr>
          <a:lstStyle/>
          <a:p>
            <a:r>
              <a:rPr lang="en-US" sz="2000" dirty="0"/>
              <a:t>You’ve already seen serialization in action when you stored session information into a database:</a:t>
            </a:r>
          </a:p>
          <a:p>
            <a:endParaRPr lang="en-US" sz="2000" dirty="0"/>
          </a:p>
          <a:p>
            <a:endParaRPr lang="en-US" sz="2000" dirty="0"/>
          </a:p>
          <a:p>
            <a:endParaRPr lang="en-US" sz="2000" dirty="0"/>
          </a:p>
          <a:p>
            <a:endParaRPr lang="en-US" sz="2000" dirty="0"/>
          </a:p>
          <a:p>
            <a:endParaRPr lang="en-US" sz="2000" dirty="0"/>
          </a:p>
          <a:p>
            <a:r>
              <a:rPr lang="en-US" sz="2000" dirty="0"/>
              <a:t>This serialized value says that indexed at </a:t>
            </a:r>
            <a:r>
              <a:rPr lang="en-US" sz="2000" b="1" dirty="0"/>
              <a:t>blah</a:t>
            </a:r>
            <a:r>
              <a:rPr lang="en-US" sz="2000" dirty="0"/>
              <a:t> is a </a:t>
            </a:r>
            <a:r>
              <a:rPr lang="en-US" sz="2000" b="1" dirty="0"/>
              <a:t>string</a:t>
            </a:r>
            <a:r>
              <a:rPr lang="en-US" sz="2000" dirty="0"/>
              <a:t> </a:t>
            </a:r>
            <a:r>
              <a:rPr lang="en-US" sz="2000" b="1" dirty="0"/>
              <a:t>six</a:t>
            </a:r>
            <a:r>
              <a:rPr lang="en-US" sz="2000" dirty="0"/>
              <a:t> characters long with a value of </a:t>
            </a:r>
            <a:r>
              <a:rPr lang="en-US" sz="2000" b="1" dirty="0"/>
              <a:t>umlaut</a:t>
            </a:r>
            <a:r>
              <a:rPr lang="en-US" sz="2000" dirty="0"/>
              <a:t>. Indexed at </a:t>
            </a:r>
            <a:r>
              <a:rPr lang="en-US" sz="2000" b="1" dirty="0"/>
              <a:t>this</a:t>
            </a:r>
            <a:r>
              <a:rPr lang="en-US" sz="2000" dirty="0"/>
              <a:t> is a </a:t>
            </a:r>
            <a:r>
              <a:rPr lang="en-US" sz="2000" b="1" dirty="0"/>
              <a:t>decimal</a:t>
            </a:r>
            <a:r>
              <a:rPr lang="en-US" sz="2000" dirty="0"/>
              <a:t> with a value of </a:t>
            </a:r>
            <a:r>
              <a:rPr lang="en-US" sz="2000" b="1" dirty="0"/>
              <a:t>3615684.4500</a:t>
            </a:r>
            <a:r>
              <a:rPr lang="en-US" sz="2000" dirty="0"/>
              <a:t> (and so on). Indexed at </a:t>
            </a:r>
            <a:r>
              <a:rPr lang="en-US" sz="2000" b="1" dirty="0"/>
              <a:t>that</a:t>
            </a:r>
            <a:r>
              <a:rPr lang="en-US" sz="2000" dirty="0"/>
              <a:t> is a </a:t>
            </a:r>
            <a:r>
              <a:rPr lang="en-US" sz="2000" b="1" dirty="0"/>
              <a:t>string</a:t>
            </a:r>
            <a:r>
              <a:rPr lang="en-US" sz="2000" dirty="0"/>
              <a:t> </a:t>
            </a:r>
            <a:r>
              <a:rPr lang="en-US" sz="2000" b="1" dirty="0"/>
              <a:t>four</a:t>
            </a:r>
            <a:r>
              <a:rPr lang="en-US" sz="2000" dirty="0"/>
              <a:t> characters long with a value of </a:t>
            </a:r>
            <a:r>
              <a:rPr lang="en-US" sz="2000" b="1" dirty="0"/>
              <a:t>blue</a:t>
            </a:r>
            <a:r>
              <a:rPr lang="en-US" sz="2000" dirty="0"/>
              <a:t>.</a:t>
            </a:r>
          </a:p>
        </p:txBody>
      </p:sp>
      <p:sp>
        <p:nvSpPr>
          <p:cNvPr id="4" name="Slide Number Placeholder 3"/>
          <p:cNvSpPr>
            <a:spLocks noGrp="1"/>
          </p:cNvSpPr>
          <p:nvPr>
            <p:ph type="sldNum" sz="quarter" idx="12"/>
          </p:nvPr>
        </p:nvSpPr>
        <p:spPr/>
        <p:txBody>
          <a:bodyPr/>
          <a:lstStyle/>
          <a:p>
            <a:fld id="{57BFFEA6-FD0A-418C-BE47-3DCCF1ED53BD}" type="slidenum">
              <a:rPr lang="en-US" smtClean="0"/>
              <a:pPr/>
              <a:t>4</a:t>
            </a:fld>
            <a:endParaRPr lang="en-US" dirty="0"/>
          </a:p>
        </p:txBody>
      </p:sp>
      <p:pic>
        <p:nvPicPr>
          <p:cNvPr id="5" name="Picture 3" descr="C:\Users\Sid\Dropbox\Teaching\MAD403W17 ADVPHP\resources\PHP Advanced and Object-Oriented Programming - Ullman, Larry [2013][html format][syntax highlight]\i\008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021" y="2413000"/>
            <a:ext cx="6866561" cy="1728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520435" y="4133943"/>
            <a:ext cx="3151128" cy="276999"/>
          </a:xfrm>
          <a:prstGeom prst="rect">
            <a:avLst/>
          </a:prstGeom>
          <a:noFill/>
        </p:spPr>
        <p:txBody>
          <a:bodyPr wrap="square" rtlCol="0">
            <a:spAutoFit/>
          </a:bodyPr>
          <a:lstStyle/>
          <a:p>
            <a:pPr algn="ctr"/>
            <a:r>
              <a:rPr lang="en-US" sz="1200" dirty="0"/>
              <a:t>Source: PHP Advanced and OOP 3</a:t>
            </a:r>
            <a:r>
              <a:rPr lang="en-US" sz="1200" baseline="30000" dirty="0"/>
              <a:t>rd</a:t>
            </a:r>
          </a:p>
        </p:txBody>
      </p:sp>
    </p:spTree>
    <p:extLst>
      <p:ext uri="{BB962C8B-B14F-4D97-AF65-F5344CB8AC3E}">
        <p14:creationId xmlns:p14="http://schemas.microsoft.com/office/powerpoint/2010/main" val="332283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Serialization</a:t>
            </a:r>
          </a:p>
        </p:txBody>
      </p:sp>
      <p:sp>
        <p:nvSpPr>
          <p:cNvPr id="3" name="Content Placeholder 2"/>
          <p:cNvSpPr>
            <a:spLocks noGrp="1"/>
          </p:cNvSpPr>
          <p:nvPr>
            <p:ph idx="1"/>
          </p:nvPr>
        </p:nvSpPr>
        <p:spPr/>
        <p:txBody>
          <a:bodyPr>
            <a:normAutofit/>
          </a:bodyPr>
          <a:lstStyle/>
          <a:p>
            <a:r>
              <a:rPr lang="en-US" sz="2000" dirty="0"/>
              <a:t>Serialized information for simple types has the following format: </a:t>
            </a:r>
          </a:p>
          <a:p>
            <a:endParaRPr lang="en-US" sz="2000" dirty="0"/>
          </a:p>
          <a:p>
            <a:r>
              <a:rPr lang="en-US" sz="2000" dirty="0"/>
              <a:t>A datatype specifier such as </a:t>
            </a:r>
            <a:r>
              <a:rPr lang="en-US" sz="2000" b="1" dirty="0"/>
              <a:t>s</a:t>
            </a:r>
            <a:r>
              <a:rPr lang="en-US" sz="2000" dirty="0"/>
              <a:t>, </a:t>
            </a:r>
            <a:r>
              <a:rPr lang="en-US" sz="2000" b="1" dirty="0" err="1"/>
              <a:t>i</a:t>
            </a:r>
            <a:r>
              <a:rPr lang="en-US" sz="2000" dirty="0"/>
              <a:t>, </a:t>
            </a:r>
            <a:r>
              <a:rPr lang="en-US" sz="2000" b="1" dirty="0"/>
              <a:t>d</a:t>
            </a:r>
            <a:r>
              <a:rPr lang="en-US" sz="2000" dirty="0"/>
              <a:t> or </a:t>
            </a:r>
            <a:r>
              <a:rPr lang="en-US" sz="2000" b="1" dirty="0"/>
              <a:t>b</a:t>
            </a:r>
            <a:r>
              <a:rPr lang="en-US" sz="2000" dirty="0"/>
              <a:t> (string, integer, decimal, </a:t>
            </a:r>
            <a:r>
              <a:rPr lang="en-US" sz="2000" dirty="0" err="1"/>
              <a:t>boolean</a:t>
            </a:r>
            <a:r>
              <a:rPr lang="en-US" sz="2000" dirty="0"/>
              <a:t>) followed by a colon, followed by the actual data, followed by a semicolon.</a:t>
            </a:r>
          </a:p>
          <a:p>
            <a:r>
              <a:rPr lang="en-US" sz="2000" dirty="0"/>
              <a:t>Example: </a:t>
            </a:r>
            <a:r>
              <a:rPr lang="en-US" sz="2000" b="1" dirty="0"/>
              <a:t>s:6:”umlaut”;</a:t>
            </a:r>
          </a:p>
          <a:p>
            <a:endParaRPr lang="en-US" sz="2000" dirty="0"/>
          </a:p>
          <a:p>
            <a:r>
              <a:rPr lang="en-US" sz="2000" dirty="0"/>
              <a:t>Arrays have key-value pairs contained in curly braces:</a:t>
            </a:r>
          </a:p>
          <a:p>
            <a:r>
              <a:rPr lang="en-US" sz="2000" dirty="0"/>
              <a:t>Example: </a:t>
            </a:r>
            <a:r>
              <a:rPr lang="en-US" sz="2000" b="1" dirty="0"/>
              <a:t>[10, 11, 12]</a:t>
            </a:r>
            <a:r>
              <a:rPr lang="en-US" sz="2000" dirty="0"/>
              <a:t> serialized is </a:t>
            </a:r>
            <a:r>
              <a:rPr lang="en-US" sz="2000" b="1" dirty="0"/>
              <a:t>a:3:{i:0;i:10;i:1;i:11;i:2;i:12;}</a:t>
            </a:r>
          </a:p>
          <a:p>
            <a:r>
              <a:rPr lang="en-US" sz="2000" dirty="0"/>
              <a:t>“</a:t>
            </a:r>
            <a:r>
              <a:rPr lang="en-US" sz="2000" b="1" dirty="0"/>
              <a:t>a</a:t>
            </a:r>
            <a:r>
              <a:rPr lang="en-US" sz="2000" dirty="0"/>
              <a:t>” representing an array, “</a:t>
            </a:r>
            <a:r>
              <a:rPr lang="en-US" sz="2000" b="1" dirty="0"/>
              <a:t>3</a:t>
            </a:r>
            <a:r>
              <a:rPr lang="en-US" sz="2000" dirty="0"/>
              <a:t>” representing the number of elements.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5</a:t>
            </a:fld>
            <a:endParaRPr lang="en-US" dirty="0"/>
          </a:p>
        </p:txBody>
      </p:sp>
    </p:spTree>
    <p:extLst>
      <p:ext uri="{BB962C8B-B14F-4D97-AF65-F5344CB8AC3E}">
        <p14:creationId xmlns:p14="http://schemas.microsoft.com/office/powerpoint/2010/main" val="220321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Serialization</a:t>
            </a:r>
          </a:p>
        </p:txBody>
      </p:sp>
      <p:sp>
        <p:nvSpPr>
          <p:cNvPr id="3" name="Content Placeholder 2"/>
          <p:cNvSpPr>
            <a:spLocks noGrp="1"/>
          </p:cNvSpPr>
          <p:nvPr>
            <p:ph idx="1"/>
          </p:nvPr>
        </p:nvSpPr>
        <p:spPr>
          <a:xfrm>
            <a:off x="762000" y="1387929"/>
            <a:ext cx="10667998" cy="4124598"/>
          </a:xfrm>
        </p:spPr>
        <p:txBody>
          <a:bodyPr>
            <a:normAutofit fontScale="92500" lnSpcReduction="20000"/>
          </a:bodyPr>
          <a:lstStyle/>
          <a:p>
            <a:r>
              <a:rPr lang="en-US" sz="2000" dirty="0"/>
              <a:t>Data can be converted using the PHP function </a:t>
            </a:r>
            <a:r>
              <a:rPr lang="en-US" sz="2000" b="1" dirty="0"/>
              <a:t>serialize()</a:t>
            </a:r>
            <a:r>
              <a:rPr lang="en-US" sz="2000" dirty="0"/>
              <a:t> and </a:t>
            </a:r>
            <a:r>
              <a:rPr lang="en-US" sz="2000" b="1" dirty="0" err="1"/>
              <a:t>unserialize</a:t>
            </a:r>
            <a:r>
              <a:rPr lang="en-US" sz="2000" b="1" dirty="0"/>
              <a:t>()</a:t>
            </a:r>
            <a:r>
              <a:rPr lang="en-US" sz="2000" dirty="0"/>
              <a:t>.</a:t>
            </a:r>
          </a:p>
          <a:p>
            <a:endParaRPr lang="en-US" sz="2000" dirty="0"/>
          </a:p>
          <a:p>
            <a:endParaRPr lang="en-US" sz="2000" dirty="0"/>
          </a:p>
          <a:p>
            <a:endParaRPr lang="en-US" sz="2000" dirty="0"/>
          </a:p>
          <a:p>
            <a:endParaRPr lang="en-US" sz="2000" dirty="0"/>
          </a:p>
          <a:p>
            <a:endParaRPr lang="en-US" sz="2000" dirty="0"/>
          </a:p>
          <a:p>
            <a:r>
              <a:rPr lang="en-US" sz="2000" dirty="0"/>
              <a:t>That says that the data is an array, consisting of three elements. The first element uses a string for its key, containing five characters, with a value of </a:t>
            </a:r>
            <a:r>
              <a:rPr lang="en-US" sz="2000" i="1" dirty="0"/>
              <a:t>Karen</a:t>
            </a:r>
            <a:r>
              <a:rPr lang="en-US" sz="2000" dirty="0"/>
              <a:t>. That element has a string for its value, containing seven characters, with a value of </a:t>
            </a:r>
            <a:r>
              <a:rPr lang="en-US" sz="2000" i="1" dirty="0"/>
              <a:t>Toronto</a:t>
            </a:r>
            <a:r>
              <a:rPr lang="en-US" sz="2000" dirty="0"/>
              <a:t>. And so on.</a:t>
            </a:r>
          </a:p>
          <a:p>
            <a:r>
              <a:rPr lang="en-US" sz="2000" dirty="0"/>
              <a:t>From that string, the data can be reconstituted into its complex format via the </a:t>
            </a:r>
            <a:r>
              <a:rPr lang="en-US" sz="2000" b="1" dirty="0" err="1"/>
              <a:t>unserialize</a:t>
            </a:r>
            <a:r>
              <a:rPr lang="en-US" sz="2000" b="1" dirty="0"/>
              <a:t>() </a:t>
            </a:r>
            <a:r>
              <a:rPr lang="en-US" sz="2000" dirty="0"/>
              <a:t>function:</a:t>
            </a:r>
          </a:p>
        </p:txBody>
      </p:sp>
      <p:sp>
        <p:nvSpPr>
          <p:cNvPr id="4" name="Slide Number Placeholder 3"/>
          <p:cNvSpPr>
            <a:spLocks noGrp="1"/>
          </p:cNvSpPr>
          <p:nvPr>
            <p:ph type="sldNum" sz="quarter" idx="12"/>
          </p:nvPr>
        </p:nvSpPr>
        <p:spPr/>
        <p:txBody>
          <a:bodyPr/>
          <a:lstStyle/>
          <a:p>
            <a:fld id="{57BFFEA6-FD0A-418C-BE47-3DCCF1ED53BD}" type="slidenum">
              <a:rPr lang="en-US" smtClean="0"/>
              <a:pPr/>
              <a:t>6</a:t>
            </a:fld>
            <a:endParaRPr lang="en-US" dirty="0"/>
          </a:p>
        </p:txBody>
      </p:sp>
      <p:sp>
        <p:nvSpPr>
          <p:cNvPr id="5" name="Content Placeholder 2"/>
          <p:cNvSpPr txBox="1">
            <a:spLocks/>
          </p:cNvSpPr>
          <p:nvPr/>
        </p:nvSpPr>
        <p:spPr>
          <a:xfrm>
            <a:off x="3549150" y="1950721"/>
            <a:ext cx="5734893" cy="1042864"/>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1200"/>
              </a:lnSpc>
              <a:spcBef>
                <a:spcPts val="600"/>
              </a:spcBef>
            </a:pPr>
            <a:r>
              <a:rPr lang="en-US" sz="1100" dirty="0">
                <a:solidFill>
                  <a:srgbClr val="FF0000"/>
                </a:solidFill>
                <a:highlight>
                  <a:srgbClr val="FDF8E3"/>
                </a:highlight>
                <a:latin typeface="Courier New" panose="02070309020205020404" pitchFamily="49" charset="0"/>
                <a:cs typeface="Courier New" panose="02070309020205020404" pitchFamily="49" charset="0"/>
              </a:rPr>
              <a:t>&lt;?</a:t>
            </a:r>
            <a:r>
              <a:rPr lang="en-US" sz="1100" dirty="0" err="1">
                <a:solidFill>
                  <a:srgbClr val="FF0000"/>
                </a:solidFill>
                <a:highlight>
                  <a:srgbClr val="FDF8E3"/>
                </a:highlight>
                <a:latin typeface="Courier New" panose="02070309020205020404" pitchFamily="49" charset="0"/>
                <a:cs typeface="Courier New" panose="02070309020205020404" pitchFamily="49" charset="0"/>
              </a:rPr>
              <a:t>php</a:t>
            </a:r>
            <a:endParaRPr lang="en-US" sz="1100" dirty="0">
              <a:solidFill>
                <a:srgbClr val="000000"/>
              </a:solidFill>
              <a:highlight>
                <a:srgbClr val="FEFCF5"/>
              </a:highlight>
              <a:latin typeface="Courier New" panose="02070309020205020404" pitchFamily="49" charset="0"/>
              <a:cs typeface="Courier New" panose="02070309020205020404" pitchFamily="49" charset="0"/>
            </a:endParaRPr>
          </a:p>
          <a:p>
            <a:pPr>
              <a:lnSpc>
                <a:spcPts val="1200"/>
              </a:lnSpc>
              <a:spcBef>
                <a:spcPts val="600"/>
              </a:spcBef>
            </a:pPr>
            <a:endParaRPr lang="en-US" sz="1100" dirty="0">
              <a:solidFill>
                <a:srgbClr val="000000"/>
              </a:solidFill>
              <a:highlight>
                <a:srgbClr val="FEFCF5"/>
              </a:highlight>
              <a:latin typeface="Courier New" panose="02070309020205020404" pitchFamily="49" charset="0"/>
              <a:cs typeface="Courier New" panose="02070309020205020404" pitchFamily="49" charset="0"/>
            </a:endParaRPr>
          </a:p>
          <a:p>
            <a:pPr>
              <a:lnSpc>
                <a:spcPts val="1200"/>
              </a:lnSpc>
              <a:spcBef>
                <a:spcPts val="600"/>
              </a:spcBef>
            </a:pPr>
            <a:r>
              <a:rPr lang="en-US" sz="1100" dirty="0">
                <a:solidFill>
                  <a:srgbClr val="000080"/>
                </a:solidFill>
                <a:highlight>
                  <a:srgbClr val="FEFCF5"/>
                </a:highlight>
                <a:latin typeface="Courier New" panose="02070309020205020404" pitchFamily="49" charset="0"/>
                <a:cs typeface="Courier New" panose="02070309020205020404" pitchFamily="49" charset="0"/>
              </a:rPr>
              <a:t>$data</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00FF"/>
                </a:solidFill>
                <a:highlight>
                  <a:srgbClr val="FEFCF5"/>
                </a:highlight>
                <a:latin typeface="Courier New" panose="02070309020205020404" pitchFamily="49" charset="0"/>
                <a:cs typeface="Courier New" panose="02070309020205020404" pitchFamily="49" charset="0"/>
              </a:rPr>
              <a:t>=</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1" dirty="0">
                <a:solidFill>
                  <a:srgbClr val="0000FF"/>
                </a:solidFill>
                <a:highlight>
                  <a:srgbClr val="FEFCF5"/>
                </a:highlight>
                <a:latin typeface="Courier New" panose="02070309020205020404" pitchFamily="49" charset="0"/>
                <a:cs typeface="Courier New" panose="02070309020205020404" pitchFamily="49" charset="0"/>
              </a:rPr>
              <a:t>array</a:t>
            </a:r>
            <a:r>
              <a:rPr lang="en-US" sz="1100" dirty="0">
                <a:solidFill>
                  <a:srgbClr val="8000FF"/>
                </a:solidFill>
                <a:highlight>
                  <a:srgbClr val="FEFCF5"/>
                </a:highlight>
                <a:latin typeface="Courier New" panose="02070309020205020404" pitchFamily="49" charset="0"/>
                <a:cs typeface="Courier New" panose="02070309020205020404" pitchFamily="49" charset="0"/>
              </a:rPr>
              <a:t>(</a:t>
            </a:r>
            <a:r>
              <a:rPr lang="en-US" sz="1100" dirty="0">
                <a:solidFill>
                  <a:srgbClr val="808080"/>
                </a:solidFill>
                <a:highlight>
                  <a:srgbClr val="FEFCF5"/>
                </a:highlight>
                <a:latin typeface="Courier New" panose="02070309020205020404" pitchFamily="49" charset="0"/>
                <a:cs typeface="Courier New" panose="02070309020205020404" pitchFamily="49" charset="0"/>
              </a:rPr>
              <a:t>'Karen'</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8080"/>
                </a:solidFill>
                <a:highlight>
                  <a:srgbClr val="FEFCF5"/>
                </a:highlight>
                <a:latin typeface="Courier New" panose="02070309020205020404" pitchFamily="49" charset="0"/>
                <a:cs typeface="Courier New" panose="02070309020205020404" pitchFamily="49" charset="0"/>
              </a:rPr>
              <a:t>'Toronto'</a:t>
            </a:r>
            <a:r>
              <a:rPr lang="en-US" sz="1100" dirty="0">
                <a:solidFill>
                  <a:srgbClr val="8000FF"/>
                </a:solidFill>
                <a:highlight>
                  <a:srgbClr val="FEFCF5"/>
                </a:highlight>
                <a:latin typeface="Courier New" panose="02070309020205020404" pitchFamily="49" charset="0"/>
                <a:cs typeface="Courier New" panose="02070309020205020404" pitchFamily="49" charset="0"/>
              </a:rPr>
              <a:t>,</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8080"/>
                </a:solidFill>
                <a:highlight>
                  <a:srgbClr val="FEFCF5"/>
                </a:highlight>
                <a:latin typeface="Courier New" panose="02070309020205020404" pitchFamily="49" charset="0"/>
                <a:cs typeface="Courier New" panose="02070309020205020404" pitchFamily="49" charset="0"/>
              </a:rPr>
              <a:t>'Stephanie'</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8080"/>
                </a:solidFill>
                <a:highlight>
                  <a:srgbClr val="FEFCF5"/>
                </a:highlight>
                <a:latin typeface="Courier New" panose="02070309020205020404" pitchFamily="49" charset="0"/>
                <a:cs typeface="Courier New" panose="02070309020205020404" pitchFamily="49" charset="0"/>
              </a:rPr>
              <a:t>'Boston'</a:t>
            </a:r>
            <a:r>
              <a:rPr lang="en-US" sz="1100" dirty="0">
                <a:solidFill>
                  <a:srgbClr val="8000FF"/>
                </a:solidFill>
                <a:highlight>
                  <a:srgbClr val="FEFCF5"/>
                </a:highlight>
                <a:latin typeface="Courier New" panose="02070309020205020404" pitchFamily="49" charset="0"/>
                <a:cs typeface="Courier New" panose="02070309020205020404" pitchFamily="49" charset="0"/>
              </a:rPr>
              <a:t>,</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8080"/>
                </a:solidFill>
                <a:highlight>
                  <a:srgbClr val="FEFCF5"/>
                </a:highlight>
                <a:latin typeface="Courier New" panose="02070309020205020404" pitchFamily="49" charset="0"/>
                <a:cs typeface="Courier New" panose="02070309020205020404" pitchFamily="49" charset="0"/>
              </a:rPr>
              <a:t>'Jessica'</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00FF"/>
                </a:solidFill>
                <a:highlight>
                  <a:srgbClr val="FEFCF5"/>
                </a:highlight>
                <a:latin typeface="Courier New" panose="02070309020205020404" pitchFamily="49" charset="0"/>
                <a:cs typeface="Courier New" panose="02070309020205020404" pitchFamily="49" charset="0"/>
              </a:rPr>
              <a:t>=&gt;</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8080"/>
                </a:solidFill>
                <a:highlight>
                  <a:srgbClr val="FEFCF5"/>
                </a:highlight>
                <a:latin typeface="Courier New" panose="02070309020205020404" pitchFamily="49" charset="0"/>
                <a:cs typeface="Courier New" panose="02070309020205020404" pitchFamily="49" charset="0"/>
              </a:rPr>
              <a:t>'State College'</a:t>
            </a:r>
            <a:r>
              <a:rPr lang="en-US" sz="1100" dirty="0">
                <a:solidFill>
                  <a:srgbClr val="8000FF"/>
                </a:solidFill>
                <a:highlight>
                  <a:srgbClr val="FEFCF5"/>
                </a:highlight>
                <a:latin typeface="Courier New" panose="02070309020205020404" pitchFamily="49" charset="0"/>
                <a:cs typeface="Courier New" panose="02070309020205020404" pitchFamily="49" charset="0"/>
              </a:rPr>
              <a:t>);</a:t>
            </a:r>
            <a:endParaRPr lang="en-US" sz="1100" dirty="0">
              <a:solidFill>
                <a:srgbClr val="000000"/>
              </a:solidFill>
              <a:highlight>
                <a:srgbClr val="FEFCF5"/>
              </a:highlight>
              <a:latin typeface="Courier New" panose="02070309020205020404" pitchFamily="49" charset="0"/>
              <a:cs typeface="Courier New" panose="02070309020205020404" pitchFamily="49" charset="0"/>
            </a:endParaRPr>
          </a:p>
          <a:p>
            <a:pPr>
              <a:lnSpc>
                <a:spcPts val="1200"/>
              </a:lnSpc>
              <a:spcBef>
                <a:spcPts val="600"/>
              </a:spcBef>
            </a:pPr>
            <a:r>
              <a:rPr lang="en-US" sz="1100" dirty="0">
                <a:solidFill>
                  <a:srgbClr val="000080"/>
                </a:solidFill>
                <a:highlight>
                  <a:srgbClr val="FEFCF5"/>
                </a:highlight>
                <a:latin typeface="Courier New" panose="02070309020205020404" pitchFamily="49" charset="0"/>
                <a:cs typeface="Courier New" panose="02070309020205020404" pitchFamily="49" charset="0"/>
              </a:rPr>
              <a:t>$</a:t>
            </a:r>
            <a:r>
              <a:rPr lang="en-US" sz="1100" dirty="0" err="1">
                <a:solidFill>
                  <a:srgbClr val="000080"/>
                </a:solidFill>
                <a:highlight>
                  <a:srgbClr val="FEFCF5"/>
                </a:highlight>
                <a:latin typeface="Courier New" panose="02070309020205020404" pitchFamily="49" charset="0"/>
                <a:cs typeface="Courier New" panose="02070309020205020404" pitchFamily="49" charset="0"/>
              </a:rPr>
              <a:t>sData</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dirty="0">
                <a:solidFill>
                  <a:srgbClr val="8000FF"/>
                </a:solidFill>
                <a:highlight>
                  <a:srgbClr val="FEFCF5"/>
                </a:highlight>
                <a:latin typeface="Courier New" panose="02070309020205020404" pitchFamily="49" charset="0"/>
                <a:cs typeface="Courier New" panose="02070309020205020404" pitchFamily="49" charset="0"/>
              </a:rPr>
              <a:t>=</a:t>
            </a:r>
            <a:r>
              <a:rPr lang="en-US" sz="1100" dirty="0">
                <a:solidFill>
                  <a:srgbClr val="000000"/>
                </a:solidFill>
                <a:highlight>
                  <a:srgbClr val="FEFCF5"/>
                </a:highlight>
                <a:latin typeface="Courier New" panose="02070309020205020404" pitchFamily="49" charset="0"/>
                <a:cs typeface="Courier New" panose="02070309020205020404" pitchFamily="49" charset="0"/>
              </a:rPr>
              <a:t> </a:t>
            </a:r>
            <a:r>
              <a:rPr lang="en-US" sz="1100" b="1" dirty="0">
                <a:solidFill>
                  <a:srgbClr val="0000FF"/>
                </a:solidFill>
                <a:highlight>
                  <a:srgbClr val="FEFCF5"/>
                </a:highlight>
                <a:latin typeface="Courier New" panose="02070309020205020404" pitchFamily="49" charset="0"/>
                <a:cs typeface="Courier New" panose="02070309020205020404" pitchFamily="49" charset="0"/>
              </a:rPr>
              <a:t>serialize</a:t>
            </a:r>
            <a:r>
              <a:rPr lang="en-US" sz="1100" dirty="0">
                <a:solidFill>
                  <a:srgbClr val="8000FF"/>
                </a:solidFill>
                <a:highlight>
                  <a:srgbClr val="FEFCF5"/>
                </a:highlight>
                <a:latin typeface="Courier New" panose="02070309020205020404" pitchFamily="49" charset="0"/>
                <a:cs typeface="Courier New" panose="02070309020205020404" pitchFamily="49" charset="0"/>
              </a:rPr>
              <a:t>(</a:t>
            </a:r>
            <a:r>
              <a:rPr lang="en-US" sz="1100" dirty="0">
                <a:solidFill>
                  <a:srgbClr val="000080"/>
                </a:solidFill>
                <a:highlight>
                  <a:srgbClr val="FEFCF5"/>
                </a:highlight>
                <a:latin typeface="Courier New" panose="02070309020205020404" pitchFamily="49" charset="0"/>
                <a:cs typeface="Courier New" panose="02070309020205020404" pitchFamily="49" charset="0"/>
              </a:rPr>
              <a:t>$data</a:t>
            </a:r>
            <a:r>
              <a:rPr lang="en-US" sz="1100" dirty="0">
                <a:solidFill>
                  <a:srgbClr val="8000FF"/>
                </a:solidFill>
                <a:highlight>
                  <a:srgbClr val="FEFCF5"/>
                </a:highlight>
                <a:latin typeface="Courier New" panose="02070309020205020404" pitchFamily="49" charset="0"/>
                <a:cs typeface="Courier New" panose="02070309020205020404" pitchFamily="49" charset="0"/>
              </a:rPr>
              <a:t>);</a:t>
            </a:r>
            <a:endParaRPr lang="en-US" sz="1100" dirty="0">
              <a:solidFill>
                <a:srgbClr val="000000"/>
              </a:solidFill>
              <a:highlight>
                <a:srgbClr val="FEFCF5"/>
              </a:highlight>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950736" y="3077957"/>
            <a:ext cx="10290525" cy="562190"/>
          </a:xfrm>
          <a:prstGeom prst="rect">
            <a:avLst/>
          </a:prstGeom>
          <a:ln>
            <a:solidFill>
              <a:schemeClr val="accent1"/>
            </a:solidFill>
          </a:ln>
        </p:spPr>
      </p:pic>
      <p:sp>
        <p:nvSpPr>
          <p:cNvPr id="8" name="Content Placeholder 2"/>
          <p:cNvSpPr txBox="1">
            <a:spLocks/>
          </p:cNvSpPr>
          <p:nvPr/>
        </p:nvSpPr>
        <p:spPr>
          <a:xfrm>
            <a:off x="4559983" y="5399313"/>
            <a:ext cx="3713225" cy="243843"/>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1200"/>
              </a:lnSpc>
              <a:spcBef>
                <a:spcPts val="600"/>
              </a:spcBef>
            </a:pPr>
            <a:r>
              <a:rPr lang="en-US" sz="1600" dirty="0">
                <a:solidFill>
                  <a:srgbClr val="000080"/>
                </a:solidFill>
                <a:highlight>
                  <a:srgbClr val="FEFCF5"/>
                </a:highlight>
                <a:latin typeface="Courier New" panose="02070309020205020404" pitchFamily="49" charset="0"/>
                <a:cs typeface="Courier New" panose="02070309020205020404" pitchFamily="49" charset="0"/>
              </a:rPr>
              <a:t>$data</a:t>
            </a:r>
            <a:r>
              <a:rPr lang="en-US" sz="1600" dirty="0">
                <a:solidFill>
                  <a:srgbClr val="000000"/>
                </a:solidFill>
                <a:highlight>
                  <a:srgbClr val="FEFCF5"/>
                </a:highlight>
                <a:latin typeface="Courier New" panose="02070309020205020404" pitchFamily="49" charset="0"/>
                <a:cs typeface="Courier New" panose="02070309020205020404" pitchFamily="49" charset="0"/>
              </a:rPr>
              <a:t> </a:t>
            </a:r>
            <a:r>
              <a:rPr lang="en-US" sz="1600" dirty="0">
                <a:solidFill>
                  <a:srgbClr val="8000FF"/>
                </a:solidFill>
                <a:highlight>
                  <a:srgbClr val="FEFCF5"/>
                </a:highlight>
                <a:latin typeface="Courier New" panose="02070309020205020404" pitchFamily="49" charset="0"/>
                <a:cs typeface="Courier New" panose="02070309020205020404" pitchFamily="49" charset="0"/>
              </a:rPr>
              <a:t>=</a:t>
            </a:r>
            <a:r>
              <a:rPr lang="en-US" sz="1600" dirty="0">
                <a:solidFill>
                  <a:srgbClr val="000000"/>
                </a:solidFill>
                <a:highlight>
                  <a:srgbClr val="FEFCF5"/>
                </a:highlight>
                <a:latin typeface="Courier New" panose="02070309020205020404" pitchFamily="49" charset="0"/>
                <a:cs typeface="Courier New" panose="02070309020205020404" pitchFamily="49" charset="0"/>
              </a:rPr>
              <a:t> </a:t>
            </a:r>
            <a:r>
              <a:rPr lang="en-US" sz="1600" b="1" dirty="0" err="1">
                <a:solidFill>
                  <a:srgbClr val="0000FF"/>
                </a:solidFill>
                <a:highlight>
                  <a:srgbClr val="FEFCF5"/>
                </a:highlight>
                <a:latin typeface="Courier New" panose="02070309020205020404" pitchFamily="49" charset="0"/>
                <a:cs typeface="Courier New" panose="02070309020205020404" pitchFamily="49" charset="0"/>
              </a:rPr>
              <a:t>unserialize</a:t>
            </a:r>
            <a:r>
              <a:rPr lang="en-US" sz="1600" dirty="0">
                <a:solidFill>
                  <a:srgbClr val="8000FF"/>
                </a:solidFill>
                <a:highlight>
                  <a:srgbClr val="FEFCF5"/>
                </a:highlight>
                <a:latin typeface="Courier New" panose="02070309020205020404" pitchFamily="49" charset="0"/>
                <a:cs typeface="Courier New" panose="02070309020205020404" pitchFamily="49" charset="0"/>
              </a:rPr>
              <a:t>(</a:t>
            </a:r>
            <a:r>
              <a:rPr lang="en-US" sz="1600" dirty="0">
                <a:solidFill>
                  <a:srgbClr val="000080"/>
                </a:solidFill>
                <a:highlight>
                  <a:srgbClr val="FEFCF5"/>
                </a:highlight>
                <a:latin typeface="Courier New" panose="02070309020205020404" pitchFamily="49" charset="0"/>
                <a:cs typeface="Courier New" panose="02070309020205020404" pitchFamily="49" charset="0"/>
              </a:rPr>
              <a:t>$</a:t>
            </a:r>
            <a:r>
              <a:rPr lang="en-US" sz="1600" dirty="0" err="1">
                <a:solidFill>
                  <a:srgbClr val="000080"/>
                </a:solidFill>
                <a:highlight>
                  <a:srgbClr val="FEFCF5"/>
                </a:highlight>
                <a:latin typeface="Courier New" panose="02070309020205020404" pitchFamily="49" charset="0"/>
                <a:cs typeface="Courier New" panose="02070309020205020404" pitchFamily="49" charset="0"/>
              </a:rPr>
              <a:t>sData</a:t>
            </a:r>
            <a:r>
              <a:rPr lang="en-US" sz="1600" dirty="0">
                <a:solidFill>
                  <a:srgbClr val="8000FF"/>
                </a:solidFill>
                <a:highlight>
                  <a:srgbClr val="FEFCF5"/>
                </a:highlight>
                <a:latin typeface="Courier New" panose="02070309020205020404" pitchFamily="49" charset="0"/>
                <a:cs typeface="Courier New" panose="02070309020205020404" pitchFamily="49" charset="0"/>
              </a:rPr>
              <a:t>);</a:t>
            </a:r>
            <a:endParaRPr lang="en-US" sz="1600" dirty="0">
              <a:solidFill>
                <a:srgbClr val="000000"/>
              </a:solidFill>
              <a:highlight>
                <a:srgbClr val="FEFCF5"/>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165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Serialization</a:t>
            </a:r>
          </a:p>
        </p:txBody>
      </p:sp>
      <p:sp>
        <p:nvSpPr>
          <p:cNvPr id="3" name="Content Placeholder 2"/>
          <p:cNvSpPr>
            <a:spLocks noGrp="1"/>
          </p:cNvSpPr>
          <p:nvPr>
            <p:ph idx="1"/>
          </p:nvPr>
        </p:nvSpPr>
        <p:spPr/>
        <p:txBody>
          <a:bodyPr>
            <a:normAutofit/>
          </a:bodyPr>
          <a:lstStyle/>
          <a:p>
            <a:r>
              <a:rPr lang="en-US" sz="2000" dirty="0"/>
              <a:t>The process is the same with objects, with two exceptions. First, the serialized version of the object will only store the values of the object’s attributes, along with the name of the object’s class. The object’s methods will not be stored (this is fine; they’ll come back to the object when the object is </a:t>
            </a:r>
            <a:r>
              <a:rPr lang="en-US" sz="2000" b="1" dirty="0" err="1"/>
              <a:t>unserialized</a:t>
            </a:r>
            <a:r>
              <a:rPr lang="en-US" sz="2000" dirty="0"/>
              <a:t>).</a:t>
            </a:r>
          </a:p>
          <a:p>
            <a:endParaRPr lang="en-US" sz="2000" dirty="0"/>
          </a:p>
          <a:p>
            <a:r>
              <a:rPr lang="en-US" sz="2000" dirty="0"/>
              <a:t>The second difference is that PHP needs access to the object’s class definition in order to re-create the object. As long as PHP can do that, the original object will be properly reconstituted, retaining its attribute values and able to invoke its methods once again.</a:t>
            </a:r>
          </a:p>
          <a:p>
            <a:endParaRPr lang="en-US" sz="2000"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7</a:t>
            </a:fld>
            <a:endParaRPr lang="en-US" dirty="0"/>
          </a:p>
        </p:txBody>
      </p:sp>
    </p:spTree>
    <p:extLst>
      <p:ext uri="{BB962C8B-B14F-4D97-AF65-F5344CB8AC3E}">
        <p14:creationId xmlns:p14="http://schemas.microsoft.com/office/powerpoint/2010/main" val="8232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Serialization Example</a:t>
            </a:r>
          </a:p>
        </p:txBody>
      </p:sp>
      <p:sp>
        <p:nvSpPr>
          <p:cNvPr id="3" name="Content Placeholder 2"/>
          <p:cNvSpPr>
            <a:spLocks noGrp="1"/>
          </p:cNvSpPr>
          <p:nvPr>
            <p:ph idx="1"/>
          </p:nvPr>
        </p:nvSpPr>
        <p:spPr/>
        <p:txBody>
          <a:bodyPr>
            <a:normAutofit fontScale="85000" lnSpcReduction="10000"/>
          </a:bodyPr>
          <a:lstStyle/>
          <a:p>
            <a:r>
              <a:rPr lang="en-US" sz="2000" dirty="0"/>
              <a:t>Here’s an example of a serialized object taken from the last assignment:</a:t>
            </a:r>
          </a:p>
          <a:p>
            <a:endParaRPr lang="en-US" sz="2000" dirty="0"/>
          </a:p>
          <a:p>
            <a:endParaRPr lang="en-US" sz="2000" dirty="0"/>
          </a:p>
          <a:p>
            <a:endParaRPr lang="en-US" sz="2000" dirty="0"/>
          </a:p>
          <a:p>
            <a:endParaRPr lang="en-US" sz="2000" dirty="0"/>
          </a:p>
          <a:p>
            <a:r>
              <a:rPr lang="en-US" sz="2000" dirty="0"/>
              <a:t>Above, this serialized object determined by the “</a:t>
            </a:r>
            <a:r>
              <a:rPr lang="en-US" sz="2000" b="1" dirty="0">
                <a:solidFill>
                  <a:srgbClr val="FFC000"/>
                </a:solidFill>
              </a:rPr>
              <a:t>O</a:t>
            </a:r>
            <a:r>
              <a:rPr lang="en-US" sz="2000" dirty="0"/>
              <a:t>” has the name USEROBJ which is type “User”.</a:t>
            </a:r>
          </a:p>
          <a:p>
            <a:r>
              <a:rPr lang="en-US" sz="2000" dirty="0"/>
              <a:t>The </a:t>
            </a:r>
            <a:r>
              <a:rPr lang="en-US" sz="2000" b="1" dirty="0">
                <a:solidFill>
                  <a:srgbClr val="FF0000"/>
                </a:solidFill>
              </a:rPr>
              <a:t>6 </a:t>
            </a:r>
            <a:r>
              <a:rPr lang="en-US" sz="2000" dirty="0">
                <a:solidFill>
                  <a:schemeClr val="tx1"/>
                </a:solidFill>
              </a:rPr>
              <a:t>represents the number of properties stored within the object. The first property is of type string denoted by “</a:t>
            </a:r>
            <a:r>
              <a:rPr lang="en-US" sz="2000" b="1" dirty="0">
                <a:solidFill>
                  <a:srgbClr val="0070C0"/>
                </a:solidFill>
              </a:rPr>
              <a:t>s</a:t>
            </a:r>
            <a:r>
              <a:rPr lang="en-US" sz="2000" dirty="0">
                <a:solidFill>
                  <a:schemeClr val="tx1"/>
                </a:solidFill>
              </a:rPr>
              <a:t>”. Here’s where things get confusing. The number </a:t>
            </a:r>
            <a:r>
              <a:rPr lang="en-US" sz="2000" b="1" dirty="0">
                <a:solidFill>
                  <a:srgbClr val="7030A0"/>
                </a:solidFill>
              </a:rPr>
              <a:t>5</a:t>
            </a:r>
            <a:r>
              <a:rPr lang="en-US" sz="2000" dirty="0">
                <a:solidFill>
                  <a:schemeClr val="tx1"/>
                </a:solidFill>
              </a:rPr>
              <a:t>, which follows, indicates there </a:t>
            </a:r>
            <a:r>
              <a:rPr lang="en-US" sz="2000" b="1" dirty="0">
                <a:solidFill>
                  <a:srgbClr val="7030A0"/>
                </a:solidFill>
              </a:rPr>
              <a:t>5</a:t>
            </a:r>
            <a:r>
              <a:rPr lang="en-US" sz="2000" dirty="0">
                <a:solidFill>
                  <a:schemeClr val="tx1"/>
                </a:solidFill>
              </a:rPr>
              <a:t> characters in the property name “</a:t>
            </a:r>
            <a:r>
              <a:rPr lang="en-US" sz="2000" b="1" dirty="0">
                <a:solidFill>
                  <a:srgbClr val="00B050"/>
                </a:solidFill>
              </a:rPr>
              <a:t>id</a:t>
            </a:r>
            <a:r>
              <a:rPr lang="en-US" sz="2000" dirty="0">
                <a:solidFill>
                  <a:schemeClr val="tx1"/>
                </a:solidFill>
              </a:rPr>
              <a:t>”. There also has an </a:t>
            </a:r>
            <a:r>
              <a:rPr lang="en-US" sz="2000" b="1" dirty="0">
                <a:solidFill>
                  <a:srgbClr val="C00000"/>
                </a:solidFill>
              </a:rPr>
              <a:t>\0*\0</a:t>
            </a:r>
            <a:r>
              <a:rPr lang="en-US" sz="2000" dirty="0">
                <a:solidFill>
                  <a:srgbClr val="C00000"/>
                </a:solidFill>
              </a:rPr>
              <a:t> </a:t>
            </a:r>
            <a:r>
              <a:rPr lang="en-US" sz="2000" dirty="0">
                <a:solidFill>
                  <a:schemeClr val="tx1"/>
                </a:solidFill>
              </a:rPr>
              <a:t>in the property name which was added by the serialize method.</a:t>
            </a:r>
          </a:p>
          <a:p>
            <a:endParaRPr lang="en-US" sz="2000" dirty="0">
              <a:solidFill>
                <a:schemeClr val="tx1"/>
              </a:solidFill>
            </a:endParaRPr>
          </a:p>
          <a:p>
            <a:r>
              <a:rPr lang="en-US" sz="2000" dirty="0">
                <a:solidFill>
                  <a:schemeClr val="tx1"/>
                </a:solidFill>
              </a:rPr>
              <a:t>The question begs: </a:t>
            </a:r>
            <a:r>
              <a:rPr lang="en-US" sz="2000" b="1" dirty="0">
                <a:solidFill>
                  <a:schemeClr val="tx1"/>
                </a:solidFill>
              </a:rPr>
              <a:t>Why does it state a 5 character length when our User class only contains the property name “id” (clearly 2 chars in length)? and what is the purpose of </a:t>
            </a:r>
            <a:r>
              <a:rPr lang="en-US" sz="2000" b="1" dirty="0">
                <a:solidFill>
                  <a:srgbClr val="C00000"/>
                </a:solidFill>
              </a:rPr>
              <a:t>\0*\0</a:t>
            </a:r>
            <a:r>
              <a:rPr lang="en-US" sz="2000" b="1" dirty="0">
                <a:solidFill>
                  <a:schemeClr val="tx1"/>
                </a:solidFill>
              </a:rPr>
              <a:t>?</a:t>
            </a:r>
            <a:endParaRPr lang="en-US" sz="2000" b="1" dirty="0">
              <a:solidFill>
                <a:srgbClr val="FF0000"/>
              </a:solidFill>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pPr/>
              <a:t>8</a:t>
            </a:fld>
            <a:endParaRPr lang="en-US" dirty="0"/>
          </a:p>
        </p:txBody>
      </p:sp>
      <p:sp>
        <p:nvSpPr>
          <p:cNvPr id="6" name="TextBox 5"/>
          <p:cNvSpPr txBox="1"/>
          <p:nvPr/>
        </p:nvSpPr>
        <p:spPr>
          <a:xfrm>
            <a:off x="762000" y="1989209"/>
            <a:ext cx="10667998" cy="923330"/>
          </a:xfrm>
          <a:prstGeom prst="rect">
            <a:avLst/>
          </a:prstGeom>
          <a:noFill/>
          <a:ln>
            <a:solidFill>
              <a:schemeClr val="accent1"/>
            </a:solidFill>
          </a:ln>
        </p:spPr>
        <p:txBody>
          <a:bodyPr wrap="square" rtlCol="0">
            <a:spAutoFit/>
          </a:bodyPr>
          <a:lstStyle/>
          <a:p>
            <a:r>
              <a:rPr lang="en-CA" dirty="0"/>
              <a:t>USEROBJ|</a:t>
            </a:r>
            <a:r>
              <a:rPr lang="en-CA" b="1" dirty="0">
                <a:solidFill>
                  <a:srgbClr val="FFC000"/>
                </a:solidFill>
              </a:rPr>
              <a:t>O</a:t>
            </a:r>
            <a:r>
              <a:rPr lang="en-CA" dirty="0"/>
              <a:t>:4:"User":</a:t>
            </a:r>
            <a:r>
              <a:rPr lang="en-CA" b="1" dirty="0">
                <a:solidFill>
                  <a:srgbClr val="FF0000"/>
                </a:solidFill>
              </a:rPr>
              <a:t>6</a:t>
            </a:r>
            <a:r>
              <a:rPr lang="en-CA" dirty="0"/>
              <a:t>:{</a:t>
            </a:r>
            <a:r>
              <a:rPr lang="en-CA" b="1" dirty="0">
                <a:solidFill>
                  <a:srgbClr val="0070C0"/>
                </a:solidFill>
              </a:rPr>
              <a:t>s</a:t>
            </a:r>
            <a:r>
              <a:rPr lang="en-CA" dirty="0"/>
              <a:t>:</a:t>
            </a:r>
            <a:r>
              <a:rPr lang="en-CA" b="1" dirty="0">
                <a:solidFill>
                  <a:srgbClr val="7030A0"/>
                </a:solidFill>
              </a:rPr>
              <a:t>5</a:t>
            </a:r>
            <a:r>
              <a:rPr lang="en-CA" dirty="0"/>
              <a:t>:“</a:t>
            </a:r>
            <a:r>
              <a:rPr lang="en-CA" b="1" dirty="0">
                <a:solidFill>
                  <a:srgbClr val="C00000"/>
                </a:solidFill>
              </a:rPr>
              <a:t>\0*\0</a:t>
            </a:r>
            <a:r>
              <a:rPr lang="en-CA" b="1" dirty="0">
                <a:solidFill>
                  <a:srgbClr val="00B050"/>
                </a:solidFill>
              </a:rPr>
              <a:t>id</a:t>
            </a:r>
            <a:r>
              <a:rPr lang="en-CA" dirty="0"/>
              <a:t>";s:1:"2";s:11:“\0*\0username";s:4:“nick";s:11:“\0*\0password";s:4:"1234";s:8:“\0*\0email";s:20:"sylvestn@uwindsor.ca";s:15:“\0*\0verifystring";s:16:"omlglxahbfafuhal";s:9:“\0*\0active";s:1:"1";}</a:t>
            </a:r>
          </a:p>
        </p:txBody>
      </p:sp>
    </p:spTree>
    <p:extLst>
      <p:ext uri="{BB962C8B-B14F-4D97-AF65-F5344CB8AC3E}">
        <p14:creationId xmlns:p14="http://schemas.microsoft.com/office/powerpoint/2010/main" val="291051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Serialization Example</a:t>
            </a:r>
          </a:p>
        </p:txBody>
      </p:sp>
      <p:sp>
        <p:nvSpPr>
          <p:cNvPr id="3" name="Content Placeholder 2"/>
          <p:cNvSpPr>
            <a:spLocks noGrp="1"/>
          </p:cNvSpPr>
          <p:nvPr>
            <p:ph idx="1"/>
          </p:nvPr>
        </p:nvSpPr>
        <p:spPr/>
        <p:txBody>
          <a:bodyPr>
            <a:normAutofit fontScale="92500" lnSpcReduction="10000"/>
          </a:bodyPr>
          <a:lstStyle/>
          <a:p>
            <a:r>
              <a:rPr lang="en-US" sz="2000" dirty="0">
                <a:solidFill>
                  <a:schemeClr val="tx1"/>
                </a:solidFill>
              </a:rPr>
              <a:t>To answer this question, let’s look at another example:</a:t>
            </a: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dirty="0">
              <a:solidFill>
                <a:schemeClr val="tx1"/>
              </a:solidFill>
            </a:endParaRPr>
          </a:p>
          <a:p>
            <a:r>
              <a:rPr lang="en-US" sz="2000" dirty="0">
                <a:solidFill>
                  <a:schemeClr val="tx1"/>
                </a:solidFill>
              </a:rPr>
              <a:t>The </a:t>
            </a:r>
            <a:r>
              <a:rPr lang="en-US" sz="2000" b="1" dirty="0">
                <a:solidFill>
                  <a:schemeClr val="tx1"/>
                </a:solidFill>
              </a:rPr>
              <a:t>\0</a:t>
            </a:r>
            <a:r>
              <a:rPr lang="en-US" sz="2000" dirty="0">
                <a:solidFill>
                  <a:schemeClr val="tx1"/>
                </a:solidFill>
              </a:rPr>
              <a:t> in the above serialization string are </a:t>
            </a:r>
            <a:r>
              <a:rPr lang="en-US" sz="2000" b="1" dirty="0">
                <a:solidFill>
                  <a:schemeClr val="tx1"/>
                </a:solidFill>
              </a:rPr>
              <a:t>NUL</a:t>
            </a:r>
            <a:r>
              <a:rPr lang="en-US" sz="2000" dirty="0">
                <a:solidFill>
                  <a:schemeClr val="tx1"/>
                </a:solidFill>
              </a:rPr>
              <a:t> bytes. As you can see private and protected members are serialized with rather peculiar names: Private properties are prefixed with \0ClassName\0 and protected properties with \0*\0.</a:t>
            </a:r>
          </a:p>
        </p:txBody>
      </p:sp>
      <p:sp>
        <p:nvSpPr>
          <p:cNvPr id="4" name="Slide Number Placeholder 3"/>
          <p:cNvSpPr>
            <a:spLocks noGrp="1"/>
          </p:cNvSpPr>
          <p:nvPr>
            <p:ph type="sldNum" sz="quarter" idx="12"/>
          </p:nvPr>
        </p:nvSpPr>
        <p:spPr/>
        <p:txBody>
          <a:bodyPr/>
          <a:lstStyle/>
          <a:p>
            <a:fld id="{57BFFEA6-FD0A-418C-BE47-3DCCF1ED53BD}" type="slidenum">
              <a:rPr lang="en-US" smtClean="0"/>
              <a:pPr/>
              <a:t>9</a:t>
            </a:fld>
            <a:endParaRPr lang="en-US" dirty="0"/>
          </a:p>
        </p:txBody>
      </p:sp>
      <p:sp>
        <p:nvSpPr>
          <p:cNvPr id="7" name="Rectangle 6"/>
          <p:cNvSpPr/>
          <p:nvPr/>
        </p:nvSpPr>
        <p:spPr>
          <a:xfrm>
            <a:off x="3047998" y="1898235"/>
            <a:ext cx="6096000" cy="1815882"/>
          </a:xfrm>
          <a:prstGeom prst="rect">
            <a:avLst/>
          </a:prstGeom>
          <a:solidFill>
            <a:srgbClr val="FEFCF5"/>
          </a:solidFill>
        </p:spPr>
        <p:txBody>
          <a:bodyPr>
            <a:spAutoFit/>
          </a:bodyPr>
          <a:lstStyle/>
          <a:p>
            <a:r>
              <a:rPr lang="en-US" sz="1400" b="1" dirty="0">
                <a:solidFill>
                  <a:srgbClr val="0000FF"/>
                </a:solidFill>
                <a:highlight>
                  <a:srgbClr val="FEFCF5"/>
                </a:highlight>
                <a:latin typeface="Courier New" panose="02070309020205020404" pitchFamily="49" charset="0"/>
                <a:cs typeface="Courier New" panose="02070309020205020404" pitchFamily="49" charset="0"/>
              </a:rPr>
              <a:t>class</a:t>
            </a:r>
            <a:r>
              <a:rPr lang="en-US" sz="1400" dirty="0">
                <a:solidFill>
                  <a:srgbClr val="000000"/>
                </a:solidFill>
                <a:highlight>
                  <a:srgbClr val="FEFCF5"/>
                </a:highlight>
                <a:latin typeface="Courier New" panose="02070309020205020404" pitchFamily="49" charset="0"/>
                <a:cs typeface="Courier New" panose="02070309020205020404" pitchFamily="49" charset="0"/>
              </a:rPr>
              <a:t> Test </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endParaRPr lang="en-US" sz="1400" dirty="0">
              <a:solidFill>
                <a:srgbClr val="000000"/>
              </a:solidFill>
              <a:highlight>
                <a:srgbClr val="FEFCF5"/>
              </a:highlight>
              <a:latin typeface="Courier New" panose="02070309020205020404" pitchFamily="49" charset="0"/>
              <a:cs typeface="Courier New" panose="02070309020205020404" pitchFamily="49" charset="0"/>
            </a:endParaRPr>
          </a:p>
          <a:p>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b="1" dirty="0">
                <a:solidFill>
                  <a:srgbClr val="0000FF"/>
                </a:solidFill>
                <a:highlight>
                  <a:srgbClr val="FEFCF5"/>
                </a:highlight>
                <a:latin typeface="Courier New" panose="02070309020205020404" pitchFamily="49" charset="0"/>
                <a:cs typeface="Courier New" panose="02070309020205020404" pitchFamily="49" charset="0"/>
              </a:rPr>
              <a:t>public</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000080"/>
                </a:solidFill>
                <a:highlight>
                  <a:srgbClr val="FEFCF5"/>
                </a:highlight>
                <a:latin typeface="Courier New" panose="02070309020205020404" pitchFamily="49" charset="0"/>
                <a:cs typeface="Courier New" panose="02070309020205020404" pitchFamily="49" charset="0"/>
              </a:rPr>
              <a:t>$public</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FF8000"/>
                </a:solidFill>
                <a:highlight>
                  <a:srgbClr val="FEFCF5"/>
                </a:highlight>
                <a:latin typeface="Courier New" panose="02070309020205020404" pitchFamily="49" charset="0"/>
                <a:cs typeface="Courier New" panose="02070309020205020404" pitchFamily="49" charset="0"/>
              </a:rPr>
              <a:t>1</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endParaRPr lang="en-US" sz="1400" dirty="0">
              <a:solidFill>
                <a:srgbClr val="000000"/>
              </a:solidFill>
              <a:highlight>
                <a:srgbClr val="FEFCF5"/>
              </a:highlight>
              <a:latin typeface="Courier New" panose="02070309020205020404" pitchFamily="49" charset="0"/>
              <a:cs typeface="Courier New" panose="02070309020205020404" pitchFamily="49" charset="0"/>
            </a:endParaRPr>
          </a:p>
          <a:p>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b="1" dirty="0">
                <a:solidFill>
                  <a:srgbClr val="0000FF"/>
                </a:solidFill>
                <a:highlight>
                  <a:srgbClr val="FEFCF5"/>
                </a:highlight>
                <a:latin typeface="Courier New" panose="02070309020205020404" pitchFamily="49" charset="0"/>
                <a:cs typeface="Courier New" panose="02070309020205020404" pitchFamily="49" charset="0"/>
              </a:rPr>
              <a:t>protected</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000080"/>
                </a:solidFill>
                <a:highlight>
                  <a:srgbClr val="FEFCF5"/>
                </a:highlight>
                <a:latin typeface="Courier New" panose="02070309020205020404" pitchFamily="49" charset="0"/>
                <a:cs typeface="Courier New" panose="02070309020205020404" pitchFamily="49" charset="0"/>
              </a:rPr>
              <a:t>$protected</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FF8000"/>
                </a:solidFill>
                <a:highlight>
                  <a:srgbClr val="FEFCF5"/>
                </a:highlight>
                <a:latin typeface="Courier New" panose="02070309020205020404" pitchFamily="49" charset="0"/>
                <a:cs typeface="Courier New" panose="02070309020205020404" pitchFamily="49" charset="0"/>
              </a:rPr>
              <a:t>2</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endParaRPr lang="en-US" sz="1400" dirty="0">
              <a:solidFill>
                <a:srgbClr val="000000"/>
              </a:solidFill>
              <a:highlight>
                <a:srgbClr val="FEFCF5"/>
              </a:highlight>
              <a:latin typeface="Courier New" panose="02070309020205020404" pitchFamily="49" charset="0"/>
              <a:cs typeface="Courier New" panose="02070309020205020404" pitchFamily="49" charset="0"/>
            </a:endParaRPr>
          </a:p>
          <a:p>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b="1" dirty="0">
                <a:solidFill>
                  <a:srgbClr val="0000FF"/>
                </a:solidFill>
                <a:highlight>
                  <a:srgbClr val="FEFCF5"/>
                </a:highlight>
                <a:latin typeface="Courier New" panose="02070309020205020404" pitchFamily="49" charset="0"/>
                <a:cs typeface="Courier New" panose="02070309020205020404" pitchFamily="49" charset="0"/>
              </a:rPr>
              <a:t>private</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000080"/>
                </a:solidFill>
                <a:highlight>
                  <a:srgbClr val="FEFCF5"/>
                </a:highlight>
                <a:latin typeface="Courier New" panose="02070309020205020404" pitchFamily="49" charset="0"/>
                <a:cs typeface="Courier New" panose="02070309020205020404" pitchFamily="49" charset="0"/>
              </a:rPr>
              <a:t>$private</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FF8000"/>
                </a:solidFill>
                <a:highlight>
                  <a:srgbClr val="FEFCF5"/>
                </a:highlight>
                <a:latin typeface="Courier New" panose="02070309020205020404" pitchFamily="49" charset="0"/>
                <a:cs typeface="Courier New" panose="02070309020205020404" pitchFamily="49" charset="0"/>
              </a:rPr>
              <a:t>3</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endParaRPr lang="en-US" sz="1400" dirty="0">
              <a:solidFill>
                <a:srgbClr val="000000"/>
              </a:solidFill>
              <a:highlight>
                <a:srgbClr val="FEFCF5"/>
              </a:highlight>
              <a:latin typeface="Courier New" panose="02070309020205020404" pitchFamily="49" charset="0"/>
              <a:cs typeface="Courier New" panose="02070309020205020404" pitchFamily="49" charset="0"/>
            </a:endParaRPr>
          </a:p>
          <a:p>
            <a:r>
              <a:rPr lang="en-US" sz="1400" dirty="0">
                <a:solidFill>
                  <a:srgbClr val="8000FF"/>
                </a:solidFill>
                <a:highlight>
                  <a:srgbClr val="FEFCF5"/>
                </a:highlight>
                <a:latin typeface="Courier New" panose="02070309020205020404" pitchFamily="49" charset="0"/>
                <a:cs typeface="Courier New" panose="02070309020205020404" pitchFamily="49" charset="0"/>
              </a:rPr>
              <a:t>}</a:t>
            </a:r>
          </a:p>
          <a:p>
            <a:endParaRPr lang="en-US" sz="1400" dirty="0">
              <a:solidFill>
                <a:srgbClr val="8000FF"/>
              </a:solidFill>
              <a:highlight>
                <a:srgbClr val="FEFCF5"/>
              </a:highlight>
              <a:latin typeface="Courier New" panose="02070309020205020404" pitchFamily="49" charset="0"/>
              <a:cs typeface="Courier New" panose="02070309020205020404" pitchFamily="49" charset="0"/>
            </a:endParaRPr>
          </a:p>
          <a:p>
            <a:r>
              <a:rPr lang="en-US" sz="1400" dirty="0">
                <a:solidFill>
                  <a:srgbClr val="000080"/>
                </a:solidFill>
                <a:highlight>
                  <a:srgbClr val="FEFCF5"/>
                </a:highlight>
                <a:latin typeface="Courier New" panose="02070309020205020404" pitchFamily="49" charset="0"/>
                <a:cs typeface="Courier New" panose="02070309020205020404" pitchFamily="49" charset="0"/>
              </a:rPr>
              <a:t>$data2</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b="1" dirty="0">
                <a:solidFill>
                  <a:srgbClr val="0000FF"/>
                </a:solidFill>
                <a:highlight>
                  <a:srgbClr val="FEFCF5"/>
                </a:highlight>
                <a:latin typeface="Courier New" panose="02070309020205020404" pitchFamily="49" charset="0"/>
                <a:cs typeface="Courier New" panose="02070309020205020404" pitchFamily="49" charset="0"/>
              </a:rPr>
              <a:t>new</a:t>
            </a:r>
            <a:r>
              <a:rPr lang="en-US" sz="1400" dirty="0">
                <a:solidFill>
                  <a:srgbClr val="000000"/>
                </a:solidFill>
                <a:highlight>
                  <a:srgbClr val="FEFCF5"/>
                </a:highlight>
                <a:latin typeface="Courier New" panose="02070309020205020404" pitchFamily="49" charset="0"/>
                <a:cs typeface="Courier New" panose="02070309020205020404" pitchFamily="49" charset="0"/>
              </a:rPr>
              <a:t> Test</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endParaRPr lang="en-US" sz="1400" dirty="0">
              <a:solidFill>
                <a:srgbClr val="000000"/>
              </a:solidFill>
              <a:highlight>
                <a:srgbClr val="FEFCF5"/>
              </a:highlight>
              <a:latin typeface="Courier New" panose="02070309020205020404" pitchFamily="49" charset="0"/>
              <a:cs typeface="Courier New" panose="02070309020205020404" pitchFamily="49" charset="0"/>
            </a:endParaRPr>
          </a:p>
          <a:p>
            <a:r>
              <a:rPr lang="en-US" sz="1400" dirty="0">
                <a:solidFill>
                  <a:srgbClr val="000080"/>
                </a:solidFill>
                <a:highlight>
                  <a:srgbClr val="FEFCF5"/>
                </a:highlight>
                <a:latin typeface="Courier New" panose="02070309020205020404" pitchFamily="49" charset="0"/>
                <a:cs typeface="Courier New" panose="02070309020205020404" pitchFamily="49" charset="0"/>
              </a:rPr>
              <a:t>echo</a:t>
            </a:r>
            <a:r>
              <a:rPr lang="en-US" sz="1400" dirty="0">
                <a:solidFill>
                  <a:srgbClr val="000000"/>
                </a:solidFill>
                <a:highlight>
                  <a:srgbClr val="FEFCF5"/>
                </a:highlight>
                <a:latin typeface="Courier New" panose="02070309020205020404" pitchFamily="49" charset="0"/>
                <a:cs typeface="Courier New" panose="02070309020205020404" pitchFamily="49" charset="0"/>
              </a:rPr>
              <a:t> </a:t>
            </a:r>
            <a:r>
              <a:rPr lang="en-US" sz="1400" b="1" dirty="0">
                <a:solidFill>
                  <a:srgbClr val="0000FF"/>
                </a:solidFill>
                <a:highlight>
                  <a:srgbClr val="FEFCF5"/>
                </a:highlight>
                <a:latin typeface="Courier New" panose="02070309020205020404" pitchFamily="49" charset="0"/>
                <a:cs typeface="Courier New" panose="02070309020205020404" pitchFamily="49" charset="0"/>
              </a:rPr>
              <a:t>serialize</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r>
              <a:rPr lang="en-US" sz="1400" dirty="0">
                <a:solidFill>
                  <a:srgbClr val="000080"/>
                </a:solidFill>
                <a:highlight>
                  <a:srgbClr val="FEFCF5"/>
                </a:highlight>
                <a:latin typeface="Courier New" panose="02070309020205020404" pitchFamily="49" charset="0"/>
                <a:cs typeface="Courier New" panose="02070309020205020404" pitchFamily="49" charset="0"/>
              </a:rPr>
              <a:t>$data2</a:t>
            </a:r>
            <a:r>
              <a:rPr lang="en-US" sz="1400" dirty="0">
                <a:solidFill>
                  <a:srgbClr val="8000FF"/>
                </a:solidFill>
                <a:highlight>
                  <a:srgbClr val="FEFCF5"/>
                </a:highlight>
                <a:latin typeface="Courier New" panose="02070309020205020404" pitchFamily="49" charset="0"/>
                <a:cs typeface="Courier New" panose="02070309020205020404" pitchFamily="49" charset="0"/>
              </a:rPr>
              <a:t>);</a:t>
            </a:r>
            <a:endParaRPr lang="en-US" sz="1400" dirty="0">
              <a:solidFill>
                <a:srgbClr val="000000"/>
              </a:solidFill>
              <a:highlight>
                <a:srgbClr val="FEFCF5"/>
              </a:highlight>
              <a:latin typeface="Courier New" panose="02070309020205020404" pitchFamily="49" charset="0"/>
              <a:cs typeface="Courier New" panose="02070309020205020404" pitchFamily="49" charset="0"/>
            </a:endParaRPr>
          </a:p>
        </p:txBody>
      </p:sp>
      <p:sp>
        <p:nvSpPr>
          <p:cNvPr id="9" name="Rectangle 8"/>
          <p:cNvSpPr/>
          <p:nvPr/>
        </p:nvSpPr>
        <p:spPr>
          <a:xfrm>
            <a:off x="2708187" y="4336777"/>
            <a:ext cx="6775622" cy="307777"/>
          </a:xfrm>
          <a:prstGeom prst="rect">
            <a:avLst/>
          </a:prstGeom>
          <a:noFill/>
        </p:spPr>
        <p:txBody>
          <a:bodyPr wrap="square">
            <a:spAutoFit/>
          </a:bodyPr>
          <a:lstStyle/>
          <a:p>
            <a:r>
              <a:rPr lang="en-US" sz="1400">
                <a:highlight>
                  <a:srgbClr val="FEFCF5"/>
                </a:highlight>
              </a:rPr>
              <a:t>O:4:"Test":3:{s:6:"public";i:1;s:12:"\0*\0protected";i:2;s:13:"\0Test\0private";i:3;}</a:t>
            </a:r>
            <a:endParaRPr lang="en-US" sz="1400" dirty="0">
              <a:highlight>
                <a:srgbClr val="FEFCF5"/>
              </a:highlight>
            </a:endParaRPr>
          </a:p>
        </p:txBody>
      </p:sp>
      <p:sp>
        <p:nvSpPr>
          <p:cNvPr id="10" name="TextBox 9"/>
          <p:cNvSpPr txBox="1"/>
          <p:nvPr/>
        </p:nvSpPr>
        <p:spPr>
          <a:xfrm>
            <a:off x="5564656" y="4021483"/>
            <a:ext cx="1062684" cy="369332"/>
          </a:xfrm>
          <a:prstGeom prst="rect">
            <a:avLst/>
          </a:prstGeom>
          <a:noFill/>
        </p:spPr>
        <p:txBody>
          <a:bodyPr wrap="square" rtlCol="0">
            <a:spAutoFit/>
          </a:bodyPr>
          <a:lstStyle/>
          <a:p>
            <a:r>
              <a:rPr lang="en-US" dirty="0">
                <a:solidFill>
                  <a:srgbClr val="FF0000"/>
                </a:solidFill>
              </a:rPr>
              <a:t>Output:</a:t>
            </a:r>
          </a:p>
        </p:txBody>
      </p:sp>
    </p:spTree>
    <p:extLst>
      <p:ext uri="{BB962C8B-B14F-4D97-AF65-F5344CB8AC3E}">
        <p14:creationId xmlns:p14="http://schemas.microsoft.com/office/powerpoint/2010/main" val="3983777582"/>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40C0F"/>
      </a:dk2>
      <a:lt2>
        <a:srgbClr val="F2F0EF"/>
      </a:lt2>
      <a:accent1>
        <a:srgbClr val="51303B"/>
      </a:accent1>
      <a:accent2>
        <a:srgbClr val="ABA299"/>
      </a:accent2>
      <a:accent3>
        <a:srgbClr val="475A6B"/>
      </a:accent3>
      <a:accent4>
        <a:srgbClr val="9A5853"/>
      </a:accent4>
      <a:accent5>
        <a:srgbClr val="A98E58"/>
      </a:accent5>
      <a:accent6>
        <a:srgbClr val="754C66"/>
      </a:accent6>
      <a:hlink>
        <a:srgbClr val="448593"/>
      </a:hlink>
      <a:folHlink>
        <a:srgbClr val="935E7A"/>
      </a:folHlink>
    </a:clrScheme>
    <a:fontScheme name="Custom 1">
      <a:majorFont>
        <a:latin typeface="Century Schoolbook"/>
        <a:ea typeface=""/>
        <a:cs typeface=""/>
      </a:majorFont>
      <a:minorFont>
        <a:latin typeface="Open Sans"/>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36CA9F4A-BB34-428E-BF18-E0AFB26A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9215</TotalTime>
  <Words>2912</Words>
  <Application>Microsoft Office PowerPoint</Application>
  <PresentationFormat>Widescreen</PresentationFormat>
  <Paragraphs>356</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Schoolbook</vt:lpstr>
      <vt:lpstr>Corbel</vt:lpstr>
      <vt:lpstr>Courier New</vt:lpstr>
      <vt:lpstr>Open Sans</vt:lpstr>
      <vt:lpstr>Headlines</vt:lpstr>
      <vt:lpstr>Intermediate php Techniques</vt:lpstr>
      <vt:lpstr>Objectives</vt:lpstr>
      <vt:lpstr>Serialization</vt:lpstr>
      <vt:lpstr>Serialization Example</vt:lpstr>
      <vt:lpstr>Serialization</vt:lpstr>
      <vt:lpstr>Serialization</vt:lpstr>
      <vt:lpstr>Serialization</vt:lpstr>
      <vt:lpstr>Serialization Example</vt:lpstr>
      <vt:lpstr>Serialization Example</vt:lpstr>
      <vt:lpstr>Serialization Example</vt:lpstr>
      <vt:lpstr>Custom Serialization</vt:lpstr>
      <vt:lpstr>Custom Serialization</vt:lpstr>
      <vt:lpstr>Serialization</vt:lpstr>
      <vt:lpstr>String Hashing &amp; Password Storage</vt:lpstr>
      <vt:lpstr>String Hashing &amp; Password Storage</vt:lpstr>
      <vt:lpstr>String Hashing &amp; Password Storage</vt:lpstr>
      <vt:lpstr>String Hashing &amp; Password Storage</vt:lpstr>
      <vt:lpstr>String Hashing &amp; Password Storage</vt:lpstr>
      <vt:lpstr>String Hashing &amp; Password Storage</vt:lpstr>
      <vt:lpstr>String Hashing &amp; Password Storage</vt:lpstr>
      <vt:lpstr>PHP File Handling</vt:lpstr>
      <vt:lpstr>Uploading Files</vt:lpstr>
      <vt:lpstr>Uploading Files</vt:lpstr>
      <vt:lpstr>Uploading Files</vt:lpstr>
      <vt:lpstr>Uploading Files</vt:lpstr>
      <vt:lpstr>Uploading Files</vt:lpstr>
      <vt:lpstr>Deleting Files</vt:lpstr>
      <vt:lpstr>Deleting Files</vt:lpstr>
      <vt:lpstr>Deleting 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exception handling</dc:title>
  <dc:creator>SiD</dc:creator>
  <cp:lastModifiedBy>Nicholas Sylvestre</cp:lastModifiedBy>
  <cp:revision>515</cp:revision>
  <cp:lastPrinted>2016-07-11T12:09:47Z</cp:lastPrinted>
  <dcterms:created xsi:type="dcterms:W3CDTF">2016-07-03T01:57:56Z</dcterms:created>
  <dcterms:modified xsi:type="dcterms:W3CDTF">2022-07-21T18:31:49Z</dcterms:modified>
</cp:coreProperties>
</file>