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91" r:id="rId3"/>
    <p:sldId id="292" r:id="rId4"/>
    <p:sldId id="295" r:id="rId5"/>
    <p:sldId id="285" r:id="rId6"/>
    <p:sldId id="298" r:id="rId7"/>
    <p:sldId id="293" r:id="rId8"/>
    <p:sldId id="296" r:id="rId9"/>
    <p:sldId id="294" r:id="rId10"/>
    <p:sldId id="297" r:id="rId11"/>
    <p:sldId id="304" r:id="rId12"/>
    <p:sldId id="299" r:id="rId13"/>
    <p:sldId id="303" r:id="rId14"/>
    <p:sldId id="300" r:id="rId15"/>
    <p:sldId id="30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3A100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27/11/15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867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8893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Laboratório 9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8893" y="5562599"/>
            <a:ext cx="3997331" cy="838201"/>
          </a:xfrm>
        </p:spPr>
        <p:txBody>
          <a:bodyPr>
            <a:normAutofit/>
          </a:bodyPr>
          <a:lstStyle/>
          <a:p>
            <a:r>
              <a:rPr lang="pt-PT" sz="2400" smtClean="0">
                <a:latin typeface="+mj-lt"/>
              </a:rPr>
              <a:t>Testes de </a:t>
            </a:r>
            <a:r>
              <a:rPr lang="pt-PT" sz="2400" dirty="0" smtClean="0">
                <a:latin typeface="+mj-lt"/>
              </a:rPr>
              <a:t>usabilidade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181" y="2486980"/>
            <a:ext cx="208672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Inês Santos, 76334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Daniel Trindade, 76349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772026"/>
            <a:ext cx="7994592" cy="512344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928954" y="1265478"/>
            <a:ext cx="1990583" cy="57393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37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Iniciar visualização do vídeo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498473" y="1813586"/>
            <a:ext cx="8228668" cy="249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dirty="0" smtClean="0">
                <a:solidFill>
                  <a:schemeClr val="accent1"/>
                </a:solidFill>
              </a:rPr>
              <a:t>Atributo: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Facilidade em iniciar a visualização de um vídeo</a:t>
            </a:r>
            <a:endParaRPr lang="en-US" sz="1400" dirty="0" smtClean="0"/>
          </a:p>
          <a:p>
            <a:r>
              <a:rPr lang="pt-PT" sz="1400" b="1" dirty="0" smtClean="0">
                <a:solidFill>
                  <a:schemeClr val="accent1"/>
                </a:solidFill>
              </a:rPr>
              <a:t>Método da Medição: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Identificar o botão de “Play” e visualizar o conteúdo do vídeo.</a:t>
            </a:r>
            <a:endParaRPr lang="en-US" sz="1400" dirty="0" smtClean="0"/>
          </a:p>
          <a:p>
            <a:endParaRPr lang="pt-BR" sz="1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76468"/>
              </p:ext>
            </p:extLst>
          </p:nvPr>
        </p:nvGraphicFramePr>
        <p:xfrm>
          <a:off x="700177" y="2789835"/>
          <a:ext cx="735461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728"/>
                <a:gridCol w="1237129"/>
                <a:gridCol w="1264024"/>
                <a:gridCol w="739588"/>
                <a:gridCol w="995083"/>
                <a:gridCol w="874060"/>
                <a:gridCol w="1142998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Actual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15</a:t>
                      </a:r>
                      <a:r>
                        <a:rPr lang="pt-PT" sz="1200" b="0" baseline="0" dirty="0" smtClean="0"/>
                        <a:t>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10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0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46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50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37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6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5/6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06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0" y="910389"/>
            <a:ext cx="8291537" cy="469632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06419" y="5303263"/>
            <a:ext cx="292006" cy="26465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6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Ver perfil da conta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 noGrp="1"/>
          </p:cNvSpPr>
          <p:nvPr>
            <p:ph idx="1"/>
          </p:nvPr>
        </p:nvSpPr>
        <p:spPr>
          <a:xfrm>
            <a:off x="498472" y="1846731"/>
            <a:ext cx="7556313" cy="2516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dirty="0" smtClean="0">
                <a:solidFill>
                  <a:schemeClr val="accent1"/>
                </a:solidFill>
              </a:rPr>
              <a:t>Atributo: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Facilidade </a:t>
            </a:r>
            <a:r>
              <a:rPr lang="pt-PT" sz="1400" dirty="0"/>
              <a:t>em visualizar </a:t>
            </a:r>
            <a:r>
              <a:rPr lang="pt-PT" sz="1400" dirty="0" smtClean="0"/>
              <a:t>o perfil da sua conta.</a:t>
            </a:r>
            <a:endParaRPr lang="en-US" sz="1400" dirty="0" smtClean="0"/>
          </a:p>
          <a:p>
            <a:r>
              <a:rPr lang="pt-PT" sz="1400" b="1" dirty="0" smtClean="0">
                <a:solidFill>
                  <a:schemeClr val="accent1"/>
                </a:solidFill>
              </a:rPr>
              <a:t>Método da Medição: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Identificar o botão de “</a:t>
            </a:r>
            <a:r>
              <a:rPr lang="pt-PT" sz="1400" dirty="0"/>
              <a:t>Consultar Conta</a:t>
            </a:r>
            <a:r>
              <a:rPr lang="pt-PT" sz="1400" dirty="0" smtClean="0"/>
              <a:t>” e visualizar o seu perfil.</a:t>
            </a:r>
            <a:endParaRPr lang="en-US" sz="1400" dirty="0" smtClean="0"/>
          </a:p>
          <a:p>
            <a:endParaRPr lang="pt-BR" sz="14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67178"/>
              </p:ext>
            </p:extLst>
          </p:nvPr>
        </p:nvGraphicFramePr>
        <p:xfrm>
          <a:off x="599324" y="2792617"/>
          <a:ext cx="735461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728"/>
                <a:gridCol w="1237129"/>
                <a:gridCol w="1264024"/>
                <a:gridCol w="739588"/>
                <a:gridCol w="995083"/>
                <a:gridCol w="874060"/>
                <a:gridCol w="1142998"/>
              </a:tblGrid>
              <a:tr h="140661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53541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1425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Actual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15</a:t>
                      </a:r>
                      <a:r>
                        <a:rPr lang="pt-PT" sz="1200" b="0" baseline="0" dirty="0" smtClean="0"/>
                        <a:t>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10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0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</a:tr>
              <a:tr h="1425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425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18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smtClean="0"/>
                        <a:t>8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9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6/6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30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726574"/>
            <a:ext cx="7385807" cy="390558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899488" y="1179967"/>
            <a:ext cx="779417" cy="4442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79" y="3346786"/>
            <a:ext cx="5902013" cy="318636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33136" y="848582"/>
            <a:ext cx="3097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smtClean="0"/>
              <a:t>1</a:t>
            </a:r>
            <a:endParaRPr lang="pt-PT" b="1"/>
          </a:p>
        </p:txBody>
      </p:sp>
      <p:sp>
        <p:nvSpPr>
          <p:cNvPr id="7" name="CaixaDeTexto 6"/>
          <p:cNvSpPr txBox="1"/>
          <p:nvPr/>
        </p:nvSpPr>
        <p:spPr>
          <a:xfrm>
            <a:off x="2995868" y="3447406"/>
            <a:ext cx="31130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2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52580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Algumas críticas feitas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 noGrp="1"/>
          </p:cNvSpPr>
          <p:nvPr>
            <p:ph idx="1"/>
          </p:nvPr>
        </p:nvSpPr>
        <p:spPr>
          <a:xfrm>
            <a:off x="498472" y="2330823"/>
            <a:ext cx="7556313" cy="4050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pt-BR" sz="1400" b="1" dirty="0" smtClean="0"/>
              <a:t>O botão de play perde-se no resto dos elementos gráficos. Deve ficar no centro do vídeo, provavelmente com uma etiqueta de texto associada (“Ver vídeo”).</a:t>
            </a:r>
          </a:p>
          <a:p>
            <a:pPr>
              <a:spcBef>
                <a:spcPts val="1800"/>
              </a:spcBef>
            </a:pPr>
            <a:r>
              <a:rPr lang="pt-BR" sz="1400" b="1" dirty="0" smtClean="0"/>
              <a:t>Indicar o vídeo da aula com uma legenda, para não se confundir com uma imagem.</a:t>
            </a:r>
            <a:endParaRPr lang="pt-BR" sz="1400" b="1" dirty="0"/>
          </a:p>
          <a:p>
            <a:pPr>
              <a:spcBef>
                <a:spcPts val="1800"/>
              </a:spcBef>
            </a:pPr>
            <a:r>
              <a:rPr lang="pt-BR" sz="1400" b="1" dirty="0" smtClean="0"/>
              <a:t>As </a:t>
            </a:r>
            <a:r>
              <a:rPr lang="pt-BR" sz="1400" b="1" i="1" dirty="0" smtClean="0"/>
              <a:t>breadcrumbs</a:t>
            </a:r>
            <a:r>
              <a:rPr lang="pt-BR" sz="1400" b="1" dirty="0" smtClean="0"/>
              <a:t> não têm o efeito esperado e chegam a distrair.</a:t>
            </a:r>
            <a:endParaRPr lang="pt-BR" sz="1400" b="1" dirty="0"/>
          </a:p>
          <a:p>
            <a:pPr>
              <a:spcBef>
                <a:spcPts val="1800"/>
              </a:spcBef>
            </a:pPr>
            <a:r>
              <a:rPr lang="pt-BR" sz="1400" b="1" i="1" dirty="0"/>
              <a:t>Frequentar curso</a:t>
            </a:r>
            <a:r>
              <a:rPr lang="pt-BR" sz="1400" b="1" dirty="0"/>
              <a:t> </a:t>
            </a:r>
            <a:r>
              <a:rPr lang="pt-BR" sz="1400" b="1" dirty="0" smtClean="0"/>
              <a:t>deve tornar-se </a:t>
            </a:r>
            <a:r>
              <a:rPr lang="pt-BR" sz="1400" b="1" i="1" dirty="0"/>
              <a:t>Inscrever no </a:t>
            </a:r>
            <a:r>
              <a:rPr lang="pt-BR" sz="1400" b="1" i="1" dirty="0" smtClean="0"/>
              <a:t>curso</a:t>
            </a:r>
            <a:r>
              <a:rPr lang="pt-BR" sz="1400" b="1" dirty="0" smtClean="0"/>
              <a:t>.</a:t>
            </a:r>
            <a:endParaRPr lang="pt-BR" sz="1400" b="1" dirty="0"/>
          </a:p>
          <a:p>
            <a:pPr>
              <a:spcBef>
                <a:spcPts val="1800"/>
              </a:spcBef>
            </a:pPr>
            <a:r>
              <a:rPr lang="pt-BR" sz="1400" b="1" dirty="0" smtClean="0"/>
              <a:t>Na </a:t>
            </a:r>
            <a:r>
              <a:rPr lang="pt-BR" sz="1400" b="1" dirty="0" smtClean="0"/>
              <a:t>página de </a:t>
            </a:r>
            <a:r>
              <a:rPr lang="pt-BR" sz="1400" b="1" dirty="0"/>
              <a:t>perfil, assinalar </a:t>
            </a:r>
            <a:r>
              <a:rPr lang="pt-BR" sz="1400" b="1" dirty="0" smtClean="0"/>
              <a:t>campos obrigatórios </a:t>
            </a:r>
            <a:r>
              <a:rPr lang="pt-BR" sz="1400" b="1" dirty="0"/>
              <a:t>e </a:t>
            </a:r>
            <a:r>
              <a:rPr lang="pt-BR" sz="1400" b="1" dirty="0" smtClean="0"/>
              <a:t>opcionais, como a fotografia.</a:t>
            </a:r>
            <a:endParaRPr lang="pt-BR" sz="1400" b="1" dirty="0"/>
          </a:p>
          <a:p>
            <a:pPr>
              <a:spcBef>
                <a:spcPts val="1800"/>
              </a:spcBef>
            </a:pPr>
            <a:r>
              <a:rPr lang="pt-BR" sz="1400" b="1" i="1" dirty="0" smtClean="0"/>
              <a:t>Terminar </a:t>
            </a:r>
            <a:r>
              <a:rPr lang="pt-BR" sz="1400" b="1" i="1" dirty="0"/>
              <a:t>sessão</a:t>
            </a:r>
            <a:r>
              <a:rPr lang="pt-BR" sz="1400" b="1" dirty="0"/>
              <a:t> </a:t>
            </a:r>
            <a:r>
              <a:rPr lang="pt-BR" sz="1400" b="1" dirty="0" smtClean="0"/>
              <a:t>é mais familiar do que </a:t>
            </a:r>
            <a:r>
              <a:rPr lang="pt-BR" sz="1400" b="1" i="1" dirty="0" smtClean="0"/>
              <a:t>Sair da conta</a:t>
            </a:r>
            <a:r>
              <a:rPr lang="pt-BR" sz="1400" b="1" dirty="0" smtClean="0"/>
              <a:t>.</a:t>
            </a:r>
            <a:endParaRPr lang="pt-BR" sz="1400" b="1" dirty="0"/>
          </a:p>
          <a:p>
            <a:pPr>
              <a:spcBef>
                <a:spcPts val="1800"/>
              </a:spcBef>
            </a:pPr>
            <a:r>
              <a:rPr lang="pt-BR" sz="1400" b="1" dirty="0" smtClean="0"/>
              <a:t>O atributo </a:t>
            </a:r>
            <a:r>
              <a:rPr lang="pt-BR" sz="1400" b="1" i="1" dirty="0" smtClean="0"/>
              <a:t>Publicado</a:t>
            </a:r>
            <a:r>
              <a:rPr lang="pt-BR" sz="1400" b="1" dirty="0" smtClean="0"/>
              <a:t> dos cursos e aulas deve ser </a:t>
            </a:r>
            <a:r>
              <a:rPr lang="pt-BR" sz="1400" b="1" i="1" dirty="0" smtClean="0"/>
              <a:t>Visível </a:t>
            </a:r>
            <a:r>
              <a:rPr lang="pt-BR" sz="1400" b="1" i="1" dirty="0"/>
              <a:t>ao </a:t>
            </a:r>
            <a:r>
              <a:rPr lang="pt-BR" sz="1400" b="1" i="1" dirty="0" smtClean="0"/>
              <a:t>público</a:t>
            </a:r>
            <a:r>
              <a:rPr lang="pt-BR" sz="1400" b="1" dirty="0" smtClean="0"/>
              <a:t>.</a:t>
            </a:r>
            <a:endParaRPr lang="pt-BR" sz="1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pt-PT" dirty="0"/>
              <a:t>Testes de </a:t>
            </a:r>
            <a:r>
              <a:rPr lang="pt-PT" dirty="0" smtClean="0"/>
              <a:t>Usabilidade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76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25788" y="4760259"/>
            <a:ext cx="4213412" cy="1627093"/>
          </a:xfrm>
        </p:spPr>
        <p:txBody>
          <a:bodyPr>
            <a:normAutofit/>
          </a:bodyPr>
          <a:lstStyle/>
          <a:p>
            <a:r>
              <a:rPr lang="pt-PT" dirty="0" smtClean="0"/>
              <a:t>Resultados dos testes de usabilidade para cada tarefa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88" y="2353235"/>
            <a:ext cx="2084294" cy="2084294"/>
          </a:xfrm>
          <a:prstGeom prst="rect">
            <a:avLst/>
          </a:prstGeom>
        </p:spPr>
      </p:pic>
      <p:sp>
        <p:nvSpPr>
          <p:cNvPr id="6" name="Marcador de Posição do Texto 5"/>
          <p:cNvSpPr txBox="1">
            <a:spLocks/>
          </p:cNvSpPr>
          <p:nvPr/>
        </p:nvSpPr>
        <p:spPr>
          <a:xfrm>
            <a:off x="271389" y="1417185"/>
            <a:ext cx="4199021" cy="1978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5400" smtClean="0">
                <a:solidFill>
                  <a:schemeClr val="bg1"/>
                </a:solidFill>
              </a:rPr>
              <a:t>Testes de usabilidade</a:t>
            </a:r>
            <a:endParaRPr lang="pt-PT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Testes de Usabilidade		1/6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Criar conta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3516"/>
              </p:ext>
            </p:extLst>
          </p:nvPr>
        </p:nvGraphicFramePr>
        <p:xfrm>
          <a:off x="825980" y="3176639"/>
          <a:ext cx="712779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765"/>
                <a:gridCol w="968189"/>
                <a:gridCol w="968189"/>
                <a:gridCol w="880782"/>
                <a:gridCol w="995971"/>
                <a:gridCol w="952587"/>
                <a:gridCol w="1087313"/>
              </a:tblGrid>
              <a:tr h="242004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Actual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3 minutos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 minuto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3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5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 minutos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 minuto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 minuto 25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 minuto 12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4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50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43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17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949823"/>
            <a:ext cx="8349692" cy="2716305"/>
          </a:xfrm>
        </p:spPr>
        <p:txBody>
          <a:bodyPr>
            <a:noAutofit/>
          </a:bodyPr>
          <a:lstStyle/>
          <a:p>
            <a:r>
              <a:rPr lang="pt-PT" sz="1400" b="1" dirty="0" smtClean="0">
                <a:solidFill>
                  <a:schemeClr val="accent1"/>
                </a:solidFill>
              </a:rPr>
              <a:t>Atributo: 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/>
              <a:t>Facilidade em criar conta com pouca experiência</a:t>
            </a:r>
            <a:endParaRPr lang="en-US" sz="1400" dirty="0"/>
          </a:p>
          <a:p>
            <a:r>
              <a:rPr lang="pt-PT" sz="1400" b="1" dirty="0" smtClean="0">
                <a:solidFill>
                  <a:schemeClr val="accent1"/>
                </a:solidFill>
              </a:rPr>
              <a:t>Método de medição: </a:t>
            </a:r>
            <a:r>
              <a:rPr lang="pt-PT" sz="1400" dirty="0" smtClean="0"/>
              <a:t> Criar uma conta de aluno para o Aníbal Silva, com o nome de utilizador </a:t>
            </a:r>
            <a:r>
              <a:rPr lang="pt-PT" sz="1400" i="1" dirty="0" smtClean="0"/>
              <a:t>“presidente”</a:t>
            </a:r>
            <a:r>
              <a:rPr lang="pt-PT" sz="1400" dirty="0" smtClean="0"/>
              <a:t>, password </a:t>
            </a:r>
            <a:r>
              <a:rPr lang="pt-PT" sz="1400" i="1" dirty="0" smtClean="0"/>
              <a:t>“maria”</a:t>
            </a:r>
            <a:r>
              <a:rPr lang="pt-PT" sz="1400" dirty="0" smtClean="0"/>
              <a:t>, e como método de contacto o e-mail “belem@presidencia.pt”.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145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371582" y="2137347"/>
            <a:ext cx="31130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/>
              <a:t>2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5" y="394129"/>
            <a:ext cx="6016513" cy="385576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20892" y="779964"/>
            <a:ext cx="692524" cy="3990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/>
          <p:cNvSpPr txBox="1"/>
          <p:nvPr/>
        </p:nvSpPr>
        <p:spPr>
          <a:xfrm>
            <a:off x="240327" y="501584"/>
            <a:ext cx="313123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b="1" smtClean="0"/>
              <a:t>1</a:t>
            </a:r>
            <a:endParaRPr lang="pt-PT" b="1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34" y="2506679"/>
            <a:ext cx="6244495" cy="405533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697708" y="2607102"/>
            <a:ext cx="31130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3196269" y="5943598"/>
            <a:ext cx="830358" cy="3827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70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2/6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Inscrever no curso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819836"/>
            <a:ext cx="8348992" cy="26042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pt-PT" sz="1400" b="1" dirty="0" smtClean="0">
                <a:solidFill>
                  <a:schemeClr val="accent1"/>
                </a:solidFill>
              </a:rPr>
              <a:t>Atributo: </a:t>
            </a:r>
            <a:r>
              <a:rPr lang="pt-PT" sz="1400" dirty="0"/>
              <a:t>Facilidade em inscrever num curso para o frequentar</a:t>
            </a:r>
            <a:endParaRPr lang="en-US" sz="1400" dirty="0"/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pt-PT" sz="1400" b="1" dirty="0" smtClean="0">
                <a:solidFill>
                  <a:schemeClr val="accent1"/>
                </a:solidFill>
              </a:rPr>
              <a:t>Método </a:t>
            </a:r>
            <a:r>
              <a:rPr lang="pt-PT" sz="1400" b="1" dirty="0">
                <a:solidFill>
                  <a:schemeClr val="accent1"/>
                </a:solidFill>
              </a:rPr>
              <a:t>de </a:t>
            </a:r>
            <a:r>
              <a:rPr lang="pt-PT" sz="1400" b="1" dirty="0" smtClean="0">
                <a:solidFill>
                  <a:schemeClr val="accent1"/>
                </a:solidFill>
              </a:rPr>
              <a:t>medição: </a:t>
            </a:r>
            <a:r>
              <a:rPr lang="pt-PT" sz="1400" dirty="0"/>
              <a:t>Estando na página de um curso (por exemplo, </a:t>
            </a:r>
            <a:r>
              <a:rPr lang="pt-PT" sz="1400" dirty="0" smtClean="0"/>
              <a:t>Agricultura), </a:t>
            </a:r>
            <a:r>
              <a:rPr lang="pt-PT" sz="1400" dirty="0"/>
              <a:t>clicar no botão </a:t>
            </a:r>
            <a:r>
              <a:rPr lang="pt-PT" sz="1400" dirty="0" smtClean="0"/>
              <a:t>“Inscrever no Curso”, </a:t>
            </a:r>
            <a:r>
              <a:rPr lang="pt-PT" sz="1400" dirty="0"/>
              <a:t>excluindo tempo de ler descrições ou ver vídeos de </a:t>
            </a:r>
            <a:r>
              <a:rPr lang="pt-PT" sz="1400" dirty="0" smtClean="0"/>
              <a:t>apresentação, tendo em conta que já entrou na sua conta , ou seja, tem o “login” feito.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66116"/>
              </p:ext>
            </p:extLst>
          </p:nvPr>
        </p:nvGraphicFramePr>
        <p:xfrm>
          <a:off x="700176" y="3239062"/>
          <a:ext cx="735461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728"/>
                <a:gridCol w="1237129"/>
                <a:gridCol w="1264024"/>
                <a:gridCol w="739588"/>
                <a:gridCol w="995083"/>
                <a:gridCol w="874060"/>
                <a:gridCol w="1142998"/>
              </a:tblGrid>
              <a:tr h="148051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61607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15004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Actual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30</a:t>
                      </a:r>
                      <a:r>
                        <a:rPr lang="pt-PT" sz="1200" b="0" baseline="0" dirty="0" smtClean="0"/>
                        <a:t>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20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2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</a:tr>
              <a:tr h="15004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40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5004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35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25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5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9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" y="1006641"/>
            <a:ext cx="8270294" cy="468429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465458" y="2826988"/>
            <a:ext cx="1440668" cy="6060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65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3/6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Entrar na conta (login)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905001"/>
            <a:ext cx="8349692" cy="2263588"/>
          </a:xfrm>
        </p:spPr>
        <p:txBody>
          <a:bodyPr>
            <a:noAutofit/>
          </a:bodyPr>
          <a:lstStyle/>
          <a:p>
            <a:pPr lvl="0"/>
            <a:r>
              <a:rPr lang="pt-PT" sz="1400" b="1" dirty="0">
                <a:solidFill>
                  <a:schemeClr val="accent1"/>
                </a:solidFill>
              </a:rPr>
              <a:t>Atributo: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Facilidade em entrar na conta do utilizador (LOGIN)</a:t>
            </a:r>
            <a:endParaRPr lang="en-US" sz="1400" dirty="0"/>
          </a:p>
          <a:p>
            <a:pPr lvl="0"/>
            <a:r>
              <a:rPr lang="pt-PT" sz="1400" b="1" dirty="0" smtClean="0">
                <a:solidFill>
                  <a:schemeClr val="accent1"/>
                </a:solidFill>
              </a:rPr>
              <a:t>Método </a:t>
            </a:r>
            <a:r>
              <a:rPr lang="pt-PT" sz="1400" b="1" dirty="0">
                <a:solidFill>
                  <a:schemeClr val="accent1"/>
                </a:solidFill>
              </a:rPr>
              <a:t>da Medição: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Carregar no botão “Entrar na Conta”, para entrar na sua conta e preencher os campos: “Nome de utilizador” e “Palavra Chave”.</a:t>
            </a:r>
            <a:endParaRPr lang="en-US" sz="1400" dirty="0"/>
          </a:p>
          <a:p>
            <a:endParaRPr lang="pt-BR" sz="1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81541"/>
              </p:ext>
            </p:extLst>
          </p:nvPr>
        </p:nvGraphicFramePr>
        <p:xfrm>
          <a:off x="700177" y="3020152"/>
          <a:ext cx="735461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728"/>
                <a:gridCol w="1237129"/>
                <a:gridCol w="1264024"/>
                <a:gridCol w="739588"/>
                <a:gridCol w="995083"/>
                <a:gridCol w="874060"/>
                <a:gridCol w="1142998"/>
              </a:tblGrid>
              <a:tr h="160959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73359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1609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Actual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10</a:t>
                      </a:r>
                      <a:r>
                        <a:rPr lang="pt-PT" sz="1200" b="0" baseline="0" dirty="0" smtClean="0"/>
                        <a:t>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6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2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17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14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5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6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2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5" y="296612"/>
            <a:ext cx="6661639" cy="42692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85011" y="367316"/>
            <a:ext cx="3097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smtClean="0"/>
              <a:t>1</a:t>
            </a:r>
            <a:endParaRPr lang="pt-PT" b="1"/>
          </a:p>
        </p:txBody>
      </p:sp>
      <p:sp>
        <p:nvSpPr>
          <p:cNvPr id="6" name="Oval 5"/>
          <p:cNvSpPr/>
          <p:nvPr/>
        </p:nvSpPr>
        <p:spPr>
          <a:xfrm>
            <a:off x="4612995" y="736648"/>
            <a:ext cx="868340" cy="4066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59" y="2717456"/>
            <a:ext cx="6798752" cy="369672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615749" y="4733288"/>
            <a:ext cx="950911" cy="4451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2306049" y="2916125"/>
            <a:ext cx="3097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2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6865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4/6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7482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>
                <a:solidFill>
                  <a:schemeClr val="bg1">
                    <a:lumMod val="65000"/>
                  </a:schemeClr>
                </a:solidFill>
              </a:rPr>
              <a:t>Pesquisar curso 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</a:rPr>
              <a:t>por </a:t>
            </a:r>
            <a:r>
              <a:rPr lang="pt-PT" sz="2400" dirty="0">
                <a:solidFill>
                  <a:schemeClr val="bg1">
                    <a:lumMod val="65000"/>
                  </a:schemeClr>
                </a:solidFill>
              </a:rPr>
              <a:t>nome</a:t>
            </a:r>
          </a:p>
        </p:txBody>
      </p:sp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842247"/>
            <a:ext cx="8228668" cy="2757692"/>
          </a:xfrm>
        </p:spPr>
        <p:txBody>
          <a:bodyPr>
            <a:noAutofit/>
          </a:bodyPr>
          <a:lstStyle/>
          <a:p>
            <a:pPr lvl="0">
              <a:spcBef>
                <a:spcPts val="1400"/>
              </a:spcBef>
            </a:pPr>
            <a:r>
              <a:rPr lang="pt-PT" sz="1400" b="1" dirty="0">
                <a:solidFill>
                  <a:schemeClr val="accent1"/>
                </a:solidFill>
              </a:rPr>
              <a:t>Atributo: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Facilidade em pesquisar um curso pelo nome</a:t>
            </a:r>
            <a:endParaRPr lang="en-US" sz="1400" dirty="0"/>
          </a:p>
          <a:p>
            <a:pPr lvl="0">
              <a:spcBef>
                <a:spcPts val="1400"/>
              </a:spcBef>
            </a:pPr>
            <a:r>
              <a:rPr lang="pt-PT" sz="1400" b="1" dirty="0" smtClean="0">
                <a:solidFill>
                  <a:schemeClr val="accent1"/>
                </a:solidFill>
              </a:rPr>
              <a:t>Método </a:t>
            </a:r>
            <a:r>
              <a:rPr lang="pt-PT" sz="1400" b="1" dirty="0">
                <a:solidFill>
                  <a:schemeClr val="accent1"/>
                </a:solidFill>
              </a:rPr>
              <a:t>da Medição: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Identificar o local da “Pesquisa por nome” e colocar o nome do curso “Agricultura - Iniciantes” e selecionar no curso que aparece.</a:t>
            </a:r>
            <a:endParaRPr lang="en-US" sz="1400" dirty="0"/>
          </a:p>
          <a:p>
            <a:pPr>
              <a:spcBef>
                <a:spcPts val="1400"/>
              </a:spcBef>
            </a:pPr>
            <a:endParaRPr lang="pt-BR" sz="14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86059"/>
              </p:ext>
            </p:extLst>
          </p:nvPr>
        </p:nvGraphicFramePr>
        <p:xfrm>
          <a:off x="700176" y="2866390"/>
          <a:ext cx="735461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728"/>
                <a:gridCol w="1237129"/>
                <a:gridCol w="1264024"/>
                <a:gridCol w="739588"/>
                <a:gridCol w="995083"/>
                <a:gridCol w="874060"/>
                <a:gridCol w="1142998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27465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11834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Actual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10</a:t>
                      </a:r>
                      <a:r>
                        <a:rPr lang="pt-PT" sz="1200" b="0" baseline="0" dirty="0" smtClean="0"/>
                        <a:t>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6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0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4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</a:tr>
              <a:tr h="11834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1834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25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7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0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2360</TotalTime>
  <Words>909</Words>
  <Application>Microsoft Macintosh PowerPoint</Application>
  <PresentationFormat>Apresentação no Ecrã (4:3)</PresentationFormat>
  <Paragraphs>363</Paragraphs>
  <Slides>15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Calibri</vt:lpstr>
      <vt:lpstr>Rockwell</vt:lpstr>
      <vt:lpstr>Wingdings</vt:lpstr>
      <vt:lpstr>Advantage</vt:lpstr>
      <vt:lpstr>Laboratório 9</vt:lpstr>
      <vt:lpstr>Resultados dos testes de usabilidade para cada tarefa</vt:lpstr>
      <vt:lpstr>Testes de Usabilidade  1/6</vt:lpstr>
      <vt:lpstr>Apresentação do PowerPoint</vt:lpstr>
      <vt:lpstr>Testes de Usabilidade   2/6</vt:lpstr>
      <vt:lpstr>Apresentação do PowerPoint</vt:lpstr>
      <vt:lpstr>Testes de Usabilidade   3/6</vt:lpstr>
      <vt:lpstr>Apresentação do PowerPoint</vt:lpstr>
      <vt:lpstr>Testes de Usabilidade   4/6</vt:lpstr>
      <vt:lpstr>Apresentação do PowerPoint</vt:lpstr>
      <vt:lpstr>Testes de Usabilidade   5/6</vt:lpstr>
      <vt:lpstr>Apresentação do PowerPoint</vt:lpstr>
      <vt:lpstr>Testes de Usabilidade   6/6</vt:lpstr>
      <vt:lpstr>Apresentação do PowerPoint</vt:lpstr>
      <vt:lpstr>Testes de Usabilidade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Inês Filipa Coelho dos Santos</cp:lastModifiedBy>
  <cp:revision>237</cp:revision>
  <dcterms:created xsi:type="dcterms:W3CDTF">2015-09-22T22:39:51Z</dcterms:created>
  <dcterms:modified xsi:type="dcterms:W3CDTF">2015-11-27T02:51:23Z</dcterms:modified>
</cp:coreProperties>
</file>