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89" r:id="rId3"/>
    <p:sldId id="290" r:id="rId4"/>
    <p:sldId id="291" r:id="rId5"/>
    <p:sldId id="292" r:id="rId6"/>
    <p:sldId id="293" r:id="rId7"/>
    <p:sldId id="294" r:id="rId8"/>
    <p:sldId id="285" r:id="rId9"/>
    <p:sldId id="287" r:id="rId10"/>
    <p:sldId id="288" r:id="rId11"/>
    <p:sldId id="272" r:id="rId12"/>
    <p:sldId id="273" r:id="rId13"/>
    <p:sldId id="286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5959"/>
    <a:srgbClr val="A3A100"/>
    <a:srgbClr val="663366"/>
    <a:srgbClr val="330F42"/>
    <a:srgbClr val="320F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74"/>
    <p:restoredTop sz="94632"/>
  </p:normalViewPr>
  <p:slideViewPr>
    <p:cSldViewPr snapToGrid="0" snapToObjects="1">
      <p:cViewPr>
        <p:scale>
          <a:sx n="95" d="100"/>
          <a:sy n="95" d="100"/>
        </p:scale>
        <p:origin x="1400" y="4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410F9C-3A27-C84F-B27D-9342140F08DB}" type="datetimeFigureOut">
              <a:rPr lang="pt-PT" smtClean="0"/>
              <a:t>19/11/15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smtClean="0"/>
              <a:t>Clique para editar os estilos do texto de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86E254-ACB4-B240-BB93-3D6DFACA42B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340477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D728701E-CAF4-4159-9B3E-41C86DFFA30D}" type="datetimeFigureOut">
              <a:rPr lang="en-US" smtClean="0"/>
              <a:t>11/19/15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24388" y="228600"/>
            <a:ext cx="2057400" cy="20391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11/19/15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‹nº›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502920" y="1985963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502920" y="4164965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11/19/15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11/19/15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3451225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pt-PT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273050"/>
            <a:ext cx="4597399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D728701E-CAF4-4159-9B3E-41C86DFFA30D}" type="datetimeFigureOut">
              <a:rPr lang="en-US" smtClean="0"/>
              <a:t>11/19/15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59305" y="6423585"/>
            <a:ext cx="331694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3898272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228600"/>
            <a:ext cx="3460658" cy="63452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3898272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D728701E-CAF4-4159-9B3E-41C86DFFA30D}" type="datetimeFigureOut">
              <a:rPr lang="en-US" smtClean="0"/>
              <a:t>11/19/15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‹nº›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990110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05" y="4424082"/>
            <a:ext cx="6191157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28600"/>
            <a:ext cx="637838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6505" y="5257799"/>
            <a:ext cx="6191157" cy="885825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11/19/15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27212" y="4632792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4" y="228600"/>
            <a:ext cx="6387167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6181611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6179566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212262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11/19/15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46481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49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pt-PT" smtClean="0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802438" y="4535424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pt-PT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423545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4016633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401530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0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11/19/15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25907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4624388" y="4534726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pt-PT" smtClean="0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624388" y="2381663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pt-PT" smtClean="0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6803136" y="2381662"/>
            <a:ext cx="2057400" cy="418795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pt-PT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3124200"/>
            <a:ext cx="3108960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365248"/>
            <a:ext cx="424011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3995737"/>
            <a:ext cx="3108960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D728701E-CAF4-4159-9B3E-41C86DFFA30D}" type="datetimeFigureOut">
              <a:rPr lang="en-US" smtClean="0"/>
              <a:t>11/19/15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‹nº›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750361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27790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pt-PT" smtClean="0"/>
              <a:t>Drag picture to placeholder or click icon to add</a:t>
            </a:r>
            <a:endParaRPr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46062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pt-PT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11/19/15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11/19/15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5772" y="954742"/>
            <a:ext cx="681318" cy="5171422"/>
          </a:xfrm>
        </p:spPr>
        <p:txBody>
          <a:bodyPr vert="eaVert" anchor="t" anchorCtr="0"/>
          <a:lstStyle/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58756"/>
            <a:ext cx="6858000" cy="518486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11/19/15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16200000">
            <a:off x="8593111" y="561668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7556313" cy="995082"/>
          </a:xfrm>
        </p:spPr>
        <p:txBody>
          <a:bodyPr anchor="b" anchorCtr="0"/>
          <a:lstStyle/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11/19/15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8" y="1129553"/>
            <a:ext cx="7558960" cy="7747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D728701E-CAF4-4159-9B3E-41C86DFFA30D}" type="datetimeFigureOut">
              <a:rPr lang="en-US" smtClean="0"/>
              <a:t>11/19/15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pt-PT" smtClean="0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74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pt-PT" smtClean="0"/>
              <a:t>Drag picture to placeholder or click icon to add</a:t>
            </a:r>
            <a:endParaRPr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1779494"/>
            <a:ext cx="3086100" cy="2040905"/>
          </a:xfrm>
        </p:spPr>
        <p:txBody>
          <a:bodyPr lIns="45720" tIns="45720" rIns="45720" anchor="t">
            <a:noAutofit/>
          </a:bodyPr>
          <a:lstStyle>
            <a:lvl1pPr marL="0" indent="0" algn="ctr">
              <a:spcBef>
                <a:spcPts val="600"/>
              </a:spcBef>
              <a:buNone/>
              <a:defRPr sz="46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PT" smtClean="0"/>
              <a:t>Click to edit Master text styles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58907" y="228600"/>
            <a:ext cx="820093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124200"/>
            <a:ext cx="5638800" cy="1362075"/>
          </a:xfrm>
        </p:spPr>
        <p:txBody>
          <a:bodyPr anchor="b" anchorCtr="0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4495800"/>
            <a:ext cx="5638800" cy="1500187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300"/>
              </a:spcBef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906" y="6248774"/>
            <a:ext cx="1474694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11/19/15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248774"/>
            <a:ext cx="5638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248774"/>
            <a:ext cx="554038" cy="365125"/>
          </a:xfrm>
        </p:spPr>
        <p:txBody>
          <a:bodyPr/>
          <a:lstStyle/>
          <a:p>
            <a:fld id="{162F1D00-BD13-4404-86B0-79703945A0A7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003612" y="3110754"/>
            <a:ext cx="26090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4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9" name="Rectangle 8"/>
          <p:cNvSpPr/>
          <p:nvPr/>
        </p:nvSpPr>
        <p:spPr>
          <a:xfrm>
            <a:off x="285750" y="228600"/>
            <a:ext cx="212725" cy="6345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11/19/15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11/19/15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‹nº›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2070847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2070847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985963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11/19/15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4164965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  <p:sp>
        <p:nvSpPr>
          <p:cNvPr id="14" name="Rectangle 13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</p:spPr>
        <p:txBody>
          <a:bodyPr/>
          <a:lstStyle/>
          <a:p>
            <a:fld id="{162F1D00-BD13-4404-86B0-79703945A0A7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11/19/15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‹nº›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pt-PT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981200"/>
            <a:ext cx="7556313" cy="4144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11/19/15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162F1D00-BD13-4404-86B0-79703945A0A7}" type="slidenum">
              <a:rPr lang="en-US" smtClean="0"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tiff"/><Relationship Id="rId3" Type="http://schemas.openxmlformats.org/officeDocument/2006/relationships/image" Target="../media/image4.tif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98893" y="4629149"/>
            <a:ext cx="4038600" cy="933450"/>
          </a:xfrm>
        </p:spPr>
        <p:txBody>
          <a:bodyPr>
            <a:normAutofit/>
          </a:bodyPr>
          <a:lstStyle/>
          <a:p>
            <a:r>
              <a:rPr lang="pt-PT" sz="4000" dirty="0" smtClean="0"/>
              <a:t>Laboratório </a:t>
            </a:r>
            <a:r>
              <a:rPr lang="pt-PT" sz="4000" dirty="0"/>
              <a:t>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98893" y="5562599"/>
            <a:ext cx="3997331" cy="838201"/>
          </a:xfrm>
        </p:spPr>
        <p:txBody>
          <a:bodyPr>
            <a:normAutofit/>
          </a:bodyPr>
          <a:lstStyle/>
          <a:p>
            <a:r>
              <a:rPr lang="pt-PT" sz="2400" smtClean="0">
                <a:latin typeface="+mj-lt"/>
              </a:rPr>
              <a:t>Testes de </a:t>
            </a:r>
            <a:r>
              <a:rPr lang="pt-PT" sz="2400" dirty="0" smtClean="0">
                <a:latin typeface="+mj-lt"/>
              </a:rPr>
              <a:t>usabilidade</a:t>
            </a:r>
            <a:endParaRPr lang="pt-PT" sz="2400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2111" y="886558"/>
            <a:ext cx="3725332" cy="269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pt-PT" sz="4400" dirty="0" smtClean="0">
                <a:solidFill>
                  <a:schemeClr val="bg1"/>
                </a:solidFill>
                <a:latin typeface="+mj-lt"/>
              </a:rPr>
              <a:t>Concepção Centrada no Utilizador</a:t>
            </a:r>
            <a:endParaRPr lang="pt-PT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03181" y="2486980"/>
            <a:ext cx="2086725" cy="18004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PT" b="1" dirty="0" smtClean="0">
                <a:solidFill>
                  <a:schemeClr val="bg1"/>
                </a:solidFill>
              </a:rPr>
              <a:t>Grupo 10</a:t>
            </a:r>
          </a:p>
          <a:p>
            <a:pPr>
              <a:lnSpc>
                <a:spcPct val="150000"/>
              </a:lnSpc>
            </a:pPr>
            <a:r>
              <a:rPr lang="pt-PT" sz="1400" dirty="0" smtClean="0">
                <a:solidFill>
                  <a:schemeClr val="bg1"/>
                </a:solidFill>
              </a:rPr>
              <a:t>Pedro Silva, 76066</a:t>
            </a:r>
          </a:p>
          <a:p>
            <a:pPr>
              <a:lnSpc>
                <a:spcPct val="150000"/>
              </a:lnSpc>
            </a:pPr>
            <a:r>
              <a:rPr lang="pt-PT" sz="1400" dirty="0" smtClean="0">
                <a:solidFill>
                  <a:schemeClr val="bg1"/>
                </a:solidFill>
              </a:rPr>
              <a:t>Miguel Cruz, 76102</a:t>
            </a:r>
          </a:p>
          <a:p>
            <a:pPr>
              <a:lnSpc>
                <a:spcPct val="150000"/>
              </a:lnSpc>
            </a:pPr>
            <a:r>
              <a:rPr lang="pt-PT" sz="1400" dirty="0" smtClean="0">
                <a:solidFill>
                  <a:schemeClr val="bg1"/>
                </a:solidFill>
              </a:rPr>
              <a:t>Inês Santos, 76334</a:t>
            </a:r>
          </a:p>
          <a:p>
            <a:pPr>
              <a:lnSpc>
                <a:spcPct val="150000"/>
              </a:lnSpc>
            </a:pPr>
            <a:r>
              <a:rPr lang="pt-PT" sz="1400" dirty="0" smtClean="0">
                <a:solidFill>
                  <a:schemeClr val="bg1"/>
                </a:solidFill>
              </a:rPr>
              <a:t>Daniel Trindade, 76349</a:t>
            </a:r>
            <a:endParaRPr lang="pt-PT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1564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Perspectiva dos alunos 		6/6</a:t>
            </a:r>
            <a:endParaRPr lang="pt-PT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498473" y="1214717"/>
            <a:ext cx="7556313" cy="838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PT" sz="2400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Ver perfil da conta</a:t>
            </a:r>
            <a:endParaRPr lang="pt-PT" sz="240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9" name="Marcador de Posição de Conteúdo 2"/>
          <p:cNvSpPr>
            <a:spLocks noGrp="1"/>
          </p:cNvSpPr>
          <p:nvPr>
            <p:ph idx="1"/>
          </p:nvPr>
        </p:nvSpPr>
        <p:spPr>
          <a:xfrm>
            <a:off x="498473" y="2129118"/>
            <a:ext cx="8348992" cy="4324597"/>
          </a:xfrm>
        </p:spPr>
        <p:txBody>
          <a:bodyPr>
            <a:normAutofit/>
          </a:bodyPr>
          <a:lstStyle/>
          <a:p>
            <a:r>
              <a:rPr lang="pt-PT" dirty="0"/>
              <a:t>Atributo –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14381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524198" y="4862160"/>
            <a:ext cx="4169386" cy="1448992"/>
          </a:xfrm>
        </p:spPr>
        <p:txBody>
          <a:bodyPr>
            <a:noAutofit/>
          </a:bodyPr>
          <a:lstStyle/>
          <a:p>
            <a:r>
              <a:rPr lang="pt-PT" sz="3200" dirty="0" smtClean="0"/>
              <a:t>Perspectiva dos professores</a:t>
            </a:r>
            <a:endParaRPr lang="pt-PT" sz="3200" dirty="0"/>
          </a:p>
        </p:txBody>
      </p:sp>
      <p:sp>
        <p:nvSpPr>
          <p:cNvPr id="6" name="Marcador de Posição do Texto 5"/>
          <p:cNvSpPr>
            <a:spLocks noGrp="1"/>
          </p:cNvSpPr>
          <p:nvPr>
            <p:ph type="body" sz="half" idx="2"/>
          </p:nvPr>
        </p:nvSpPr>
        <p:spPr>
          <a:xfrm>
            <a:off x="325177" y="1371600"/>
            <a:ext cx="4199021" cy="1964750"/>
          </a:xfrm>
        </p:spPr>
        <p:txBody>
          <a:bodyPr/>
          <a:lstStyle/>
          <a:p>
            <a:r>
              <a:rPr lang="pt-PT" sz="5400" dirty="0" smtClean="0"/>
              <a:t>Testes de usabilidade</a:t>
            </a:r>
            <a:endParaRPr lang="pt-PT" sz="5400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9243" y="2378242"/>
            <a:ext cx="2081624" cy="2081624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 rotWithShape="1">
          <a:blip r:embed="rId3"/>
          <a:srcRect l="6966"/>
          <a:stretch/>
        </p:blipFill>
        <p:spPr>
          <a:xfrm>
            <a:off x="4643252" y="360218"/>
            <a:ext cx="2045853" cy="1896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685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Perspectiva dos professores	1/2</a:t>
            </a:r>
            <a:endParaRPr lang="pt-PT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498473" y="1214717"/>
            <a:ext cx="7556313" cy="838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PT" sz="2400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Criar curso</a:t>
            </a:r>
            <a:endParaRPr lang="pt-PT" sz="240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6" name="Marcador de Posição de Conteúdo 2"/>
          <p:cNvSpPr txBox="1">
            <a:spLocks/>
          </p:cNvSpPr>
          <p:nvPr/>
        </p:nvSpPr>
        <p:spPr>
          <a:xfrm>
            <a:off x="377893" y="1970019"/>
            <a:ext cx="8348992" cy="4501119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b="1" dirty="0" smtClean="0"/>
              <a:t>Atributo:</a:t>
            </a:r>
            <a:r>
              <a:rPr lang="pt-PT" dirty="0" smtClean="0"/>
              <a:t> Facilidade em criar um curso.</a:t>
            </a:r>
            <a:endParaRPr lang="en-US" dirty="0" smtClean="0"/>
          </a:p>
          <a:p>
            <a:r>
              <a:rPr lang="pt-PT" b="1" dirty="0" smtClean="0"/>
              <a:t>Medida 1:</a:t>
            </a:r>
            <a:r>
              <a:rPr lang="pt-PT" dirty="0" smtClean="0"/>
              <a:t> </a:t>
            </a:r>
            <a:r>
              <a:rPr lang="pt-PT" dirty="0" smtClean="0"/>
              <a:t>N</a:t>
            </a:r>
            <a:r>
              <a:rPr lang="pt-PT" dirty="0" smtClean="0"/>
              <a:t>úmero</a:t>
            </a:r>
            <a:r>
              <a:rPr lang="pt-PT" dirty="0" smtClean="0"/>
              <a:t> </a:t>
            </a:r>
            <a:r>
              <a:rPr lang="pt-PT" dirty="0" smtClean="0"/>
              <a:t>de erros cometidos.</a:t>
            </a:r>
            <a:endParaRPr lang="en-US" dirty="0" smtClean="0"/>
          </a:p>
          <a:p>
            <a:r>
              <a:rPr lang="pt-PT" b="1" dirty="0" smtClean="0"/>
              <a:t>Medida 2: </a:t>
            </a:r>
            <a:r>
              <a:rPr lang="pt-PT" dirty="0"/>
              <a:t>T</a:t>
            </a:r>
            <a:r>
              <a:rPr lang="pt-PT" dirty="0" smtClean="0"/>
              <a:t>empo </a:t>
            </a:r>
            <a:r>
              <a:rPr lang="pt-PT" dirty="0" smtClean="0"/>
              <a:t>que demora a identificar e </a:t>
            </a:r>
            <a:r>
              <a:rPr lang="pt-PT" dirty="0" err="1" smtClean="0"/>
              <a:t>seleccionar</a:t>
            </a:r>
            <a:r>
              <a:rPr lang="pt-PT" dirty="0" smtClean="0"/>
              <a:t> </a:t>
            </a:r>
            <a:r>
              <a:rPr lang="pt-PT" dirty="0" smtClean="0"/>
              <a:t>o botão “Criar Curso” e preencher os dados sobre o novo curso.</a:t>
            </a:r>
          </a:p>
          <a:p>
            <a:r>
              <a:rPr lang="pt-PT" b="1" dirty="0"/>
              <a:t>Medida 3</a:t>
            </a:r>
            <a:r>
              <a:rPr lang="pt-PT" b="1" dirty="0" smtClean="0"/>
              <a:t>: </a:t>
            </a:r>
            <a:r>
              <a:rPr lang="pt-PT" dirty="0" smtClean="0"/>
              <a:t>nº de cliques feitos até concluir tarefa.</a:t>
            </a:r>
            <a:endParaRPr lang="en-US" dirty="0" smtClean="0"/>
          </a:p>
          <a:p>
            <a:r>
              <a:rPr lang="pt-PT" b="1" dirty="0" smtClean="0"/>
              <a:t>Método da Medição: </a:t>
            </a:r>
            <a:r>
              <a:rPr lang="pt-PT" dirty="0"/>
              <a:t>Criar um curso dedicado ao campo de Agricultura. Devem de ser dadas informações quanto ao número de aulas, custo do </a:t>
            </a:r>
            <a:r>
              <a:rPr lang="pt-PT" dirty="0" smtClean="0"/>
              <a:t>curso, informação sobre o curso </a:t>
            </a:r>
            <a:r>
              <a:rPr lang="pt-PT" dirty="0"/>
              <a:t>e informações acerca do professor (Email e Telefone).</a:t>
            </a:r>
            <a:endParaRPr lang="en-US" dirty="0" smtClean="0"/>
          </a:p>
          <a:p>
            <a:r>
              <a:rPr lang="pt-PT" b="1" dirty="0" err="1" smtClean="0"/>
              <a:t>Current</a:t>
            </a:r>
            <a:r>
              <a:rPr lang="pt-PT" b="1" dirty="0" smtClean="0"/>
              <a:t>:</a:t>
            </a:r>
            <a:r>
              <a:rPr lang="pt-PT" dirty="0" smtClean="0"/>
              <a:t> 0 erros (Medida 1); 2 minutos (Medida 2); 7 cliques (Medida 3).</a:t>
            </a:r>
            <a:endParaRPr lang="en-US" dirty="0" smtClean="0"/>
          </a:p>
          <a:p>
            <a:r>
              <a:rPr lang="pt-PT" b="1" dirty="0" err="1" smtClean="0"/>
              <a:t>Minumum</a:t>
            </a:r>
            <a:r>
              <a:rPr lang="pt-PT" b="1" dirty="0" smtClean="0"/>
              <a:t>:</a:t>
            </a:r>
            <a:r>
              <a:rPr lang="pt-PT" dirty="0" smtClean="0"/>
              <a:t> 1 erro (Medida 1); 3 minutos (Medida 2); 12 cliques (Medida 3).</a:t>
            </a:r>
            <a:endParaRPr lang="en-US" dirty="0" smtClean="0"/>
          </a:p>
          <a:p>
            <a:r>
              <a:rPr lang="pt-PT" b="1" dirty="0" smtClean="0"/>
              <a:t>Target:</a:t>
            </a:r>
            <a:r>
              <a:rPr lang="pt-PT" dirty="0" smtClean="0"/>
              <a:t> 0 erros (Medida 1); 2 minutos (Medida 2); 7 cliques (Medida 3).</a:t>
            </a:r>
            <a:endParaRPr lang="en-US" dirty="0" smtClean="0"/>
          </a:p>
          <a:p>
            <a:r>
              <a:rPr lang="pt-PT" b="1" dirty="0" err="1" smtClean="0"/>
              <a:t>Optimal</a:t>
            </a:r>
            <a:r>
              <a:rPr lang="pt-PT" b="1" dirty="0" smtClean="0"/>
              <a:t>:</a:t>
            </a:r>
            <a:r>
              <a:rPr lang="pt-PT" dirty="0" smtClean="0"/>
              <a:t> 0 erros (Medida 1); 1 minuto (Medida 2); 7 cliques (Medida 3).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91556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Perspectiva dos professores	2/2</a:t>
            </a:r>
            <a:endParaRPr lang="pt-PT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498473" y="1214717"/>
            <a:ext cx="7556313" cy="838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PT" sz="2400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Adicionar aulas</a:t>
            </a:r>
            <a:endParaRPr lang="pt-PT" sz="240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6" name="Marcador de Posição de Conteúdo 2"/>
          <p:cNvSpPr txBox="1">
            <a:spLocks/>
          </p:cNvSpPr>
          <p:nvPr/>
        </p:nvSpPr>
        <p:spPr>
          <a:xfrm>
            <a:off x="377893" y="1970019"/>
            <a:ext cx="8348992" cy="4752328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b="1" dirty="0" smtClean="0"/>
              <a:t>Atributo:</a:t>
            </a:r>
            <a:r>
              <a:rPr lang="pt-PT" dirty="0" smtClean="0"/>
              <a:t> Facilidade em adicionar uma aula a um curso.</a:t>
            </a:r>
            <a:endParaRPr lang="en-US" dirty="0" smtClean="0"/>
          </a:p>
          <a:p>
            <a:r>
              <a:rPr lang="pt-PT" b="1" dirty="0" smtClean="0"/>
              <a:t>Medida 1:</a:t>
            </a:r>
            <a:r>
              <a:rPr lang="pt-PT" dirty="0" smtClean="0"/>
              <a:t> nº de erros cometidos.</a:t>
            </a:r>
            <a:endParaRPr lang="en-US" dirty="0" smtClean="0"/>
          </a:p>
          <a:p>
            <a:r>
              <a:rPr lang="pt-PT" b="1" dirty="0" smtClean="0"/>
              <a:t>Medida 2: </a:t>
            </a:r>
            <a:r>
              <a:rPr lang="pt-PT" dirty="0" smtClean="0"/>
              <a:t>tempo que demora a identificar e </a:t>
            </a:r>
            <a:r>
              <a:rPr lang="pt-PT" dirty="0" err="1" smtClean="0"/>
              <a:t>selecionar</a:t>
            </a:r>
            <a:r>
              <a:rPr lang="pt-PT" dirty="0" smtClean="0"/>
              <a:t> a secção “Meus </a:t>
            </a:r>
            <a:r>
              <a:rPr lang="pt-PT" dirty="0" err="1" smtClean="0"/>
              <a:t>cursos”,”Curso</a:t>
            </a:r>
            <a:r>
              <a:rPr lang="pt-PT" dirty="0" smtClean="0"/>
              <a:t> de Agricultura”, “Adicionar Aula” e preencher os dados sobre a nova aula.</a:t>
            </a:r>
          </a:p>
          <a:p>
            <a:r>
              <a:rPr lang="pt-PT" b="1" dirty="0"/>
              <a:t>Medida 3</a:t>
            </a:r>
            <a:r>
              <a:rPr lang="pt-PT" b="1" dirty="0" smtClean="0"/>
              <a:t>: </a:t>
            </a:r>
            <a:r>
              <a:rPr lang="pt-PT" dirty="0" smtClean="0"/>
              <a:t>nº de cliques feitos até concluir tarefa.</a:t>
            </a:r>
            <a:endParaRPr lang="en-US" dirty="0" smtClean="0"/>
          </a:p>
          <a:p>
            <a:r>
              <a:rPr lang="pt-PT" b="1" dirty="0" smtClean="0"/>
              <a:t>Método da Medição: </a:t>
            </a:r>
            <a:r>
              <a:rPr lang="pt-PT" dirty="0"/>
              <a:t>Na página dedicada ao curso (usando o exemplo anterior da agricultura), clicar no botão “Adicionar Aula”. De seguida, basta escrever um excerto sobre o conteúdo da aula, informação quanto ao tempo da mesma e fazer um </a:t>
            </a:r>
            <a:r>
              <a:rPr lang="pt-PT" dirty="0" err="1"/>
              <a:t>upload</a:t>
            </a:r>
            <a:r>
              <a:rPr lang="pt-PT" dirty="0"/>
              <a:t> da vídeo-aula gravada.</a:t>
            </a:r>
            <a:endParaRPr lang="en-US" dirty="0" smtClean="0"/>
          </a:p>
          <a:p>
            <a:r>
              <a:rPr lang="pt-PT" b="1" dirty="0" err="1" smtClean="0"/>
              <a:t>Current</a:t>
            </a:r>
            <a:r>
              <a:rPr lang="pt-PT" b="1" dirty="0" smtClean="0"/>
              <a:t>:</a:t>
            </a:r>
            <a:r>
              <a:rPr lang="pt-PT" dirty="0" smtClean="0"/>
              <a:t> 1 erro (Medida 1); 3 minutos (Medida 2); 9 cliques (Medida 3).</a:t>
            </a:r>
            <a:endParaRPr lang="en-US" dirty="0" smtClean="0"/>
          </a:p>
          <a:p>
            <a:r>
              <a:rPr lang="pt-PT" b="1" dirty="0" err="1" smtClean="0"/>
              <a:t>Minumum</a:t>
            </a:r>
            <a:r>
              <a:rPr lang="pt-PT" b="1" dirty="0" smtClean="0"/>
              <a:t>:</a:t>
            </a:r>
            <a:r>
              <a:rPr lang="pt-PT" dirty="0" smtClean="0"/>
              <a:t> 3 erros (Medida 1); 5 minutos (Medida 2); 13 cliques (Medida 3).</a:t>
            </a:r>
            <a:endParaRPr lang="en-US" dirty="0" smtClean="0"/>
          </a:p>
          <a:p>
            <a:r>
              <a:rPr lang="pt-PT" b="1" dirty="0" smtClean="0"/>
              <a:t>Target:</a:t>
            </a:r>
            <a:r>
              <a:rPr lang="pt-PT" dirty="0" smtClean="0"/>
              <a:t> 1 erro (Medida 1); 2 minutos (Medida 2); 8 cliques (Medida 3).</a:t>
            </a:r>
            <a:endParaRPr lang="en-US" dirty="0" smtClean="0"/>
          </a:p>
          <a:p>
            <a:r>
              <a:rPr lang="pt-PT" b="1" dirty="0" err="1" smtClean="0"/>
              <a:t>Optimal</a:t>
            </a:r>
            <a:r>
              <a:rPr lang="pt-PT" b="1" dirty="0" smtClean="0"/>
              <a:t>:</a:t>
            </a:r>
            <a:r>
              <a:rPr lang="pt-PT" dirty="0" smtClean="0"/>
              <a:t> 0 erros (Medida 1); 1 minuto e 30 segundos (Medida 2); 6 cliques (Medida 3).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05171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612341" y="4839821"/>
            <a:ext cx="4226859" cy="933450"/>
          </a:xfrm>
        </p:spPr>
        <p:txBody>
          <a:bodyPr>
            <a:normAutofit fontScale="90000"/>
          </a:bodyPr>
          <a:lstStyle/>
          <a:p>
            <a:r>
              <a:rPr lang="pt-PT" dirty="0" smtClean="0"/>
              <a:t>Tarefas mais importantes e representativas da nossa plataforma</a:t>
            </a:r>
            <a:endParaRPr lang="pt-PT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2341" y="206188"/>
            <a:ext cx="4253752" cy="2174837"/>
          </a:xfrm>
          <a:prstGeom prst="rect">
            <a:avLst/>
          </a:prstGeom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1008528" y="1800000"/>
            <a:ext cx="2891119" cy="116205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6000" smtClean="0">
                <a:solidFill>
                  <a:schemeClr val="bg1"/>
                </a:solidFill>
              </a:rPr>
              <a:t>Tarefas</a:t>
            </a:r>
            <a:endParaRPr lang="pt-PT" sz="6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5793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91669" y="2571750"/>
            <a:ext cx="2891119" cy="1162050"/>
          </a:xfrm>
        </p:spPr>
        <p:txBody>
          <a:bodyPr>
            <a:normAutofit/>
          </a:bodyPr>
          <a:lstStyle/>
          <a:p>
            <a:r>
              <a:rPr lang="pt-PT" sz="6000" smtClean="0"/>
              <a:t>Tarefas</a:t>
            </a:r>
            <a:endParaRPr lang="pt-PT" sz="600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168775" y="1290918"/>
            <a:ext cx="4597399" cy="4835245"/>
          </a:xfrm>
        </p:spPr>
        <p:txBody>
          <a:bodyPr>
            <a:normAutofit/>
          </a:bodyPr>
          <a:lstStyle/>
          <a:p>
            <a:r>
              <a:rPr lang="pt-PT" sz="2000" dirty="0"/>
              <a:t>Criar Conta</a:t>
            </a:r>
          </a:p>
          <a:p>
            <a:r>
              <a:rPr lang="pt-PT" sz="2000" dirty="0"/>
              <a:t>Entrar na conta (login)</a:t>
            </a:r>
          </a:p>
          <a:p>
            <a:r>
              <a:rPr lang="pt-PT" sz="2000" dirty="0"/>
              <a:t>Pesquisar curso por nome</a:t>
            </a:r>
          </a:p>
          <a:p>
            <a:r>
              <a:rPr lang="pt-PT" sz="2000" dirty="0"/>
              <a:t>Inscrever no Curso</a:t>
            </a:r>
          </a:p>
          <a:p>
            <a:r>
              <a:rPr lang="pt-PT" sz="2000" dirty="0"/>
              <a:t>Iniciar a Visualização do vídeo</a:t>
            </a:r>
          </a:p>
          <a:p>
            <a:r>
              <a:rPr lang="pt-PT" sz="2000" dirty="0"/>
              <a:t>Ver perfil da conta</a:t>
            </a:r>
          </a:p>
          <a:p>
            <a:r>
              <a:rPr lang="pt-PT" sz="2000" dirty="0"/>
              <a:t>Criar Curso</a:t>
            </a:r>
          </a:p>
          <a:p>
            <a:r>
              <a:rPr lang="pt-PT" sz="2000" dirty="0"/>
              <a:t>Adicionar Aulas</a:t>
            </a:r>
          </a:p>
          <a:p>
            <a:endParaRPr lang="pt-PT" sz="1600" dirty="0"/>
          </a:p>
        </p:txBody>
      </p:sp>
    </p:spTree>
    <p:extLst>
      <p:ext uri="{BB962C8B-B14F-4D97-AF65-F5344CB8AC3E}">
        <p14:creationId xmlns:p14="http://schemas.microsoft.com/office/powerpoint/2010/main" val="619718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5788" y="2353235"/>
            <a:ext cx="2084294" cy="2084294"/>
          </a:xfrm>
          <a:prstGeom prst="rect">
            <a:avLst/>
          </a:prstGeom>
        </p:spPr>
      </p:pic>
      <p:sp>
        <p:nvSpPr>
          <p:cNvPr id="6" name="Marcador de Posição do Texto 5"/>
          <p:cNvSpPr txBox="1">
            <a:spLocks/>
          </p:cNvSpPr>
          <p:nvPr/>
        </p:nvSpPr>
        <p:spPr>
          <a:xfrm>
            <a:off x="271389" y="1417185"/>
            <a:ext cx="4199021" cy="197819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5400" smtClean="0">
                <a:solidFill>
                  <a:schemeClr val="bg1"/>
                </a:solidFill>
              </a:rPr>
              <a:t>Testes de usabilidade</a:t>
            </a:r>
            <a:endParaRPr lang="pt-PT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0242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Testes de Usabilidade</a:t>
            </a:r>
            <a:r>
              <a:rPr lang="pt-PT" dirty="0" smtClean="0"/>
              <a:t>		1/6</a:t>
            </a:r>
            <a:endParaRPr lang="pt-PT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498473" y="1214717"/>
            <a:ext cx="7556313" cy="838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PT" sz="2400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Criar conta</a:t>
            </a:r>
            <a:endParaRPr lang="pt-PT" sz="240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0667390"/>
              </p:ext>
            </p:extLst>
          </p:nvPr>
        </p:nvGraphicFramePr>
        <p:xfrm>
          <a:off x="801917" y="4787156"/>
          <a:ext cx="6949424" cy="168327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74765"/>
                <a:gridCol w="1936377"/>
                <a:gridCol w="1761564"/>
                <a:gridCol w="1976718"/>
              </a:tblGrid>
              <a:tr h="336655">
                <a:tc>
                  <a:txBody>
                    <a:bodyPr/>
                    <a:lstStyle/>
                    <a:p>
                      <a:pPr algn="ctr"/>
                      <a:endParaRPr lang="pt-PT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Tempo (Medida</a:t>
                      </a:r>
                      <a:r>
                        <a:rPr lang="pt-PT" sz="1400" baseline="0" dirty="0" smtClean="0"/>
                        <a:t> 1)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Erros </a:t>
                      </a:r>
                      <a:r>
                        <a:rPr lang="pt-PT" sz="1400" dirty="0" smtClean="0"/>
                        <a:t>(Medida</a:t>
                      </a:r>
                      <a:r>
                        <a:rPr lang="pt-PT" sz="1400" baseline="0" dirty="0" smtClean="0"/>
                        <a:t> 2)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Cliques </a:t>
                      </a:r>
                      <a:r>
                        <a:rPr lang="pt-PT" sz="1400" dirty="0" smtClean="0"/>
                        <a:t>(Medida</a:t>
                      </a:r>
                      <a:r>
                        <a:rPr lang="pt-PT" sz="1400" baseline="0" dirty="0" smtClean="0"/>
                        <a:t> 3)</a:t>
                      </a:r>
                      <a:endParaRPr lang="pt-PT" sz="1400" dirty="0"/>
                    </a:p>
                  </a:txBody>
                  <a:tcPr/>
                </a:tc>
              </a:tr>
              <a:tr h="336655"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err="1" smtClean="0"/>
                        <a:t>Actual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3 minutos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3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10</a:t>
                      </a:r>
                      <a:endParaRPr lang="pt-PT" sz="1400" dirty="0"/>
                    </a:p>
                  </a:txBody>
                  <a:tcPr/>
                </a:tc>
              </a:tr>
              <a:tr h="336655"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Aceit</a:t>
                      </a:r>
                      <a:r>
                        <a:rPr lang="pt-PT" sz="1400" dirty="0" smtClean="0"/>
                        <a:t>ável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2 minutos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1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2</a:t>
                      </a:r>
                      <a:endParaRPr lang="pt-PT" sz="1400" dirty="0"/>
                    </a:p>
                  </a:txBody>
                  <a:tcPr/>
                </a:tc>
              </a:tr>
              <a:tr h="336655"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err="1" smtClean="0"/>
                        <a:t>Objectivo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1 minuto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0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2</a:t>
                      </a:r>
                      <a:endParaRPr lang="pt-PT" sz="1400" dirty="0"/>
                    </a:p>
                  </a:txBody>
                  <a:tcPr/>
                </a:tc>
              </a:tr>
              <a:tr h="336655"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Ideal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30 segundos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0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2</a:t>
                      </a:r>
                      <a:endParaRPr lang="pt-PT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Marcador de Posição de Conteúdo 2"/>
          <p:cNvSpPr>
            <a:spLocks noGrp="1"/>
          </p:cNvSpPr>
          <p:nvPr>
            <p:ph idx="1"/>
          </p:nvPr>
        </p:nvSpPr>
        <p:spPr>
          <a:xfrm>
            <a:off x="498473" y="1949823"/>
            <a:ext cx="8349692" cy="2716305"/>
          </a:xfrm>
        </p:spPr>
        <p:txBody>
          <a:bodyPr>
            <a:noAutofit/>
          </a:bodyPr>
          <a:lstStyle/>
          <a:p>
            <a:r>
              <a:rPr lang="pt-PT" sz="1400" b="1" dirty="0" smtClean="0">
                <a:solidFill>
                  <a:schemeClr val="accent1"/>
                </a:solidFill>
              </a:rPr>
              <a:t>Atributo: </a:t>
            </a:r>
            <a:r>
              <a:rPr lang="pt-PT" sz="1400" dirty="0" smtClean="0">
                <a:solidFill>
                  <a:schemeClr val="accent1"/>
                </a:solidFill>
              </a:rPr>
              <a:t> </a:t>
            </a:r>
            <a:r>
              <a:rPr lang="pt-PT" sz="1400" dirty="0"/>
              <a:t>Facilidade em criar conta com pouca experiência</a:t>
            </a:r>
            <a:endParaRPr lang="en-US" sz="1400" dirty="0"/>
          </a:p>
          <a:p>
            <a:r>
              <a:rPr lang="pt-PT" sz="1400" b="1" dirty="0" smtClean="0">
                <a:solidFill>
                  <a:schemeClr val="accent1"/>
                </a:solidFill>
              </a:rPr>
              <a:t>Medida 1:</a:t>
            </a:r>
            <a:r>
              <a:rPr lang="pt-PT" sz="1400" dirty="0" smtClean="0">
                <a:solidFill>
                  <a:schemeClr val="accent1"/>
                </a:solidFill>
              </a:rPr>
              <a:t> </a:t>
            </a:r>
            <a:r>
              <a:rPr lang="pt-PT" sz="1400" dirty="0" smtClean="0"/>
              <a:t> Tempo até concluir o registo, excluindo o preenchimento de cada campo.</a:t>
            </a:r>
          </a:p>
          <a:p>
            <a:r>
              <a:rPr lang="pt-PT" sz="1400" b="1" dirty="0">
                <a:solidFill>
                  <a:schemeClr val="accent1"/>
                </a:solidFill>
              </a:rPr>
              <a:t>Medida </a:t>
            </a:r>
            <a:r>
              <a:rPr lang="pt-PT" sz="1400" b="1" dirty="0" smtClean="0">
                <a:solidFill>
                  <a:schemeClr val="accent1"/>
                </a:solidFill>
              </a:rPr>
              <a:t>2:</a:t>
            </a:r>
            <a:r>
              <a:rPr lang="pt-PT" sz="1400" dirty="0" smtClean="0">
                <a:solidFill>
                  <a:schemeClr val="accent1"/>
                </a:solidFill>
              </a:rPr>
              <a:t> </a:t>
            </a:r>
            <a:r>
              <a:rPr lang="pt-PT" sz="1400" dirty="0" smtClean="0"/>
              <a:t> </a:t>
            </a:r>
            <a:r>
              <a:rPr lang="pt-PT" sz="1400" dirty="0"/>
              <a:t>Número de erros cometidos até iniciar o </a:t>
            </a:r>
            <a:r>
              <a:rPr lang="pt-PT" sz="1400" dirty="0" smtClean="0"/>
              <a:t>registo</a:t>
            </a:r>
          </a:p>
          <a:p>
            <a:r>
              <a:rPr lang="pt-PT" sz="1400" b="1" dirty="0" smtClean="0">
                <a:solidFill>
                  <a:schemeClr val="accent1"/>
                </a:solidFill>
              </a:rPr>
              <a:t>Medida 3:</a:t>
            </a:r>
            <a:r>
              <a:rPr lang="pt-PT" sz="1400" dirty="0" smtClean="0">
                <a:solidFill>
                  <a:schemeClr val="accent1"/>
                </a:solidFill>
              </a:rPr>
              <a:t> </a:t>
            </a:r>
            <a:r>
              <a:rPr lang="pt-PT" sz="1400" dirty="0" smtClean="0"/>
              <a:t> Número </a:t>
            </a:r>
            <a:r>
              <a:rPr lang="pt-PT" sz="1400" dirty="0"/>
              <a:t>de cliques necessários </a:t>
            </a:r>
            <a:endParaRPr lang="pt-PT" sz="1400" dirty="0" smtClean="0"/>
          </a:p>
          <a:p>
            <a:r>
              <a:rPr lang="pt-PT" sz="1400" b="1" dirty="0" smtClean="0">
                <a:solidFill>
                  <a:schemeClr val="accent1"/>
                </a:solidFill>
              </a:rPr>
              <a:t>Método de medição: </a:t>
            </a:r>
            <a:r>
              <a:rPr lang="pt-PT" sz="1400" dirty="0" smtClean="0"/>
              <a:t> Criar uma conta de aluno para o Aníbal Silva, com o nome de utilizador </a:t>
            </a:r>
            <a:r>
              <a:rPr lang="pt-PT" sz="1400" i="1" dirty="0" smtClean="0"/>
              <a:t>“presidente”</a:t>
            </a:r>
            <a:r>
              <a:rPr lang="pt-PT" sz="1400" dirty="0" smtClean="0"/>
              <a:t>, password </a:t>
            </a:r>
            <a:r>
              <a:rPr lang="pt-PT" sz="1400" i="1" dirty="0" smtClean="0"/>
              <a:t>“maria”</a:t>
            </a:r>
            <a:r>
              <a:rPr lang="pt-PT" sz="1400" dirty="0" smtClean="0"/>
              <a:t>, e como método de contacto o e-mail “</a:t>
            </a:r>
            <a:r>
              <a:rPr lang="pt-PT" sz="1400" dirty="0" err="1" smtClean="0"/>
              <a:t>belem@presidencia.pt</a:t>
            </a:r>
            <a:r>
              <a:rPr lang="pt-PT" sz="1400" dirty="0" smtClean="0"/>
              <a:t>”.</a:t>
            </a:r>
          </a:p>
          <a:p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514507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Testes de Usabilidade </a:t>
            </a:r>
            <a:r>
              <a:rPr lang="pt-PT" dirty="0" smtClean="0"/>
              <a:t>		</a:t>
            </a:r>
            <a:r>
              <a:rPr lang="pt-PT" dirty="0" smtClean="0"/>
              <a:t>2/6</a:t>
            </a:r>
            <a:endParaRPr lang="pt-PT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498473" y="1214717"/>
            <a:ext cx="7556313" cy="838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PT" sz="2400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Entrar na </a:t>
            </a:r>
            <a:r>
              <a:rPr lang="pt-PT" sz="2400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conta (login)</a:t>
            </a:r>
            <a:endParaRPr lang="pt-PT" sz="240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0975899"/>
              </p:ext>
            </p:extLst>
          </p:nvPr>
        </p:nvGraphicFramePr>
        <p:xfrm>
          <a:off x="613214" y="4769224"/>
          <a:ext cx="7326830" cy="168327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02548"/>
                <a:gridCol w="1936376"/>
                <a:gridCol w="2057400"/>
                <a:gridCol w="2030506"/>
              </a:tblGrid>
              <a:tr h="336655">
                <a:tc>
                  <a:txBody>
                    <a:bodyPr/>
                    <a:lstStyle/>
                    <a:p>
                      <a:pPr algn="ctr"/>
                      <a:endParaRPr lang="pt-PT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Tempo (Medida</a:t>
                      </a:r>
                      <a:r>
                        <a:rPr lang="pt-PT" sz="1400" baseline="0" dirty="0" smtClean="0"/>
                        <a:t> 1)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Erros </a:t>
                      </a:r>
                      <a:r>
                        <a:rPr lang="pt-PT" sz="1400" dirty="0" smtClean="0"/>
                        <a:t>(Medida</a:t>
                      </a:r>
                      <a:r>
                        <a:rPr lang="pt-PT" sz="1400" baseline="0" dirty="0" smtClean="0"/>
                        <a:t> 2)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Cliques (Medida 3)</a:t>
                      </a:r>
                      <a:endParaRPr lang="pt-PT" sz="1400" dirty="0"/>
                    </a:p>
                  </a:txBody>
                  <a:tcPr/>
                </a:tc>
              </a:tr>
              <a:tr h="336655"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err="1" smtClean="0"/>
                        <a:t>Actual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10 segundos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1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PT" sz="1400" dirty="0"/>
                    </a:p>
                  </a:txBody>
                  <a:tcPr/>
                </a:tc>
              </a:tr>
              <a:tr h="336655"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Aceit</a:t>
                      </a:r>
                      <a:r>
                        <a:rPr lang="pt-PT" sz="1400" dirty="0" smtClean="0"/>
                        <a:t>ável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30 segundos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3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PT" sz="1400" dirty="0"/>
                    </a:p>
                  </a:txBody>
                  <a:tcPr/>
                </a:tc>
              </a:tr>
              <a:tr h="336655"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err="1" smtClean="0"/>
                        <a:t>Objectivo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15 segundos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0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PT" sz="1400" dirty="0"/>
                    </a:p>
                  </a:txBody>
                  <a:tcPr/>
                </a:tc>
              </a:tr>
              <a:tr h="336655"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Ideal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5 segundos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0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PT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Marcador de Posição de Conteúdo 2"/>
          <p:cNvSpPr>
            <a:spLocks noGrp="1"/>
          </p:cNvSpPr>
          <p:nvPr>
            <p:ph idx="1"/>
          </p:nvPr>
        </p:nvSpPr>
        <p:spPr>
          <a:xfrm>
            <a:off x="498473" y="2052918"/>
            <a:ext cx="8349692" cy="2263588"/>
          </a:xfrm>
        </p:spPr>
        <p:txBody>
          <a:bodyPr>
            <a:noAutofit/>
          </a:bodyPr>
          <a:lstStyle/>
          <a:p>
            <a:pPr lvl="0"/>
            <a:r>
              <a:rPr lang="pt-PT" sz="1400" b="1" dirty="0">
                <a:solidFill>
                  <a:schemeClr val="accent1"/>
                </a:solidFill>
              </a:rPr>
              <a:t>Atributo:</a:t>
            </a:r>
            <a:r>
              <a:rPr lang="pt-PT" sz="1400" dirty="0">
                <a:solidFill>
                  <a:schemeClr val="accent1"/>
                </a:solidFill>
              </a:rPr>
              <a:t> </a:t>
            </a:r>
            <a:r>
              <a:rPr lang="pt-PT" sz="1400" dirty="0"/>
              <a:t>Facilidade em entrar na conta do utilizador (LOGIN)</a:t>
            </a:r>
            <a:endParaRPr lang="en-US" sz="1400" dirty="0"/>
          </a:p>
          <a:p>
            <a:pPr lvl="0"/>
            <a:r>
              <a:rPr lang="pt-PT" sz="1400" b="1" dirty="0">
                <a:solidFill>
                  <a:schemeClr val="accent1"/>
                </a:solidFill>
              </a:rPr>
              <a:t>Medida 1:</a:t>
            </a:r>
            <a:r>
              <a:rPr lang="pt-PT" sz="1400" dirty="0">
                <a:solidFill>
                  <a:schemeClr val="accent1"/>
                </a:solidFill>
              </a:rPr>
              <a:t> </a:t>
            </a:r>
            <a:r>
              <a:rPr lang="pt-PT" sz="1400" dirty="0" smtClean="0"/>
              <a:t>N</a:t>
            </a:r>
            <a:r>
              <a:rPr lang="pt-PT" sz="1400" dirty="0" smtClean="0"/>
              <a:t>úmero</a:t>
            </a:r>
            <a:r>
              <a:rPr lang="pt-PT" sz="1400" dirty="0" smtClean="0"/>
              <a:t> </a:t>
            </a:r>
            <a:r>
              <a:rPr lang="pt-PT" sz="1400" dirty="0"/>
              <a:t>de erros cometidos</a:t>
            </a:r>
            <a:endParaRPr lang="en-US" sz="1400" dirty="0"/>
          </a:p>
          <a:p>
            <a:pPr lvl="0"/>
            <a:r>
              <a:rPr lang="pt-PT" sz="1400" b="1" dirty="0">
                <a:solidFill>
                  <a:schemeClr val="accent1"/>
                </a:solidFill>
              </a:rPr>
              <a:t>Medida 2: </a:t>
            </a:r>
            <a:r>
              <a:rPr lang="pt-PT" sz="1400" dirty="0" smtClean="0"/>
              <a:t>Tempo </a:t>
            </a:r>
            <a:r>
              <a:rPr lang="pt-PT" sz="1400" dirty="0"/>
              <a:t>que demora a identificar e selecionar o botão de “Entrar na conta</a:t>
            </a:r>
            <a:r>
              <a:rPr lang="pt-PT" sz="1400" dirty="0" smtClean="0"/>
              <a:t>”</a:t>
            </a:r>
          </a:p>
          <a:p>
            <a:r>
              <a:rPr lang="pt-PT" sz="1400" b="1" dirty="0">
                <a:solidFill>
                  <a:schemeClr val="accent1"/>
                </a:solidFill>
              </a:rPr>
              <a:t>Medida </a:t>
            </a:r>
            <a:r>
              <a:rPr lang="pt-PT" sz="1400" b="1" dirty="0" smtClean="0">
                <a:solidFill>
                  <a:schemeClr val="accent1"/>
                </a:solidFill>
              </a:rPr>
              <a:t>3:</a:t>
            </a:r>
            <a:r>
              <a:rPr lang="pt-PT" sz="1400" dirty="0" smtClean="0">
                <a:solidFill>
                  <a:schemeClr val="accent1"/>
                </a:solidFill>
              </a:rPr>
              <a:t> </a:t>
            </a:r>
            <a:r>
              <a:rPr lang="pt-PT" sz="1400" dirty="0" smtClean="0"/>
              <a:t> </a:t>
            </a:r>
            <a:r>
              <a:rPr lang="pt-PT" sz="1400" dirty="0"/>
              <a:t>Número de cliques necessários </a:t>
            </a:r>
            <a:endParaRPr lang="en-US" sz="1400" dirty="0"/>
          </a:p>
          <a:p>
            <a:pPr lvl="0"/>
            <a:r>
              <a:rPr lang="pt-PT" sz="1400" b="1" dirty="0">
                <a:solidFill>
                  <a:schemeClr val="accent1"/>
                </a:solidFill>
              </a:rPr>
              <a:t>Método da Medição:</a:t>
            </a:r>
            <a:r>
              <a:rPr lang="pt-PT" sz="1400" dirty="0">
                <a:solidFill>
                  <a:schemeClr val="accent1"/>
                </a:solidFill>
              </a:rPr>
              <a:t> </a:t>
            </a:r>
            <a:r>
              <a:rPr lang="pt-PT" sz="1400" dirty="0"/>
              <a:t>Carregar no botão “Entrar na Conta”, para entrar na sua conta e preencher os campos: “Nome de utilizador” e “Palavra Chave”.</a:t>
            </a:r>
            <a:endParaRPr lang="en-US" sz="1400" dirty="0"/>
          </a:p>
          <a:p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1239260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Testes de Usabilidade </a:t>
            </a:r>
            <a:r>
              <a:rPr lang="pt-PT" dirty="0" smtClean="0"/>
              <a:t>		</a:t>
            </a:r>
            <a:r>
              <a:rPr lang="pt-PT" dirty="0"/>
              <a:t>3</a:t>
            </a:r>
            <a:r>
              <a:rPr lang="pt-PT" dirty="0" smtClean="0"/>
              <a:t>/6</a:t>
            </a:r>
            <a:endParaRPr lang="pt-PT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498473" y="1214717"/>
            <a:ext cx="7556313" cy="838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PT" sz="2400" dirty="0">
                <a:solidFill>
                  <a:schemeClr val="bg1">
                    <a:lumMod val="65000"/>
                  </a:schemeClr>
                </a:solidFill>
              </a:rPr>
              <a:t>Pesquisar curso pelo nome</a:t>
            </a:r>
          </a:p>
        </p:txBody>
      </p:sp>
      <p:sp>
        <p:nvSpPr>
          <p:cNvPr id="10" name="Marcador de Posição de Conteúdo 2"/>
          <p:cNvSpPr>
            <a:spLocks noGrp="1"/>
          </p:cNvSpPr>
          <p:nvPr>
            <p:ph idx="1"/>
          </p:nvPr>
        </p:nvSpPr>
        <p:spPr>
          <a:xfrm>
            <a:off x="498473" y="1896035"/>
            <a:ext cx="8228668" cy="2932503"/>
          </a:xfrm>
        </p:spPr>
        <p:txBody>
          <a:bodyPr>
            <a:noAutofit/>
          </a:bodyPr>
          <a:lstStyle/>
          <a:p>
            <a:pPr lvl="0"/>
            <a:r>
              <a:rPr lang="pt-PT" sz="1400" b="1" dirty="0">
                <a:solidFill>
                  <a:schemeClr val="accent1"/>
                </a:solidFill>
              </a:rPr>
              <a:t>Atributo:</a:t>
            </a:r>
            <a:r>
              <a:rPr lang="pt-PT" sz="1400" dirty="0">
                <a:solidFill>
                  <a:schemeClr val="accent1"/>
                </a:solidFill>
              </a:rPr>
              <a:t> </a:t>
            </a:r>
            <a:r>
              <a:rPr lang="pt-PT" sz="1400" dirty="0"/>
              <a:t>Facilidade em pesquisar um curso pelo nome</a:t>
            </a:r>
            <a:endParaRPr lang="en-US" sz="1400" dirty="0"/>
          </a:p>
          <a:p>
            <a:pPr lvl="0"/>
            <a:r>
              <a:rPr lang="pt-PT" sz="1400" b="1" dirty="0">
                <a:solidFill>
                  <a:schemeClr val="accent1"/>
                </a:solidFill>
              </a:rPr>
              <a:t>Medida </a:t>
            </a:r>
            <a:r>
              <a:rPr lang="pt-PT" sz="1400" b="1" dirty="0" smtClean="0">
                <a:solidFill>
                  <a:schemeClr val="accent1"/>
                </a:solidFill>
              </a:rPr>
              <a:t>1: </a:t>
            </a:r>
            <a:r>
              <a:rPr lang="pt-PT" sz="1400" dirty="0" smtClean="0"/>
              <a:t>N</a:t>
            </a:r>
            <a:r>
              <a:rPr lang="pt-PT" sz="1400" dirty="0" smtClean="0"/>
              <a:t>úmero </a:t>
            </a:r>
            <a:r>
              <a:rPr lang="pt-PT" sz="1400" dirty="0" smtClean="0"/>
              <a:t>de </a:t>
            </a:r>
            <a:r>
              <a:rPr lang="pt-PT" sz="1400" dirty="0"/>
              <a:t>erros cometidos</a:t>
            </a:r>
            <a:endParaRPr lang="en-US" sz="1400" dirty="0"/>
          </a:p>
          <a:p>
            <a:pPr lvl="0"/>
            <a:r>
              <a:rPr lang="pt-PT" sz="1400" b="1" dirty="0">
                <a:solidFill>
                  <a:schemeClr val="accent1"/>
                </a:solidFill>
              </a:rPr>
              <a:t>Medida 2: </a:t>
            </a:r>
            <a:r>
              <a:rPr lang="pt-PT" sz="1400" dirty="0" smtClean="0"/>
              <a:t>Tempo </a:t>
            </a:r>
            <a:r>
              <a:rPr lang="pt-PT" sz="1400" dirty="0"/>
              <a:t>que demora a identificar e selecionar a zona de escrita para a pesquisa dos cursos por nome (“Pesquisa por nome”), sem contar com o tempo que demora a escrever o </a:t>
            </a:r>
            <a:r>
              <a:rPr lang="pt-PT" sz="1400" dirty="0" smtClean="0"/>
              <a:t>nome do curso.</a:t>
            </a:r>
          </a:p>
          <a:p>
            <a:r>
              <a:rPr lang="pt-PT" sz="1400" b="1" dirty="0">
                <a:solidFill>
                  <a:schemeClr val="accent1"/>
                </a:solidFill>
              </a:rPr>
              <a:t>Medida 3:</a:t>
            </a:r>
            <a:r>
              <a:rPr lang="pt-PT" sz="1400" dirty="0">
                <a:solidFill>
                  <a:schemeClr val="accent1"/>
                </a:solidFill>
              </a:rPr>
              <a:t> </a:t>
            </a:r>
            <a:r>
              <a:rPr lang="pt-PT" sz="1400" dirty="0"/>
              <a:t> Número de cliques necessários </a:t>
            </a:r>
            <a:endParaRPr lang="en-US" sz="1400" dirty="0"/>
          </a:p>
          <a:p>
            <a:pPr lvl="0"/>
            <a:r>
              <a:rPr lang="pt-PT" sz="1400" b="1" dirty="0">
                <a:solidFill>
                  <a:schemeClr val="accent1"/>
                </a:solidFill>
              </a:rPr>
              <a:t>Método da Medição:</a:t>
            </a:r>
            <a:r>
              <a:rPr lang="pt-PT" sz="1400" dirty="0">
                <a:solidFill>
                  <a:schemeClr val="accent1"/>
                </a:solidFill>
              </a:rPr>
              <a:t> </a:t>
            </a:r>
            <a:r>
              <a:rPr lang="pt-PT" sz="1400" dirty="0"/>
              <a:t>Identificar o local da “Pesquisa por nome” e colocar o nome do curso “Agricultura - Iniciantes” e selecionar no curso que aparece.</a:t>
            </a:r>
            <a:endParaRPr lang="en-US" sz="1400" dirty="0"/>
          </a:p>
          <a:p>
            <a:endParaRPr lang="pt-BR" sz="1400" dirty="0"/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7999688"/>
              </p:ext>
            </p:extLst>
          </p:nvPr>
        </p:nvGraphicFramePr>
        <p:xfrm>
          <a:off x="613214" y="4949562"/>
          <a:ext cx="7326830" cy="168327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02548"/>
                <a:gridCol w="1936376"/>
                <a:gridCol w="2057400"/>
                <a:gridCol w="2030506"/>
              </a:tblGrid>
              <a:tr h="336655">
                <a:tc>
                  <a:txBody>
                    <a:bodyPr/>
                    <a:lstStyle/>
                    <a:p>
                      <a:pPr algn="ctr"/>
                      <a:endParaRPr lang="pt-PT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Tempo (Medida</a:t>
                      </a:r>
                      <a:r>
                        <a:rPr lang="pt-PT" sz="1400" baseline="0" dirty="0" smtClean="0"/>
                        <a:t> 1)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Erros </a:t>
                      </a:r>
                      <a:r>
                        <a:rPr lang="pt-PT" sz="1400" dirty="0" smtClean="0"/>
                        <a:t>(Medida</a:t>
                      </a:r>
                      <a:r>
                        <a:rPr lang="pt-PT" sz="1400" baseline="0" dirty="0" smtClean="0"/>
                        <a:t> 2)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Cliques (Medida 3)</a:t>
                      </a:r>
                      <a:endParaRPr lang="pt-PT" sz="1400" dirty="0"/>
                    </a:p>
                  </a:txBody>
                  <a:tcPr/>
                </a:tc>
              </a:tr>
              <a:tr h="336655"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err="1" smtClean="0"/>
                        <a:t>Actual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10 segundos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0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PT" sz="1400" dirty="0"/>
                    </a:p>
                  </a:txBody>
                  <a:tcPr/>
                </a:tc>
              </a:tr>
              <a:tr h="336655"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Aceit</a:t>
                      </a:r>
                      <a:r>
                        <a:rPr lang="pt-PT" sz="1400" dirty="0" smtClean="0"/>
                        <a:t>ável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30 segundos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2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PT" sz="1400" dirty="0"/>
                    </a:p>
                  </a:txBody>
                  <a:tcPr/>
                </a:tc>
              </a:tr>
              <a:tr h="336655"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err="1" smtClean="0"/>
                        <a:t>Objectivo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15 segundos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0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PT" sz="1400" dirty="0"/>
                    </a:p>
                  </a:txBody>
                  <a:tcPr/>
                </a:tc>
              </a:tr>
              <a:tr h="336655"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Ideal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5 segundos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smtClean="0"/>
                        <a:t>0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PT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4005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Perspectiva dos alunos 		4/6</a:t>
            </a:r>
            <a:endParaRPr lang="pt-PT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498473" y="1214717"/>
            <a:ext cx="7556313" cy="838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PT" sz="2400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Inscrever no curso</a:t>
            </a:r>
            <a:endParaRPr lang="pt-PT" sz="240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9" name="Marcador de Posição de Conteúdo 2"/>
          <p:cNvSpPr>
            <a:spLocks noGrp="1"/>
          </p:cNvSpPr>
          <p:nvPr>
            <p:ph idx="1"/>
          </p:nvPr>
        </p:nvSpPr>
        <p:spPr>
          <a:xfrm>
            <a:off x="498473" y="2129118"/>
            <a:ext cx="8348992" cy="4324597"/>
          </a:xfrm>
        </p:spPr>
        <p:txBody>
          <a:bodyPr>
            <a:normAutofit fontScale="70000" lnSpcReduction="20000"/>
          </a:bodyPr>
          <a:lstStyle/>
          <a:p>
            <a:r>
              <a:rPr lang="pt-PT" b="1" dirty="0" smtClean="0">
                <a:solidFill>
                  <a:schemeClr val="accent1"/>
                </a:solidFill>
              </a:rPr>
              <a:t>Atributo: </a:t>
            </a:r>
            <a:r>
              <a:rPr lang="pt-PT" dirty="0"/>
              <a:t>Facilidade em inscrever num curso para o frequentar</a:t>
            </a:r>
            <a:endParaRPr lang="en-US" dirty="0"/>
          </a:p>
          <a:p>
            <a:r>
              <a:rPr lang="pt-PT" b="1" dirty="0" smtClean="0">
                <a:solidFill>
                  <a:schemeClr val="accent1"/>
                </a:solidFill>
              </a:rPr>
              <a:t>Medida </a:t>
            </a:r>
            <a:r>
              <a:rPr lang="pt-PT" b="1" dirty="0">
                <a:solidFill>
                  <a:schemeClr val="accent1"/>
                </a:solidFill>
              </a:rPr>
              <a:t>1:</a:t>
            </a:r>
            <a:r>
              <a:rPr lang="pt-PT" dirty="0">
                <a:solidFill>
                  <a:schemeClr val="accent1"/>
                </a:solidFill>
              </a:rPr>
              <a:t> </a:t>
            </a:r>
            <a:r>
              <a:rPr lang="pt-PT" dirty="0"/>
              <a:t> Tempo até concluir o registo, excluindo o preenchimento de cada campo.</a:t>
            </a:r>
          </a:p>
          <a:p>
            <a:r>
              <a:rPr lang="pt-PT" b="1" dirty="0">
                <a:solidFill>
                  <a:schemeClr val="accent1"/>
                </a:solidFill>
              </a:rPr>
              <a:t>Medida 2:</a:t>
            </a:r>
            <a:r>
              <a:rPr lang="pt-PT" dirty="0">
                <a:solidFill>
                  <a:schemeClr val="accent1"/>
                </a:solidFill>
              </a:rPr>
              <a:t> </a:t>
            </a:r>
            <a:r>
              <a:rPr lang="pt-PT" dirty="0"/>
              <a:t> Número de erros cometidos até </a:t>
            </a:r>
            <a:r>
              <a:rPr lang="pt-PT" dirty="0" smtClean="0"/>
              <a:t>fazer inscriç</a:t>
            </a:r>
            <a:r>
              <a:rPr lang="pt-PT" dirty="0" smtClean="0"/>
              <a:t>ão para frequentar.</a:t>
            </a:r>
          </a:p>
          <a:p>
            <a:r>
              <a:rPr lang="pt-PT" b="1" dirty="0" smtClean="0">
                <a:solidFill>
                  <a:schemeClr val="accent1"/>
                </a:solidFill>
              </a:rPr>
              <a:t>Medida </a:t>
            </a:r>
            <a:r>
              <a:rPr lang="pt-PT" b="1" dirty="0">
                <a:solidFill>
                  <a:schemeClr val="accent1"/>
                </a:solidFill>
              </a:rPr>
              <a:t>3:</a:t>
            </a:r>
            <a:r>
              <a:rPr lang="pt-PT" dirty="0">
                <a:solidFill>
                  <a:schemeClr val="accent1"/>
                </a:solidFill>
              </a:rPr>
              <a:t> </a:t>
            </a:r>
            <a:r>
              <a:rPr lang="pt-PT" dirty="0"/>
              <a:t> Número de cliques necessários </a:t>
            </a:r>
          </a:p>
          <a:p>
            <a:endParaRPr lang="pt-PT" dirty="0"/>
          </a:p>
          <a:p>
            <a:r>
              <a:rPr lang="pt-PT" dirty="0" smtClean="0"/>
              <a:t>Método </a:t>
            </a:r>
            <a:r>
              <a:rPr lang="pt-PT" dirty="0"/>
              <a:t>de medição – Estando na página de um curso (por exemplo, Gestão), clicar no botão Frequentar Curso, excluindo tempo de ler descrições ou ver vídeos de </a:t>
            </a:r>
            <a:r>
              <a:rPr lang="pt-PT" dirty="0" smtClean="0"/>
              <a:t>apresentação.</a:t>
            </a:r>
          </a:p>
          <a:p>
            <a:r>
              <a:rPr lang="pt-PT" dirty="0" smtClean="0"/>
              <a:t>Actual </a:t>
            </a:r>
            <a:r>
              <a:rPr lang="pt-PT" dirty="0"/>
              <a:t>– 30 segundos, 1 erro, 2 cliques</a:t>
            </a:r>
            <a:endParaRPr lang="en-US" dirty="0"/>
          </a:p>
          <a:p>
            <a:r>
              <a:rPr lang="pt-PT" dirty="0"/>
              <a:t>Aceitável – 40 segundos, 1 erro, 3 cliques</a:t>
            </a:r>
            <a:endParaRPr lang="en-US" dirty="0"/>
          </a:p>
          <a:p>
            <a:r>
              <a:rPr lang="pt-PT" dirty="0"/>
              <a:t>Objectivo – 20 segundos, 0 erros, 1 clique</a:t>
            </a:r>
            <a:endParaRPr lang="en-US" dirty="0"/>
          </a:p>
          <a:p>
            <a:r>
              <a:rPr lang="pt-PT" dirty="0"/>
              <a:t>Ideal – 10 segundos, 0 erros, 1 clique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06956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Perspectiva dos alunos 		5/6</a:t>
            </a:r>
            <a:endParaRPr lang="pt-PT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498473" y="1214717"/>
            <a:ext cx="7556313" cy="838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PT" sz="2400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Iniciar visualização do vídeo</a:t>
            </a:r>
            <a:endParaRPr lang="pt-PT" sz="240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9" name="Marcador de Posição de Conteúdo 2"/>
          <p:cNvSpPr>
            <a:spLocks noGrp="1"/>
          </p:cNvSpPr>
          <p:nvPr>
            <p:ph idx="1"/>
          </p:nvPr>
        </p:nvSpPr>
        <p:spPr>
          <a:xfrm>
            <a:off x="498473" y="2129118"/>
            <a:ext cx="8348992" cy="4324597"/>
          </a:xfrm>
        </p:spPr>
        <p:txBody>
          <a:bodyPr>
            <a:normAutofit/>
          </a:bodyPr>
          <a:lstStyle/>
          <a:p>
            <a:r>
              <a:rPr lang="pt-PT" dirty="0"/>
              <a:t>Atributo –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14381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dvantage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Advantage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Advantage.thmx</Template>
  <TotalTime>1871</TotalTime>
  <Words>965</Words>
  <Application>Microsoft Macintosh PowerPoint</Application>
  <PresentationFormat>Apresentação no Ecrã (4:3)</PresentationFormat>
  <Paragraphs>132</Paragraphs>
  <Slides>13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13</vt:i4>
      </vt:variant>
    </vt:vector>
  </HeadingPairs>
  <TitlesOfParts>
    <vt:vector size="17" baseType="lpstr">
      <vt:lpstr>Calibri</vt:lpstr>
      <vt:lpstr>Rockwell</vt:lpstr>
      <vt:lpstr>Wingdings</vt:lpstr>
      <vt:lpstr>Advantage</vt:lpstr>
      <vt:lpstr>Laboratório 8</vt:lpstr>
      <vt:lpstr>Tarefas mais importantes e representativas da nossa plataforma</vt:lpstr>
      <vt:lpstr>Tarefas</vt:lpstr>
      <vt:lpstr>Apresentação do PowerPoint</vt:lpstr>
      <vt:lpstr>Testes de Usabilidade  1/6</vt:lpstr>
      <vt:lpstr>Testes de Usabilidade   2/6</vt:lpstr>
      <vt:lpstr>Testes de Usabilidade   3/6</vt:lpstr>
      <vt:lpstr>Perspectiva dos alunos   4/6</vt:lpstr>
      <vt:lpstr>Perspectiva dos alunos   5/6</vt:lpstr>
      <vt:lpstr>Perspectiva dos alunos   6/6</vt:lpstr>
      <vt:lpstr>Perspectiva dos professores</vt:lpstr>
      <vt:lpstr>Perspectiva dos professores 1/2</vt:lpstr>
      <vt:lpstr>Perspectiva dos professores 2/2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Laboratório 1</dc:title>
  <dc:creator>Inês</dc:creator>
  <cp:lastModifiedBy>Inês Filipa Coelho dos Santos</cp:lastModifiedBy>
  <cp:revision>177</cp:revision>
  <dcterms:created xsi:type="dcterms:W3CDTF">2015-09-22T22:39:51Z</dcterms:created>
  <dcterms:modified xsi:type="dcterms:W3CDTF">2015-11-19T20:13:11Z</dcterms:modified>
</cp:coreProperties>
</file>