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82" r:id="rId4"/>
    <p:sldId id="283" r:id="rId5"/>
    <p:sldId id="284" r:id="rId6"/>
    <p:sldId id="285" r:id="rId7"/>
    <p:sldId id="287" r:id="rId8"/>
    <p:sldId id="288" r:id="rId9"/>
    <p:sldId id="272" r:id="rId10"/>
    <p:sldId id="273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2"/>
  </p:normalViewPr>
  <p:slideViewPr>
    <p:cSldViewPr snapToGrid="0" snapToObjects="1">
      <p:cViewPr>
        <p:scale>
          <a:sx n="95" d="100"/>
          <a:sy n="95" d="100"/>
        </p:scale>
        <p:origin x="-121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19-11-2015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3111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</a:t>
            </a:r>
            <a:r>
              <a:rPr lang="pt-PT" sz="4000" dirty="0"/>
              <a:t>8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111" y="5562599"/>
            <a:ext cx="490311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Identificação dos testes de usabilidade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professores	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Autofit/>
          </a:bodyPr>
          <a:lstStyle/>
          <a:p>
            <a:r>
              <a:rPr lang="pt-PT" sz="2400" b="1" smtClean="0"/>
              <a:t>Atributo </a:t>
            </a:r>
            <a:r>
              <a:rPr lang="pt-PT" sz="2400" smtClean="0"/>
              <a:t>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professores	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Adicionar aulas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Autofit/>
          </a:bodyPr>
          <a:lstStyle/>
          <a:p>
            <a:r>
              <a:rPr lang="pt-PT" sz="2400" dirty="0" smtClean="0"/>
              <a:t>Atributo 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Perspectiva dos alunos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58152"/>
            <a:ext cx="4199021" cy="1978197"/>
          </a:xfrm>
        </p:spPr>
        <p:txBody>
          <a:bodyPr/>
          <a:lstStyle/>
          <a:p>
            <a:r>
              <a:rPr lang="pt-PT" sz="5400" dirty="0" smtClean="0"/>
              <a:t>Testes de usabilidade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1/6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77500" lnSpcReduction="20000"/>
          </a:bodyPr>
          <a:lstStyle/>
          <a:p>
            <a:r>
              <a:rPr lang="pt-PT" sz="2400" dirty="0"/>
              <a:t>Atributo – Facilidade em criar conta com pouca experiência</a:t>
            </a:r>
            <a:endParaRPr lang="en-US" sz="2400" dirty="0"/>
          </a:p>
          <a:p>
            <a:r>
              <a:rPr lang="pt-PT" sz="2400" dirty="0"/>
              <a:t>Medida – Tempo e cliques necessários e erros feitos até iniciar o registo; tempo até concluir o registo, excluindo o preenchimento de cada </a:t>
            </a:r>
            <a:r>
              <a:rPr lang="pt-PT" sz="2400" dirty="0" smtClean="0"/>
              <a:t>campo.</a:t>
            </a:r>
          </a:p>
          <a:p>
            <a:r>
              <a:rPr lang="pt-PT" sz="2400" dirty="0" smtClean="0"/>
              <a:t>Método </a:t>
            </a:r>
            <a:r>
              <a:rPr lang="pt-PT" sz="2400" dirty="0"/>
              <a:t>de medição – Criar uma conta de aluno para o Aníbal Silva, com o nome de utilizador </a:t>
            </a:r>
            <a:r>
              <a:rPr lang="pt-PT" sz="2400" i="1" dirty="0"/>
              <a:t>“presidente”</a:t>
            </a:r>
            <a:r>
              <a:rPr lang="pt-PT" sz="2400" dirty="0"/>
              <a:t>, password </a:t>
            </a:r>
            <a:r>
              <a:rPr lang="pt-PT" sz="2400" i="1" dirty="0"/>
              <a:t>“maria”</a:t>
            </a:r>
            <a:r>
              <a:rPr lang="pt-PT" sz="2400" dirty="0"/>
              <a:t>, e como método de contacto o e-mail “belem@presidencia.pt</a:t>
            </a:r>
            <a:r>
              <a:rPr lang="pt-PT" sz="2400" dirty="0" smtClean="0"/>
              <a:t>”.</a:t>
            </a:r>
          </a:p>
          <a:p>
            <a:r>
              <a:rPr lang="pt-BR" sz="2400" dirty="0"/>
              <a:t>Actual – 3 minutos, 3 erros, 10 cliques (Udemy)</a:t>
            </a:r>
          </a:p>
          <a:p>
            <a:r>
              <a:rPr lang="pt-BR" sz="2400" dirty="0"/>
              <a:t>Aceitável – 2 minutos, 1 erro, </a:t>
            </a:r>
            <a:r>
              <a:rPr lang="pt-BR" sz="2400" dirty="0" smtClean="0"/>
              <a:t>3 </a:t>
            </a:r>
            <a:r>
              <a:rPr lang="pt-BR" sz="2400" dirty="0"/>
              <a:t>cliques + 1 clique por </a:t>
            </a:r>
            <a:r>
              <a:rPr lang="pt-BR" sz="2400" dirty="0" smtClean="0"/>
              <a:t>campo + concluir</a:t>
            </a:r>
            <a:endParaRPr lang="pt-BR" sz="2400" dirty="0"/>
          </a:p>
          <a:p>
            <a:r>
              <a:rPr lang="pt-BR" sz="2400" dirty="0"/>
              <a:t>Objectivo – 1 minuto, 0 erros, </a:t>
            </a:r>
            <a:r>
              <a:rPr lang="pt-BR" sz="2400" dirty="0" smtClean="0"/>
              <a:t>1 clique </a:t>
            </a:r>
            <a:r>
              <a:rPr lang="pt-BR" sz="2400" dirty="0"/>
              <a:t>+ 1 clique por </a:t>
            </a:r>
            <a:r>
              <a:rPr lang="pt-BR" sz="2400" dirty="0" smtClean="0"/>
              <a:t>campo + concluir</a:t>
            </a:r>
            <a:endParaRPr lang="pt-BR" sz="2400" dirty="0"/>
          </a:p>
          <a:p>
            <a:r>
              <a:rPr lang="pt-BR" sz="2400" dirty="0"/>
              <a:t>Ideal – 30 segundos, 0 erros, </a:t>
            </a:r>
            <a:r>
              <a:rPr lang="pt-BR" sz="2400" dirty="0" smtClean="0"/>
              <a:t>1 clique </a:t>
            </a:r>
            <a:r>
              <a:rPr lang="pt-BR" sz="2400" dirty="0"/>
              <a:t>+ 1 clique por </a:t>
            </a:r>
            <a:r>
              <a:rPr lang="pt-BR" sz="2400" dirty="0" smtClean="0"/>
              <a:t>campo + concluir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774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2/6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Entrar na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PT" b="1" dirty="0"/>
              <a:t>Atributo:</a:t>
            </a:r>
            <a:r>
              <a:rPr lang="pt-PT" dirty="0"/>
              <a:t> Facilidade em entrar na conta do utilizador (LOGIN)</a:t>
            </a:r>
            <a:endParaRPr lang="en-US" dirty="0"/>
          </a:p>
          <a:p>
            <a:pPr lvl="0"/>
            <a:r>
              <a:rPr lang="pt-PT" b="1" dirty="0"/>
              <a:t>Medida 1:</a:t>
            </a:r>
            <a:r>
              <a:rPr lang="pt-PT" dirty="0"/>
              <a:t> nº de erros cometidos</a:t>
            </a:r>
            <a:endParaRPr lang="en-US" dirty="0"/>
          </a:p>
          <a:p>
            <a:pPr lvl="0"/>
            <a:r>
              <a:rPr lang="pt-PT" b="1" dirty="0"/>
              <a:t>Medida 2: </a:t>
            </a:r>
            <a:r>
              <a:rPr lang="pt-PT" dirty="0"/>
              <a:t>tempo que demora a identificar e selecionar o botão de “Entrar na conta”</a:t>
            </a:r>
            <a:endParaRPr lang="en-US" dirty="0"/>
          </a:p>
          <a:p>
            <a:pPr lvl="0"/>
            <a:r>
              <a:rPr lang="pt-PT" b="1" dirty="0"/>
              <a:t>Método da Medição:</a:t>
            </a:r>
            <a:r>
              <a:rPr lang="pt-PT" dirty="0"/>
              <a:t> Carregar no botão “Entrar na Conta”, para entrar na sua conta e preencher os campos: “Nome de utilizador” e “Palavra Chave”.</a:t>
            </a:r>
            <a:endParaRPr lang="en-US" dirty="0"/>
          </a:p>
          <a:p>
            <a:pPr lvl="0"/>
            <a:r>
              <a:rPr lang="pt-PT" b="1" dirty="0"/>
              <a:t>Current:</a:t>
            </a:r>
            <a:r>
              <a:rPr lang="pt-PT" dirty="0"/>
              <a:t> 0 erros (Medida 1); 10 segundos (Medida 2)</a:t>
            </a:r>
            <a:endParaRPr lang="en-US" dirty="0"/>
          </a:p>
          <a:p>
            <a:pPr lvl="0"/>
            <a:r>
              <a:rPr lang="pt-PT" b="1" dirty="0"/>
              <a:t>Minumum:</a:t>
            </a:r>
            <a:r>
              <a:rPr lang="pt-PT" dirty="0"/>
              <a:t> 3 erros (Medida 1); 30 segundos (Medida 2)</a:t>
            </a:r>
            <a:endParaRPr lang="en-US" dirty="0"/>
          </a:p>
          <a:p>
            <a:pPr lvl="0"/>
            <a:r>
              <a:rPr lang="pt-PT" b="1" dirty="0"/>
              <a:t>Target:</a:t>
            </a:r>
            <a:r>
              <a:rPr lang="pt-PT" dirty="0"/>
              <a:t> 1 erro (Medida 1); 15 segundos (Medida 2)</a:t>
            </a:r>
            <a:endParaRPr lang="en-US" dirty="0"/>
          </a:p>
          <a:p>
            <a:r>
              <a:rPr lang="pt-PT" b="1" dirty="0"/>
              <a:t>Optimal:</a:t>
            </a:r>
            <a:r>
              <a:rPr lang="pt-PT" dirty="0"/>
              <a:t> 0 erros cometidos (Medida 1); 5 segundos (Medida 2)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3/6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Pesquisar curso pelo nome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PT" b="1" dirty="0"/>
              <a:t>Atributo:</a:t>
            </a:r>
            <a:r>
              <a:rPr lang="pt-PT" dirty="0"/>
              <a:t> Facilidade em pesquisar um curso pelo nome</a:t>
            </a:r>
            <a:endParaRPr lang="en-US" dirty="0"/>
          </a:p>
          <a:p>
            <a:pPr lvl="0"/>
            <a:r>
              <a:rPr lang="pt-PT" b="1" dirty="0"/>
              <a:t>Medida 1:</a:t>
            </a:r>
            <a:r>
              <a:rPr lang="pt-PT" dirty="0"/>
              <a:t> nº de erros cometidos</a:t>
            </a:r>
            <a:endParaRPr lang="en-US" dirty="0"/>
          </a:p>
          <a:p>
            <a:pPr lvl="0"/>
            <a:r>
              <a:rPr lang="pt-PT" b="1" dirty="0"/>
              <a:t>Medida 2: </a:t>
            </a:r>
            <a:r>
              <a:rPr lang="pt-PT" dirty="0"/>
              <a:t>tempo que demora a identificar e selecionar a zona de escrita para a pesquisa dos cursos por nome (“Pesquisa por nome”), sem contar com o tempo que demora a escrever o nome.</a:t>
            </a:r>
            <a:endParaRPr lang="en-US" dirty="0"/>
          </a:p>
          <a:p>
            <a:pPr lvl="0"/>
            <a:r>
              <a:rPr lang="pt-PT" b="1" dirty="0"/>
              <a:t>Método da Medição:</a:t>
            </a:r>
            <a:r>
              <a:rPr lang="pt-PT" dirty="0"/>
              <a:t> Identificar o local da “Pesquisa por nome” e colocar o nome do curso “Agricultura - Iniciantes” e selecionar no curso que aparece.</a:t>
            </a:r>
            <a:endParaRPr lang="en-US" dirty="0"/>
          </a:p>
          <a:p>
            <a:pPr lvl="0"/>
            <a:r>
              <a:rPr lang="pt-PT" b="1" dirty="0"/>
              <a:t>Current:</a:t>
            </a:r>
            <a:r>
              <a:rPr lang="pt-PT" dirty="0"/>
              <a:t> 0 erros (Medida 1); 10 segundos (Medida 2</a:t>
            </a:r>
            <a:r>
              <a:rPr lang="pt-PT" dirty="0" smtClean="0"/>
              <a:t>)</a:t>
            </a:r>
          </a:p>
          <a:p>
            <a:pPr lvl="0"/>
            <a:r>
              <a:rPr lang="pt-PT" b="1" dirty="0"/>
              <a:t>Minumum:</a:t>
            </a:r>
            <a:r>
              <a:rPr lang="pt-PT" dirty="0"/>
              <a:t> 1 erros (Medida 1); 30 segundos (Medida 2)</a:t>
            </a:r>
            <a:endParaRPr lang="en-US" dirty="0"/>
          </a:p>
          <a:p>
            <a:pPr lvl="0"/>
            <a:r>
              <a:rPr lang="pt-PT" b="1" dirty="0"/>
              <a:t>Target:</a:t>
            </a:r>
            <a:r>
              <a:rPr lang="pt-PT" dirty="0"/>
              <a:t> 0 erro (Medida 1); 15 segundos (Medida 2)</a:t>
            </a:r>
            <a:endParaRPr lang="en-US" dirty="0"/>
          </a:p>
          <a:p>
            <a:pPr lvl="0"/>
            <a:r>
              <a:rPr lang="pt-PT" b="1" dirty="0"/>
              <a:t>Optimal:</a:t>
            </a:r>
            <a:r>
              <a:rPr lang="pt-PT" dirty="0"/>
              <a:t> 0 erros cometidos (Medida 1); 5 segundos (Medida 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4/6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Inscrever no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Atributo – Facilidade em inscrever num curso para o frequentar</a:t>
            </a:r>
            <a:endParaRPr lang="en-US" dirty="0"/>
          </a:p>
          <a:p>
            <a:r>
              <a:rPr lang="pt-PT" dirty="0"/>
              <a:t>Medida – Tempo e cliques necessários e erros feitos até fazer a inscrição para </a:t>
            </a:r>
            <a:r>
              <a:rPr lang="pt-PT" dirty="0" smtClean="0"/>
              <a:t>frequentar.</a:t>
            </a:r>
            <a:endParaRPr lang="pt-PT" dirty="0"/>
          </a:p>
          <a:p>
            <a:r>
              <a:rPr lang="pt-PT" dirty="0" smtClean="0"/>
              <a:t>Método </a:t>
            </a:r>
            <a:r>
              <a:rPr lang="pt-PT" dirty="0"/>
              <a:t>de medição – Estando na página de um curso (por exemplo, Gestão), clicar no botão Frequentar Curso, excluindo tempo de ler descrições ou ver vídeos de </a:t>
            </a:r>
            <a:r>
              <a:rPr lang="pt-PT" dirty="0" smtClean="0"/>
              <a:t>apresentação.</a:t>
            </a:r>
          </a:p>
          <a:p>
            <a:r>
              <a:rPr lang="pt-PT" dirty="0" smtClean="0"/>
              <a:t>Actual </a:t>
            </a:r>
            <a:r>
              <a:rPr lang="pt-PT" dirty="0"/>
              <a:t>– 30 segundos, 1 erro, 2 cliques</a:t>
            </a:r>
            <a:endParaRPr lang="en-US" dirty="0"/>
          </a:p>
          <a:p>
            <a:r>
              <a:rPr lang="pt-PT" dirty="0"/>
              <a:t>Aceitável – 40 segundos, 1 erro, 3 cliques</a:t>
            </a:r>
            <a:endParaRPr lang="en-US" dirty="0"/>
          </a:p>
          <a:p>
            <a:r>
              <a:rPr lang="pt-PT" dirty="0"/>
              <a:t>Objectivo – 20 segundos, 0 erros, 1 clique</a:t>
            </a:r>
            <a:endParaRPr lang="en-US" dirty="0"/>
          </a:p>
          <a:p>
            <a:r>
              <a:rPr lang="pt-PT" dirty="0"/>
              <a:t>Ideal – 10 segundos, 0 erros, 1 clique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5/6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Iniciar visualização do vídeo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/>
          </a:bodyPr>
          <a:lstStyle/>
          <a:p>
            <a:r>
              <a:rPr lang="pt-PT" dirty="0"/>
              <a:t>Atributo 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6/6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Ver perfil da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/>
          </a:bodyPr>
          <a:lstStyle/>
          <a:p>
            <a:r>
              <a:rPr lang="pt-PT" dirty="0"/>
              <a:t>Atributo 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Perspectiva dos professores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71600"/>
            <a:ext cx="4199021" cy="1964750"/>
          </a:xfrm>
        </p:spPr>
        <p:txBody>
          <a:bodyPr/>
          <a:lstStyle/>
          <a:p>
            <a:r>
              <a:rPr lang="pt-PT" sz="5400" dirty="0" smtClean="0"/>
              <a:t>Testes de usabilidade</a:t>
            </a:r>
            <a:endParaRPr lang="pt-PT" sz="5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1657</TotalTime>
  <Words>600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Laboratório 8</vt:lpstr>
      <vt:lpstr>Perspectiva dos alunos</vt:lpstr>
      <vt:lpstr>Perspectiva dos alunos   1/6</vt:lpstr>
      <vt:lpstr>Perspectiva dos alunos   2/6</vt:lpstr>
      <vt:lpstr>Perspectiva dos alunos   3/6</vt:lpstr>
      <vt:lpstr>Perspectiva dos alunos   4/6</vt:lpstr>
      <vt:lpstr>Perspectiva dos alunos   5/6</vt:lpstr>
      <vt:lpstr>Perspectiva dos alunos   6/6</vt:lpstr>
      <vt:lpstr>Perspectiva dos professores</vt:lpstr>
      <vt:lpstr>Perspectiva dos professores 1/2</vt:lpstr>
      <vt:lpstr>Perspectiva dos professores 2/2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160</cp:revision>
  <dcterms:created xsi:type="dcterms:W3CDTF">2015-09-22T22:39:51Z</dcterms:created>
  <dcterms:modified xsi:type="dcterms:W3CDTF">2015-11-19T01:09:14Z</dcterms:modified>
</cp:coreProperties>
</file>