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67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A3A100"/>
    <a:srgbClr val="663366"/>
    <a:srgbClr val="330F42"/>
    <a:srgbClr val="320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 snapToObjects="1">
      <p:cViewPr>
        <p:scale>
          <a:sx n="107" d="100"/>
          <a:sy n="107" d="100"/>
        </p:scale>
        <p:origin x="1760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10F9C-3A27-C84F-B27D-9342140F08DB}" type="datetimeFigureOut">
              <a:rPr lang="pt-PT" smtClean="0"/>
              <a:t>29/10/15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6E254-ACB4-B240-BB93-3D6DFACA42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04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42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48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9119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09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292" y="4629149"/>
            <a:ext cx="4038600" cy="933450"/>
          </a:xfrm>
        </p:spPr>
        <p:txBody>
          <a:bodyPr>
            <a:normAutofit/>
          </a:bodyPr>
          <a:lstStyle/>
          <a:p>
            <a:r>
              <a:rPr lang="pt-PT" sz="4000" dirty="0" smtClean="0"/>
              <a:t>Laboratório 5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4292" y="5562599"/>
            <a:ext cx="4589234" cy="838201"/>
          </a:xfrm>
        </p:spPr>
        <p:txBody>
          <a:bodyPr>
            <a:normAutofit/>
          </a:bodyPr>
          <a:lstStyle/>
          <a:p>
            <a:r>
              <a:rPr lang="pt-PT" sz="2400" dirty="0" smtClean="0">
                <a:latin typeface="+mj-lt"/>
              </a:rPr>
              <a:t>Cenários e Requisitos iniciais</a:t>
            </a:r>
            <a:endParaRPr lang="pt-PT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11" y="886558"/>
            <a:ext cx="3725332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PT" sz="4400" dirty="0" smtClean="0">
                <a:solidFill>
                  <a:schemeClr val="bg1"/>
                </a:solidFill>
                <a:latin typeface="+mj-lt"/>
              </a:rPr>
              <a:t>Concepção Centrada no Utilizador</a:t>
            </a:r>
            <a:endParaRPr lang="pt-PT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3181" y="2486980"/>
            <a:ext cx="2086725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chemeClr val="bg1"/>
                </a:solidFill>
              </a:rPr>
              <a:t>Grupo 10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Pedro Silva, 76066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Miguel Cruz, 76102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Inês Santos, 76334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Daniel Trindade, 76349</a:t>
            </a:r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Cenário 3				</a:t>
            </a:r>
            <a:r>
              <a:rPr lang="pt-PT" dirty="0"/>
              <a:t>	3</a:t>
            </a:r>
            <a:r>
              <a:rPr lang="pt-PT" dirty="0" smtClean="0"/>
              <a:t>/3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Personas Participantes: </a:t>
            </a:r>
            <a:r>
              <a:rPr lang="pt-PT" sz="2400" dirty="0" smtClean="0">
                <a:solidFill>
                  <a:schemeClr val="tx1"/>
                </a:solidFill>
                <a:latin typeface="+mj-lt"/>
              </a:rPr>
              <a:t>Sr. João</a:t>
            </a:r>
            <a:endParaRPr lang="pt-PT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296885" y="2078181"/>
            <a:ext cx="8550232" cy="465512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/>
              <a:t>	</a:t>
            </a:r>
            <a:r>
              <a:rPr lang="pt-PT" sz="1300" dirty="0" smtClean="0"/>
              <a:t>O Sr. João faz uma </a:t>
            </a:r>
            <a:r>
              <a:rPr lang="pt-PT" sz="1300" dirty="0"/>
              <a:t>pesquisa e </a:t>
            </a:r>
            <a:r>
              <a:rPr lang="pt-PT" sz="1300" dirty="0" smtClean="0"/>
              <a:t>rapidamente encontra </a:t>
            </a:r>
            <a:r>
              <a:rPr lang="pt-PT" sz="1300" dirty="0"/>
              <a:t>uma plataforma de aprendizagem, que </a:t>
            </a:r>
            <a:r>
              <a:rPr lang="pt-PT" sz="1300" dirty="0" smtClean="0"/>
              <a:t>explora, </a:t>
            </a:r>
            <a:r>
              <a:rPr lang="pt-PT" sz="1300" dirty="0"/>
              <a:t>e verifica que oferece um curso de alemão. Embora tenha alguma experiência a fazer compras online, utiliza a janela de chat do ecrã inicial para averiguar a legitimidade da plataforma, </a:t>
            </a:r>
            <a:r>
              <a:rPr lang="pt-PT" sz="1300" dirty="0" smtClean="0"/>
              <a:t>quanto </a:t>
            </a:r>
            <a:r>
              <a:rPr lang="pt-PT" sz="1300" dirty="0"/>
              <a:t>à informação de pagamento </a:t>
            </a:r>
            <a:r>
              <a:rPr lang="pt-PT" sz="1300" dirty="0" smtClean="0"/>
              <a:t>que deve </a:t>
            </a:r>
            <a:r>
              <a:rPr lang="pt-PT" sz="1300" dirty="0"/>
              <a:t>inserir. Depois de satisfeito, </a:t>
            </a:r>
            <a:r>
              <a:rPr lang="pt-PT" sz="1300" dirty="0" smtClean="0"/>
              <a:t>vai ainda explorar outro </a:t>
            </a:r>
            <a:r>
              <a:rPr lang="pt-PT" sz="1300" dirty="0"/>
              <a:t>problema: visto ter pouca disponibilidade para um curso intensivo, não lhe interessa aprender apenas algumas palavras numa sessão e depois não poder revê-las caso só volte na semana seguinte. </a:t>
            </a:r>
            <a:r>
              <a:rPr lang="pt-PT" sz="1300" dirty="0" smtClean="0"/>
              <a:t>Desta forma consulta a página principal do curso e verifica que o professor tem uma área onde coloca resumos. Satisfeito com o que vê verifica ainda que a página apresenta um vídeo introdutório com a explicação de como irá decorrer o curso e o material que o professor irá disponibilizar. Inteiramente convencido, </a:t>
            </a:r>
            <a:r>
              <a:rPr lang="pt-PT" sz="1300" dirty="0" err="1" smtClean="0"/>
              <a:t>efectua</a:t>
            </a:r>
            <a:r>
              <a:rPr lang="pt-PT" sz="1300" dirty="0" smtClean="0"/>
              <a:t> o pagamento do curso. A plataforma, antes do pagamento pede para o Sr. João que se registe, e tal como está habituado, procede ao preenchimento do formulário de inscrição. </a:t>
            </a:r>
            <a:r>
              <a:rPr lang="pt-PT" sz="1300" dirty="0"/>
              <a:t>D</a:t>
            </a:r>
            <a:r>
              <a:rPr lang="pt-PT" sz="1300" dirty="0" smtClean="0"/>
              <a:t>epois de preenchido o registo aparece a plataforma de pagamento, escolhe a opção de cartão de crédito, insere os dados e </a:t>
            </a:r>
            <a:r>
              <a:rPr lang="pt-PT" sz="1300" dirty="0" err="1" smtClean="0"/>
              <a:t>efectua</a:t>
            </a:r>
            <a:r>
              <a:rPr lang="pt-PT" sz="1300" dirty="0" smtClean="0"/>
              <a:t> o pagamento. Depois deste passos o Sr. João volta para a página do curso em que se inscreveu e vê que todos os conteúdos do curso estão já disponíveis. É então que inicia o seu curso, começando por visualizar o vídeo da lição nº1, presente na lista de vídeos das aulas.</a:t>
            </a:r>
            <a:endParaRPr lang="pt-PT" sz="1300" dirty="0"/>
          </a:p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400" dirty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43252" y="4897786"/>
            <a:ext cx="4050332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Descrição formal de alguns requisitos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endParaRPr lang="pt-PT" sz="6000" dirty="0" smtClean="0"/>
          </a:p>
          <a:p>
            <a:r>
              <a:rPr lang="pt-PT" sz="6000" dirty="0" smtClean="0"/>
              <a:t>Requisitos</a:t>
            </a:r>
            <a:endParaRPr lang="pt-PT" sz="60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35" y="2392261"/>
            <a:ext cx="2019627" cy="19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					1/2				</a:t>
            </a:r>
            <a:r>
              <a:rPr lang="pt-PT" dirty="0"/>
              <a:t>	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5" y="1981200"/>
            <a:ext cx="8419895" cy="46927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6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Funcionais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600" dirty="0" smtClean="0">
              <a:solidFill>
                <a:srgbClr val="00000A"/>
              </a:solidFill>
              <a:ea typeface="Cambria" charset="0"/>
              <a:cs typeface="Cambria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6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Usabilidade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600" dirty="0" smtClean="0">
              <a:solidFill>
                <a:srgbClr val="00000A"/>
              </a:solidFill>
              <a:ea typeface="Cambria" charset="0"/>
              <a:cs typeface="Cambria" charset="0"/>
            </a:endParaRP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endParaRPr lang="pt-PT" sz="1600" dirty="0" smtClean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					2/2				</a:t>
            </a:r>
            <a:r>
              <a:rPr lang="pt-PT" dirty="0"/>
              <a:t>	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5" y="1981200"/>
            <a:ext cx="8419895" cy="46927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6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Dados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600" dirty="0" smtClean="0">
              <a:solidFill>
                <a:srgbClr val="00000A"/>
              </a:solidFill>
              <a:ea typeface="Cambria" charset="0"/>
              <a:cs typeface="Cambria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6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Ambiente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600" dirty="0" smtClean="0">
              <a:solidFill>
                <a:srgbClr val="00000A"/>
              </a:solidFill>
              <a:ea typeface="Cambria" charset="0"/>
              <a:cs typeface="Cambria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6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Utilizador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600" dirty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43252" y="4862160"/>
            <a:ext cx="4050332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Especificação de personas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endParaRPr lang="pt-PT" sz="6000" dirty="0" smtClean="0"/>
          </a:p>
          <a:p>
            <a:r>
              <a:rPr lang="pt-PT" sz="6000" dirty="0" smtClean="0"/>
              <a:t>Personas</a:t>
            </a:r>
            <a:endParaRPr lang="pt-PT" sz="6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Persona 1				</a:t>
            </a:r>
            <a:r>
              <a:rPr lang="pt-PT" dirty="0"/>
              <a:t>	</a:t>
            </a:r>
            <a:r>
              <a:rPr lang="pt-PT" dirty="0" smtClean="0"/>
              <a:t>1/4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Sr.Antunes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6" y="1981200"/>
            <a:ext cx="8194264" cy="43245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>
                <a:solidFill>
                  <a:schemeClr val="accent1"/>
                </a:solidFill>
                <a:ea typeface="Cambria" charset="0"/>
                <a:cs typeface="Cambria" charset="0"/>
              </a:rPr>
              <a:t>Papel: </a:t>
            </a:r>
            <a:r>
              <a:rPr lang="pt-PT" sz="1400" dirty="0">
                <a:ea typeface="Cambria" charset="0"/>
                <a:cs typeface="Cambria" charset="0"/>
              </a:rPr>
              <a:t>Idoso </a:t>
            </a:r>
            <a:r>
              <a:rPr lang="pt-PT" sz="1400" dirty="0" err="1">
                <a:ea typeface="Cambria" charset="0"/>
                <a:cs typeface="Cambria" charset="0"/>
              </a:rPr>
              <a:t>tecnofóbico</a:t>
            </a:r>
            <a:endParaRPr lang="pt-PT" sz="1400" dirty="0">
              <a:ea typeface="Cambria" charset="0"/>
              <a:cs typeface="Cambria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>
                <a:solidFill>
                  <a:schemeClr val="accent1"/>
                </a:solidFill>
                <a:ea typeface="Cambria" charset="0"/>
                <a:cs typeface="Cambria" charset="0"/>
              </a:rPr>
              <a:t>Objectivo</a:t>
            </a:r>
            <a:r>
              <a:rPr lang="pt-PT" sz="1400" b="1" dirty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>
                <a:ea typeface="Cambria" charset="0"/>
                <a:cs typeface="Cambria" charset="0"/>
              </a:rPr>
              <a:t>Aprender a jogar cartas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>
                <a:solidFill>
                  <a:schemeClr val="accent1"/>
                </a:solidFill>
                <a:ea typeface="Cambria" charset="0"/>
                <a:cs typeface="Cambria" charset="0"/>
              </a:rPr>
              <a:t>Atitude: </a:t>
            </a:r>
            <a:r>
              <a:rPr lang="pt-PT" sz="1400" dirty="0">
                <a:ea typeface="Cambria" charset="0"/>
                <a:cs typeface="Cambria" charset="0"/>
              </a:rPr>
              <a:t>Não adepto das tecnologias, </a:t>
            </a:r>
            <a:r>
              <a:rPr lang="pt-PT" sz="1400" dirty="0" smtClean="0">
                <a:ea typeface="Cambria" charset="0"/>
                <a:cs typeface="Cambria" charset="0"/>
              </a:rPr>
              <a:t>mas gosta </a:t>
            </a:r>
            <a:r>
              <a:rPr lang="pt-PT" sz="1400" dirty="0">
                <a:ea typeface="Cambria" charset="0"/>
                <a:cs typeface="Cambria" charset="0"/>
              </a:rPr>
              <a:t>de aprender e é curioso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>
                <a:solidFill>
                  <a:schemeClr val="accent1"/>
                </a:solidFill>
                <a:ea typeface="Cambria" charset="0"/>
                <a:cs typeface="Cambria" charset="0"/>
              </a:rPr>
              <a:t>Actividades</a:t>
            </a:r>
            <a:r>
              <a:rPr lang="pt-PT" sz="1400" b="1" dirty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>
                <a:ea typeface="Cambria" charset="0"/>
                <a:cs typeface="Cambria" charset="0"/>
              </a:rPr>
              <a:t>Jogar cartas e pescar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Contextual: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O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Sr. Antunes é um idoso que não é muito adepto das tecnologias. Um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dos grandes problemas que tem é não conseguir ver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as letras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pequenas nos ecrãs.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Passa a maior parte do tempo a pescar e a jogar cartas com os amigos, mas perde quase sempre. Há pouco tempo, deixou caducar a sua carta de condução e viu-se obrigado a ir refazer o exame de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código da estrada,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que é feito em computador. Sentiu-se um pouco inibido pois apenas tinha experiência a fazer chamadas pelo seu telemóvel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antigo (de teclas).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Sempre foi uma pessoa curiosa e com vontade de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aprender, o que facilitou a aprendizagem da interação com o computador, para poder fazer o exame de código.</a:t>
            </a:r>
            <a:endParaRPr lang="pt-PT" sz="1400" dirty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Persona 2				</a:t>
            </a:r>
            <a:r>
              <a:rPr lang="pt-PT" dirty="0"/>
              <a:t>	</a:t>
            </a:r>
            <a:r>
              <a:rPr lang="pt-PT" dirty="0" smtClean="0"/>
              <a:t>2/4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</a:t>
            </a:r>
            <a:r>
              <a:rPr lang="pt-PT" sz="2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ª</a:t>
            </a: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Mariana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498472" y="1981200"/>
            <a:ext cx="8194264" cy="4324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Papel: </a:t>
            </a:r>
            <a:r>
              <a:rPr lang="pt-PT" sz="1400" dirty="0" smtClean="0">
                <a:ea typeface="Cambria" charset="0"/>
                <a:cs typeface="Cambria" charset="0"/>
              </a:rPr>
              <a:t>Idoso empenhado (com alguma experiência)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Objectivo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Aprender a fazer videochamadas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Atitude: </a:t>
            </a:r>
            <a:r>
              <a:rPr lang="pt-PT" sz="1400" dirty="0" smtClean="0">
                <a:ea typeface="Cambria" charset="0"/>
                <a:cs typeface="Cambria" charset="0"/>
              </a:rPr>
              <a:t>Disposta a aprender mais sobre as novas tecnologias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Actividades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Passar tempo, em convívio, com as amigas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Contextual: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400" dirty="0">
                <a:solidFill>
                  <a:schemeClr val="tx1"/>
                </a:solidFill>
              </a:rPr>
              <a:t>A D</a:t>
            </a:r>
            <a:r>
              <a:rPr lang="pt-PT" sz="1400" dirty="0" err="1">
                <a:solidFill>
                  <a:schemeClr val="tx1"/>
                </a:solidFill>
              </a:rPr>
              <a:t>ª</a:t>
            </a:r>
            <a:r>
              <a:rPr lang="pt-PT" sz="1400" dirty="0">
                <a:solidFill>
                  <a:schemeClr val="tx1"/>
                </a:solidFill>
              </a:rPr>
              <a:t> Mariana é uma idosa que costuma usar o </a:t>
            </a:r>
            <a:r>
              <a:rPr lang="pt-PT" sz="1400" dirty="0" err="1">
                <a:solidFill>
                  <a:schemeClr val="tx1"/>
                </a:solidFill>
              </a:rPr>
              <a:t>Facebook</a:t>
            </a:r>
            <a:r>
              <a:rPr lang="pt-PT" sz="1400" dirty="0">
                <a:solidFill>
                  <a:schemeClr val="tx1"/>
                </a:solidFill>
              </a:rPr>
              <a:t> para comunicar com os netos que estão no estrangeiro. Gosta muito de estar com as amigas no café e mostrar as fotos que os netos publicam no </a:t>
            </a:r>
            <a:r>
              <a:rPr lang="pt-PT" sz="1400" dirty="0" err="1">
                <a:solidFill>
                  <a:schemeClr val="tx1"/>
                </a:solidFill>
              </a:rPr>
              <a:t>Facebook</a:t>
            </a:r>
            <a:r>
              <a:rPr lang="pt-PT" sz="1400" dirty="0">
                <a:solidFill>
                  <a:schemeClr val="tx1"/>
                </a:solidFill>
              </a:rPr>
              <a:t>. Apesar de </a:t>
            </a:r>
            <a:r>
              <a:rPr lang="pt-PT" sz="1400" dirty="0" smtClean="0">
                <a:solidFill>
                  <a:schemeClr val="tx1"/>
                </a:solidFill>
              </a:rPr>
              <a:t>comunicar  </a:t>
            </a:r>
            <a:r>
              <a:rPr lang="pt-PT" sz="1400" dirty="0">
                <a:solidFill>
                  <a:schemeClr val="tx1"/>
                </a:solidFill>
              </a:rPr>
              <a:t>para os netos </a:t>
            </a:r>
            <a:r>
              <a:rPr lang="pt-PT" sz="1400" dirty="0" smtClean="0">
                <a:solidFill>
                  <a:schemeClr val="tx1"/>
                </a:solidFill>
              </a:rPr>
              <a:t>todos </a:t>
            </a:r>
            <a:r>
              <a:rPr lang="pt-PT" sz="1400" dirty="0">
                <a:solidFill>
                  <a:schemeClr val="tx1"/>
                </a:solidFill>
              </a:rPr>
              <a:t>os </a:t>
            </a:r>
            <a:r>
              <a:rPr lang="pt-PT" sz="1400" dirty="0" smtClean="0">
                <a:solidFill>
                  <a:schemeClr val="tx1"/>
                </a:solidFill>
              </a:rPr>
              <a:t>dias</a:t>
            </a:r>
            <a:r>
              <a:rPr lang="pt-PT" sz="1400" dirty="0">
                <a:solidFill>
                  <a:schemeClr val="tx1"/>
                </a:solidFill>
              </a:rPr>
              <a:t>, pelo chat do </a:t>
            </a:r>
            <a:r>
              <a:rPr lang="pt-PT" sz="1400" dirty="0" err="1" smtClean="0">
                <a:solidFill>
                  <a:schemeClr val="tx1"/>
                </a:solidFill>
              </a:rPr>
              <a:t>Facebook</a:t>
            </a:r>
            <a:r>
              <a:rPr lang="pt-PT" sz="1400" dirty="0" smtClean="0">
                <a:solidFill>
                  <a:schemeClr val="tx1"/>
                </a:solidFill>
              </a:rPr>
              <a:t>, </a:t>
            </a:r>
            <a:r>
              <a:rPr lang="pt-PT" sz="1400" dirty="0">
                <a:solidFill>
                  <a:schemeClr val="tx1"/>
                </a:solidFill>
              </a:rPr>
              <a:t>já não os vê há muito </a:t>
            </a:r>
            <a:r>
              <a:rPr lang="pt-PT" sz="1400" dirty="0" smtClean="0">
                <a:solidFill>
                  <a:schemeClr val="tx1"/>
                </a:solidFill>
              </a:rPr>
              <a:t>tempo, </a:t>
            </a:r>
            <a:r>
              <a:rPr lang="pt-PT" sz="1400" dirty="0">
                <a:solidFill>
                  <a:schemeClr val="tx1"/>
                </a:solidFill>
              </a:rPr>
              <a:t>a não ser pelas </a:t>
            </a:r>
            <a:r>
              <a:rPr lang="pt-PT" sz="1400" dirty="0" smtClean="0">
                <a:solidFill>
                  <a:schemeClr val="tx1"/>
                </a:solidFill>
              </a:rPr>
              <a:t>fotos publicadas, </a:t>
            </a:r>
            <a:r>
              <a:rPr lang="pt-PT" sz="1400" dirty="0">
                <a:solidFill>
                  <a:schemeClr val="tx1"/>
                </a:solidFill>
              </a:rPr>
              <a:t>e gostava </a:t>
            </a:r>
            <a:r>
              <a:rPr lang="pt-PT" sz="1400" dirty="0" smtClean="0">
                <a:solidFill>
                  <a:schemeClr val="tx1"/>
                </a:solidFill>
              </a:rPr>
              <a:t> muito de </a:t>
            </a:r>
            <a:r>
              <a:rPr lang="pt-PT" sz="1400" dirty="0">
                <a:solidFill>
                  <a:schemeClr val="tx1"/>
                </a:solidFill>
              </a:rPr>
              <a:t>poder realizar videochamadas. No entanto, </a:t>
            </a:r>
            <a:r>
              <a:rPr lang="pt-PT" sz="1400" dirty="0" smtClean="0">
                <a:solidFill>
                  <a:schemeClr val="tx1"/>
                </a:solidFill>
              </a:rPr>
              <a:t>não sabe trabalhar muito bem com a aplicação de videochamadas do seu </a:t>
            </a:r>
            <a:r>
              <a:rPr lang="pt-PT" sz="1400" dirty="0" err="1" smtClean="0">
                <a:solidFill>
                  <a:schemeClr val="tx1"/>
                </a:solidFill>
              </a:rPr>
              <a:t>tablet</a:t>
            </a:r>
            <a:r>
              <a:rPr lang="pt-PT" sz="1400" dirty="0" smtClean="0">
                <a:solidFill>
                  <a:schemeClr val="tx1"/>
                </a:solidFill>
              </a:rPr>
              <a:t>.</a:t>
            </a:r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8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Persona 3</a:t>
            </a:r>
            <a:r>
              <a:rPr lang="pt-PT" dirty="0" smtClean="0"/>
              <a:t>				</a:t>
            </a:r>
            <a:r>
              <a:rPr lang="pt-PT"/>
              <a:t>	</a:t>
            </a:r>
            <a:r>
              <a:rPr lang="pt-PT" dirty="0"/>
              <a:t>3</a:t>
            </a:r>
            <a:r>
              <a:rPr lang="pt-PT" smtClean="0"/>
              <a:t>/4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Sr. João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498472" y="1981200"/>
            <a:ext cx="8194264" cy="4324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Papel: </a:t>
            </a:r>
            <a:r>
              <a:rPr lang="pt-PT" sz="1400" dirty="0" smtClean="0">
                <a:ea typeface="Cambria" charset="0"/>
                <a:cs typeface="Cambria" charset="0"/>
              </a:rPr>
              <a:t>Idoso experiente no uso das tecnologias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Objectivo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Aprender alemão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Atitude: </a:t>
            </a:r>
            <a:r>
              <a:rPr lang="pt-PT" sz="1400" dirty="0" smtClean="0">
                <a:ea typeface="Cambria" charset="0"/>
                <a:cs typeface="Cambria" charset="0"/>
              </a:rPr>
              <a:t>Muito empenhado e adepto das tecnologias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Actividades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Gerir o seu negócio de lãs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Contextual: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>
                <a:solidFill>
                  <a:schemeClr val="tx1"/>
                </a:solidFill>
              </a:rPr>
              <a:t>O Sr. </a:t>
            </a:r>
            <a:r>
              <a:rPr lang="pt-PT" sz="1400" dirty="0">
                <a:solidFill>
                  <a:schemeClr val="tx1"/>
                </a:solidFill>
              </a:rPr>
              <a:t>João é um idoso </a:t>
            </a:r>
            <a:r>
              <a:rPr lang="pt-PT" sz="1400" dirty="0" smtClean="0">
                <a:solidFill>
                  <a:schemeClr val="tx1"/>
                </a:solidFill>
              </a:rPr>
              <a:t>que é muito </a:t>
            </a:r>
            <a:r>
              <a:rPr lang="pt-PT" sz="1400" dirty="0">
                <a:solidFill>
                  <a:schemeClr val="tx1"/>
                </a:solidFill>
              </a:rPr>
              <a:t>adepto das tecnologias e empreendedor. Tem um negócio de </a:t>
            </a:r>
            <a:r>
              <a:rPr lang="pt-PT" sz="1400" dirty="0" smtClean="0">
                <a:solidFill>
                  <a:schemeClr val="tx1"/>
                </a:solidFill>
              </a:rPr>
              <a:t>lãs </a:t>
            </a:r>
            <a:r>
              <a:rPr lang="pt-PT" sz="1400" dirty="0">
                <a:solidFill>
                  <a:schemeClr val="tx1"/>
                </a:solidFill>
              </a:rPr>
              <a:t>em França. </a:t>
            </a:r>
            <a:r>
              <a:rPr lang="pt-PT" sz="1400" dirty="0" smtClean="0">
                <a:solidFill>
                  <a:schemeClr val="tx1"/>
                </a:solidFill>
              </a:rPr>
              <a:t>À pouco tempo, </a:t>
            </a:r>
            <a:r>
              <a:rPr lang="pt-PT" sz="1400" dirty="0">
                <a:solidFill>
                  <a:schemeClr val="tx1"/>
                </a:solidFill>
              </a:rPr>
              <a:t>surgiu-lhe uma proposta de parceria de uma empresa alemã. Embora saiba falar francês e inglês </a:t>
            </a:r>
            <a:r>
              <a:rPr lang="pt-PT" sz="1400" dirty="0" smtClean="0">
                <a:solidFill>
                  <a:schemeClr val="tx1"/>
                </a:solidFill>
              </a:rPr>
              <a:t>fluentemente, </a:t>
            </a:r>
            <a:r>
              <a:rPr lang="pt-PT" sz="1400" dirty="0">
                <a:solidFill>
                  <a:schemeClr val="tx1"/>
                </a:solidFill>
              </a:rPr>
              <a:t>o </a:t>
            </a:r>
            <a:r>
              <a:rPr lang="pt-PT" sz="1400" dirty="0" smtClean="0">
                <a:solidFill>
                  <a:schemeClr val="tx1"/>
                </a:solidFill>
              </a:rPr>
              <a:t>Sr. </a:t>
            </a:r>
            <a:r>
              <a:rPr lang="pt-PT" sz="1400" dirty="0">
                <a:solidFill>
                  <a:schemeClr val="tx1"/>
                </a:solidFill>
              </a:rPr>
              <a:t>João gostaria de poder comunicar com a outra empresa </a:t>
            </a:r>
            <a:r>
              <a:rPr lang="pt-PT" sz="1400" dirty="0" smtClean="0">
                <a:solidFill>
                  <a:schemeClr val="tx1"/>
                </a:solidFill>
              </a:rPr>
              <a:t>através da </a:t>
            </a:r>
            <a:r>
              <a:rPr lang="pt-PT" sz="1400" dirty="0">
                <a:solidFill>
                  <a:schemeClr val="tx1"/>
                </a:solidFill>
              </a:rPr>
              <a:t>língua deles. No entanto, não tem tempo para ir a cursos intensivos por estar sempre a viajar. Surge-lhe a ideia de fazer um curso online de </a:t>
            </a:r>
            <a:r>
              <a:rPr lang="pt-PT" sz="1400" dirty="0" smtClean="0">
                <a:solidFill>
                  <a:schemeClr val="tx1"/>
                </a:solidFill>
              </a:rPr>
              <a:t>alemão, uma vez que tem muita destreza a manipular dispositivos electrónicos.</a:t>
            </a:r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9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Persona 4				</a:t>
            </a:r>
            <a:r>
              <a:rPr lang="pt-PT" dirty="0"/>
              <a:t>	</a:t>
            </a:r>
            <a:r>
              <a:rPr lang="pt-PT" dirty="0" smtClean="0"/>
              <a:t>4/4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Professora Teresa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498472" y="1981200"/>
            <a:ext cx="8194264" cy="4324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Papel: </a:t>
            </a:r>
            <a:r>
              <a:rPr lang="pt-PT" sz="1400" dirty="0" smtClean="0">
                <a:ea typeface="Cambria" charset="0"/>
                <a:cs typeface="Cambria" charset="0"/>
              </a:rPr>
              <a:t>Professora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Objectivo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Ensinar os idosos a comunicar pela Internet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Atitude: </a:t>
            </a:r>
            <a:r>
              <a:rPr lang="pt-PT" sz="1400" dirty="0" smtClean="0">
                <a:ea typeface="Cambria" charset="0"/>
                <a:cs typeface="Cambria" charset="0"/>
              </a:rPr>
              <a:t>Empenhada em querer ensinar conhecimentos variados da informática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Actividades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Ensinar informática no secundário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Contextual: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>
                <a:solidFill>
                  <a:schemeClr val="tx1"/>
                </a:solidFill>
              </a:rPr>
              <a:t>A </a:t>
            </a:r>
            <a:r>
              <a:rPr lang="pt-PT" sz="1400" dirty="0">
                <a:solidFill>
                  <a:schemeClr val="tx1"/>
                </a:solidFill>
              </a:rPr>
              <a:t>menina Teresa é uma professora de informática de </a:t>
            </a:r>
            <a:r>
              <a:rPr lang="pt-PT" sz="1400" dirty="0" smtClean="0">
                <a:solidFill>
                  <a:schemeClr val="tx1"/>
                </a:solidFill>
              </a:rPr>
              <a:t>secundário. Tem uns </a:t>
            </a:r>
            <a:r>
              <a:rPr lang="pt-PT" sz="1400" dirty="0">
                <a:solidFill>
                  <a:schemeClr val="tx1"/>
                </a:solidFill>
              </a:rPr>
              <a:t>avós </a:t>
            </a:r>
            <a:r>
              <a:rPr lang="pt-PT" sz="1400" dirty="0" smtClean="0">
                <a:solidFill>
                  <a:schemeClr val="tx1"/>
                </a:solidFill>
              </a:rPr>
              <a:t>modernos, que </a:t>
            </a:r>
            <a:r>
              <a:rPr lang="pt-PT" sz="1400" dirty="0">
                <a:solidFill>
                  <a:schemeClr val="tx1"/>
                </a:solidFill>
              </a:rPr>
              <a:t>gostam muito das redes </a:t>
            </a:r>
            <a:r>
              <a:rPr lang="pt-PT" sz="1400" dirty="0" smtClean="0">
                <a:solidFill>
                  <a:schemeClr val="tx1"/>
                </a:solidFill>
              </a:rPr>
              <a:t>sociais, e que gostavam </a:t>
            </a:r>
            <a:r>
              <a:rPr lang="pt-PT" sz="1400" dirty="0">
                <a:solidFill>
                  <a:schemeClr val="tx1"/>
                </a:solidFill>
              </a:rPr>
              <a:t>de aprender mais sobre outros tipos de comunicação pela Internet. No entanto, a Teresa vive bastante longe e não tem disponibilidade para se deslocar até eles e ensiná-los. Como sabe que os amigos dos avós também gostariam de aprender mais sobre comunicação pela Internet, teve a ideia de fazer esse ensino numa plataforma online para chegar aos avós e seus </a:t>
            </a:r>
            <a:r>
              <a:rPr lang="pt-PT" sz="1400" dirty="0" smtClean="0">
                <a:solidFill>
                  <a:schemeClr val="tx1"/>
                </a:solidFill>
              </a:rPr>
              <a:t>amigos, uma vez que tem experiência em </a:t>
            </a:r>
            <a:r>
              <a:rPr lang="pt-PT" sz="1400" dirty="0" err="1" smtClean="0">
                <a:solidFill>
                  <a:schemeClr val="tx1"/>
                </a:solidFill>
              </a:rPr>
              <a:t>leccionar</a:t>
            </a:r>
            <a:r>
              <a:rPr lang="pt-PT" sz="1400" dirty="0" smtClean="0">
                <a:solidFill>
                  <a:schemeClr val="tx1"/>
                </a:solidFill>
              </a:rPr>
              <a:t> e com as novas tecnologias.</a:t>
            </a:r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43252" y="4862160"/>
            <a:ext cx="4050332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Elaboração de cenários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endParaRPr lang="pt-PT" sz="6000" dirty="0" smtClean="0"/>
          </a:p>
          <a:p>
            <a:r>
              <a:rPr lang="pt-PT" sz="6000" dirty="0" smtClean="0"/>
              <a:t>Cenários</a:t>
            </a:r>
            <a:endParaRPr lang="pt-PT" sz="6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Cenário 1				</a:t>
            </a:r>
            <a:r>
              <a:rPr lang="pt-PT" dirty="0"/>
              <a:t>	</a:t>
            </a:r>
            <a:r>
              <a:rPr lang="pt-PT" dirty="0" smtClean="0"/>
              <a:t>1/3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Personas Participantes: </a:t>
            </a:r>
            <a:r>
              <a:rPr lang="pt-PT" sz="2400" dirty="0" smtClean="0">
                <a:solidFill>
                  <a:schemeClr val="tx1"/>
                </a:solidFill>
                <a:latin typeface="+mj-lt"/>
              </a:rPr>
              <a:t>Sr. Antunes</a:t>
            </a:r>
            <a:endParaRPr lang="pt-PT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6" y="1981200"/>
            <a:ext cx="8194264" cy="468085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/>
              <a:t>	A filha </a:t>
            </a:r>
            <a:r>
              <a:rPr lang="pt-PT" sz="1400" dirty="0"/>
              <a:t>do </a:t>
            </a:r>
            <a:r>
              <a:rPr lang="pt-PT" sz="1400" dirty="0" smtClean="0"/>
              <a:t>Sr. </a:t>
            </a:r>
            <a:r>
              <a:rPr lang="pt-PT" sz="1400" dirty="0"/>
              <a:t>Antunes pensou que seria interessante o pai aprender técnicas para jogar </a:t>
            </a:r>
            <a:r>
              <a:rPr lang="pt-PT" sz="1400" dirty="0" smtClean="0"/>
              <a:t>cartas, com a </a:t>
            </a:r>
            <a:r>
              <a:rPr lang="pt-PT" sz="1400" dirty="0"/>
              <a:t>esperança de que começasse a ganhar aos amigos e </a:t>
            </a:r>
            <a:r>
              <a:rPr lang="pt-PT" sz="1400" dirty="0" smtClean="0"/>
              <a:t>fica-se </a:t>
            </a:r>
            <a:r>
              <a:rPr lang="pt-PT" sz="1400" dirty="0"/>
              <a:t>mais satisfeito, </a:t>
            </a:r>
            <a:r>
              <a:rPr lang="pt-PT" sz="1400" dirty="0" smtClean="0"/>
              <a:t> pensou em aulas pela internet, pois </a:t>
            </a:r>
            <a:r>
              <a:rPr lang="pt-PT" sz="1400" dirty="0"/>
              <a:t>sabia que o pai já devia ter-se ambientado a navegar pelo </a:t>
            </a:r>
            <a:r>
              <a:rPr lang="pt-PT" sz="1400" dirty="0" smtClean="0"/>
              <a:t>computador, depois do exame de código que fez. </a:t>
            </a:r>
            <a:r>
              <a:rPr lang="pt-PT" sz="1400" dirty="0"/>
              <a:t>Inscreveu-o numa plataforma de aprendizagem online, no curso de jogos de cartas. Inicialmente, o </a:t>
            </a:r>
            <a:r>
              <a:rPr lang="pt-PT" sz="1400" dirty="0" smtClean="0"/>
              <a:t>Sr. </a:t>
            </a:r>
            <a:r>
              <a:rPr lang="pt-PT" sz="1400" dirty="0"/>
              <a:t>Antunes sentiu-se confuso, assustado e sem vontade de usar a plataforma, por </a:t>
            </a:r>
            <a:r>
              <a:rPr lang="pt-PT" sz="1400" dirty="0" smtClean="0"/>
              <a:t>esta pedir </a:t>
            </a:r>
            <a:r>
              <a:rPr lang="pt-PT" sz="1400" dirty="0"/>
              <a:t>sempre </a:t>
            </a:r>
            <a:r>
              <a:rPr lang="pt-PT" sz="1400" dirty="0" smtClean="0"/>
              <a:t>para se identificar através do </a:t>
            </a:r>
            <a:r>
              <a:rPr lang="pt-PT" sz="1400" dirty="0"/>
              <a:t>login. Decidiu falar sobre essa dificuldade com a filha, que lhe ligou o login automático. Depois disto, o </a:t>
            </a:r>
            <a:r>
              <a:rPr lang="pt-PT" sz="1400" dirty="0" smtClean="0"/>
              <a:t>Sr. </a:t>
            </a:r>
            <a:r>
              <a:rPr lang="pt-PT" sz="1400" dirty="0"/>
              <a:t>Antunes começou a ficar mais interessado pela plataforma, mas continuava a ter dificuldades a ler as letras pequenas do resumo que o professor deixava na </a:t>
            </a:r>
            <a:r>
              <a:rPr lang="pt-PT" sz="1400" dirty="0" smtClean="0"/>
              <a:t>página, pois queria consultá-lo para rever as técnicas que foram ensinadas na aula. </a:t>
            </a:r>
            <a:r>
              <a:rPr lang="pt-PT" sz="1400" dirty="0"/>
              <a:t>Novamente, a sua filha ajudou-o, apontando uma função que permite regular o tamanho das </a:t>
            </a:r>
            <a:r>
              <a:rPr lang="pt-PT" sz="1400" dirty="0" smtClean="0"/>
              <a:t>letras, junto da área dos resumos. </a:t>
            </a:r>
            <a:r>
              <a:rPr lang="pt-PT" sz="1400" dirty="0"/>
              <a:t>Desta forma, o </a:t>
            </a:r>
            <a:r>
              <a:rPr lang="pt-PT" sz="1400" dirty="0" smtClean="0"/>
              <a:t>Sr. </a:t>
            </a:r>
            <a:r>
              <a:rPr lang="pt-PT" sz="1400" dirty="0"/>
              <a:t>Antunes passou a conseguir ver os resumos disponíveis na página e utilizar a plataforma </a:t>
            </a:r>
            <a:r>
              <a:rPr lang="pt-PT" sz="1400" dirty="0" smtClean="0"/>
              <a:t>normalmente. Ainda assim o Sr. Antunes liga muitas vezes à sua filha para tirar dúvidas em relação à manipulação da interface da plataforma, com “medo de errar” ou “estragar o computador”.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3323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Cenário 2				</a:t>
            </a:r>
            <a:r>
              <a:rPr lang="pt-PT" dirty="0"/>
              <a:t>	2</a:t>
            </a:r>
            <a:r>
              <a:rPr lang="pt-PT" dirty="0" smtClean="0"/>
              <a:t>/3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Personas Participantes: </a:t>
            </a:r>
            <a:r>
              <a:rPr lang="pt-PT" sz="2400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pt-PT" sz="2400" dirty="0" err="1" smtClean="0">
                <a:solidFill>
                  <a:schemeClr val="tx1"/>
                </a:solidFill>
                <a:latin typeface="+mj-lt"/>
              </a:rPr>
              <a:t>ª</a:t>
            </a:r>
            <a:r>
              <a:rPr lang="pt-PT" sz="2400" dirty="0" smtClean="0">
                <a:solidFill>
                  <a:schemeClr val="tx1"/>
                </a:solidFill>
                <a:latin typeface="+mj-lt"/>
              </a:rPr>
              <a:t> Mariana </a:t>
            </a: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 </a:t>
            </a:r>
            <a:r>
              <a:rPr lang="pt-PT" sz="2400" dirty="0" smtClean="0">
                <a:solidFill>
                  <a:schemeClr val="tx1"/>
                </a:solidFill>
                <a:latin typeface="+mj-lt"/>
              </a:rPr>
              <a:t>Prof. Teresa</a:t>
            </a:r>
            <a:endParaRPr lang="pt-PT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44094" y="1981200"/>
            <a:ext cx="8455521" cy="460960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/>
              <a:t>	A </a:t>
            </a:r>
            <a:r>
              <a:rPr lang="pt-PT" sz="1400" dirty="0"/>
              <a:t>D</a:t>
            </a:r>
            <a:r>
              <a:rPr lang="pt-PT" sz="1400" dirty="0" err="1"/>
              <a:t>ª</a:t>
            </a:r>
            <a:r>
              <a:rPr lang="pt-PT" sz="1400" dirty="0"/>
              <a:t> Mariana encontra uma plataforma de aprendizagem online e verifica que um dos cursos populares é sobre o uso do videochamadas. Verifica também que na página do curso existe uma janela de chat, onde pode falar com o instrutor. Como está habituada a usar o chat do </a:t>
            </a:r>
            <a:r>
              <a:rPr lang="pt-PT" sz="1400" dirty="0" err="1"/>
              <a:t>F</a:t>
            </a:r>
            <a:r>
              <a:rPr lang="pt-PT" sz="1400" dirty="0" err="1" smtClean="0"/>
              <a:t>acebook</a:t>
            </a:r>
            <a:r>
              <a:rPr lang="pt-PT" sz="1400" dirty="0"/>
              <a:t>, adapta-se facilmente e decide falar com o instrutor para o conhecer melhor e saber ao certo se o curso seria útil para </a:t>
            </a:r>
            <a:r>
              <a:rPr lang="pt-PT" sz="1400" dirty="0" smtClean="0"/>
              <a:t>as suas </a:t>
            </a:r>
            <a:r>
              <a:rPr lang="pt-PT" sz="1400" dirty="0"/>
              <a:t>necessidade </a:t>
            </a:r>
            <a:r>
              <a:rPr lang="pt-PT" sz="1400" dirty="0" smtClean="0"/>
              <a:t>(de </a:t>
            </a:r>
            <a:r>
              <a:rPr lang="pt-PT" sz="1400" dirty="0"/>
              <a:t>falar com os netos, que se encontram no </a:t>
            </a:r>
            <a:r>
              <a:rPr lang="pt-PT" sz="1400" dirty="0" smtClean="0"/>
              <a:t>estrangeiro). </a:t>
            </a:r>
            <a:r>
              <a:rPr lang="pt-PT" sz="1400" dirty="0"/>
              <a:t>Esse instrutor é a professora Teresa, que responde quase de imediato, e deixa a D</a:t>
            </a:r>
            <a:r>
              <a:rPr lang="pt-PT" sz="1400" dirty="0" err="1"/>
              <a:t>ª</a:t>
            </a:r>
            <a:r>
              <a:rPr lang="pt-PT" sz="1400" dirty="0"/>
              <a:t> Mariana mais à vontade quando lhe explica que o seu curso também aborda aplicações de videochamadas para </a:t>
            </a:r>
            <a:r>
              <a:rPr lang="pt-PT" sz="1400" dirty="0" err="1"/>
              <a:t>tablets</a:t>
            </a:r>
            <a:r>
              <a:rPr lang="pt-PT" sz="1400" dirty="0"/>
              <a:t>. Explicou também que todas as semanas iria publicar dois vídeos referentes ás aulas </a:t>
            </a:r>
            <a:r>
              <a:rPr lang="pt-PT" sz="1400" dirty="0" smtClean="0"/>
              <a:t>semanais, o que a D</a:t>
            </a:r>
            <a:r>
              <a:rPr lang="pt-PT" sz="1400" dirty="0" err="1" smtClean="0"/>
              <a:t>ª</a:t>
            </a:r>
            <a:r>
              <a:rPr lang="pt-PT" sz="1400" dirty="0" smtClean="0"/>
              <a:t> Mariana gostou, pois está habituada à interface dos vídeos, que vê no </a:t>
            </a:r>
            <a:r>
              <a:rPr lang="pt-PT" sz="1400" dirty="0" err="1" smtClean="0"/>
              <a:t>Facebook</a:t>
            </a:r>
            <a:r>
              <a:rPr lang="pt-PT" sz="1400" dirty="0" smtClean="0"/>
              <a:t>. 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/>
              <a:t>	A </a:t>
            </a:r>
            <a:r>
              <a:rPr lang="pt-PT" sz="1400" dirty="0"/>
              <a:t>D</a:t>
            </a:r>
            <a:r>
              <a:rPr lang="pt-PT" sz="1400" dirty="0" err="1"/>
              <a:t>ª</a:t>
            </a:r>
            <a:r>
              <a:rPr lang="pt-PT" sz="1400" dirty="0"/>
              <a:t> Mariana ficou bastante satisfeita e inscreveu-se logo no curso, que era gratuito, pois a professora Teresa pretende ajudar os idosos sem fins </a:t>
            </a:r>
            <a:r>
              <a:rPr lang="pt-PT" sz="1400" dirty="0" smtClean="0"/>
              <a:t>lucrativos, o que deixou a D</a:t>
            </a:r>
            <a:r>
              <a:rPr lang="pt-PT" sz="1400" dirty="0" err="1" smtClean="0"/>
              <a:t>ª</a:t>
            </a:r>
            <a:r>
              <a:rPr lang="pt-PT" sz="1400" dirty="0" smtClean="0"/>
              <a:t> Mariana ainda mais contente. </a:t>
            </a:r>
            <a:r>
              <a:rPr lang="pt-PT" sz="1400" dirty="0"/>
              <a:t>Todas as semanas a D</a:t>
            </a:r>
            <a:r>
              <a:rPr lang="pt-PT" sz="1400" dirty="0" err="1"/>
              <a:t>ª</a:t>
            </a:r>
            <a:r>
              <a:rPr lang="pt-PT" sz="1400" dirty="0"/>
              <a:t> Mariana acede ao curso e vê os vídeos das aulas, acede ainda ao resumo das aulas, onde a Teresa coloca dicas para o melhor uso destas aplicações e para poder rever a matéria que </a:t>
            </a:r>
            <a:r>
              <a:rPr lang="pt-PT" sz="1400" dirty="0" smtClean="0"/>
              <a:t>já foi </a:t>
            </a:r>
            <a:r>
              <a:rPr lang="pt-PT" sz="1400" dirty="0" err="1" smtClean="0"/>
              <a:t>leccionada</a:t>
            </a:r>
            <a:r>
              <a:rPr lang="pt-PT" sz="1400" dirty="0" smtClean="0"/>
              <a:t>.</a:t>
            </a:r>
            <a:endParaRPr lang="pt-PT" sz="1400" dirty="0"/>
          </a:p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400" dirty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1474</TotalTime>
  <Words>660</Words>
  <Application>Microsoft Macintosh PowerPoint</Application>
  <PresentationFormat>Apresentação no Ecrã (4:3)</PresentationFormat>
  <Paragraphs>73</Paragraphs>
  <Slides>13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Calibri</vt:lpstr>
      <vt:lpstr>Cambria</vt:lpstr>
      <vt:lpstr>Rockwell</vt:lpstr>
      <vt:lpstr>Wingdings</vt:lpstr>
      <vt:lpstr>Advantage</vt:lpstr>
      <vt:lpstr>Laboratório 5</vt:lpstr>
      <vt:lpstr>Especificação de personas</vt:lpstr>
      <vt:lpstr>Persona 1     1/4</vt:lpstr>
      <vt:lpstr>Persona 2     2/4</vt:lpstr>
      <vt:lpstr>Persona 3     3/4</vt:lpstr>
      <vt:lpstr>Persona 4     4/4</vt:lpstr>
      <vt:lpstr>Elaboração de cenários</vt:lpstr>
      <vt:lpstr>Cenário 1     1/3</vt:lpstr>
      <vt:lpstr>Cenário 2     2/3</vt:lpstr>
      <vt:lpstr>Cenário 3     3/3</vt:lpstr>
      <vt:lpstr>Descrição formal de alguns requisitos</vt:lpstr>
      <vt:lpstr>Requisitos     1/2     </vt:lpstr>
      <vt:lpstr>Requisitos     2/2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1</dc:title>
  <dc:creator>Inês</dc:creator>
  <cp:lastModifiedBy>Inês Filipa Coelho dos Santos</cp:lastModifiedBy>
  <cp:revision>135</cp:revision>
  <dcterms:created xsi:type="dcterms:W3CDTF">2015-09-22T22:39:51Z</dcterms:created>
  <dcterms:modified xsi:type="dcterms:W3CDTF">2015-10-29T10:39:51Z</dcterms:modified>
</cp:coreProperties>
</file>